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26"/>
  </p:notesMasterIdLst>
  <p:handoutMasterIdLst>
    <p:handoutMasterId r:id="rId27"/>
  </p:handoutMasterIdLst>
  <p:sldIdLst>
    <p:sldId id="314" r:id="rId2"/>
    <p:sldId id="330" r:id="rId3"/>
    <p:sldId id="332" r:id="rId4"/>
    <p:sldId id="354" r:id="rId5"/>
    <p:sldId id="342" r:id="rId6"/>
    <p:sldId id="355" r:id="rId7"/>
    <p:sldId id="344" r:id="rId8"/>
    <p:sldId id="343" r:id="rId9"/>
    <p:sldId id="356" r:id="rId10"/>
    <p:sldId id="350" r:id="rId11"/>
    <p:sldId id="349" r:id="rId12"/>
    <p:sldId id="345" r:id="rId13"/>
    <p:sldId id="346" r:id="rId14"/>
    <p:sldId id="357" r:id="rId15"/>
    <p:sldId id="348" r:id="rId16"/>
    <p:sldId id="347" r:id="rId17"/>
    <p:sldId id="334" r:id="rId18"/>
    <p:sldId id="351" r:id="rId19"/>
    <p:sldId id="352" r:id="rId20"/>
    <p:sldId id="336" r:id="rId21"/>
    <p:sldId id="353" r:id="rId22"/>
    <p:sldId id="358" r:id="rId23"/>
    <p:sldId id="340" r:id="rId24"/>
    <p:sldId id="341" r:id="rId25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330"/>
            <p14:sldId id="332"/>
            <p14:sldId id="354"/>
            <p14:sldId id="342"/>
            <p14:sldId id="355"/>
            <p14:sldId id="344"/>
            <p14:sldId id="343"/>
            <p14:sldId id="356"/>
            <p14:sldId id="350"/>
            <p14:sldId id="349"/>
            <p14:sldId id="345"/>
            <p14:sldId id="346"/>
            <p14:sldId id="357"/>
            <p14:sldId id="348"/>
            <p14:sldId id="347"/>
            <p14:sldId id="334"/>
            <p14:sldId id="351"/>
            <p14:sldId id="352"/>
            <p14:sldId id="336"/>
            <p14:sldId id="353"/>
            <p14:sldId id="358"/>
            <p14:sldId id="340"/>
            <p14:sldId id="341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433" autoAdjust="0"/>
  </p:normalViewPr>
  <p:slideViewPr>
    <p:cSldViewPr snapToGrid="0">
      <p:cViewPr varScale="1">
        <p:scale>
          <a:sx n="85" d="100"/>
          <a:sy n="85" d="100"/>
        </p:scale>
        <p:origin x="927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 smtClean="0"/>
              <a:t>Click to edit Master text styles</a:t>
            </a:r>
          </a:p>
          <a:p>
            <a:pPr lvl="1"/>
            <a:r>
              <a:rPr lang="en-US" altLang="en-US" noProof="0" smtClean="0"/>
              <a:t>Second level</a:t>
            </a:r>
          </a:p>
          <a:p>
            <a:pPr lvl="2"/>
            <a:r>
              <a:rPr lang="en-US" altLang="en-US" noProof="0" smtClean="0"/>
              <a:t>Third level</a:t>
            </a:r>
          </a:p>
          <a:p>
            <a:pPr lvl="3"/>
            <a:r>
              <a:rPr lang="en-US" altLang="en-US" noProof="0" smtClean="0"/>
              <a:t>Fourth level</a:t>
            </a:r>
          </a:p>
          <a:p>
            <a:pPr lvl="4"/>
            <a:r>
              <a:rPr lang="en-US" altLang="en-US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1D68F69-EA38-4BF2-AACB-9A80CFE5F833}" type="slidenum">
              <a:rPr lang="en-US" altLang="en-US" smtClean="0"/>
              <a:pPr>
                <a:defRPr/>
              </a:pPr>
              <a:t>22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454120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 smtClean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 smtClean="0"/>
              <a:t>Click to edit Master text styles</a:t>
            </a:r>
          </a:p>
          <a:p>
            <a:pPr lvl="1"/>
            <a:r>
              <a:rPr lang="en-US" altLang="en-US" dirty="0" smtClean="0"/>
              <a:t>Second level</a:t>
            </a:r>
          </a:p>
          <a:p>
            <a:pPr lvl="2"/>
            <a:r>
              <a:rPr lang="en-US" altLang="en-US" dirty="0" smtClean="0"/>
              <a:t>Third level</a:t>
            </a:r>
          </a:p>
          <a:p>
            <a:pPr lvl="3"/>
            <a:r>
              <a:rPr lang="en-US" altLang="en-US" dirty="0" smtClean="0"/>
              <a:t>Fourth level</a:t>
            </a:r>
          </a:p>
          <a:p>
            <a:pPr lvl="4"/>
            <a:r>
              <a:rPr lang="en-US" altLang="en-US" dirty="0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 smtClean="0"/>
              <a:t>JavaScript Promise</a:t>
            </a:r>
            <a:br>
              <a:rPr lang="en-US" altLang="en-US" sz="4000" dirty="0" smtClean="0"/>
            </a:br>
            <a:endParaRPr lang="en-US" altLang="en-US" sz="4000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a promise?</a:t>
            </a:r>
          </a:p>
          <a:p>
            <a:r>
              <a:rPr lang="en-GB" dirty="0" err="1" smtClean="0"/>
              <a:t>async</a:t>
            </a:r>
            <a:r>
              <a:rPr lang="en-GB" dirty="0" smtClean="0"/>
              <a:t> and await</a:t>
            </a:r>
          </a:p>
          <a:p>
            <a:r>
              <a:rPr lang="en-GB" dirty="0" smtClean="0"/>
              <a:t>Catching Promise Errors</a:t>
            </a:r>
          </a:p>
          <a:p>
            <a:r>
              <a:rPr lang="en-GB" dirty="0" smtClean="0"/>
              <a:t>then() and catch()</a:t>
            </a:r>
          </a:p>
          <a:p>
            <a:r>
              <a:rPr lang="en-GB" dirty="0" smtClean="0"/>
              <a:t>Promise Chaining</a:t>
            </a:r>
          </a:p>
          <a:p>
            <a:r>
              <a:rPr lang="en-GB" dirty="0" smtClean="0"/>
              <a:t>Multiple Promise Handlers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promise?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Promise is a </a:t>
            </a:r>
            <a:r>
              <a:rPr lang="en-GB" b="1" dirty="0"/>
              <a:t>proxy</a:t>
            </a:r>
            <a:r>
              <a:rPr lang="en-GB" dirty="0"/>
              <a:t> for a value not necessarily known when the promise is created. </a:t>
            </a:r>
          </a:p>
          <a:p>
            <a:r>
              <a:rPr lang="en-GB" dirty="0"/>
              <a:t>It allows you to </a:t>
            </a:r>
            <a:r>
              <a:rPr lang="en-GB" b="1" dirty="0"/>
              <a:t>associate handlers </a:t>
            </a:r>
            <a:r>
              <a:rPr lang="en-GB" dirty="0"/>
              <a:t>with an asynchronous action's eventual success value or failure reason. </a:t>
            </a:r>
          </a:p>
          <a:p>
            <a:r>
              <a:rPr lang="en-GB" dirty="0"/>
              <a:t>This lets asynchronous methods return values like synchronous methods</a:t>
            </a:r>
          </a:p>
          <a:p>
            <a:pPr lvl="1"/>
            <a:r>
              <a:rPr lang="en-GB" dirty="0" smtClean="0">
                <a:solidFill>
                  <a:srgbClr val="FF0000"/>
                </a:solidFill>
              </a:rPr>
              <a:t>Instead </a:t>
            </a:r>
            <a:r>
              <a:rPr lang="en-GB" dirty="0">
                <a:solidFill>
                  <a:srgbClr val="FF0000"/>
                </a:solidFill>
              </a:rPr>
              <a:t>of immediately returning the final value, the asynchronous method returns a promise to supply the value at some point in the future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76419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promise???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02110"/>
            <a:ext cx="7029450" cy="798273"/>
          </a:xfrm>
        </p:spPr>
        <p:txBody>
          <a:bodyPr/>
          <a:lstStyle/>
          <a:p>
            <a:r>
              <a:rPr lang="en-GB" dirty="0"/>
              <a:t>A Promise is an object representing the </a:t>
            </a:r>
            <a:r>
              <a:rPr lang="en-GB" dirty="0">
                <a:solidFill>
                  <a:srgbClr val="FF0000"/>
                </a:solidFill>
              </a:rPr>
              <a:t>eventual completion </a:t>
            </a:r>
            <a:r>
              <a:rPr lang="en-GB" b="1" dirty="0">
                <a:solidFill>
                  <a:srgbClr val="FF0000"/>
                </a:solidFill>
              </a:rPr>
              <a:t>or</a:t>
            </a:r>
            <a:r>
              <a:rPr lang="en-GB" dirty="0">
                <a:solidFill>
                  <a:srgbClr val="FF0000"/>
                </a:solidFill>
              </a:rPr>
              <a:t> failure</a:t>
            </a:r>
            <a:r>
              <a:rPr lang="en-GB" dirty="0"/>
              <a:t> of an asynchronous operation. 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 flipH="1">
            <a:off x="176829" y="2647364"/>
            <a:ext cx="5593515" cy="2308324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function DoSomething()</a:t>
            </a:r>
            <a:endParaRPr lang="en-GB" dirty="0"/>
          </a:p>
          <a:p>
            <a:r>
              <a:rPr lang="en-GB" dirty="0"/>
              <a:t>{</a:t>
            </a:r>
          </a:p>
          <a:p>
            <a:r>
              <a:rPr lang="en-GB" dirty="0" smtClean="0"/>
              <a:t>     return </a:t>
            </a:r>
            <a:r>
              <a:rPr lang="en-GB" dirty="0"/>
              <a:t>new </a:t>
            </a:r>
            <a:r>
              <a:rPr lang="en-GB" b="1" dirty="0">
                <a:solidFill>
                  <a:srgbClr val="0070C0"/>
                </a:solidFill>
              </a:rPr>
              <a:t>Promise</a:t>
            </a:r>
            <a:r>
              <a:rPr lang="en-GB" dirty="0"/>
              <a:t>(function(</a:t>
            </a:r>
            <a:r>
              <a:rPr lang="en-GB" b="1" dirty="0">
                <a:solidFill>
                  <a:srgbClr val="0070C0"/>
                </a:solidFill>
              </a:rPr>
              <a:t>resolve</a:t>
            </a:r>
            <a:r>
              <a:rPr lang="en-GB" dirty="0"/>
              <a:t>, </a:t>
            </a:r>
            <a:r>
              <a:rPr lang="en-GB" b="1" dirty="0">
                <a:solidFill>
                  <a:srgbClr val="0070C0"/>
                </a:solidFill>
              </a:rPr>
              <a:t>reject</a:t>
            </a:r>
            <a:r>
              <a:rPr lang="en-GB" dirty="0"/>
              <a:t>) {</a:t>
            </a:r>
          </a:p>
          <a:p>
            <a:r>
              <a:rPr lang="en-GB" dirty="0" smtClean="0"/>
              <a:t>            // Code that does something</a:t>
            </a:r>
            <a:br>
              <a:rPr lang="en-GB" dirty="0" smtClean="0"/>
            </a:br>
            <a:r>
              <a:rPr lang="en-GB" dirty="0" smtClean="0"/>
              <a:t>            if(</a:t>
            </a:r>
            <a:r>
              <a:rPr lang="en-GB" dirty="0" err="1" smtClean="0"/>
              <a:t>some_error</a:t>
            </a:r>
            <a:r>
              <a:rPr lang="en-GB" dirty="0" smtClean="0"/>
              <a:t>)  </a:t>
            </a:r>
            <a:r>
              <a:rPr lang="en-GB" b="1" dirty="0" smtClean="0">
                <a:solidFill>
                  <a:srgbClr val="0070C0"/>
                </a:solidFill>
              </a:rPr>
              <a:t>reject</a:t>
            </a:r>
            <a:r>
              <a:rPr lang="en-GB" dirty="0" smtClean="0"/>
              <a:t>(</a:t>
            </a:r>
            <a:r>
              <a:rPr lang="en-GB" dirty="0" smtClean="0">
                <a:solidFill>
                  <a:srgbClr val="FF0000"/>
                </a:solidFill>
              </a:rPr>
              <a:t>new Error(“Oh, no!!”)</a:t>
            </a:r>
            <a:r>
              <a:rPr lang="en-GB" dirty="0" smtClean="0"/>
              <a:t>);</a:t>
            </a:r>
            <a:br>
              <a:rPr lang="en-GB" dirty="0" smtClean="0"/>
            </a:br>
            <a:r>
              <a:rPr lang="en-GB" dirty="0" smtClean="0"/>
              <a:t>            else </a:t>
            </a:r>
            <a:r>
              <a:rPr lang="en-GB" b="1" dirty="0" smtClean="0">
                <a:solidFill>
                  <a:srgbClr val="0070C0"/>
                </a:solidFill>
              </a:rPr>
              <a:t>resolve</a:t>
            </a:r>
            <a:r>
              <a:rPr lang="en-GB" dirty="0" smtClean="0"/>
              <a:t>(</a:t>
            </a:r>
            <a:r>
              <a:rPr lang="en-GB" dirty="0" smtClean="0">
                <a:solidFill>
                  <a:srgbClr val="FF0000"/>
                </a:solidFill>
              </a:rPr>
              <a:t>result</a:t>
            </a:r>
            <a:r>
              <a:rPr lang="en-GB" dirty="0" smtClean="0"/>
              <a:t>);</a:t>
            </a:r>
            <a:endParaRPr lang="en-GB" dirty="0"/>
          </a:p>
          <a:p>
            <a:r>
              <a:rPr lang="en-GB" dirty="0" smtClean="0"/>
              <a:t>     });</a:t>
            </a:r>
            <a:endParaRPr lang="en-GB" dirty="0"/>
          </a:p>
          <a:p>
            <a:r>
              <a:rPr lang="en-GB" dirty="0" smtClean="0"/>
              <a:t>}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017948" y="2605848"/>
            <a:ext cx="300161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error</a:t>
            </a:r>
            <a:r>
              <a:rPr lang="en-GB" dirty="0" smtClean="0"/>
              <a:t>: is some value representing the error, such as a string, etc. Although, best practice is to return an error object.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017948" y="4122697"/>
            <a:ext cx="29260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success</a:t>
            </a:r>
            <a:r>
              <a:rPr lang="en-GB" dirty="0" smtClean="0"/>
              <a:t>: is some value representing the result, as a string, an object, etc.</a:t>
            </a:r>
            <a:endParaRPr lang="en-GB" b="1" dirty="0"/>
          </a:p>
        </p:txBody>
      </p:sp>
      <p:sp>
        <p:nvSpPr>
          <p:cNvPr id="9" name="TextBox 8"/>
          <p:cNvSpPr txBox="1"/>
          <p:nvPr/>
        </p:nvSpPr>
        <p:spPr>
          <a:xfrm>
            <a:off x="610312" y="1568784"/>
            <a:ext cx="50725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anonymous function does the work (asynchronous action) and at some point calls the </a:t>
            </a:r>
            <a:r>
              <a:rPr lang="en-GB" b="1" dirty="0" smtClean="0"/>
              <a:t>reject</a:t>
            </a:r>
            <a:r>
              <a:rPr lang="en-GB" dirty="0" smtClean="0"/>
              <a:t> or </a:t>
            </a:r>
            <a:r>
              <a:rPr lang="en-GB" b="1" dirty="0" smtClean="0"/>
              <a:t>resolve</a:t>
            </a:r>
            <a:r>
              <a:rPr lang="en-GB" dirty="0" smtClean="0"/>
              <a:t> </a:t>
            </a:r>
            <a:r>
              <a:rPr lang="en-GB" dirty="0" err="1" smtClean="0"/>
              <a:t>callback</a:t>
            </a:r>
            <a:r>
              <a:rPr lang="en-GB" dirty="0" smtClean="0"/>
              <a:t> functions</a:t>
            </a:r>
            <a:endParaRPr lang="en-GB" b="1" dirty="0"/>
          </a:p>
        </p:txBody>
      </p:sp>
      <p:cxnSp>
        <p:nvCxnSpPr>
          <p:cNvPr id="11" name="Straight Arrow Connector 10"/>
          <p:cNvCxnSpPr>
            <a:stCxn id="9" idx="2"/>
          </p:cNvCxnSpPr>
          <p:nvPr/>
        </p:nvCxnSpPr>
        <p:spPr bwMode="auto">
          <a:xfrm flipH="1">
            <a:off x="3071192" y="2492114"/>
            <a:ext cx="75377" cy="65717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TextBox 12"/>
          <p:cNvSpPr txBox="1"/>
          <p:nvPr/>
        </p:nvSpPr>
        <p:spPr>
          <a:xfrm>
            <a:off x="43313" y="5074907"/>
            <a:ext cx="9023686" cy="141577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Note: some people omit “reject” from the anonymous function </a:t>
            </a:r>
            <a:r>
              <a:rPr lang="en-GB" dirty="0" err="1" smtClean="0"/>
              <a:t>args</a:t>
            </a:r>
            <a:r>
              <a:rPr lang="en-GB" dirty="0" smtClean="0"/>
              <a:t> and use throw instead, which produces </a:t>
            </a:r>
            <a:r>
              <a:rPr lang="en-GB" dirty="0"/>
              <a:t>the same result. 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sz="1400" dirty="0" smtClean="0"/>
              <a:t>One exception, is when calling </a:t>
            </a:r>
            <a:r>
              <a:rPr lang="en-GB" sz="1400" dirty="0" err="1" smtClean="0"/>
              <a:t>async</a:t>
            </a:r>
            <a:r>
              <a:rPr lang="en-GB" sz="1400" dirty="0" smtClean="0"/>
              <a:t> functions within a Promise which usually is not a good idea anyway!!</a:t>
            </a:r>
            <a:endParaRPr lang="en-GB" sz="1400" dirty="0"/>
          </a:p>
        </p:txBody>
      </p:sp>
      <p:cxnSp>
        <p:nvCxnSpPr>
          <p:cNvPr id="10" name="Straight Connector 9"/>
          <p:cNvCxnSpPr/>
          <p:nvPr/>
        </p:nvCxnSpPr>
        <p:spPr bwMode="auto">
          <a:xfrm>
            <a:off x="3397718" y="4089013"/>
            <a:ext cx="1857676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4" name="Straight Connector 13"/>
          <p:cNvCxnSpPr/>
          <p:nvPr/>
        </p:nvCxnSpPr>
        <p:spPr bwMode="auto">
          <a:xfrm>
            <a:off x="2430379" y="4389119"/>
            <a:ext cx="544596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5" name="TextBox 14"/>
          <p:cNvSpPr txBox="1"/>
          <p:nvPr/>
        </p:nvSpPr>
        <p:spPr>
          <a:xfrm>
            <a:off x="4149273" y="4049492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/>
              <a:t>error</a:t>
            </a:r>
            <a:endParaRPr lang="en-GB" i="1" dirty="0"/>
          </a:p>
        </p:txBody>
      </p:sp>
      <p:sp>
        <p:nvSpPr>
          <p:cNvPr id="16" name="TextBox 15"/>
          <p:cNvSpPr txBox="1"/>
          <p:nvPr/>
        </p:nvSpPr>
        <p:spPr>
          <a:xfrm>
            <a:off x="2246155" y="4366012"/>
            <a:ext cx="1018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/>
              <a:t>success</a:t>
            </a:r>
            <a:endParaRPr lang="en-GB" i="1" dirty="0"/>
          </a:p>
        </p:txBody>
      </p:sp>
      <p:sp>
        <p:nvSpPr>
          <p:cNvPr id="17" name="TextBox 16"/>
          <p:cNvSpPr txBox="1"/>
          <p:nvPr/>
        </p:nvSpPr>
        <p:spPr>
          <a:xfrm>
            <a:off x="394636" y="5771481"/>
            <a:ext cx="3070071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i="1" dirty="0"/>
              <a:t>throw new Error(“Oh, no!!”); </a:t>
            </a:r>
          </a:p>
        </p:txBody>
      </p:sp>
    </p:spTree>
    <p:extLst>
      <p:ext uri="{BB962C8B-B14F-4D97-AF65-F5344CB8AC3E}">
        <p14:creationId xmlns:p14="http://schemas.microsoft.com/office/powerpoint/2010/main" val="3156814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a Promise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05841"/>
            <a:ext cx="7029450" cy="1159844"/>
          </a:xfrm>
        </p:spPr>
        <p:txBody>
          <a:bodyPr/>
          <a:lstStyle/>
          <a:p>
            <a:r>
              <a:rPr lang="en-GB" dirty="0" smtClean="0"/>
              <a:t>A </a:t>
            </a:r>
            <a:r>
              <a:rPr lang="en-GB" dirty="0"/>
              <a:t>Promise object provides a </a:t>
            </a:r>
            <a:r>
              <a:rPr lang="en-GB" b="1" dirty="0">
                <a:solidFill>
                  <a:srgbClr val="FF0000"/>
                </a:solidFill>
              </a:rPr>
              <a:t>then()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function</a:t>
            </a:r>
            <a:r>
              <a:rPr lang="en-GB" dirty="0" smtClean="0"/>
              <a:t> which is used to </a:t>
            </a:r>
            <a:r>
              <a:rPr lang="en-GB" dirty="0"/>
              <a:t>add </a:t>
            </a:r>
            <a:r>
              <a:rPr lang="en-GB" dirty="0" err="1"/>
              <a:t>callbacks</a:t>
            </a:r>
            <a:r>
              <a:rPr lang="en-GB" dirty="0"/>
              <a:t> for the </a:t>
            </a:r>
            <a:r>
              <a:rPr lang="en-GB" i="1" dirty="0"/>
              <a:t>resolve</a:t>
            </a:r>
            <a:r>
              <a:rPr lang="en-GB" dirty="0"/>
              <a:t> and</a:t>
            </a:r>
            <a:r>
              <a:rPr lang="en-GB" i="1" dirty="0"/>
              <a:t> reject</a:t>
            </a:r>
            <a:r>
              <a:rPr lang="en-GB" dirty="0"/>
              <a:t> arguments associated with </a:t>
            </a:r>
            <a:r>
              <a:rPr lang="en-GB" dirty="0" smtClean="0"/>
              <a:t>that promise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 flipH="1">
            <a:off x="682156" y="2310200"/>
            <a:ext cx="5593515" cy="1754326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function DoSomething()</a:t>
            </a:r>
            <a:endParaRPr lang="en-GB" dirty="0"/>
          </a:p>
          <a:p>
            <a:r>
              <a:rPr lang="en-GB" dirty="0"/>
              <a:t>{</a:t>
            </a:r>
          </a:p>
          <a:p>
            <a:r>
              <a:rPr lang="en-GB" dirty="0" smtClean="0"/>
              <a:t>     return </a:t>
            </a:r>
            <a:r>
              <a:rPr lang="en-GB" dirty="0"/>
              <a:t>new </a:t>
            </a:r>
            <a:r>
              <a:rPr lang="en-GB" b="1" dirty="0">
                <a:solidFill>
                  <a:srgbClr val="0070C0"/>
                </a:solidFill>
              </a:rPr>
              <a:t>Promise</a:t>
            </a:r>
            <a:r>
              <a:rPr lang="en-GB" dirty="0"/>
              <a:t>(function(</a:t>
            </a:r>
            <a:r>
              <a:rPr lang="en-GB" b="1" dirty="0">
                <a:solidFill>
                  <a:srgbClr val="0070C0"/>
                </a:solidFill>
              </a:rPr>
              <a:t>resolve</a:t>
            </a:r>
            <a:r>
              <a:rPr lang="en-GB" dirty="0"/>
              <a:t>, </a:t>
            </a:r>
            <a:r>
              <a:rPr lang="en-GB" b="1" dirty="0">
                <a:solidFill>
                  <a:srgbClr val="0070C0"/>
                </a:solidFill>
              </a:rPr>
              <a:t>reject</a:t>
            </a:r>
            <a:r>
              <a:rPr lang="en-GB" dirty="0"/>
              <a:t>) {</a:t>
            </a:r>
          </a:p>
          <a:p>
            <a:r>
              <a:rPr lang="en-GB" dirty="0" smtClean="0"/>
              <a:t>            …….</a:t>
            </a:r>
            <a:endParaRPr lang="en-GB" dirty="0"/>
          </a:p>
          <a:p>
            <a:r>
              <a:rPr lang="en-GB" dirty="0" smtClean="0"/>
              <a:t>     });</a:t>
            </a:r>
            <a:endParaRPr lang="en-GB" dirty="0"/>
          </a:p>
          <a:p>
            <a:r>
              <a:rPr lang="en-GB" dirty="0" smtClean="0"/>
              <a:t>}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 flipH="1">
            <a:off x="2974975" y="4560794"/>
            <a:ext cx="5593515" cy="1477328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 err="1" smtClean="0"/>
              <a:t>var</a:t>
            </a:r>
            <a:r>
              <a:rPr lang="en-GB" dirty="0" smtClean="0"/>
              <a:t> promise = DoSomething();</a:t>
            </a:r>
          </a:p>
          <a:p>
            <a:r>
              <a:rPr lang="en-GB" dirty="0" err="1" smtClean="0"/>
              <a:t>var</a:t>
            </a:r>
            <a:r>
              <a:rPr lang="en-GB" dirty="0" smtClean="0"/>
              <a:t> </a:t>
            </a:r>
            <a:r>
              <a:rPr lang="en-GB" dirty="0" err="1" smtClean="0"/>
              <a:t>onResolve</a:t>
            </a:r>
            <a:r>
              <a:rPr lang="en-GB" dirty="0" smtClean="0"/>
              <a:t> = function(result) { …. };</a:t>
            </a:r>
          </a:p>
          <a:p>
            <a:r>
              <a:rPr lang="en-GB" dirty="0" err="1"/>
              <a:t>var</a:t>
            </a:r>
            <a:r>
              <a:rPr lang="en-GB" dirty="0"/>
              <a:t> </a:t>
            </a:r>
            <a:r>
              <a:rPr lang="en-GB" dirty="0" err="1" smtClean="0"/>
              <a:t>onReject</a:t>
            </a:r>
            <a:r>
              <a:rPr lang="en-GB" dirty="0" smtClean="0"/>
              <a:t> </a:t>
            </a:r>
            <a:r>
              <a:rPr lang="en-GB"/>
              <a:t>= </a:t>
            </a:r>
            <a:r>
              <a:rPr lang="en-GB" smtClean="0"/>
              <a:t>function(error) </a:t>
            </a:r>
            <a:r>
              <a:rPr lang="en-GB" dirty="0"/>
              <a:t>{ …. };</a:t>
            </a:r>
          </a:p>
          <a:p>
            <a:endParaRPr lang="en-GB" dirty="0" smtClean="0"/>
          </a:p>
          <a:p>
            <a:r>
              <a:rPr lang="en-GB" dirty="0" err="1" smtClean="0"/>
              <a:t>promise.then</a:t>
            </a:r>
            <a:r>
              <a:rPr lang="en-GB" dirty="0" smtClean="0"/>
              <a:t>( </a:t>
            </a:r>
            <a:r>
              <a:rPr lang="en-GB" dirty="0" err="1" smtClean="0"/>
              <a:t>onResolve</a:t>
            </a:r>
            <a:r>
              <a:rPr lang="en-GB" dirty="0" smtClean="0"/>
              <a:t>, </a:t>
            </a:r>
            <a:r>
              <a:rPr lang="en-GB" dirty="0" err="1" smtClean="0"/>
              <a:t>onReject</a:t>
            </a:r>
            <a:r>
              <a:rPr lang="en-GB" dirty="0" smtClean="0"/>
              <a:t> );</a:t>
            </a:r>
            <a:endParaRPr lang="en-GB" dirty="0"/>
          </a:p>
        </p:txBody>
      </p:sp>
      <p:sp>
        <p:nvSpPr>
          <p:cNvPr id="7" name="Freeform 6"/>
          <p:cNvSpPr/>
          <p:nvPr/>
        </p:nvSpPr>
        <p:spPr bwMode="auto">
          <a:xfrm>
            <a:off x="1552792" y="3205213"/>
            <a:ext cx="3399406" cy="3329085"/>
          </a:xfrm>
          <a:custGeom>
            <a:avLst/>
            <a:gdLst>
              <a:gd name="connsiteX0" fmla="*/ 3399406 w 3399406"/>
              <a:gd name="connsiteY0" fmla="*/ 2791326 h 3329085"/>
              <a:gd name="connsiteX1" fmla="*/ 2879642 w 3399406"/>
              <a:gd name="connsiteY1" fmla="*/ 3210025 h 3329085"/>
              <a:gd name="connsiteX2" fmla="*/ 1565793 w 3399406"/>
              <a:gd name="connsiteY2" fmla="*/ 3320715 h 3329085"/>
              <a:gd name="connsiteX3" fmla="*/ 391511 w 3399406"/>
              <a:gd name="connsiteY3" fmla="*/ 3031958 h 3329085"/>
              <a:gd name="connsiteX4" fmla="*/ 1688 w 3399406"/>
              <a:gd name="connsiteY4" fmla="*/ 2261936 h 3329085"/>
              <a:gd name="connsiteX5" fmla="*/ 304884 w 3399406"/>
              <a:gd name="connsiteY5" fmla="*/ 1251284 h 3329085"/>
              <a:gd name="connsiteX6" fmla="*/ 1450290 w 3399406"/>
              <a:gd name="connsiteY6" fmla="*/ 668955 h 3329085"/>
              <a:gd name="connsiteX7" fmla="*/ 2749701 w 3399406"/>
              <a:gd name="connsiteY7" fmla="*/ 394635 h 3329085"/>
              <a:gd name="connsiteX8" fmla="*/ 2990332 w 3399406"/>
              <a:gd name="connsiteY8" fmla="*/ 0 h 33290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399406" h="3329085">
                <a:moveTo>
                  <a:pt x="3399406" y="2791326"/>
                </a:moveTo>
                <a:cubicBezTo>
                  <a:pt x="3292325" y="2956560"/>
                  <a:pt x="3185244" y="3121794"/>
                  <a:pt x="2879642" y="3210025"/>
                </a:cubicBezTo>
                <a:cubicBezTo>
                  <a:pt x="2574040" y="3298256"/>
                  <a:pt x="1980481" y="3350393"/>
                  <a:pt x="1565793" y="3320715"/>
                </a:cubicBezTo>
                <a:cubicBezTo>
                  <a:pt x="1151105" y="3291037"/>
                  <a:pt x="652195" y="3208421"/>
                  <a:pt x="391511" y="3031958"/>
                </a:cubicBezTo>
                <a:cubicBezTo>
                  <a:pt x="130827" y="2855495"/>
                  <a:pt x="16126" y="2558715"/>
                  <a:pt x="1688" y="2261936"/>
                </a:cubicBezTo>
                <a:cubicBezTo>
                  <a:pt x="-12750" y="1965157"/>
                  <a:pt x="63450" y="1516781"/>
                  <a:pt x="304884" y="1251284"/>
                </a:cubicBezTo>
                <a:cubicBezTo>
                  <a:pt x="546318" y="985787"/>
                  <a:pt x="1042820" y="811730"/>
                  <a:pt x="1450290" y="668955"/>
                </a:cubicBezTo>
                <a:cubicBezTo>
                  <a:pt x="1857759" y="526180"/>
                  <a:pt x="2493027" y="506127"/>
                  <a:pt x="2749701" y="394635"/>
                </a:cubicBezTo>
                <a:cubicBezTo>
                  <a:pt x="3006375" y="283143"/>
                  <a:pt x="2998353" y="141571"/>
                  <a:pt x="2990332" y="0"/>
                </a:cubicBezTo>
              </a:path>
            </a:pathLst>
          </a:custGeom>
          <a:noFill/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Freeform 7"/>
          <p:cNvSpPr/>
          <p:nvPr/>
        </p:nvSpPr>
        <p:spPr bwMode="auto">
          <a:xfrm>
            <a:off x="5324379" y="3219651"/>
            <a:ext cx="2952153" cy="3346990"/>
          </a:xfrm>
          <a:custGeom>
            <a:avLst/>
            <a:gdLst>
              <a:gd name="connsiteX0" fmla="*/ 556657 w 2952153"/>
              <a:gd name="connsiteY0" fmla="*/ 2781701 h 3346990"/>
              <a:gd name="connsiteX1" fmla="*/ 614408 w 2952153"/>
              <a:gd name="connsiteY1" fmla="*/ 3147461 h 3346990"/>
              <a:gd name="connsiteX2" fmla="*/ 1317053 w 2952153"/>
              <a:gd name="connsiteY2" fmla="*/ 3344778 h 3346990"/>
              <a:gd name="connsiteX3" fmla="*/ 2423958 w 2952153"/>
              <a:gd name="connsiteY3" fmla="*/ 3166711 h 3346990"/>
              <a:gd name="connsiteX4" fmla="*/ 2929284 w 2952153"/>
              <a:gd name="connsiteY4" fmla="*/ 2127183 h 3346990"/>
              <a:gd name="connsiteX5" fmla="*/ 2789718 w 2952153"/>
              <a:gd name="connsiteY5" fmla="*/ 1092467 h 3346990"/>
              <a:gd name="connsiteX6" fmla="*/ 2120762 w 2952153"/>
              <a:gd name="connsiteY6" fmla="*/ 514951 h 3346990"/>
              <a:gd name="connsiteX7" fmla="*/ 1138985 w 2952153"/>
              <a:gd name="connsiteY7" fmla="*/ 394635 h 3346990"/>
              <a:gd name="connsiteX8" fmla="*/ 166834 w 2952153"/>
              <a:gd name="connsiteY8" fmla="*/ 356134 h 3346990"/>
              <a:gd name="connsiteX9" fmla="*/ 8017 w 2952153"/>
              <a:gd name="connsiteY9" fmla="*/ 0 h 3346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2153" h="3346990">
                <a:moveTo>
                  <a:pt x="556657" y="2781701"/>
                </a:moveTo>
                <a:cubicBezTo>
                  <a:pt x="522166" y="2917658"/>
                  <a:pt x="487675" y="3053615"/>
                  <a:pt x="614408" y="3147461"/>
                </a:cubicBezTo>
                <a:cubicBezTo>
                  <a:pt x="741141" y="3241307"/>
                  <a:pt x="1015461" y="3341570"/>
                  <a:pt x="1317053" y="3344778"/>
                </a:cubicBezTo>
                <a:cubicBezTo>
                  <a:pt x="1618645" y="3347986"/>
                  <a:pt x="2155253" y="3369644"/>
                  <a:pt x="2423958" y="3166711"/>
                </a:cubicBezTo>
                <a:cubicBezTo>
                  <a:pt x="2692663" y="2963778"/>
                  <a:pt x="2868324" y="2472890"/>
                  <a:pt x="2929284" y="2127183"/>
                </a:cubicBezTo>
                <a:cubicBezTo>
                  <a:pt x="2990244" y="1781476"/>
                  <a:pt x="2924472" y="1361172"/>
                  <a:pt x="2789718" y="1092467"/>
                </a:cubicBezTo>
                <a:cubicBezTo>
                  <a:pt x="2654964" y="823762"/>
                  <a:pt x="2395884" y="631256"/>
                  <a:pt x="2120762" y="514951"/>
                </a:cubicBezTo>
                <a:cubicBezTo>
                  <a:pt x="1845640" y="398646"/>
                  <a:pt x="1464640" y="421104"/>
                  <a:pt x="1138985" y="394635"/>
                </a:cubicBezTo>
                <a:cubicBezTo>
                  <a:pt x="813330" y="368166"/>
                  <a:pt x="355329" y="421906"/>
                  <a:pt x="166834" y="356134"/>
                </a:cubicBezTo>
                <a:cubicBezTo>
                  <a:pt x="-21661" y="290362"/>
                  <a:pt x="-6822" y="145181"/>
                  <a:pt x="8017" y="0"/>
                </a:cubicBezTo>
              </a:path>
            </a:pathLst>
          </a:custGeom>
          <a:noFill/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858000" y="2710309"/>
            <a:ext cx="2286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Hint: You can set the </a:t>
            </a:r>
            <a:r>
              <a:rPr lang="en-GB" sz="1400" dirty="0" err="1" smtClean="0"/>
              <a:t>onResolve</a:t>
            </a:r>
            <a:r>
              <a:rPr lang="en-GB" sz="1400" dirty="0" smtClean="0"/>
              <a:t> or </a:t>
            </a:r>
            <a:r>
              <a:rPr lang="en-GB" sz="1400" dirty="0" err="1" smtClean="0"/>
              <a:t>onReject</a:t>
            </a:r>
            <a:r>
              <a:rPr lang="en-GB" sz="1400" dirty="0" smtClean="0"/>
              <a:t> </a:t>
            </a:r>
            <a:r>
              <a:rPr lang="en-GB" sz="1400" dirty="0" err="1" smtClean="0"/>
              <a:t>callbacks</a:t>
            </a:r>
            <a:r>
              <a:rPr lang="en-GB" sz="1400" dirty="0" smtClean="0"/>
              <a:t> to null to ignore them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45767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a Promise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43277"/>
            <a:ext cx="7029450" cy="1025090"/>
          </a:xfrm>
        </p:spPr>
        <p:txBody>
          <a:bodyPr/>
          <a:lstStyle/>
          <a:p>
            <a:r>
              <a:rPr lang="en-GB" dirty="0" smtClean="0"/>
              <a:t>Typically, we just create the </a:t>
            </a:r>
            <a:r>
              <a:rPr lang="en-GB" b="1" dirty="0" smtClean="0"/>
              <a:t>anonymous functions or lambda functions</a:t>
            </a:r>
            <a:r>
              <a:rPr lang="en-GB" dirty="0" smtClean="0"/>
              <a:t> directly in the </a:t>
            </a:r>
            <a:r>
              <a:rPr lang="en-GB" b="1" dirty="0" smtClean="0"/>
              <a:t>then()</a:t>
            </a:r>
            <a:r>
              <a:rPr lang="en-GB" dirty="0" smtClean="0"/>
              <a:t> call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021305" y="2363002"/>
            <a:ext cx="277511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DoSomething()</a:t>
            </a:r>
            <a:r>
              <a:rPr lang="en-GB" b="1" dirty="0" smtClean="0">
                <a:solidFill>
                  <a:srgbClr val="FF0000"/>
                </a:solidFill>
              </a:rPr>
              <a:t>.</a:t>
            </a:r>
            <a:r>
              <a:rPr lang="en-GB" b="1" dirty="0">
                <a:solidFill>
                  <a:srgbClr val="FF0000"/>
                </a:solidFill>
              </a:rPr>
              <a:t>then</a:t>
            </a:r>
            <a:r>
              <a:rPr lang="en-GB" b="1" dirty="0" smtClean="0">
                <a:solidFill>
                  <a:srgbClr val="FF0000"/>
                </a:solidFill>
              </a:rPr>
              <a:t>(</a:t>
            </a:r>
          </a:p>
          <a:p>
            <a:r>
              <a:rPr lang="en-GB" dirty="0" smtClean="0"/>
              <a:t>     function(result</a:t>
            </a:r>
            <a:r>
              <a:rPr lang="en-GB" dirty="0"/>
              <a:t>) {</a:t>
            </a:r>
          </a:p>
          <a:p>
            <a:r>
              <a:rPr lang="en-GB" dirty="0"/>
              <a:t>  </a:t>
            </a:r>
            <a:r>
              <a:rPr lang="en-GB" dirty="0" smtClean="0"/>
              <a:t>        console.log(result);</a:t>
            </a:r>
            <a:endParaRPr lang="en-GB" dirty="0"/>
          </a:p>
          <a:p>
            <a:r>
              <a:rPr lang="en-GB" dirty="0" smtClean="0"/>
              <a:t>     }, </a:t>
            </a:r>
            <a:br>
              <a:rPr lang="en-GB" dirty="0" smtClean="0"/>
            </a:br>
            <a:r>
              <a:rPr lang="en-GB" dirty="0" smtClean="0"/>
              <a:t>    function(error</a:t>
            </a:r>
            <a:r>
              <a:rPr lang="en-GB" dirty="0"/>
              <a:t>) {</a:t>
            </a:r>
          </a:p>
          <a:p>
            <a:r>
              <a:rPr lang="en-GB" dirty="0"/>
              <a:t>  </a:t>
            </a:r>
            <a:r>
              <a:rPr lang="en-GB" dirty="0" smtClean="0"/>
              <a:t>       console.log(error);</a:t>
            </a:r>
            <a:endParaRPr lang="en-GB" dirty="0"/>
          </a:p>
          <a:p>
            <a:r>
              <a:rPr lang="en-GB" dirty="0" smtClean="0"/>
              <a:t>     }</a:t>
            </a:r>
            <a:br>
              <a:rPr lang="en-GB" dirty="0" smtClean="0"/>
            </a:br>
            <a:r>
              <a:rPr lang="en-GB" b="1" dirty="0" smtClean="0">
                <a:solidFill>
                  <a:srgbClr val="FF0000"/>
                </a:solidFill>
              </a:rPr>
              <a:t>)</a:t>
            </a:r>
            <a:r>
              <a:rPr lang="en-GB" dirty="0" smtClean="0"/>
              <a:t>;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505651" y="2468881"/>
            <a:ext cx="239485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Called when the Promise calls </a:t>
            </a:r>
            <a:r>
              <a:rPr lang="en-GB" b="1" i="1" dirty="0" smtClean="0"/>
              <a:t>resolve</a:t>
            </a:r>
            <a:endParaRPr lang="en-GB" b="1" i="1" dirty="0"/>
          </a:p>
        </p:txBody>
      </p:sp>
      <p:sp>
        <p:nvSpPr>
          <p:cNvPr id="7" name="TextBox 6"/>
          <p:cNvSpPr txBox="1"/>
          <p:nvPr/>
        </p:nvSpPr>
        <p:spPr>
          <a:xfrm>
            <a:off x="5505651" y="3502339"/>
            <a:ext cx="25715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Called when the Promise calls </a:t>
            </a:r>
            <a:r>
              <a:rPr lang="en-GB" b="1" i="1" dirty="0" smtClean="0"/>
              <a:t>reject</a:t>
            </a:r>
            <a:r>
              <a:rPr lang="en-GB" dirty="0" smtClean="0"/>
              <a:t> or throws an error</a:t>
            </a:r>
            <a:endParaRPr lang="en-GB" b="1" i="1" dirty="0"/>
          </a:p>
        </p:txBody>
      </p:sp>
      <p:sp>
        <p:nvSpPr>
          <p:cNvPr id="8" name="Right Brace 7"/>
          <p:cNvSpPr/>
          <p:nvPr/>
        </p:nvSpPr>
        <p:spPr bwMode="auto">
          <a:xfrm>
            <a:off x="5106202" y="2680636"/>
            <a:ext cx="312821" cy="789271"/>
          </a:xfrm>
          <a:prstGeom prst="righ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Right Brace 8"/>
          <p:cNvSpPr/>
          <p:nvPr/>
        </p:nvSpPr>
        <p:spPr bwMode="auto">
          <a:xfrm>
            <a:off x="5120640" y="3569369"/>
            <a:ext cx="312821" cy="789271"/>
          </a:xfrm>
          <a:prstGeom prst="righ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3196" y="4951843"/>
            <a:ext cx="4817445" cy="147732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But remember a Promise is being returned by the DoSomething() function, so we could still have written the above as: </a:t>
            </a:r>
            <a:br>
              <a:rPr lang="en-GB" dirty="0" smtClean="0"/>
            </a:br>
            <a:r>
              <a:rPr lang="en-GB" i="1" dirty="0" err="1" smtClean="0"/>
              <a:t>var</a:t>
            </a:r>
            <a:r>
              <a:rPr lang="en-GB" i="1" dirty="0" smtClean="0"/>
              <a:t> promise = DoSomething();</a:t>
            </a:r>
          </a:p>
          <a:p>
            <a:r>
              <a:rPr lang="en-GB" i="1" dirty="0" err="1" smtClean="0"/>
              <a:t>promise.then</a:t>
            </a:r>
            <a:r>
              <a:rPr lang="en-GB" i="1" dirty="0" smtClean="0"/>
              <a:t>( …… );</a:t>
            </a:r>
            <a:endParaRPr lang="en-GB" i="1" dirty="0"/>
          </a:p>
        </p:txBody>
      </p:sp>
      <p:cxnSp>
        <p:nvCxnSpPr>
          <p:cNvPr id="12" name="Elbow Connector 11"/>
          <p:cNvCxnSpPr/>
          <p:nvPr/>
        </p:nvCxnSpPr>
        <p:spPr bwMode="auto">
          <a:xfrm rot="5400000" flipH="1" flipV="1">
            <a:off x="782052" y="2625291"/>
            <a:ext cx="2512194" cy="2064619"/>
          </a:xfrm>
          <a:prstGeom prst="bentConnector3">
            <a:avLst>
              <a:gd name="adj1" fmla="val 114176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7" name="TextBox 16"/>
          <p:cNvSpPr txBox="1"/>
          <p:nvPr/>
        </p:nvSpPr>
        <p:spPr>
          <a:xfrm>
            <a:off x="5322771" y="5359477"/>
            <a:ext cx="35249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https://medium.com/@bluntjackson/truly-understanding-javascript-promises-await-and-async-f3f51e283554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1859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42535" y="32520"/>
            <a:ext cx="3130316" cy="844550"/>
          </a:xfrm>
        </p:spPr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Rectangle 5"/>
          <p:cNvSpPr/>
          <p:nvPr/>
        </p:nvSpPr>
        <p:spPr bwMode="auto">
          <a:xfrm>
            <a:off x="156044" y="401850"/>
            <a:ext cx="5370896" cy="314264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function </a:t>
            </a:r>
            <a:r>
              <a:rPr lang="en-GB" dirty="0" err="1"/>
              <a:t>SomeAsyncFunction</a:t>
            </a:r>
            <a:r>
              <a:rPr lang="en-GB" dirty="0"/>
              <a:t>()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return new Promise(function (resolve, reject)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setTimeout</a:t>
            </a:r>
            <a:r>
              <a:rPr lang="en-GB" dirty="0"/>
              <a:t>(function () {</a:t>
            </a:r>
          </a:p>
          <a:p>
            <a:r>
              <a:rPr lang="en-GB" dirty="0" smtClean="0"/>
              <a:t>           </a:t>
            </a:r>
            <a:r>
              <a:rPr lang="en-GB" dirty="0" err="1" smtClean="0"/>
              <a:t>var</a:t>
            </a:r>
            <a:r>
              <a:rPr lang="en-GB" dirty="0" smtClean="0"/>
              <a:t> </a:t>
            </a:r>
            <a:r>
              <a:rPr lang="en-GB" dirty="0" err="1"/>
              <a:t>num</a:t>
            </a:r>
            <a:r>
              <a:rPr lang="en-GB" dirty="0"/>
              <a:t> = </a:t>
            </a:r>
            <a:r>
              <a:rPr lang="en-GB" dirty="0" err="1"/>
              <a:t>Math.floor</a:t>
            </a:r>
            <a:r>
              <a:rPr lang="en-GB" dirty="0"/>
              <a:t>(</a:t>
            </a:r>
            <a:r>
              <a:rPr lang="en-GB" dirty="0" err="1"/>
              <a:t>Math.random</a:t>
            </a:r>
            <a:r>
              <a:rPr lang="en-GB" dirty="0"/>
              <a:t>() * 11);</a:t>
            </a:r>
          </a:p>
          <a:p>
            <a:r>
              <a:rPr lang="en-GB" dirty="0" smtClean="0"/>
              <a:t>           if(num%2</a:t>
            </a:r>
            <a:r>
              <a:rPr lang="en-GB" dirty="0"/>
              <a:t>) resolve(</a:t>
            </a:r>
            <a:r>
              <a:rPr lang="en-GB" dirty="0" err="1"/>
              <a:t>num</a:t>
            </a:r>
            <a:r>
              <a:rPr lang="en-GB" dirty="0"/>
              <a:t>);</a:t>
            </a:r>
          </a:p>
          <a:p>
            <a:r>
              <a:rPr lang="en-GB" dirty="0" smtClean="0"/>
              <a:t>           else </a:t>
            </a:r>
            <a:r>
              <a:rPr lang="en-GB" dirty="0"/>
              <a:t>reject('number is even');</a:t>
            </a:r>
          </a:p>
          <a:p>
            <a:r>
              <a:rPr lang="en-GB" dirty="0"/>
              <a:t>        }, 300);</a:t>
            </a:r>
          </a:p>
          <a:p>
            <a:r>
              <a:rPr lang="en-GB" dirty="0"/>
              <a:t>    });</a:t>
            </a:r>
          </a:p>
          <a:p>
            <a:r>
              <a:rPr lang="en-GB" dirty="0"/>
              <a:t>}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 bwMode="auto">
          <a:xfrm>
            <a:off x="3449054" y="3243518"/>
            <a:ext cx="5593882" cy="357249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function </a:t>
            </a:r>
            <a:r>
              <a:rPr lang="en-GB" dirty="0" err="1"/>
              <a:t>onResolveCallback</a:t>
            </a:r>
            <a:r>
              <a:rPr lang="en-GB" dirty="0"/>
              <a:t>(result)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console.log</a:t>
            </a:r>
            <a:r>
              <a:rPr lang="en-GB" dirty="0" smtClean="0"/>
              <a:t>(“Number </a:t>
            </a:r>
            <a:r>
              <a:rPr lang="en-GB" dirty="0"/>
              <a:t>is " + result);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function </a:t>
            </a:r>
            <a:r>
              <a:rPr lang="en-GB" dirty="0" err="1"/>
              <a:t>onRejectCallback</a:t>
            </a:r>
            <a:r>
              <a:rPr lang="en-GB" dirty="0"/>
              <a:t>(error)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console.log("Reject message is " + error);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 err="1"/>
              <a:t>var</a:t>
            </a:r>
            <a:r>
              <a:rPr lang="en-GB" dirty="0"/>
              <a:t> promise = </a:t>
            </a:r>
            <a:r>
              <a:rPr lang="en-GB" dirty="0" err="1"/>
              <a:t>SomeAsyncFunction</a:t>
            </a:r>
            <a:r>
              <a:rPr lang="en-GB" dirty="0"/>
              <a:t>(); </a:t>
            </a:r>
          </a:p>
          <a:p>
            <a:r>
              <a:rPr lang="en-GB" dirty="0" err="1"/>
              <a:t>promise.then</a:t>
            </a:r>
            <a:r>
              <a:rPr lang="en-GB" dirty="0"/>
              <a:t>(</a:t>
            </a:r>
            <a:r>
              <a:rPr lang="en-GB" dirty="0" err="1"/>
              <a:t>onResolveCallback</a:t>
            </a:r>
            <a:r>
              <a:rPr lang="en-GB" dirty="0"/>
              <a:t>, </a:t>
            </a:r>
            <a:r>
              <a:rPr lang="en-GB" dirty="0" err="1"/>
              <a:t>onRejectCallback</a:t>
            </a:r>
            <a:r>
              <a:rPr lang="en-GB" dirty="0"/>
              <a:t>);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56044" y="0"/>
            <a:ext cx="2018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createpromise.js</a:t>
            </a:r>
            <a:endParaRPr lang="en-GB" b="1" dirty="0"/>
          </a:p>
        </p:txBody>
      </p:sp>
      <p:sp>
        <p:nvSpPr>
          <p:cNvPr id="9" name="TextBox 8"/>
          <p:cNvSpPr txBox="1"/>
          <p:nvPr/>
        </p:nvSpPr>
        <p:spPr>
          <a:xfrm>
            <a:off x="6732872" y="2824734"/>
            <a:ext cx="1980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usingpromise.js</a:t>
            </a:r>
            <a:endParaRPr lang="en-GB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6131293" y="1198345"/>
            <a:ext cx="278170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Don’t forget to link these to a HTML page using &lt;script&gt; tags</a:t>
            </a:r>
            <a:endParaRPr lang="en-GB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254019" y="3859730"/>
            <a:ext cx="23496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Odd numbers are good and even numbers are bad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0680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Promise </a:t>
            </a:r>
            <a:r>
              <a:rPr lang="en-GB" dirty="0" err="1" smtClean="0"/>
              <a:t>Callbacks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3968082"/>
          </a:xfrm>
        </p:spPr>
        <p:txBody>
          <a:bodyPr/>
          <a:lstStyle/>
          <a:p>
            <a:r>
              <a:rPr lang="en-GB" dirty="0" err="1" smtClean="0"/>
              <a:t>Callbacks</a:t>
            </a:r>
            <a:r>
              <a:rPr lang="en-GB" dirty="0" smtClean="0"/>
              <a:t> </a:t>
            </a:r>
            <a:r>
              <a:rPr lang="en-GB" dirty="0"/>
              <a:t>will never be called before the completion of the current run of the JavaScript event loop.</a:t>
            </a:r>
          </a:p>
          <a:p>
            <a:r>
              <a:rPr lang="en-GB" dirty="0" err="1"/>
              <a:t>Callbacks</a:t>
            </a:r>
            <a:r>
              <a:rPr lang="en-GB" dirty="0"/>
              <a:t> will be </a:t>
            </a:r>
            <a:r>
              <a:rPr lang="en-GB" dirty="0" smtClean="0"/>
              <a:t>called when added </a:t>
            </a:r>
            <a:r>
              <a:rPr lang="en-GB" dirty="0"/>
              <a:t>with </a:t>
            </a:r>
            <a:r>
              <a:rPr lang="en-GB" b="1" dirty="0"/>
              <a:t>then() </a:t>
            </a:r>
            <a:r>
              <a:rPr lang="en-GB" dirty="0" smtClean="0"/>
              <a:t>after </a:t>
            </a:r>
            <a:r>
              <a:rPr lang="en-GB" dirty="0"/>
              <a:t>the success or failure of the asynchronous </a:t>
            </a:r>
            <a:r>
              <a:rPr lang="en-GB" dirty="0" smtClean="0"/>
              <a:t>operation.</a:t>
            </a:r>
            <a:endParaRPr lang="en-GB" dirty="0"/>
          </a:p>
          <a:p>
            <a:r>
              <a:rPr lang="en-GB" dirty="0"/>
              <a:t>Multiple </a:t>
            </a:r>
            <a:r>
              <a:rPr lang="en-GB" dirty="0" err="1"/>
              <a:t>callbacks</a:t>
            </a:r>
            <a:r>
              <a:rPr lang="en-GB" dirty="0"/>
              <a:t> may be added by calling </a:t>
            </a:r>
            <a:r>
              <a:rPr lang="en-GB" b="1" dirty="0"/>
              <a:t>then() </a:t>
            </a:r>
            <a:r>
              <a:rPr lang="en-GB" dirty="0"/>
              <a:t>several </a:t>
            </a:r>
            <a:r>
              <a:rPr lang="en-GB" dirty="0" smtClean="0"/>
              <a:t>times (i.e. chaining). </a:t>
            </a:r>
            <a:r>
              <a:rPr lang="en-GB" dirty="0"/>
              <a:t>Each </a:t>
            </a:r>
            <a:r>
              <a:rPr lang="en-GB" dirty="0" err="1"/>
              <a:t>callback</a:t>
            </a:r>
            <a:r>
              <a:rPr lang="en-GB" dirty="0"/>
              <a:t> is executed one after another, in the order in which they were inserted</a:t>
            </a:r>
            <a:r>
              <a:rPr lang="en-GB" dirty="0" smtClean="0"/>
              <a:t>.</a:t>
            </a:r>
          </a:p>
          <a:p>
            <a:r>
              <a:rPr lang="en-GB" b="1" dirty="0" smtClean="0"/>
              <a:t>then()</a:t>
            </a:r>
            <a:r>
              <a:rPr lang="en-GB" dirty="0" smtClean="0"/>
              <a:t> </a:t>
            </a:r>
            <a:r>
              <a:rPr lang="en-GB" b="1" dirty="0" smtClean="0"/>
              <a:t>returns an implicit promise </a:t>
            </a:r>
            <a:r>
              <a:rPr lang="en-GB" dirty="0" smtClean="0"/>
              <a:t>containing the any value returned within it. </a:t>
            </a:r>
          </a:p>
          <a:p>
            <a:pPr lvl="1"/>
            <a:r>
              <a:rPr lang="en-GB" dirty="0" smtClean="0"/>
              <a:t>If nothing is returned then the value </a:t>
            </a:r>
            <a:r>
              <a:rPr lang="en-GB" i="1" dirty="0" smtClean="0"/>
              <a:t>undefined</a:t>
            </a:r>
            <a:r>
              <a:rPr lang="en-GB" dirty="0" smtClean="0"/>
              <a:t> is implicitly returned in a promise anyway</a:t>
            </a:r>
            <a:endParaRPr lang="en-GB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04644" y="4974994"/>
            <a:ext cx="2223686" cy="92333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dirty="0" err="1" smtClean="0"/>
              <a:t>promise.then</a:t>
            </a:r>
            <a:r>
              <a:rPr lang="en-GB" dirty="0" smtClean="0"/>
              <a:t>(() =&gt; {</a:t>
            </a:r>
          </a:p>
          <a:p>
            <a:r>
              <a:rPr lang="en-GB" dirty="0"/>
              <a:t> </a:t>
            </a:r>
            <a:r>
              <a:rPr lang="en-GB" dirty="0" smtClean="0"/>
              <a:t>   </a:t>
            </a:r>
            <a:r>
              <a:rPr lang="en-GB" b="1" dirty="0" smtClean="0"/>
              <a:t>return 2;</a:t>
            </a:r>
          </a:p>
          <a:p>
            <a:r>
              <a:rPr lang="en-GB" dirty="0" smtClean="0"/>
              <a:t>});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859155" y="4740790"/>
            <a:ext cx="3313728" cy="1477328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dirty="0" err="1" smtClean="0"/>
              <a:t>promise.then</a:t>
            </a:r>
            <a:r>
              <a:rPr lang="en-GB" dirty="0" smtClean="0"/>
              <a:t>(() =&gt; {</a:t>
            </a:r>
          </a:p>
          <a:p>
            <a:r>
              <a:rPr lang="en-GB" b="1" dirty="0"/>
              <a:t> </a:t>
            </a:r>
            <a:r>
              <a:rPr lang="en-GB" b="1" dirty="0" smtClean="0"/>
              <a:t>   return new Promise(() =&gt; {</a:t>
            </a:r>
            <a:br>
              <a:rPr lang="en-GB" b="1" dirty="0" smtClean="0"/>
            </a:br>
            <a:r>
              <a:rPr lang="en-GB" b="1" dirty="0" smtClean="0"/>
              <a:t>        resolve(2);</a:t>
            </a:r>
            <a:br>
              <a:rPr lang="en-GB" b="1" dirty="0" smtClean="0"/>
            </a:br>
            <a:r>
              <a:rPr lang="en-GB" b="1" dirty="0" smtClean="0"/>
              <a:t>    });</a:t>
            </a:r>
          </a:p>
          <a:p>
            <a:r>
              <a:rPr lang="en-GB" dirty="0" smtClean="0"/>
              <a:t>});</a:t>
            </a:r>
            <a:endParaRPr lang="en-GB" dirty="0"/>
          </a:p>
        </p:txBody>
      </p:sp>
      <p:sp>
        <p:nvSpPr>
          <p:cNvPr id="7" name="Right Arrow 6"/>
          <p:cNvSpPr/>
          <p:nvPr/>
        </p:nvSpPr>
        <p:spPr bwMode="auto">
          <a:xfrm>
            <a:off x="3229202" y="5227783"/>
            <a:ext cx="1371373" cy="670541"/>
          </a:xfrm>
          <a:prstGeom prst="rightArrow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Implies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264769" y="5990308"/>
            <a:ext cx="2310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This actually returns a Promise</a:t>
            </a:r>
            <a:endParaRPr lang="en-GB" i="1" dirty="0"/>
          </a:p>
        </p:txBody>
      </p:sp>
      <p:cxnSp>
        <p:nvCxnSpPr>
          <p:cNvPr id="10" name="Straight Arrow Connector 9"/>
          <p:cNvCxnSpPr/>
          <p:nvPr/>
        </p:nvCxnSpPr>
        <p:spPr bwMode="auto">
          <a:xfrm flipH="1" flipV="1">
            <a:off x="1916487" y="5650029"/>
            <a:ext cx="191446" cy="29838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4846331" y="6267307"/>
            <a:ext cx="38266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/>
              <a:t>I’m ignoring the </a:t>
            </a:r>
            <a:r>
              <a:rPr lang="en-GB" b="1" i="1" dirty="0" err="1" smtClean="0"/>
              <a:t>onReject</a:t>
            </a:r>
            <a:r>
              <a:rPr lang="en-GB" i="1" dirty="0" smtClean="0"/>
              <a:t> </a:t>
            </a:r>
            <a:r>
              <a:rPr lang="en-GB" i="1" dirty="0" err="1" smtClean="0"/>
              <a:t>callback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797017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catch()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17082"/>
            <a:ext cx="7029450" cy="1381225"/>
          </a:xfrm>
        </p:spPr>
        <p:txBody>
          <a:bodyPr/>
          <a:lstStyle/>
          <a:p>
            <a:r>
              <a:rPr lang="en-GB" dirty="0" smtClean="0"/>
              <a:t>A Promise object provides a </a:t>
            </a:r>
            <a:r>
              <a:rPr lang="en-GB" b="1" dirty="0" smtClean="0"/>
              <a:t>catch</a:t>
            </a:r>
            <a:r>
              <a:rPr lang="en-GB" dirty="0" smtClean="0"/>
              <a:t> method which can be provided with a </a:t>
            </a:r>
            <a:r>
              <a:rPr lang="en-GB" dirty="0" err="1" smtClean="0"/>
              <a:t>callback</a:t>
            </a:r>
            <a:r>
              <a:rPr lang="en-GB" dirty="0" smtClean="0"/>
              <a:t>. (It handles the promise </a:t>
            </a:r>
            <a:r>
              <a:rPr lang="en-GB" b="1" dirty="0" smtClean="0"/>
              <a:t>reject</a:t>
            </a:r>
            <a:r>
              <a:rPr lang="en-GB" dirty="0" smtClean="0"/>
              <a:t> in the same way as </a:t>
            </a:r>
            <a:r>
              <a:rPr lang="en-GB" i="1" dirty="0" smtClean="0"/>
              <a:t>then(resolve, reject) </a:t>
            </a:r>
            <a:r>
              <a:rPr lang="en-GB" dirty="0" smtClean="0"/>
              <a:t>approach)</a:t>
            </a:r>
            <a:br>
              <a:rPr lang="en-GB" dirty="0" smtClean="0"/>
            </a:br>
            <a:r>
              <a:rPr lang="en-GB" i="1" dirty="0" err="1" smtClean="0">
                <a:solidFill>
                  <a:srgbClr val="FF0000"/>
                </a:solidFill>
              </a:rPr>
              <a:t>promise.catch</a:t>
            </a:r>
            <a:r>
              <a:rPr lang="en-GB" i="1" dirty="0" smtClean="0">
                <a:solidFill>
                  <a:srgbClr val="FF0000"/>
                </a:solidFill>
              </a:rPr>
              <a:t>(</a:t>
            </a:r>
            <a:r>
              <a:rPr lang="en-GB" i="1" dirty="0" err="1" smtClean="0">
                <a:solidFill>
                  <a:srgbClr val="FF0000"/>
                </a:solidFill>
              </a:rPr>
              <a:t>onReject</a:t>
            </a:r>
            <a:r>
              <a:rPr lang="en-GB" i="1" dirty="0" smtClean="0">
                <a:solidFill>
                  <a:srgbClr val="FF0000"/>
                </a:solidFill>
              </a:rPr>
              <a:t>)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/>
              <a:t>is just shorthand for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 smtClean="0"/>
              <a:t>promise</a:t>
            </a:r>
            <a:r>
              <a:rPr lang="en-GB" dirty="0" err="1" smtClean="0"/>
              <a:t>.</a:t>
            </a:r>
            <a:r>
              <a:rPr lang="en-GB" i="1" dirty="0" err="1" smtClean="0"/>
              <a:t>then</a:t>
            </a:r>
            <a:r>
              <a:rPr lang="en-GB" i="1" dirty="0" smtClean="0"/>
              <a:t>(null, </a:t>
            </a:r>
            <a:r>
              <a:rPr lang="en-GB" i="1" dirty="0" err="1" smtClean="0"/>
              <a:t>onReject</a:t>
            </a:r>
            <a:r>
              <a:rPr lang="en-GB" i="1" dirty="0" smtClean="0"/>
              <a:t>)  </a:t>
            </a:r>
            <a:r>
              <a:rPr lang="en-GB" sz="1400" i="1" dirty="0" smtClean="0"/>
              <a:t>…. </a:t>
            </a:r>
            <a:r>
              <a:rPr lang="en-GB" sz="1400" dirty="0" err="1" smtClean="0"/>
              <a:t>i.e</a:t>
            </a:r>
            <a:r>
              <a:rPr lang="en-GB" sz="1400" dirty="0" smtClean="0"/>
              <a:t> ignore the </a:t>
            </a:r>
            <a:r>
              <a:rPr lang="en-GB" sz="1400" dirty="0" err="1" smtClean="0"/>
              <a:t>onResolve</a:t>
            </a:r>
            <a:r>
              <a:rPr lang="en-GB" sz="1400" dirty="0" smtClean="0"/>
              <a:t> </a:t>
            </a:r>
            <a:r>
              <a:rPr lang="en-GB" sz="1400" dirty="0" err="1" smtClean="0"/>
              <a:t>callback</a:t>
            </a:r>
            <a:endParaRPr lang="en-GB" sz="1400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86468" y="3173070"/>
            <a:ext cx="4177297" cy="3139321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 err="1"/>
              <a:t>var</a:t>
            </a:r>
            <a:r>
              <a:rPr lang="en-GB" dirty="0"/>
              <a:t> </a:t>
            </a:r>
            <a:r>
              <a:rPr lang="en-GB" dirty="0" err="1" smtClean="0"/>
              <a:t>thePromise</a:t>
            </a:r>
            <a:r>
              <a:rPr lang="en-GB" dirty="0" smtClean="0"/>
              <a:t> </a:t>
            </a:r>
            <a:r>
              <a:rPr lang="en-GB" dirty="0"/>
              <a:t>= </a:t>
            </a:r>
            <a:r>
              <a:rPr lang="en-GB" dirty="0" err="1" smtClean="0"/>
              <a:t>PerformAction</a:t>
            </a:r>
            <a:r>
              <a:rPr lang="en-GB" dirty="0" smtClean="0"/>
              <a:t>();</a:t>
            </a:r>
          </a:p>
          <a:p>
            <a:endParaRPr lang="en-GB" dirty="0"/>
          </a:p>
          <a:p>
            <a:r>
              <a:rPr lang="en-GB" dirty="0" err="1"/>
              <a:t>thePromise</a:t>
            </a:r>
            <a:r>
              <a:rPr lang="en-GB" dirty="0" err="1" smtClean="0"/>
              <a:t>.then</a:t>
            </a:r>
            <a:r>
              <a:rPr lang="en-GB" dirty="0" smtClean="0"/>
              <a:t>( function(result</a:t>
            </a:r>
            <a:r>
              <a:rPr lang="en-GB" dirty="0"/>
              <a:t>) {</a:t>
            </a:r>
          </a:p>
          <a:p>
            <a:r>
              <a:rPr lang="en-GB" dirty="0" smtClean="0"/>
              <a:t>    // </a:t>
            </a:r>
            <a:r>
              <a:rPr lang="en-GB" dirty="0"/>
              <a:t>DO SOMETHING WITH RESULT</a:t>
            </a:r>
            <a:r>
              <a:rPr lang="en-GB" dirty="0" smtClean="0"/>
              <a:t>  </a:t>
            </a:r>
          </a:p>
          <a:p>
            <a:r>
              <a:rPr lang="en-GB" dirty="0" smtClean="0"/>
              <a:t>    console.log(result</a:t>
            </a:r>
            <a:r>
              <a:rPr lang="en-GB" dirty="0"/>
              <a:t>);</a:t>
            </a:r>
          </a:p>
          <a:p>
            <a:r>
              <a:rPr lang="en-GB" dirty="0"/>
              <a:t>});</a:t>
            </a:r>
          </a:p>
          <a:p>
            <a:endParaRPr lang="en-GB" dirty="0"/>
          </a:p>
          <a:p>
            <a:r>
              <a:rPr lang="en-GB" dirty="0" err="1" smtClean="0"/>
              <a:t>thePromise</a:t>
            </a:r>
            <a:r>
              <a:rPr lang="en-GB" b="1" dirty="0" err="1" smtClean="0"/>
              <a:t>.catch</a:t>
            </a:r>
            <a:r>
              <a:rPr lang="en-GB" dirty="0" smtClean="0"/>
              <a:t>( function(error) {</a:t>
            </a:r>
            <a:br>
              <a:rPr lang="en-GB" dirty="0" smtClean="0"/>
            </a:br>
            <a:r>
              <a:rPr lang="en-GB" dirty="0" smtClean="0"/>
              <a:t>     // HANDLE ERROR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 smtClean="0"/>
              <a:t>   console.log(error);</a:t>
            </a:r>
            <a:endParaRPr lang="en-GB" dirty="0"/>
          </a:p>
          <a:p>
            <a:r>
              <a:rPr lang="en-GB" dirty="0"/>
              <a:t>});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726921" y="3168856"/>
            <a:ext cx="4177297" cy="2031325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 err="1" smtClean="0"/>
              <a:t>PerformAction</a:t>
            </a:r>
            <a:r>
              <a:rPr lang="en-GB" dirty="0" smtClean="0"/>
              <a:t>().then( function(result</a:t>
            </a:r>
            <a:r>
              <a:rPr lang="en-GB" dirty="0"/>
              <a:t>) {</a:t>
            </a:r>
          </a:p>
          <a:p>
            <a:r>
              <a:rPr lang="en-GB" dirty="0" smtClean="0"/>
              <a:t>    // </a:t>
            </a:r>
            <a:r>
              <a:rPr lang="en-GB" dirty="0"/>
              <a:t>DO SOMETHING WITH RESULT</a:t>
            </a:r>
            <a:r>
              <a:rPr lang="en-GB" dirty="0" smtClean="0"/>
              <a:t>  </a:t>
            </a:r>
          </a:p>
          <a:p>
            <a:r>
              <a:rPr lang="en-GB" dirty="0" smtClean="0"/>
              <a:t>    console.log(result</a:t>
            </a:r>
            <a:r>
              <a:rPr lang="en-GB" dirty="0"/>
              <a:t>);</a:t>
            </a:r>
          </a:p>
          <a:p>
            <a:r>
              <a:rPr lang="en-GB" dirty="0" smtClean="0"/>
              <a:t>})</a:t>
            </a:r>
            <a:r>
              <a:rPr lang="en-GB" b="1" dirty="0" smtClean="0"/>
              <a:t>.catch</a:t>
            </a:r>
            <a:r>
              <a:rPr lang="en-GB" dirty="0" smtClean="0"/>
              <a:t>( function(error) {</a:t>
            </a:r>
            <a:br>
              <a:rPr lang="en-GB" dirty="0" smtClean="0"/>
            </a:br>
            <a:r>
              <a:rPr lang="en-GB" dirty="0" smtClean="0"/>
              <a:t>     // HANDLE ERROR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 smtClean="0"/>
              <a:t>   console.log(error);</a:t>
            </a:r>
            <a:endParaRPr lang="en-GB" dirty="0"/>
          </a:p>
          <a:p>
            <a:r>
              <a:rPr lang="en-GB" dirty="0"/>
              <a:t>});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483015" y="5377074"/>
            <a:ext cx="466098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Works </a:t>
            </a:r>
            <a:r>
              <a:rPr lang="en-GB" b="1" dirty="0">
                <a:solidFill>
                  <a:srgbClr val="FF0000"/>
                </a:solidFill>
              </a:rPr>
              <a:t>like </a:t>
            </a:r>
            <a:r>
              <a:rPr lang="en-GB" b="1" dirty="0" smtClean="0">
                <a:solidFill>
                  <a:srgbClr val="FF0000"/>
                </a:solidFill>
              </a:rPr>
              <a:t>try…catch </a:t>
            </a:r>
            <a:r>
              <a:rPr lang="en-GB" b="1" dirty="0" smtClean="0">
                <a:solidFill>
                  <a:srgbClr val="FF0000"/>
                </a:solidFill>
                <a:sym typeface="Wingdings" panose="05000000000000000000" pitchFamily="2" charset="2"/>
              </a:rPr>
              <a:t> c</a:t>
            </a:r>
            <a:r>
              <a:rPr lang="en-GB" b="1" dirty="0" smtClean="0">
                <a:solidFill>
                  <a:srgbClr val="FF0000"/>
                </a:solidFill>
              </a:rPr>
              <a:t>atches error in any promises preceding the catch().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b="1" dirty="0" smtClean="0">
                <a:solidFill>
                  <a:srgbClr val="FF0000"/>
                </a:solidFill>
              </a:rPr>
              <a:t>If </a:t>
            </a:r>
            <a:r>
              <a:rPr lang="en-GB" b="1" dirty="0">
                <a:solidFill>
                  <a:srgbClr val="FF0000"/>
                </a:solidFill>
              </a:rPr>
              <a:t>there's an exception, </a:t>
            </a:r>
            <a:r>
              <a:rPr lang="en-GB" b="1" dirty="0" smtClean="0">
                <a:solidFill>
                  <a:srgbClr val="FF0000"/>
                </a:solidFill>
              </a:rPr>
              <a:t>it looks </a:t>
            </a:r>
            <a:r>
              <a:rPr lang="en-GB" b="1" dirty="0">
                <a:solidFill>
                  <a:srgbClr val="FF0000"/>
                </a:solidFill>
              </a:rPr>
              <a:t>down the </a:t>
            </a:r>
            <a:r>
              <a:rPr lang="en-GB" b="1" dirty="0" smtClean="0">
                <a:solidFill>
                  <a:srgbClr val="FF0000"/>
                </a:solidFill>
              </a:rPr>
              <a:t>promise chain for </a:t>
            </a:r>
            <a:r>
              <a:rPr lang="en-GB" b="1" dirty="0" err="1" smtClean="0">
                <a:solidFill>
                  <a:srgbClr val="FF0000"/>
                </a:solidFill>
              </a:rPr>
              <a:t>onReject</a:t>
            </a:r>
            <a:r>
              <a:rPr lang="en-GB" b="1" dirty="0" smtClean="0">
                <a:solidFill>
                  <a:srgbClr val="FF0000"/>
                </a:solidFill>
              </a:rPr>
              <a:t> </a:t>
            </a:r>
            <a:r>
              <a:rPr lang="en-GB" b="1" dirty="0" err="1" smtClean="0">
                <a:solidFill>
                  <a:srgbClr val="FF0000"/>
                </a:solidFill>
              </a:rPr>
              <a:t>callbacks</a:t>
            </a:r>
            <a:r>
              <a:rPr lang="en-GB" b="1" dirty="0" smtClean="0">
                <a:solidFill>
                  <a:srgbClr val="FF0000"/>
                </a:solidFill>
              </a:rPr>
              <a:t> added using </a:t>
            </a:r>
            <a:r>
              <a:rPr lang="en-GB" b="1" dirty="0">
                <a:solidFill>
                  <a:srgbClr val="FF0000"/>
                </a:solidFill>
              </a:rPr>
              <a:t>.catch</a:t>
            </a:r>
            <a:r>
              <a:rPr lang="en-GB" b="1" dirty="0" smtClean="0">
                <a:solidFill>
                  <a:srgbClr val="FF0000"/>
                </a:solidFill>
              </a:rPr>
              <a:t>() or .then() </a:t>
            </a:r>
            <a:endParaRPr lang="en-GB" b="1" dirty="0">
              <a:solidFill>
                <a:srgbClr val="FF0000"/>
              </a:solidFill>
            </a:endParaRPr>
          </a:p>
        </p:txBody>
      </p:sp>
      <p:cxnSp>
        <p:nvCxnSpPr>
          <p:cNvPr id="7" name="Straight Arrow Connector 6"/>
          <p:cNvCxnSpPr/>
          <p:nvPr/>
        </p:nvCxnSpPr>
        <p:spPr bwMode="auto">
          <a:xfrm flipV="1">
            <a:off x="6237171" y="5200181"/>
            <a:ext cx="2394" cy="176893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9" name="Straight Connector 8"/>
          <p:cNvCxnSpPr/>
          <p:nvPr/>
        </p:nvCxnSpPr>
        <p:spPr bwMode="auto">
          <a:xfrm>
            <a:off x="466825" y="3325528"/>
            <a:ext cx="3402531" cy="2849078"/>
          </a:xfrm>
          <a:prstGeom prst="line">
            <a:avLst/>
          </a:prstGeom>
          <a:solidFill>
            <a:schemeClr val="accent1"/>
          </a:solidFill>
          <a:ln w="1174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3" name="Straight Connector 12"/>
          <p:cNvCxnSpPr/>
          <p:nvPr/>
        </p:nvCxnSpPr>
        <p:spPr bwMode="auto">
          <a:xfrm flipH="1">
            <a:off x="447575" y="3368842"/>
            <a:ext cx="3402530" cy="2882766"/>
          </a:xfrm>
          <a:prstGeom prst="line">
            <a:avLst/>
          </a:prstGeom>
          <a:solidFill>
            <a:schemeClr val="accent1"/>
          </a:solidFill>
          <a:ln w="1174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Arc 5"/>
          <p:cNvSpPr/>
          <p:nvPr/>
        </p:nvSpPr>
        <p:spPr bwMode="auto">
          <a:xfrm>
            <a:off x="4095549" y="1811861"/>
            <a:ext cx="433137" cy="837398"/>
          </a:xfrm>
          <a:prstGeom prst="arc">
            <a:avLst>
              <a:gd name="adj1" fmla="val 16200000"/>
              <a:gd name="adj2" fmla="val 862879"/>
            </a:avLst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463765" y="1772289"/>
            <a:ext cx="36856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Identical but we prefer using catch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7488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6051" y="32520"/>
            <a:ext cx="8686800" cy="844550"/>
          </a:xfrm>
        </p:spPr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Rectangle 6"/>
          <p:cNvSpPr/>
          <p:nvPr/>
        </p:nvSpPr>
        <p:spPr bwMode="auto">
          <a:xfrm>
            <a:off x="3429803" y="4483851"/>
            <a:ext cx="5613132" cy="210464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dirty="0" err="1"/>
              <a:t>SomeAsyncFunction</a:t>
            </a:r>
            <a:r>
              <a:rPr lang="en-GB" dirty="0"/>
              <a:t>().then(function (result)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console.log("then() success, number is " + result);</a:t>
            </a:r>
          </a:p>
          <a:p>
            <a:r>
              <a:rPr lang="en-GB" dirty="0" smtClean="0"/>
              <a:t>})</a:t>
            </a:r>
            <a:r>
              <a:rPr lang="en-GB" dirty="0"/>
              <a:t>.</a:t>
            </a:r>
            <a:r>
              <a:rPr lang="en-GB" dirty="0" smtClean="0"/>
              <a:t>catch(function(error</a:t>
            </a:r>
            <a:r>
              <a:rPr lang="en-GB" dirty="0"/>
              <a:t>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console.log("Caught error is " + error);	</a:t>
            </a:r>
          </a:p>
          <a:p>
            <a:r>
              <a:rPr lang="en-GB" dirty="0"/>
              <a:t>});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16569" y="507738"/>
            <a:ext cx="2018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createpromise.js</a:t>
            </a:r>
            <a:endParaRPr lang="en-GB" b="1" dirty="0"/>
          </a:p>
        </p:txBody>
      </p:sp>
      <p:sp>
        <p:nvSpPr>
          <p:cNvPr id="9" name="TextBox 8"/>
          <p:cNvSpPr txBox="1"/>
          <p:nvPr/>
        </p:nvSpPr>
        <p:spPr>
          <a:xfrm>
            <a:off x="6771373" y="4061581"/>
            <a:ext cx="1980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usingpromise.js</a:t>
            </a:r>
            <a:endParaRPr lang="en-GB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5654842" y="1179095"/>
            <a:ext cx="278170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This function has not changed since last exercise</a:t>
            </a:r>
            <a:endParaRPr lang="en-GB" b="1" dirty="0"/>
          </a:p>
        </p:txBody>
      </p:sp>
      <p:sp>
        <p:nvSpPr>
          <p:cNvPr id="13" name="Rectangle 12"/>
          <p:cNvSpPr/>
          <p:nvPr/>
        </p:nvSpPr>
        <p:spPr bwMode="auto">
          <a:xfrm>
            <a:off x="175294" y="887647"/>
            <a:ext cx="5370896" cy="314264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function </a:t>
            </a:r>
            <a:r>
              <a:rPr lang="en-GB" dirty="0" err="1"/>
              <a:t>SomeAsyncFunction</a:t>
            </a:r>
            <a:r>
              <a:rPr lang="en-GB" dirty="0"/>
              <a:t>()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return new Promise(function (resolve, reject)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setTimeout</a:t>
            </a:r>
            <a:r>
              <a:rPr lang="en-GB" dirty="0"/>
              <a:t>(function () {</a:t>
            </a:r>
          </a:p>
          <a:p>
            <a:r>
              <a:rPr lang="en-GB" dirty="0" smtClean="0"/>
              <a:t>           </a:t>
            </a:r>
            <a:r>
              <a:rPr lang="en-GB" dirty="0" err="1" smtClean="0"/>
              <a:t>var</a:t>
            </a:r>
            <a:r>
              <a:rPr lang="en-GB" dirty="0" smtClean="0"/>
              <a:t> </a:t>
            </a:r>
            <a:r>
              <a:rPr lang="en-GB" dirty="0" err="1"/>
              <a:t>num</a:t>
            </a:r>
            <a:r>
              <a:rPr lang="en-GB" dirty="0"/>
              <a:t> = </a:t>
            </a:r>
            <a:r>
              <a:rPr lang="en-GB" dirty="0" err="1"/>
              <a:t>Math.floor</a:t>
            </a:r>
            <a:r>
              <a:rPr lang="en-GB" dirty="0"/>
              <a:t>(</a:t>
            </a:r>
            <a:r>
              <a:rPr lang="en-GB" dirty="0" err="1"/>
              <a:t>Math.random</a:t>
            </a:r>
            <a:r>
              <a:rPr lang="en-GB" dirty="0"/>
              <a:t>() * 11);</a:t>
            </a:r>
          </a:p>
          <a:p>
            <a:r>
              <a:rPr lang="en-GB" dirty="0" smtClean="0"/>
              <a:t>           if(num%2</a:t>
            </a:r>
            <a:r>
              <a:rPr lang="en-GB" dirty="0"/>
              <a:t>) resolve(</a:t>
            </a:r>
            <a:r>
              <a:rPr lang="en-GB" dirty="0" err="1"/>
              <a:t>num</a:t>
            </a:r>
            <a:r>
              <a:rPr lang="en-GB" dirty="0"/>
              <a:t>);</a:t>
            </a:r>
          </a:p>
          <a:p>
            <a:r>
              <a:rPr lang="en-GB" dirty="0" smtClean="0"/>
              <a:t>           else </a:t>
            </a:r>
            <a:r>
              <a:rPr lang="en-GB" dirty="0"/>
              <a:t>reject('number is even');</a:t>
            </a:r>
          </a:p>
          <a:p>
            <a:r>
              <a:rPr lang="en-GB" dirty="0"/>
              <a:t>        }, 300);</a:t>
            </a:r>
          </a:p>
          <a:p>
            <a:r>
              <a:rPr lang="en-GB" dirty="0"/>
              <a:t>    });</a:t>
            </a:r>
          </a:p>
          <a:p>
            <a:r>
              <a:rPr lang="en-GB" dirty="0"/>
              <a:t>}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550320" y="5082139"/>
            <a:ext cx="312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>
                <a:solidFill>
                  <a:srgbClr val="FF0000"/>
                </a:solidFill>
              </a:rPr>
              <a:t>.</a:t>
            </a:r>
            <a:endParaRPr lang="en-GB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4297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Callback</a:t>
            </a:r>
            <a:r>
              <a:rPr lang="en-GB" dirty="0" smtClean="0"/>
              <a:t> Hell Avoided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459672"/>
          </a:xfrm>
        </p:spPr>
        <p:txBody>
          <a:bodyPr/>
          <a:lstStyle/>
          <a:p>
            <a:r>
              <a:rPr lang="en-GB" dirty="0" smtClean="0"/>
              <a:t>We avoid </a:t>
            </a:r>
            <a:r>
              <a:rPr lang="en-GB" dirty="0" err="1" smtClean="0"/>
              <a:t>callback</a:t>
            </a:r>
            <a:r>
              <a:rPr lang="en-GB" dirty="0" smtClean="0"/>
              <a:t> hell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9375" y="1621857"/>
            <a:ext cx="5381601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>
                <a:solidFill>
                  <a:schemeClr val="bg2">
                    <a:lumMod val="50000"/>
                  </a:schemeClr>
                </a:solidFill>
              </a:rPr>
              <a:t>doSomething</a:t>
            </a:r>
            <a:r>
              <a:rPr lang="en-GB" dirty="0"/>
              <a:t>(function(result) {</a:t>
            </a:r>
          </a:p>
          <a:p>
            <a:r>
              <a:rPr lang="en-GB" dirty="0"/>
              <a:t>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doSomethingElse</a:t>
            </a:r>
            <a:r>
              <a:rPr lang="en-GB" dirty="0"/>
              <a:t>(result, function(</a:t>
            </a:r>
            <a:r>
              <a:rPr lang="en-GB" dirty="0" err="1"/>
              <a:t>newResult</a:t>
            </a:r>
            <a:r>
              <a:rPr lang="en-GB" dirty="0"/>
              <a:t>) {</a:t>
            </a:r>
          </a:p>
          <a:p>
            <a:r>
              <a:rPr lang="en-GB" dirty="0"/>
              <a:t>    </a:t>
            </a:r>
            <a:r>
              <a:rPr lang="en-GB" dirty="0" err="1">
                <a:solidFill>
                  <a:schemeClr val="accent4">
                    <a:lumMod val="50000"/>
                    <a:lumOff val="50000"/>
                  </a:schemeClr>
                </a:solidFill>
              </a:rPr>
              <a:t>doThirdThing</a:t>
            </a:r>
            <a:r>
              <a:rPr lang="en-GB" dirty="0"/>
              <a:t>(</a:t>
            </a:r>
            <a:r>
              <a:rPr lang="en-GB" dirty="0" err="1"/>
              <a:t>newResult</a:t>
            </a:r>
            <a:r>
              <a:rPr lang="en-GB" dirty="0"/>
              <a:t>, function(</a:t>
            </a:r>
            <a:r>
              <a:rPr lang="en-GB" dirty="0" err="1"/>
              <a:t>finalResult</a:t>
            </a:r>
            <a:r>
              <a:rPr lang="en-GB" dirty="0"/>
              <a:t>) {</a:t>
            </a:r>
          </a:p>
          <a:p>
            <a:r>
              <a:rPr lang="en-GB" dirty="0"/>
              <a:t>      </a:t>
            </a:r>
            <a:r>
              <a:rPr lang="en-GB" dirty="0" err="1" smtClean="0"/>
              <a:t>failureCallback</a:t>
            </a:r>
            <a:r>
              <a:rPr lang="en-GB" dirty="0" smtClean="0"/>
              <a:t>(“Some error”);</a:t>
            </a:r>
            <a:endParaRPr lang="en-GB" dirty="0"/>
          </a:p>
          <a:p>
            <a:r>
              <a:rPr lang="en-GB" dirty="0"/>
              <a:t>    }, </a:t>
            </a:r>
            <a:r>
              <a:rPr lang="en-GB" dirty="0" err="1"/>
              <a:t>failureCallback</a:t>
            </a:r>
            <a:r>
              <a:rPr lang="en-GB" dirty="0"/>
              <a:t>);</a:t>
            </a:r>
          </a:p>
          <a:p>
            <a:r>
              <a:rPr lang="en-GB" dirty="0"/>
              <a:t>  }, </a:t>
            </a:r>
            <a:r>
              <a:rPr lang="en-GB" dirty="0" err="1"/>
              <a:t>failureCallback</a:t>
            </a:r>
            <a:r>
              <a:rPr lang="en-GB" dirty="0"/>
              <a:t>);</a:t>
            </a:r>
          </a:p>
          <a:p>
            <a:r>
              <a:rPr lang="en-GB" dirty="0"/>
              <a:t>}, </a:t>
            </a:r>
            <a:r>
              <a:rPr lang="en-GB" dirty="0" err="1"/>
              <a:t>failureCallback</a:t>
            </a:r>
            <a:r>
              <a:rPr lang="en-GB" dirty="0"/>
              <a:t>);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51564" y="1304223"/>
            <a:ext cx="1018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This ….</a:t>
            </a:r>
            <a:endParaRPr lang="en-GB" b="1" u="sng" dirty="0"/>
          </a:p>
        </p:txBody>
      </p:sp>
      <p:sp>
        <p:nvSpPr>
          <p:cNvPr id="7" name="TextBox 6"/>
          <p:cNvSpPr txBox="1"/>
          <p:nvPr/>
        </p:nvSpPr>
        <p:spPr>
          <a:xfrm>
            <a:off x="5296984" y="3366776"/>
            <a:ext cx="3634328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>
                <a:solidFill>
                  <a:schemeClr val="bg2">
                    <a:lumMod val="50000"/>
                  </a:schemeClr>
                </a:solidFill>
              </a:rPr>
              <a:t>doSomething</a:t>
            </a:r>
            <a:r>
              <a:rPr lang="en-GB" dirty="0"/>
              <a:t>()</a:t>
            </a:r>
          </a:p>
          <a:p>
            <a:r>
              <a:rPr lang="en-GB" dirty="0"/>
              <a:t>.then(function(result) {</a:t>
            </a:r>
          </a:p>
          <a:p>
            <a:r>
              <a:rPr lang="en-GB" dirty="0"/>
              <a:t>  return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doSomethingElse</a:t>
            </a:r>
            <a:r>
              <a:rPr lang="en-GB" dirty="0"/>
              <a:t>(result);</a:t>
            </a:r>
          </a:p>
          <a:p>
            <a:r>
              <a:rPr lang="en-GB" dirty="0"/>
              <a:t>})</a:t>
            </a:r>
          </a:p>
          <a:p>
            <a:r>
              <a:rPr lang="en-GB" dirty="0"/>
              <a:t>.then(function(</a:t>
            </a:r>
            <a:r>
              <a:rPr lang="en-GB" dirty="0" err="1"/>
              <a:t>newResult</a:t>
            </a:r>
            <a:r>
              <a:rPr lang="en-GB" dirty="0"/>
              <a:t>) {</a:t>
            </a:r>
          </a:p>
          <a:p>
            <a:r>
              <a:rPr lang="en-GB" dirty="0"/>
              <a:t>  return </a:t>
            </a:r>
            <a:r>
              <a:rPr lang="en-GB" dirty="0" err="1">
                <a:solidFill>
                  <a:schemeClr val="accent4">
                    <a:lumMod val="50000"/>
                    <a:lumOff val="50000"/>
                  </a:schemeClr>
                </a:solidFill>
              </a:rPr>
              <a:t>doThirdThing</a:t>
            </a:r>
            <a:r>
              <a:rPr lang="en-GB" dirty="0"/>
              <a:t>(</a:t>
            </a:r>
            <a:r>
              <a:rPr lang="en-GB" dirty="0" err="1"/>
              <a:t>newResult</a:t>
            </a:r>
            <a:r>
              <a:rPr lang="en-GB" dirty="0"/>
              <a:t>);</a:t>
            </a:r>
          </a:p>
          <a:p>
            <a:r>
              <a:rPr lang="en-GB" dirty="0"/>
              <a:t>})</a:t>
            </a:r>
          </a:p>
          <a:p>
            <a:r>
              <a:rPr lang="en-GB" dirty="0"/>
              <a:t>.then(function(</a:t>
            </a:r>
            <a:r>
              <a:rPr lang="en-GB" dirty="0" err="1"/>
              <a:t>finalResult</a:t>
            </a:r>
            <a:r>
              <a:rPr lang="en-GB" dirty="0"/>
              <a:t>) {</a:t>
            </a:r>
          </a:p>
          <a:p>
            <a:r>
              <a:rPr lang="en-GB" dirty="0"/>
              <a:t>  </a:t>
            </a:r>
            <a:r>
              <a:rPr lang="en-GB" dirty="0" smtClean="0"/>
              <a:t>reject(“Some error”);</a:t>
            </a:r>
            <a:endParaRPr lang="en-GB" dirty="0"/>
          </a:p>
          <a:p>
            <a:r>
              <a:rPr lang="en-GB" dirty="0"/>
              <a:t>})</a:t>
            </a:r>
          </a:p>
          <a:p>
            <a:r>
              <a:rPr lang="en-GB" dirty="0"/>
              <a:t>.catch(</a:t>
            </a:r>
            <a:r>
              <a:rPr lang="en-GB" dirty="0" err="1"/>
              <a:t>failureCallback</a:t>
            </a:r>
            <a:r>
              <a:rPr lang="en-GB" dirty="0"/>
              <a:t>);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369173" y="3049142"/>
            <a:ext cx="2249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…becomes this ….</a:t>
            </a:r>
            <a:endParaRPr lang="en-GB" b="1" u="sng" dirty="0"/>
          </a:p>
        </p:txBody>
      </p:sp>
      <p:sp>
        <p:nvSpPr>
          <p:cNvPr id="9" name="Arc 8"/>
          <p:cNvSpPr/>
          <p:nvPr/>
        </p:nvSpPr>
        <p:spPr bwMode="auto">
          <a:xfrm>
            <a:off x="1732547" y="3219651"/>
            <a:ext cx="745958" cy="433531"/>
          </a:xfrm>
          <a:prstGeom prst="arc">
            <a:avLst>
              <a:gd name="adj1" fmla="val 16200000"/>
              <a:gd name="adj2" fmla="val 8176378"/>
            </a:avLst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arrow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Arc 9"/>
          <p:cNvSpPr/>
          <p:nvPr/>
        </p:nvSpPr>
        <p:spPr bwMode="auto">
          <a:xfrm>
            <a:off x="1884947" y="2933245"/>
            <a:ext cx="745958" cy="433531"/>
          </a:xfrm>
          <a:prstGeom prst="arc">
            <a:avLst>
              <a:gd name="adj1" fmla="val 16200000"/>
              <a:gd name="adj2" fmla="val 8176378"/>
            </a:avLst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arrow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216568" y="3869356"/>
            <a:ext cx="241433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“</a:t>
            </a:r>
            <a:r>
              <a:rPr lang="en-GB" i="1" dirty="0" err="1" smtClean="0"/>
              <a:t>failureCallback</a:t>
            </a:r>
            <a:r>
              <a:rPr lang="en-GB" i="1" dirty="0" smtClean="0"/>
              <a:t>” is passed down as we call each successive function</a:t>
            </a:r>
            <a:endParaRPr lang="en-GB" i="1" dirty="0"/>
          </a:p>
        </p:txBody>
      </p:sp>
      <p:sp>
        <p:nvSpPr>
          <p:cNvPr id="12" name="TextBox 11"/>
          <p:cNvSpPr txBox="1"/>
          <p:nvPr/>
        </p:nvSpPr>
        <p:spPr>
          <a:xfrm>
            <a:off x="3005305" y="5660049"/>
            <a:ext cx="24143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“</a:t>
            </a:r>
            <a:r>
              <a:rPr lang="en-GB" i="1" dirty="0" err="1" smtClean="0"/>
              <a:t>failureCallback</a:t>
            </a:r>
            <a:r>
              <a:rPr lang="en-GB" i="1" dirty="0" smtClean="0"/>
              <a:t>” added just once at end of chain</a:t>
            </a:r>
          </a:p>
        </p:txBody>
      </p:sp>
      <p:sp>
        <p:nvSpPr>
          <p:cNvPr id="13" name="Right Arrow 12"/>
          <p:cNvSpPr/>
          <p:nvPr/>
        </p:nvSpPr>
        <p:spPr bwMode="auto">
          <a:xfrm rot="2450720">
            <a:off x="3691306" y="2923603"/>
            <a:ext cx="1505238" cy="909587"/>
          </a:xfrm>
          <a:prstGeom prst="righ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1513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Chaining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Both </a:t>
            </a:r>
            <a:r>
              <a:rPr lang="en-GB" b="1" dirty="0" smtClean="0"/>
              <a:t>then()</a:t>
            </a:r>
            <a:r>
              <a:rPr lang="en-GB" dirty="0" smtClean="0"/>
              <a:t> and </a:t>
            </a:r>
            <a:r>
              <a:rPr lang="en-GB" b="1" dirty="0" smtClean="0"/>
              <a:t>catch()</a:t>
            </a:r>
            <a:r>
              <a:rPr lang="en-GB" dirty="0" smtClean="0"/>
              <a:t> return a new Promise object which allows chaining</a:t>
            </a:r>
          </a:p>
          <a:p>
            <a:r>
              <a:rPr lang="en-GB" b="1" u="sng" dirty="0" smtClean="0"/>
              <a:t>Chaining: </a:t>
            </a:r>
            <a:br>
              <a:rPr lang="en-GB" b="1" u="sng" dirty="0" smtClean="0"/>
            </a:br>
            <a:r>
              <a:rPr lang="en-GB" dirty="0" smtClean="0"/>
              <a:t>Start the next asynchronous operation when the previous one succeeds</a:t>
            </a:r>
          </a:p>
          <a:p>
            <a:endParaRPr lang="en-GB" dirty="0"/>
          </a:p>
          <a:p>
            <a:r>
              <a:rPr lang="en-GB" dirty="0" smtClean="0"/>
              <a:t>Note: Always return results otherwise the results of a previous Promise will be missed.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83193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Promise Chaining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 flipH="1">
            <a:off x="756340" y="1327515"/>
            <a:ext cx="4378737" cy="3416320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/>
              <a:t>new Promise(function(resolve, reject) </a:t>
            </a:r>
            <a:r>
              <a:rPr lang="en-GB" dirty="0" smtClean="0"/>
              <a:t>{</a:t>
            </a:r>
            <a:br>
              <a:rPr lang="en-GB" dirty="0" smtClean="0"/>
            </a:br>
            <a:r>
              <a:rPr lang="en-GB" dirty="0" smtClean="0"/>
              <a:t>      </a:t>
            </a:r>
            <a:r>
              <a:rPr lang="en-GB" dirty="0" err="1" smtClean="0"/>
              <a:t>setTimeout</a:t>
            </a:r>
            <a:r>
              <a:rPr lang="en-GB" dirty="0"/>
              <a:t>(() =&gt; </a:t>
            </a:r>
            <a:r>
              <a:rPr lang="en-GB" dirty="0">
                <a:solidFill>
                  <a:srgbClr val="FF0000"/>
                </a:solidFill>
              </a:rPr>
              <a:t>resolve(1)</a:t>
            </a:r>
            <a:r>
              <a:rPr lang="en-GB" dirty="0"/>
              <a:t>, 1000</a:t>
            </a:r>
            <a:r>
              <a:rPr lang="en-GB" dirty="0" smtClean="0"/>
              <a:t>);</a:t>
            </a:r>
            <a:br>
              <a:rPr lang="en-GB" dirty="0" smtClean="0"/>
            </a:br>
            <a:r>
              <a:rPr lang="en-GB" dirty="0" smtClean="0"/>
              <a:t>}).</a:t>
            </a:r>
            <a:r>
              <a:rPr lang="en-GB" dirty="0"/>
              <a:t>then(function(result) {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  alert(result</a:t>
            </a:r>
            <a:r>
              <a:rPr lang="en-GB" dirty="0"/>
              <a:t>); </a:t>
            </a:r>
            <a:r>
              <a:rPr lang="en-GB" dirty="0" smtClean="0"/>
              <a:t>      	</a:t>
            </a:r>
            <a:r>
              <a:rPr lang="en-GB" dirty="0" smtClean="0">
                <a:solidFill>
                  <a:srgbClr val="0070C0"/>
                </a:solidFill>
              </a:rPr>
              <a:t>// </a:t>
            </a:r>
            <a:r>
              <a:rPr lang="en-GB" dirty="0">
                <a:solidFill>
                  <a:srgbClr val="0070C0"/>
                </a:solidFill>
              </a:rPr>
              <a:t>1  </a:t>
            </a:r>
            <a:endParaRPr lang="en-GB" dirty="0" smtClean="0">
              <a:solidFill>
                <a:srgbClr val="0070C0"/>
              </a:solidFill>
            </a:endParaRPr>
          </a:p>
          <a:p>
            <a:r>
              <a:rPr lang="en-GB" dirty="0"/>
              <a:t> </a:t>
            </a:r>
            <a:r>
              <a:rPr lang="en-GB" dirty="0" smtClean="0"/>
              <a:t>     return </a:t>
            </a:r>
            <a:r>
              <a:rPr lang="en-GB" dirty="0">
                <a:solidFill>
                  <a:srgbClr val="FF0000"/>
                </a:solidFill>
              </a:rPr>
              <a:t>result * 2</a:t>
            </a:r>
            <a:r>
              <a:rPr lang="en-GB" dirty="0" smtClean="0"/>
              <a:t>;</a:t>
            </a:r>
          </a:p>
          <a:p>
            <a:r>
              <a:rPr lang="en-GB" dirty="0" smtClean="0"/>
              <a:t>}).</a:t>
            </a:r>
            <a:r>
              <a:rPr lang="en-GB" dirty="0"/>
              <a:t>then(function(result) </a:t>
            </a:r>
            <a:r>
              <a:rPr lang="en-GB" dirty="0" smtClean="0"/>
              <a:t>{</a:t>
            </a:r>
          </a:p>
          <a:p>
            <a:r>
              <a:rPr lang="en-GB" dirty="0"/>
              <a:t> </a:t>
            </a:r>
            <a:r>
              <a:rPr lang="en-GB" dirty="0" smtClean="0"/>
              <a:t>     alert(result);		</a:t>
            </a:r>
            <a:r>
              <a:rPr lang="en-GB" dirty="0" smtClean="0">
                <a:solidFill>
                  <a:srgbClr val="0070C0"/>
                </a:solidFill>
              </a:rPr>
              <a:t>// </a:t>
            </a:r>
            <a:r>
              <a:rPr lang="en-GB" dirty="0">
                <a:solidFill>
                  <a:srgbClr val="0070C0"/>
                </a:solidFill>
              </a:rPr>
              <a:t>2  </a:t>
            </a:r>
            <a:endParaRPr lang="en-GB" dirty="0" smtClean="0">
              <a:solidFill>
                <a:srgbClr val="0070C0"/>
              </a:solidFill>
            </a:endParaRPr>
          </a:p>
          <a:p>
            <a:r>
              <a:rPr lang="en-GB" dirty="0"/>
              <a:t> </a:t>
            </a:r>
            <a:r>
              <a:rPr lang="en-GB" dirty="0" smtClean="0"/>
              <a:t>     return </a:t>
            </a:r>
            <a:r>
              <a:rPr lang="en-GB" dirty="0">
                <a:solidFill>
                  <a:srgbClr val="FF0000"/>
                </a:solidFill>
              </a:rPr>
              <a:t>result </a:t>
            </a:r>
            <a:r>
              <a:rPr lang="en-GB" dirty="0" smtClean="0">
                <a:solidFill>
                  <a:srgbClr val="FF0000"/>
                </a:solidFill>
              </a:rPr>
              <a:t>* 2</a:t>
            </a:r>
            <a:r>
              <a:rPr lang="en-GB" dirty="0" smtClean="0"/>
              <a:t>;</a:t>
            </a:r>
          </a:p>
          <a:p>
            <a:r>
              <a:rPr lang="en-GB" dirty="0" smtClean="0"/>
              <a:t>}).</a:t>
            </a:r>
            <a:r>
              <a:rPr lang="en-GB" dirty="0"/>
              <a:t>then(function(result) {  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alert(result</a:t>
            </a:r>
            <a:r>
              <a:rPr lang="en-GB" dirty="0"/>
              <a:t>); </a:t>
            </a:r>
            <a:r>
              <a:rPr lang="en-GB" dirty="0" smtClean="0"/>
              <a:t>		</a:t>
            </a:r>
            <a:r>
              <a:rPr lang="en-GB" dirty="0" smtClean="0">
                <a:solidFill>
                  <a:srgbClr val="0070C0"/>
                </a:solidFill>
              </a:rPr>
              <a:t>// </a:t>
            </a:r>
            <a:r>
              <a:rPr lang="en-GB" dirty="0">
                <a:solidFill>
                  <a:srgbClr val="0070C0"/>
                </a:solidFill>
              </a:rPr>
              <a:t>4  </a:t>
            </a:r>
            <a:endParaRPr lang="en-GB" dirty="0" smtClean="0">
              <a:solidFill>
                <a:srgbClr val="0070C0"/>
              </a:solidFill>
            </a:endParaRPr>
          </a:p>
          <a:p>
            <a:r>
              <a:rPr lang="en-GB" dirty="0"/>
              <a:t> </a:t>
            </a:r>
            <a:r>
              <a:rPr lang="en-GB" dirty="0" smtClean="0"/>
              <a:t>     return </a:t>
            </a:r>
            <a:r>
              <a:rPr lang="en-GB" dirty="0"/>
              <a:t>result * 2</a:t>
            </a:r>
            <a:r>
              <a:rPr lang="en-GB" dirty="0" smtClean="0"/>
              <a:t>;</a:t>
            </a:r>
          </a:p>
          <a:p>
            <a:r>
              <a:rPr lang="en-GB" dirty="0" smtClean="0"/>
              <a:t>});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6822" y="680554"/>
            <a:ext cx="2657153" cy="526191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31419" y="4866549"/>
            <a:ext cx="55570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 </a:t>
            </a:r>
            <a:r>
              <a:rPr lang="en-GB" dirty="0"/>
              <a:t>call to </a:t>
            </a:r>
            <a:r>
              <a:rPr lang="en-GB" dirty="0" smtClean="0"/>
              <a:t>the </a:t>
            </a:r>
            <a:r>
              <a:rPr lang="en-GB" b="1" dirty="0" smtClean="0"/>
              <a:t>then()</a:t>
            </a:r>
            <a:r>
              <a:rPr lang="en-GB" dirty="0" smtClean="0"/>
              <a:t> on the Promise </a:t>
            </a:r>
            <a:r>
              <a:rPr lang="en-GB" dirty="0"/>
              <a:t>returns </a:t>
            </a:r>
            <a:r>
              <a:rPr lang="en-GB" dirty="0" smtClean="0"/>
              <a:t>a new Promise</a:t>
            </a:r>
            <a:r>
              <a:rPr lang="en-GB" dirty="0"/>
              <a:t>, so that we can call the next </a:t>
            </a:r>
            <a:r>
              <a:rPr lang="en-GB" b="1" dirty="0" smtClean="0"/>
              <a:t>then() </a:t>
            </a:r>
            <a:r>
              <a:rPr lang="en-GB" dirty="0"/>
              <a:t>on </a:t>
            </a:r>
            <a:r>
              <a:rPr lang="en-GB" dirty="0" smtClean="0"/>
              <a:t>it. Consequently the </a:t>
            </a:r>
            <a:r>
              <a:rPr lang="en-GB" dirty="0"/>
              <a:t>result is passed </a:t>
            </a:r>
            <a:r>
              <a:rPr lang="en-GB" dirty="0" smtClean="0"/>
              <a:t>down </a:t>
            </a:r>
            <a:r>
              <a:rPr lang="en-GB" dirty="0"/>
              <a:t>the chain of handlers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9376" y="6228246"/>
            <a:ext cx="8864600" cy="369332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i="1" dirty="0" smtClean="0"/>
              <a:t>return result * 2 </a:t>
            </a:r>
            <a:r>
              <a:rPr lang="en-GB" b="1" dirty="0" smtClean="0"/>
              <a:t>becomes </a:t>
            </a:r>
            <a:r>
              <a:rPr lang="en-GB" i="1" dirty="0" smtClean="0"/>
              <a:t>return new Promise(function(resolve) { resolve(result *2); })</a:t>
            </a:r>
            <a:endParaRPr lang="en-GB" i="1" dirty="0"/>
          </a:p>
        </p:txBody>
      </p:sp>
      <p:sp>
        <p:nvSpPr>
          <p:cNvPr id="3" name="Right Brace 2"/>
          <p:cNvSpPr/>
          <p:nvPr/>
        </p:nvSpPr>
        <p:spPr bwMode="auto">
          <a:xfrm>
            <a:off x="4191802" y="3878981"/>
            <a:ext cx="336884" cy="659331"/>
          </a:xfrm>
          <a:prstGeom prst="rightBrace">
            <a:avLst/>
          </a:pr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528686" y="3746981"/>
            <a:ext cx="16362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Final promise returned to us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2913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Multiple Handlers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 flipH="1">
            <a:off x="217323" y="844550"/>
            <a:ext cx="5654086" cy="5078313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/>
              <a:t>let </a:t>
            </a:r>
            <a:r>
              <a:rPr lang="en-GB" dirty="0">
                <a:solidFill>
                  <a:srgbClr val="FF0000"/>
                </a:solidFill>
              </a:rPr>
              <a:t>promise</a:t>
            </a:r>
            <a:r>
              <a:rPr lang="en-GB" dirty="0"/>
              <a:t> = new Promise(function(resolve, reject) {</a:t>
            </a:r>
          </a:p>
          <a:p>
            <a:r>
              <a:rPr lang="en-GB" dirty="0"/>
              <a:t>  </a:t>
            </a:r>
            <a:r>
              <a:rPr lang="en-GB" dirty="0" err="1"/>
              <a:t>setTimeout</a:t>
            </a:r>
            <a:r>
              <a:rPr lang="en-GB" dirty="0"/>
              <a:t>(() =&gt; resolve(1), 1000);</a:t>
            </a:r>
          </a:p>
          <a:p>
            <a:r>
              <a:rPr lang="en-GB" dirty="0"/>
              <a:t>});</a:t>
            </a:r>
          </a:p>
          <a:p>
            <a:endParaRPr lang="en-GB" dirty="0"/>
          </a:p>
          <a:p>
            <a:r>
              <a:rPr lang="en-GB" dirty="0" err="1" smtClean="0">
                <a:solidFill>
                  <a:srgbClr val="FF0000"/>
                </a:solidFill>
              </a:rPr>
              <a:t>promise</a:t>
            </a:r>
            <a:r>
              <a:rPr lang="en-GB" dirty="0" err="1" smtClean="0"/>
              <a:t>.then</a:t>
            </a:r>
            <a:r>
              <a:rPr lang="en-GB" dirty="0" smtClean="0"/>
              <a:t>(function(result) </a:t>
            </a:r>
            <a:r>
              <a:rPr lang="en-GB" dirty="0"/>
              <a:t>{</a:t>
            </a:r>
          </a:p>
          <a:p>
            <a:r>
              <a:rPr lang="en-GB" dirty="0"/>
              <a:t>  </a:t>
            </a:r>
            <a:r>
              <a:rPr lang="en-GB" dirty="0" smtClean="0"/>
              <a:t>alert(result</a:t>
            </a:r>
            <a:r>
              <a:rPr lang="en-GB" dirty="0"/>
              <a:t>); </a:t>
            </a:r>
            <a:r>
              <a:rPr lang="en-GB" dirty="0" smtClean="0"/>
              <a:t>	</a:t>
            </a:r>
            <a:r>
              <a:rPr lang="en-GB" dirty="0" smtClean="0">
                <a:solidFill>
                  <a:srgbClr val="0070C0"/>
                </a:solidFill>
              </a:rPr>
              <a:t>// </a:t>
            </a:r>
            <a:r>
              <a:rPr lang="en-GB" dirty="0">
                <a:solidFill>
                  <a:srgbClr val="0070C0"/>
                </a:solidFill>
              </a:rPr>
              <a:t>1</a:t>
            </a:r>
          </a:p>
          <a:p>
            <a:r>
              <a:rPr lang="en-GB" dirty="0"/>
              <a:t>  return result * 2;</a:t>
            </a:r>
          </a:p>
          <a:p>
            <a:r>
              <a:rPr lang="en-GB" dirty="0"/>
              <a:t>});</a:t>
            </a:r>
          </a:p>
          <a:p>
            <a:endParaRPr lang="en-GB" dirty="0"/>
          </a:p>
          <a:p>
            <a:r>
              <a:rPr lang="en-GB" dirty="0" err="1">
                <a:solidFill>
                  <a:srgbClr val="FF0000"/>
                </a:solidFill>
              </a:rPr>
              <a:t>promise</a:t>
            </a:r>
            <a:r>
              <a:rPr lang="en-GB" dirty="0" err="1"/>
              <a:t>.then</a:t>
            </a:r>
            <a:r>
              <a:rPr lang="en-GB" dirty="0"/>
              <a:t>(function(result) {</a:t>
            </a:r>
          </a:p>
          <a:p>
            <a:r>
              <a:rPr lang="en-GB" dirty="0"/>
              <a:t>  alert(result); </a:t>
            </a:r>
            <a:r>
              <a:rPr lang="en-GB" dirty="0" smtClean="0"/>
              <a:t>	</a:t>
            </a:r>
            <a:r>
              <a:rPr lang="en-GB" dirty="0" smtClean="0">
                <a:solidFill>
                  <a:srgbClr val="0070C0"/>
                </a:solidFill>
              </a:rPr>
              <a:t>// </a:t>
            </a:r>
            <a:r>
              <a:rPr lang="en-GB" dirty="0">
                <a:solidFill>
                  <a:srgbClr val="0070C0"/>
                </a:solidFill>
              </a:rPr>
              <a:t>1</a:t>
            </a:r>
          </a:p>
          <a:p>
            <a:r>
              <a:rPr lang="en-GB" dirty="0"/>
              <a:t>  return result * 2;</a:t>
            </a:r>
          </a:p>
          <a:p>
            <a:r>
              <a:rPr lang="en-GB" dirty="0"/>
              <a:t>});</a:t>
            </a:r>
          </a:p>
          <a:p>
            <a:endParaRPr lang="en-GB" dirty="0"/>
          </a:p>
          <a:p>
            <a:r>
              <a:rPr lang="en-GB" dirty="0" err="1">
                <a:solidFill>
                  <a:srgbClr val="FF0000"/>
                </a:solidFill>
              </a:rPr>
              <a:t>promise</a:t>
            </a:r>
            <a:r>
              <a:rPr lang="en-GB" dirty="0" err="1"/>
              <a:t>.then</a:t>
            </a:r>
            <a:r>
              <a:rPr lang="en-GB" dirty="0"/>
              <a:t>(function(result) {</a:t>
            </a:r>
          </a:p>
          <a:p>
            <a:r>
              <a:rPr lang="en-GB" dirty="0"/>
              <a:t>  alert(result); </a:t>
            </a:r>
            <a:r>
              <a:rPr lang="en-GB" dirty="0" smtClean="0"/>
              <a:t>	</a:t>
            </a:r>
            <a:r>
              <a:rPr lang="en-GB" dirty="0" smtClean="0">
                <a:solidFill>
                  <a:srgbClr val="0070C0"/>
                </a:solidFill>
              </a:rPr>
              <a:t>// </a:t>
            </a:r>
            <a:r>
              <a:rPr lang="en-GB" dirty="0">
                <a:solidFill>
                  <a:srgbClr val="0070C0"/>
                </a:solidFill>
              </a:rPr>
              <a:t>1</a:t>
            </a:r>
          </a:p>
          <a:p>
            <a:r>
              <a:rPr lang="en-GB" dirty="0"/>
              <a:t>  return result * 2;</a:t>
            </a:r>
          </a:p>
          <a:p>
            <a:r>
              <a:rPr lang="en-GB" dirty="0"/>
              <a:t>});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9849" y="2466747"/>
            <a:ext cx="5478278" cy="2590676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219443" y="1193983"/>
            <a:ext cx="27245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Note: we are using then() on the same Promise object “promise”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219443" y="5922863"/>
            <a:ext cx="28007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NOT OFTEN REQUIRED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2746577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(Chaining)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93813" y="6537325"/>
            <a:ext cx="2895600" cy="320675"/>
          </a:xfrm>
        </p:spPr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16569" y="507738"/>
            <a:ext cx="2018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createpromise.js</a:t>
            </a:r>
            <a:endParaRPr lang="en-GB" b="1" dirty="0"/>
          </a:p>
        </p:txBody>
      </p:sp>
      <p:sp>
        <p:nvSpPr>
          <p:cNvPr id="6" name="Rectangle 5"/>
          <p:cNvSpPr/>
          <p:nvPr/>
        </p:nvSpPr>
        <p:spPr bwMode="auto">
          <a:xfrm>
            <a:off x="152601" y="887215"/>
            <a:ext cx="5160544" cy="271263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function </a:t>
            </a:r>
            <a:r>
              <a:rPr lang="en-GB" dirty="0" err="1"/>
              <a:t>GetNumberFunction</a:t>
            </a:r>
            <a:r>
              <a:rPr lang="en-GB" dirty="0"/>
              <a:t>()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return new Promise(function (resolve, reject)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setTimeout</a:t>
            </a:r>
            <a:r>
              <a:rPr lang="en-GB" dirty="0"/>
              <a:t>(function () {</a:t>
            </a:r>
          </a:p>
          <a:p>
            <a:r>
              <a:rPr lang="en-GB" dirty="0" smtClean="0"/>
              <a:t>              resolve(2</a:t>
            </a:r>
            <a:r>
              <a:rPr lang="en-GB" dirty="0"/>
              <a:t>);</a:t>
            </a:r>
          </a:p>
          <a:p>
            <a:r>
              <a:rPr lang="en-GB" dirty="0"/>
              <a:t>        }, 300);</a:t>
            </a:r>
          </a:p>
          <a:p>
            <a:r>
              <a:rPr lang="en-GB" dirty="0"/>
              <a:t>    });</a:t>
            </a:r>
          </a:p>
          <a:p>
            <a:r>
              <a:rPr lang="en-GB" dirty="0"/>
              <a:t>}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313145" y="915919"/>
            <a:ext cx="13269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Add this function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 bwMode="auto">
          <a:xfrm>
            <a:off x="4081546" y="2527151"/>
            <a:ext cx="4926095" cy="428272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dirty="0" err="1"/>
              <a:t>GetNumberFunction</a:t>
            </a:r>
            <a:r>
              <a:rPr lang="en-GB" dirty="0"/>
              <a:t>().then(function (result)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console.log("Multiply 2 * " + result);</a:t>
            </a:r>
          </a:p>
          <a:p>
            <a:r>
              <a:rPr lang="en-GB" dirty="0" smtClean="0"/>
              <a:t>    return </a:t>
            </a:r>
            <a:r>
              <a:rPr lang="en-GB" dirty="0"/>
              <a:t>2 * result;</a:t>
            </a:r>
          </a:p>
          <a:p>
            <a:r>
              <a:rPr lang="en-GB" dirty="0"/>
              <a:t>}).then(function (result)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console.log("Again 2 * " + result);</a:t>
            </a:r>
          </a:p>
          <a:p>
            <a:r>
              <a:rPr lang="en-GB" dirty="0" smtClean="0"/>
              <a:t>    return </a:t>
            </a:r>
            <a:r>
              <a:rPr lang="en-GB" dirty="0"/>
              <a:t>2 * result;</a:t>
            </a:r>
          </a:p>
          <a:p>
            <a:r>
              <a:rPr lang="en-GB" dirty="0"/>
              <a:t>}).then(function (result)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console.log("Final number is " + result);</a:t>
            </a:r>
          </a:p>
          <a:p>
            <a:r>
              <a:rPr lang="en-GB" dirty="0"/>
              <a:t>}).catch(function(error)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console.log("Caught error is " + error);	</a:t>
            </a:r>
          </a:p>
          <a:p>
            <a:r>
              <a:rPr lang="en-GB" dirty="0"/>
              <a:t>});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027612" y="2133960"/>
            <a:ext cx="1980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usingpromise.js</a:t>
            </a:r>
            <a:endParaRPr lang="en-GB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1356678" y="4939354"/>
            <a:ext cx="24159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Do not forget the </a:t>
            </a:r>
            <a:r>
              <a:rPr lang="en-GB" b="1" dirty="0" smtClean="0">
                <a:solidFill>
                  <a:srgbClr val="FF0000"/>
                </a:solidFill>
              </a:rPr>
              <a:t>dots</a:t>
            </a:r>
            <a:r>
              <a:rPr lang="en-GB" dirty="0" smtClean="0"/>
              <a:t> before the </a:t>
            </a:r>
            <a:r>
              <a:rPr lang="en-GB" b="1" dirty="0" smtClean="0"/>
              <a:t>then </a:t>
            </a:r>
            <a:r>
              <a:rPr lang="en-GB" dirty="0" smtClean="0"/>
              <a:t>and </a:t>
            </a:r>
            <a:r>
              <a:rPr lang="en-GB" b="1" dirty="0" smtClean="0"/>
              <a:t>catch</a:t>
            </a:r>
            <a:r>
              <a:rPr lang="en-GB" dirty="0" smtClean="0"/>
              <a:t> calls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4210583" y="3426196"/>
            <a:ext cx="312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>
                <a:solidFill>
                  <a:srgbClr val="FF0000"/>
                </a:solidFill>
              </a:rPr>
              <a:t>.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210583" y="4509822"/>
            <a:ext cx="312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>
                <a:solidFill>
                  <a:srgbClr val="FF0000"/>
                </a:solidFill>
              </a:rPr>
              <a:t>.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210583" y="5354269"/>
            <a:ext cx="312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>
                <a:solidFill>
                  <a:srgbClr val="FF0000"/>
                </a:solidFill>
              </a:rPr>
              <a:t>.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7365038" y="286668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2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7244379" y="393082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4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7762305" y="503168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8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4644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Async</a:t>
            </a:r>
            <a:r>
              <a:rPr lang="en-GB" dirty="0" smtClean="0"/>
              <a:t>…Await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02644"/>
            <a:ext cx="7029450" cy="1848051"/>
          </a:xfrm>
        </p:spPr>
        <p:txBody>
          <a:bodyPr/>
          <a:lstStyle/>
          <a:p>
            <a:r>
              <a:rPr lang="en-GB" dirty="0" smtClean="0"/>
              <a:t>An </a:t>
            </a:r>
            <a:r>
              <a:rPr lang="en-GB" b="1" dirty="0" err="1" smtClean="0"/>
              <a:t>async</a:t>
            </a:r>
            <a:r>
              <a:rPr lang="en-GB" dirty="0" smtClean="0"/>
              <a:t> function can use promises without explicitly using the </a:t>
            </a:r>
            <a:r>
              <a:rPr lang="en-GB" b="1" dirty="0" smtClean="0"/>
              <a:t>then()</a:t>
            </a:r>
            <a:r>
              <a:rPr lang="en-GB" dirty="0" smtClean="0"/>
              <a:t> function and its </a:t>
            </a:r>
            <a:r>
              <a:rPr lang="en-GB" dirty="0" err="1" smtClean="0"/>
              <a:t>callbacks</a:t>
            </a:r>
            <a:endParaRPr lang="en-GB" dirty="0" smtClean="0"/>
          </a:p>
          <a:p>
            <a:r>
              <a:rPr lang="en-GB" dirty="0" smtClean="0"/>
              <a:t>Essentially, the </a:t>
            </a:r>
            <a:r>
              <a:rPr lang="en-GB" b="1" dirty="0"/>
              <a:t>await</a:t>
            </a:r>
            <a:r>
              <a:rPr lang="en-GB" dirty="0"/>
              <a:t> keyword is an alternative to using </a:t>
            </a:r>
            <a:r>
              <a:rPr lang="en-GB" b="1" dirty="0"/>
              <a:t>then()</a:t>
            </a:r>
            <a:r>
              <a:rPr lang="en-GB" dirty="0"/>
              <a:t> function </a:t>
            </a:r>
            <a:r>
              <a:rPr lang="en-GB" dirty="0" smtClean="0"/>
              <a:t>but </a:t>
            </a:r>
            <a:r>
              <a:rPr lang="en-GB" dirty="0" smtClean="0">
                <a:solidFill>
                  <a:srgbClr val="FF0000"/>
                </a:solidFill>
              </a:rPr>
              <a:t>it </a:t>
            </a:r>
            <a:r>
              <a:rPr lang="en-GB" dirty="0">
                <a:solidFill>
                  <a:srgbClr val="FF0000"/>
                </a:solidFill>
              </a:rPr>
              <a:t>can </a:t>
            </a:r>
            <a:r>
              <a:rPr lang="en-GB" b="1" dirty="0">
                <a:solidFill>
                  <a:srgbClr val="FF0000"/>
                </a:solidFill>
              </a:rPr>
              <a:t>only</a:t>
            </a:r>
            <a:r>
              <a:rPr lang="en-GB" dirty="0">
                <a:solidFill>
                  <a:srgbClr val="FF0000"/>
                </a:solidFill>
              </a:rPr>
              <a:t> be used within </a:t>
            </a:r>
            <a:r>
              <a:rPr lang="en-GB" b="1" dirty="0" err="1"/>
              <a:t>async</a:t>
            </a:r>
            <a:r>
              <a:rPr lang="en-GB" dirty="0"/>
              <a:t> functions</a:t>
            </a:r>
            <a:endParaRPr lang="en-GB" b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07754" y="3186447"/>
            <a:ext cx="2980303" cy="1200329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b="1" dirty="0" err="1"/>
              <a:t>async</a:t>
            </a:r>
            <a:r>
              <a:rPr lang="en-GB" dirty="0"/>
              <a:t> function </a:t>
            </a:r>
            <a:r>
              <a:rPr lang="en-GB" dirty="0" err="1" smtClean="0"/>
              <a:t>GetName</a:t>
            </a:r>
            <a:r>
              <a:rPr lang="en-GB" dirty="0" smtClean="0"/>
              <a:t>() </a:t>
            </a:r>
            <a:br>
              <a:rPr lang="en-GB" dirty="0" smtClean="0"/>
            </a:br>
            <a:r>
              <a:rPr lang="en-GB" dirty="0" smtClean="0"/>
              <a:t>{</a:t>
            </a:r>
            <a:endParaRPr lang="en-GB" dirty="0"/>
          </a:p>
          <a:p>
            <a:r>
              <a:rPr lang="en-GB" dirty="0" smtClean="0"/>
              <a:t>     return “Fred Thomas“;</a:t>
            </a:r>
            <a:endParaRPr lang="en-GB" dirty="0"/>
          </a:p>
          <a:p>
            <a:r>
              <a:rPr lang="en-GB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499505" y="3121005"/>
            <a:ext cx="3627916" cy="34163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async</a:t>
            </a:r>
            <a:r>
              <a:rPr lang="en-GB" dirty="0" smtClean="0"/>
              <a:t> function </a:t>
            </a:r>
            <a:r>
              <a:rPr lang="en-GB" dirty="0" err="1" smtClean="0"/>
              <a:t>ReadName</a:t>
            </a:r>
            <a:r>
              <a:rPr lang="en-GB" dirty="0" smtClean="0"/>
              <a:t>()</a:t>
            </a:r>
            <a:br>
              <a:rPr lang="en-GB" dirty="0" smtClean="0"/>
            </a:br>
            <a:r>
              <a:rPr lang="en-GB" dirty="0" smtClean="0"/>
              <a:t>{</a:t>
            </a:r>
            <a:br>
              <a:rPr lang="en-GB" dirty="0" smtClean="0"/>
            </a:br>
            <a:r>
              <a:rPr lang="en-GB" dirty="0" smtClean="0"/>
              <a:t>     try </a:t>
            </a:r>
            <a:br>
              <a:rPr lang="en-GB" dirty="0" smtClean="0"/>
            </a:br>
            <a:r>
              <a:rPr lang="en-GB" dirty="0" smtClean="0"/>
              <a:t>     {</a:t>
            </a:r>
            <a:endParaRPr lang="en-GB" dirty="0"/>
          </a:p>
          <a:p>
            <a:r>
              <a:rPr lang="en-GB" dirty="0" smtClean="0">
                <a:solidFill>
                  <a:srgbClr val="FF0000"/>
                </a:solidFill>
              </a:rPr>
              <a:t>         let </a:t>
            </a:r>
            <a:r>
              <a:rPr lang="en-GB" dirty="0">
                <a:solidFill>
                  <a:srgbClr val="FF0000"/>
                </a:solidFill>
              </a:rPr>
              <a:t>user = </a:t>
            </a:r>
            <a:r>
              <a:rPr lang="en-GB" b="1" dirty="0">
                <a:solidFill>
                  <a:srgbClr val="FF0000"/>
                </a:solidFill>
              </a:rPr>
              <a:t>await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GetName</a:t>
            </a:r>
            <a:r>
              <a:rPr lang="en-GB" dirty="0" smtClean="0">
                <a:solidFill>
                  <a:srgbClr val="FF0000"/>
                </a:solidFill>
              </a:rPr>
              <a:t>();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 smtClean="0"/>
              <a:t>         console.log(user);</a:t>
            </a:r>
            <a:endParaRPr lang="en-GB" dirty="0"/>
          </a:p>
          <a:p>
            <a:r>
              <a:rPr lang="en-GB" dirty="0" smtClean="0"/>
              <a:t>     } </a:t>
            </a:r>
            <a:br>
              <a:rPr lang="en-GB" dirty="0" smtClean="0"/>
            </a:br>
            <a:r>
              <a:rPr lang="en-GB" dirty="0" smtClean="0"/>
              <a:t>     catch </a:t>
            </a:r>
            <a:r>
              <a:rPr lang="en-GB" dirty="0"/>
              <a:t>(err)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 {</a:t>
            </a:r>
            <a:endParaRPr lang="en-GB" dirty="0"/>
          </a:p>
          <a:p>
            <a:r>
              <a:rPr lang="en-GB" dirty="0" smtClean="0"/>
              <a:t>         console.log(err);</a:t>
            </a:r>
            <a:endParaRPr lang="en-GB" dirty="0"/>
          </a:p>
          <a:p>
            <a:r>
              <a:rPr lang="en-GB" dirty="0" smtClean="0"/>
              <a:t>     }</a:t>
            </a:r>
            <a:br>
              <a:rPr lang="en-GB" dirty="0" smtClean="0"/>
            </a:br>
            <a:r>
              <a:rPr lang="en-GB" dirty="0" smtClean="0"/>
              <a:t>}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3499505" y="2708048"/>
            <a:ext cx="1890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Usage Example</a:t>
            </a:r>
            <a:endParaRPr lang="en-GB" b="1" u="sng" dirty="0"/>
          </a:p>
        </p:txBody>
      </p:sp>
      <p:sp>
        <p:nvSpPr>
          <p:cNvPr id="9" name="TextBox 8"/>
          <p:cNvSpPr txBox="1"/>
          <p:nvPr/>
        </p:nvSpPr>
        <p:spPr>
          <a:xfrm>
            <a:off x="7334451" y="5115827"/>
            <a:ext cx="1569660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dirty="0" err="1" smtClean="0"/>
              <a:t>ReadName</a:t>
            </a:r>
            <a:r>
              <a:rPr lang="en-GB" dirty="0" smtClean="0"/>
              <a:t>();</a:t>
            </a:r>
            <a:endParaRPr lang="en-GB" dirty="0"/>
          </a:p>
        </p:txBody>
      </p:sp>
      <p:cxnSp>
        <p:nvCxnSpPr>
          <p:cNvPr id="11" name="Elbow Connector 10"/>
          <p:cNvCxnSpPr/>
          <p:nvPr/>
        </p:nvCxnSpPr>
        <p:spPr bwMode="auto">
          <a:xfrm rot="10800000">
            <a:off x="3053874" y="3786612"/>
            <a:ext cx="705362" cy="693948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TextBox 11"/>
          <p:cNvSpPr txBox="1"/>
          <p:nvPr/>
        </p:nvSpPr>
        <p:spPr>
          <a:xfrm>
            <a:off x="912966" y="4986941"/>
            <a:ext cx="227509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 have to use </a:t>
            </a:r>
            <a:r>
              <a:rPr lang="en-GB" i="1" dirty="0" smtClean="0"/>
              <a:t>try...catch </a:t>
            </a:r>
            <a:r>
              <a:rPr lang="en-GB" dirty="0" smtClean="0"/>
              <a:t>to handle any promise </a:t>
            </a:r>
            <a:r>
              <a:rPr lang="en-GB" b="1" dirty="0" smtClean="0"/>
              <a:t>reject</a:t>
            </a:r>
            <a:r>
              <a:rPr lang="en-GB" dirty="0" smtClean="0"/>
              <a:t> in the </a:t>
            </a:r>
            <a:r>
              <a:rPr lang="en-GB" i="1" dirty="0" smtClean="0"/>
              <a:t>catch</a:t>
            </a:r>
            <a:r>
              <a:rPr lang="en-GB" dirty="0" smtClean="0"/>
              <a:t> statement</a:t>
            </a:r>
            <a:endParaRPr lang="en-GB" i="1" dirty="0"/>
          </a:p>
        </p:txBody>
      </p:sp>
      <p:sp>
        <p:nvSpPr>
          <p:cNvPr id="8" name="TextBox 7"/>
          <p:cNvSpPr txBox="1"/>
          <p:nvPr/>
        </p:nvSpPr>
        <p:spPr>
          <a:xfrm>
            <a:off x="7146261" y="2491060"/>
            <a:ext cx="1992796" cy="2031325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This function has to be an </a:t>
            </a:r>
            <a:r>
              <a:rPr lang="en-GB" dirty="0" err="1" smtClean="0"/>
              <a:t>async</a:t>
            </a:r>
            <a:r>
              <a:rPr lang="en-GB" dirty="0" smtClean="0"/>
              <a:t> function once we use await within it, because it has to wait for the </a:t>
            </a:r>
            <a:r>
              <a:rPr lang="en-GB" dirty="0" err="1" smtClean="0"/>
              <a:t>GetName</a:t>
            </a:r>
            <a:r>
              <a:rPr lang="en-GB" dirty="0" smtClean="0"/>
              <a:t>() result</a:t>
            </a:r>
            <a:endParaRPr lang="en-GB" dirty="0"/>
          </a:p>
        </p:txBody>
      </p:sp>
      <p:cxnSp>
        <p:nvCxnSpPr>
          <p:cNvPr id="13" name="Straight Arrow Connector 12"/>
          <p:cNvCxnSpPr/>
          <p:nvPr/>
        </p:nvCxnSpPr>
        <p:spPr bwMode="auto">
          <a:xfrm flipH="1" flipV="1">
            <a:off x="4600575" y="3448878"/>
            <a:ext cx="2545686" cy="29320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>
            <a:off x="7262261" y="4792661"/>
            <a:ext cx="13644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/>
              <a:t>Now Call it</a:t>
            </a:r>
          </a:p>
          <a:p>
            <a:endParaRPr lang="en-GB" dirty="0"/>
          </a:p>
        </p:txBody>
      </p:sp>
      <p:cxnSp>
        <p:nvCxnSpPr>
          <p:cNvPr id="15" name="Straight Arrow Connector 14"/>
          <p:cNvCxnSpPr/>
          <p:nvPr/>
        </p:nvCxnSpPr>
        <p:spPr bwMode="auto">
          <a:xfrm flipV="1">
            <a:off x="3110401" y="5356459"/>
            <a:ext cx="648835" cy="19250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160634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Async</a:t>
            </a:r>
            <a:r>
              <a:rPr lang="en-GB" dirty="0" smtClean="0"/>
              <a:t> Chaining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856783"/>
            <a:ext cx="8486775" cy="1212922"/>
          </a:xfrm>
        </p:spPr>
        <p:txBody>
          <a:bodyPr/>
          <a:lstStyle/>
          <a:p>
            <a:r>
              <a:rPr lang="en-GB" dirty="0" smtClean="0"/>
              <a:t>Just like </a:t>
            </a:r>
            <a:r>
              <a:rPr lang="en-GB" b="1" dirty="0" smtClean="0"/>
              <a:t>then</a:t>
            </a:r>
            <a:r>
              <a:rPr lang="en-GB" b="1" dirty="0"/>
              <a:t>()</a:t>
            </a:r>
            <a:r>
              <a:rPr lang="en-GB" dirty="0"/>
              <a:t> and </a:t>
            </a:r>
            <a:r>
              <a:rPr lang="en-GB" b="1" dirty="0"/>
              <a:t>catch</a:t>
            </a:r>
            <a:r>
              <a:rPr lang="en-GB" b="1" dirty="0" smtClean="0"/>
              <a:t>()</a:t>
            </a:r>
            <a:r>
              <a:rPr lang="en-GB" dirty="0" smtClean="0"/>
              <a:t>, an </a:t>
            </a:r>
            <a:r>
              <a:rPr lang="en-GB" dirty="0" err="1" smtClean="0"/>
              <a:t>aysnc</a:t>
            </a:r>
            <a:r>
              <a:rPr lang="en-GB" dirty="0" smtClean="0"/>
              <a:t> function returns </a:t>
            </a:r>
            <a:r>
              <a:rPr lang="en-GB" dirty="0"/>
              <a:t>a new Promise object which allows chaining</a:t>
            </a:r>
          </a:p>
          <a:p>
            <a:r>
              <a:rPr lang="en-GB" dirty="0" smtClean="0"/>
              <a:t>Note: A promise will still needed to be create at the “start” of the chain to call resolve or reject.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905802" y="2291298"/>
            <a:ext cx="298030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async</a:t>
            </a:r>
            <a:r>
              <a:rPr lang="en-GB" dirty="0"/>
              <a:t> function </a:t>
            </a:r>
            <a:r>
              <a:rPr lang="en-GB" dirty="0" err="1" smtClean="0"/>
              <a:t>GetName</a:t>
            </a:r>
            <a:r>
              <a:rPr lang="en-GB" dirty="0" smtClean="0"/>
              <a:t>() </a:t>
            </a:r>
            <a:br>
              <a:rPr lang="en-GB" dirty="0" smtClean="0"/>
            </a:br>
            <a:r>
              <a:rPr lang="en-GB" dirty="0" smtClean="0"/>
              <a:t>{</a:t>
            </a:r>
            <a:endParaRPr lang="en-GB" dirty="0"/>
          </a:p>
          <a:p>
            <a:r>
              <a:rPr lang="en-GB" dirty="0" smtClean="0"/>
              <a:t>     return “Fred Thomas“;</a:t>
            </a:r>
            <a:endParaRPr lang="en-GB" dirty="0"/>
          </a:p>
          <a:p>
            <a:r>
              <a:rPr lang="en-GB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7175" y="4008333"/>
            <a:ext cx="4217821" cy="1477328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dirty="0" err="1" smtClean="0"/>
              <a:t>var</a:t>
            </a:r>
            <a:r>
              <a:rPr lang="en-GB" dirty="0" smtClean="0"/>
              <a:t>  promise = </a:t>
            </a:r>
            <a:r>
              <a:rPr lang="en-GB" dirty="0" err="1" smtClean="0"/>
              <a:t>GetName</a:t>
            </a:r>
            <a:r>
              <a:rPr lang="en-GB" dirty="0" smtClean="0"/>
              <a:t>();</a:t>
            </a:r>
            <a:br>
              <a:rPr lang="en-GB" dirty="0" smtClean="0"/>
            </a:br>
            <a:r>
              <a:rPr lang="en-GB" dirty="0" err="1" smtClean="0"/>
              <a:t>promise</a:t>
            </a:r>
            <a:r>
              <a:rPr lang="en-GB" b="1" dirty="0" err="1" smtClean="0"/>
              <a:t>.then</a:t>
            </a:r>
            <a:r>
              <a:rPr lang="en-GB" dirty="0" smtClean="0"/>
              <a:t>( function(name)</a:t>
            </a:r>
          </a:p>
          <a:p>
            <a:r>
              <a:rPr lang="en-GB" dirty="0" smtClean="0"/>
              <a:t>{</a:t>
            </a:r>
          </a:p>
          <a:p>
            <a:r>
              <a:rPr lang="en-GB" dirty="0"/>
              <a:t> </a:t>
            </a:r>
            <a:r>
              <a:rPr lang="en-GB" dirty="0" smtClean="0"/>
              <a:t>    console.log(“The name is “ + name);</a:t>
            </a:r>
          </a:p>
          <a:p>
            <a:r>
              <a:rPr lang="en-GB" dirty="0" smtClean="0"/>
              <a:t>});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798193" y="4008333"/>
            <a:ext cx="4217821" cy="1200329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dirty="0" err="1" smtClean="0"/>
              <a:t>GetName</a:t>
            </a:r>
            <a:r>
              <a:rPr lang="en-GB" dirty="0" smtClean="0"/>
              <a:t>()</a:t>
            </a:r>
            <a:r>
              <a:rPr lang="en-GB" b="1" dirty="0" smtClean="0"/>
              <a:t>.then</a:t>
            </a:r>
            <a:r>
              <a:rPr lang="en-GB" dirty="0" smtClean="0"/>
              <a:t>( (name) =&gt;</a:t>
            </a:r>
          </a:p>
          <a:p>
            <a:r>
              <a:rPr lang="en-GB" dirty="0" smtClean="0"/>
              <a:t>{</a:t>
            </a:r>
          </a:p>
          <a:p>
            <a:r>
              <a:rPr lang="en-GB" dirty="0"/>
              <a:t> </a:t>
            </a:r>
            <a:r>
              <a:rPr lang="en-GB" dirty="0" smtClean="0"/>
              <a:t>    console.log(“The name is “ + name);</a:t>
            </a:r>
          </a:p>
          <a:p>
            <a:r>
              <a:rPr lang="en-GB" dirty="0" smtClean="0"/>
              <a:t>});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857676" y="3565314"/>
            <a:ext cx="2018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Usage Examples</a:t>
            </a:r>
            <a:endParaRPr lang="en-GB" b="1" u="sng" dirty="0"/>
          </a:p>
        </p:txBody>
      </p:sp>
      <p:sp>
        <p:nvSpPr>
          <p:cNvPr id="13" name="TextBox 12"/>
          <p:cNvSpPr txBox="1"/>
          <p:nvPr/>
        </p:nvSpPr>
        <p:spPr>
          <a:xfrm>
            <a:off x="853824" y="5688327"/>
            <a:ext cx="28882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Explicitly using the returned Promise object</a:t>
            </a:r>
            <a:endParaRPr lang="en-GB" i="1" dirty="0"/>
          </a:p>
        </p:txBody>
      </p:sp>
      <p:cxnSp>
        <p:nvCxnSpPr>
          <p:cNvPr id="15" name="Straight Arrow Connector 14"/>
          <p:cNvCxnSpPr/>
          <p:nvPr/>
        </p:nvCxnSpPr>
        <p:spPr bwMode="auto">
          <a:xfrm flipH="1" flipV="1">
            <a:off x="1047750" y="4636186"/>
            <a:ext cx="950015" cy="110863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5732229" y="2967586"/>
            <a:ext cx="28882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The returned Promise object is implicit used here</a:t>
            </a:r>
            <a:endParaRPr lang="en-GB" i="1" dirty="0"/>
          </a:p>
        </p:txBody>
      </p:sp>
      <p:cxnSp>
        <p:nvCxnSpPr>
          <p:cNvPr id="10" name="Straight Arrow Connector 9"/>
          <p:cNvCxnSpPr/>
          <p:nvPr/>
        </p:nvCxnSpPr>
        <p:spPr bwMode="auto">
          <a:xfrm flipH="1">
            <a:off x="6145731" y="3700914"/>
            <a:ext cx="149191" cy="30741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5732229" y="5534526"/>
            <a:ext cx="32117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Using a lambda function instead of an anonymous function</a:t>
            </a:r>
            <a:endParaRPr lang="en-GB" dirty="0"/>
          </a:p>
        </p:txBody>
      </p:sp>
      <p:cxnSp>
        <p:nvCxnSpPr>
          <p:cNvPr id="14" name="Straight Arrow Connector 13"/>
          <p:cNvCxnSpPr/>
          <p:nvPr/>
        </p:nvCxnSpPr>
        <p:spPr bwMode="auto">
          <a:xfrm flipV="1">
            <a:off x="7310387" y="4389120"/>
            <a:ext cx="259882" cy="101065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6" name="TextBox 15"/>
          <p:cNvSpPr txBox="1"/>
          <p:nvPr/>
        </p:nvSpPr>
        <p:spPr>
          <a:xfrm>
            <a:off x="5096576" y="2333979"/>
            <a:ext cx="28882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Promise returned here!!</a:t>
            </a:r>
            <a:endParaRPr lang="en-GB" i="1" dirty="0"/>
          </a:p>
        </p:txBody>
      </p:sp>
      <p:cxnSp>
        <p:nvCxnSpPr>
          <p:cNvPr id="18" name="Straight Arrow Connector 17"/>
          <p:cNvCxnSpPr/>
          <p:nvPr/>
        </p:nvCxnSpPr>
        <p:spPr bwMode="auto">
          <a:xfrm flipH="1">
            <a:off x="4700586" y="2715544"/>
            <a:ext cx="756938" cy="25204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4044014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Summary: </a:t>
            </a:r>
            <a:r>
              <a:rPr lang="en-GB" dirty="0" err="1" smtClean="0"/>
              <a:t>Async</a:t>
            </a:r>
            <a:r>
              <a:rPr lang="en-GB" dirty="0" smtClean="0"/>
              <a:t> and Await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89272"/>
            <a:ext cx="7029450" cy="1501541"/>
          </a:xfrm>
        </p:spPr>
        <p:txBody>
          <a:bodyPr/>
          <a:lstStyle/>
          <a:p>
            <a:r>
              <a:rPr lang="en-GB" dirty="0" smtClean="0"/>
              <a:t>To allow an asynchronous function to work like a synchronous function we need to use the </a:t>
            </a:r>
            <a:r>
              <a:rPr lang="en-GB" b="1" dirty="0" smtClean="0"/>
              <a:t>await</a:t>
            </a:r>
            <a:r>
              <a:rPr lang="en-GB" dirty="0" smtClean="0"/>
              <a:t> keyword</a:t>
            </a:r>
          </a:p>
          <a:p>
            <a:r>
              <a:rPr lang="en-GB" dirty="0" smtClean="0"/>
              <a:t>Any function using the keyword </a:t>
            </a:r>
            <a:r>
              <a:rPr lang="en-GB" b="1" dirty="0" smtClean="0"/>
              <a:t>await</a:t>
            </a:r>
            <a:r>
              <a:rPr lang="en-GB" dirty="0" smtClean="0"/>
              <a:t> should be marked as an asynchronous function by using the </a:t>
            </a:r>
            <a:r>
              <a:rPr lang="en-GB" b="1" dirty="0" err="1" smtClean="0"/>
              <a:t>async</a:t>
            </a:r>
            <a:r>
              <a:rPr lang="en-GB" dirty="0" smtClean="0"/>
              <a:t> keyword</a:t>
            </a:r>
          </a:p>
          <a:p>
            <a:r>
              <a:rPr lang="en-GB" dirty="0" smtClean="0"/>
              <a:t>An </a:t>
            </a:r>
            <a:r>
              <a:rPr lang="en-GB" b="1" dirty="0" err="1" smtClean="0"/>
              <a:t>async</a:t>
            </a:r>
            <a:r>
              <a:rPr lang="en-GB" dirty="0" smtClean="0"/>
              <a:t> function returns an implicit Promise object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 flipH="1">
            <a:off x="265880" y="2683111"/>
            <a:ext cx="5243396" cy="3970318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function </a:t>
            </a:r>
            <a:r>
              <a:rPr lang="en-GB" dirty="0" err="1" smtClean="0"/>
              <a:t>PerformAction</a:t>
            </a:r>
            <a:r>
              <a:rPr lang="en-GB" dirty="0" smtClean="0"/>
              <a:t>()</a:t>
            </a:r>
            <a:endParaRPr lang="en-GB" dirty="0"/>
          </a:p>
          <a:p>
            <a:r>
              <a:rPr lang="en-GB" dirty="0"/>
              <a:t>{</a:t>
            </a:r>
          </a:p>
          <a:p>
            <a:r>
              <a:rPr lang="en-GB" dirty="0" smtClean="0"/>
              <a:t>     return </a:t>
            </a:r>
            <a:r>
              <a:rPr lang="en-GB" dirty="0"/>
              <a:t>new </a:t>
            </a:r>
            <a:r>
              <a:rPr lang="en-GB" b="1" dirty="0"/>
              <a:t>Promise</a:t>
            </a:r>
            <a:r>
              <a:rPr lang="en-GB" dirty="0"/>
              <a:t>(function(resolve, reject) </a:t>
            </a:r>
            <a:r>
              <a:rPr lang="en-GB" dirty="0" smtClean="0"/>
              <a:t>{</a:t>
            </a:r>
            <a:br>
              <a:rPr lang="en-GB" dirty="0" smtClean="0"/>
            </a:br>
            <a:r>
              <a:rPr lang="en-GB" dirty="0" smtClean="0"/>
              <a:t>            // DO WORK!!</a:t>
            </a:r>
            <a:endParaRPr lang="en-GB" dirty="0"/>
          </a:p>
          <a:p>
            <a:r>
              <a:rPr lang="en-GB" dirty="0"/>
              <a:t> </a:t>
            </a:r>
            <a:r>
              <a:rPr lang="en-GB" dirty="0" smtClean="0"/>
              <a:t>    });</a:t>
            </a:r>
            <a:endParaRPr lang="en-GB" dirty="0"/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b="1" dirty="0" err="1" smtClean="0"/>
              <a:t>async</a:t>
            </a:r>
            <a:r>
              <a:rPr lang="en-GB" dirty="0" smtClean="0"/>
              <a:t> function </a:t>
            </a:r>
            <a:r>
              <a:rPr lang="en-GB" dirty="0" err="1" smtClean="0"/>
              <a:t>DoWork</a:t>
            </a:r>
            <a:r>
              <a:rPr lang="en-GB" dirty="0" smtClean="0"/>
              <a:t>() </a:t>
            </a:r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 smtClean="0"/>
              <a:t>   </a:t>
            </a:r>
            <a:r>
              <a:rPr lang="en-GB" dirty="0" err="1" smtClean="0"/>
              <a:t>const</a:t>
            </a:r>
            <a:r>
              <a:rPr lang="en-GB" dirty="0" smtClean="0"/>
              <a:t> result </a:t>
            </a:r>
            <a:r>
              <a:rPr lang="en-GB" dirty="0"/>
              <a:t>= </a:t>
            </a:r>
            <a:r>
              <a:rPr lang="en-GB" b="1" dirty="0"/>
              <a:t>await</a:t>
            </a:r>
            <a:r>
              <a:rPr lang="en-GB" dirty="0"/>
              <a:t> </a:t>
            </a:r>
            <a:r>
              <a:rPr lang="en-GB" dirty="0" err="1" smtClean="0"/>
              <a:t>PerformAction</a:t>
            </a:r>
            <a:r>
              <a:rPr lang="en-GB" dirty="0" smtClean="0"/>
              <a:t>();</a:t>
            </a:r>
            <a:br>
              <a:rPr lang="en-GB" dirty="0" smtClean="0"/>
            </a:br>
            <a:r>
              <a:rPr lang="en-GB" dirty="0" smtClean="0"/>
              <a:t>     // DO SOMETHING WITH RESULT</a:t>
            </a:r>
            <a:endParaRPr lang="en-GB" dirty="0"/>
          </a:p>
          <a:p>
            <a:r>
              <a:rPr lang="en-GB" dirty="0" smtClean="0"/>
              <a:t>}</a:t>
            </a:r>
          </a:p>
          <a:p>
            <a:endParaRPr lang="en-GB" dirty="0"/>
          </a:p>
          <a:p>
            <a:r>
              <a:rPr lang="en-GB" dirty="0" err="1" smtClean="0"/>
              <a:t>DoWork</a:t>
            </a:r>
            <a:r>
              <a:rPr lang="en-GB" dirty="0" smtClean="0"/>
              <a:t>();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552589" y="2615734"/>
            <a:ext cx="341077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await</a:t>
            </a:r>
            <a:r>
              <a:rPr lang="en-GB" dirty="0" smtClean="0"/>
              <a:t> the result from the asynchronous action. </a:t>
            </a:r>
          </a:p>
          <a:p>
            <a:r>
              <a:rPr lang="en-GB" dirty="0" smtClean="0"/>
              <a:t>The </a:t>
            </a:r>
            <a:r>
              <a:rPr lang="en-GB" dirty="0" smtClean="0">
                <a:solidFill>
                  <a:srgbClr val="FF0000"/>
                </a:solidFill>
              </a:rPr>
              <a:t>code following the </a:t>
            </a:r>
            <a:r>
              <a:rPr lang="en-GB" dirty="0" err="1" smtClean="0">
                <a:solidFill>
                  <a:srgbClr val="FF0000"/>
                </a:solidFill>
              </a:rPr>
              <a:t>DoWork</a:t>
            </a:r>
            <a:r>
              <a:rPr lang="en-GB" dirty="0" smtClean="0">
                <a:solidFill>
                  <a:srgbClr val="FF0000"/>
                </a:solidFill>
              </a:rPr>
              <a:t>() call is now executed synchronously </a:t>
            </a:r>
            <a:r>
              <a:rPr lang="en-GB" dirty="0" smtClean="0"/>
              <a:t>and can handle the result from the asynchronous action. </a:t>
            </a:r>
          </a:p>
          <a:p>
            <a:endParaRPr lang="en-GB" dirty="0" smtClean="0"/>
          </a:p>
          <a:p>
            <a:r>
              <a:rPr lang="en-GB" dirty="0" smtClean="0"/>
              <a:t>We have to mark </a:t>
            </a:r>
            <a:r>
              <a:rPr lang="en-GB" dirty="0" err="1" smtClean="0"/>
              <a:t>DoWork</a:t>
            </a:r>
            <a:r>
              <a:rPr lang="en-GB" dirty="0" smtClean="0"/>
              <a:t>() </a:t>
            </a:r>
            <a:r>
              <a:rPr lang="en-GB" b="1" dirty="0" err="1" smtClean="0"/>
              <a:t>async</a:t>
            </a:r>
            <a:r>
              <a:rPr lang="en-GB" dirty="0" smtClean="0"/>
              <a:t> because it does not return immediately.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146433" y="5944534"/>
            <a:ext cx="2902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Implicit promise returned by </a:t>
            </a:r>
            <a:r>
              <a:rPr lang="en-GB" i="1" dirty="0" err="1" smtClean="0"/>
              <a:t>DoWork</a:t>
            </a:r>
            <a:r>
              <a:rPr lang="en-GB" i="1" dirty="0" smtClean="0"/>
              <a:t>() is unused</a:t>
            </a:r>
            <a:endParaRPr lang="en-GB" i="1" dirty="0"/>
          </a:p>
        </p:txBody>
      </p:sp>
      <p:cxnSp>
        <p:nvCxnSpPr>
          <p:cNvPr id="10" name="Straight Arrow Connector 9"/>
          <p:cNvCxnSpPr/>
          <p:nvPr/>
        </p:nvCxnSpPr>
        <p:spPr bwMode="auto">
          <a:xfrm flipH="1">
            <a:off x="1496729" y="6266047"/>
            <a:ext cx="606391" cy="9144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TextBox 5"/>
          <p:cNvSpPr txBox="1"/>
          <p:nvPr/>
        </p:nvSpPr>
        <p:spPr>
          <a:xfrm>
            <a:off x="6213108" y="5890994"/>
            <a:ext cx="28074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https://javascript.info/async-await#error-handling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354457" y="3651810"/>
            <a:ext cx="198848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I’m returning a Promise so we can </a:t>
            </a:r>
            <a:r>
              <a:rPr lang="en-GB" b="1" i="1" dirty="0" smtClean="0"/>
              <a:t>await</a:t>
            </a:r>
            <a:r>
              <a:rPr lang="en-GB" i="1" dirty="0" smtClean="0"/>
              <a:t> on this function</a:t>
            </a:r>
            <a:endParaRPr lang="en-GB" i="1" dirty="0"/>
          </a:p>
        </p:txBody>
      </p:sp>
      <p:sp>
        <p:nvSpPr>
          <p:cNvPr id="11" name="Arc 10"/>
          <p:cNvSpPr/>
          <p:nvPr/>
        </p:nvSpPr>
        <p:spPr bwMode="auto">
          <a:xfrm>
            <a:off x="2634393" y="3594864"/>
            <a:ext cx="720064" cy="2396264"/>
          </a:xfrm>
          <a:prstGeom prst="arc">
            <a:avLst>
              <a:gd name="adj1" fmla="val 16408385"/>
              <a:gd name="adj2" fmla="val 2775878"/>
            </a:avLst>
          </a:prstGeom>
          <a:noFill/>
          <a:ln w="22225" cap="flat" cmpd="sng" algn="ctr">
            <a:solidFill>
              <a:schemeClr val="tx1"/>
            </a:solidFill>
            <a:prstDash val="sysDash"/>
            <a:round/>
            <a:headEnd type="none" w="med" len="med"/>
            <a:tailEnd type="arrow" w="lg" len="lg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8760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Lambda Functions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528287"/>
          </a:xfrm>
        </p:spPr>
        <p:txBody>
          <a:bodyPr/>
          <a:lstStyle/>
          <a:p>
            <a:r>
              <a:rPr lang="en-GB" dirty="0" smtClean="0"/>
              <a:t>Note you can use “</a:t>
            </a:r>
            <a:r>
              <a:rPr lang="en-GB" dirty="0" err="1" smtClean="0"/>
              <a:t>async</a:t>
            </a:r>
            <a:r>
              <a:rPr lang="en-GB" dirty="0" smtClean="0"/>
              <a:t>” with Lambda functions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31758" y="3027145"/>
            <a:ext cx="52096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DoWork</a:t>
            </a:r>
            <a:r>
              <a:rPr lang="en-GB" dirty="0" smtClean="0"/>
              <a:t>( </a:t>
            </a:r>
            <a:r>
              <a:rPr lang="en-GB" b="1" dirty="0" err="1" smtClean="0">
                <a:solidFill>
                  <a:srgbClr val="FF0000"/>
                </a:solidFill>
              </a:rPr>
              <a:t>async</a:t>
            </a:r>
            <a:r>
              <a:rPr lang="en-GB" dirty="0" smtClean="0"/>
              <a:t> </a:t>
            </a:r>
            <a:r>
              <a:rPr lang="en-GB" i="1" dirty="0" smtClean="0"/>
              <a:t>(</a:t>
            </a:r>
            <a:r>
              <a:rPr lang="en-GB" i="1" dirty="0" err="1" smtClean="0"/>
              <a:t>somedata</a:t>
            </a:r>
            <a:r>
              <a:rPr lang="en-GB" i="1" dirty="0" smtClean="0"/>
              <a:t>) </a:t>
            </a:r>
            <a:r>
              <a:rPr lang="en-GB" i="1" dirty="0"/>
              <a:t>=&gt; {</a:t>
            </a:r>
          </a:p>
          <a:p>
            <a:r>
              <a:rPr lang="en-GB" i="1" dirty="0"/>
              <a:t>  </a:t>
            </a:r>
            <a:r>
              <a:rPr lang="en-GB" i="1" dirty="0" smtClean="0"/>
              <a:t>    </a:t>
            </a:r>
            <a:r>
              <a:rPr lang="en-GB" b="1" i="1" dirty="0" smtClean="0"/>
              <a:t>await</a:t>
            </a:r>
            <a:r>
              <a:rPr lang="en-GB" i="1" dirty="0" smtClean="0"/>
              <a:t> </a:t>
            </a:r>
            <a:r>
              <a:rPr lang="en-GB" i="1" dirty="0" err="1" smtClean="0"/>
              <a:t>ProcessData</a:t>
            </a:r>
            <a:r>
              <a:rPr lang="en-GB" i="1" dirty="0" smtClean="0"/>
              <a:t>(</a:t>
            </a:r>
            <a:r>
              <a:rPr lang="en-GB" i="1" dirty="0" err="1" smtClean="0"/>
              <a:t>somedata</a:t>
            </a:r>
            <a:r>
              <a:rPr lang="en-GB" i="1" dirty="0" smtClean="0"/>
              <a:t>);</a:t>
            </a:r>
            <a:endParaRPr lang="en-GB" i="1" dirty="0"/>
          </a:p>
          <a:p>
            <a:r>
              <a:rPr lang="en-GB" i="1" dirty="0" smtClean="0"/>
              <a:t>}</a:t>
            </a:r>
            <a:r>
              <a:rPr lang="en-GB" dirty="0" smtClean="0"/>
              <a:t> );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3845293" y="5067701"/>
            <a:ext cx="43396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Using “await” within the Lambda function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 bwMode="auto">
          <a:xfrm flipH="1" flipV="1">
            <a:off x="2492943" y="3662413"/>
            <a:ext cx="2035743" cy="142453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4284069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Catching Errors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8345" y="1694046"/>
            <a:ext cx="6651057" cy="4201428"/>
          </a:xfrm>
        </p:spPr>
        <p:txBody>
          <a:bodyPr/>
          <a:lstStyle/>
          <a:p>
            <a:r>
              <a:rPr lang="en-GB" dirty="0" smtClean="0"/>
              <a:t>Since a Promise may throw an error, we should “catch” this error in one of 2 ways: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Using try…catch exception handling </a:t>
            </a:r>
            <a:r>
              <a:rPr lang="en-GB" b="1" dirty="0" smtClean="0"/>
              <a:t>(BEST APPROACH)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Setting a </a:t>
            </a:r>
            <a:r>
              <a:rPr lang="en-GB" dirty="0" err="1" smtClean="0"/>
              <a:t>callback</a:t>
            </a:r>
            <a:r>
              <a:rPr lang="en-GB" dirty="0" smtClean="0"/>
              <a:t> using the catch() method on the returned Promise object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5746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Catching Errors in </a:t>
            </a:r>
            <a:r>
              <a:rPr lang="en-GB" dirty="0" err="1" smtClean="0"/>
              <a:t>Callback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388548" y="844550"/>
            <a:ext cx="4117346" cy="3139321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async</a:t>
            </a:r>
            <a:r>
              <a:rPr lang="en-GB" dirty="0" smtClean="0"/>
              <a:t> </a:t>
            </a:r>
            <a:r>
              <a:rPr lang="en-GB" dirty="0"/>
              <a:t>function </a:t>
            </a:r>
            <a:r>
              <a:rPr lang="en-GB" dirty="0" err="1"/>
              <a:t>DoWork</a:t>
            </a:r>
            <a:r>
              <a:rPr lang="en-GB" dirty="0"/>
              <a:t>() </a:t>
            </a:r>
          </a:p>
          <a:p>
            <a:r>
              <a:rPr lang="en-GB" dirty="0" smtClean="0"/>
              <a:t>{</a:t>
            </a:r>
          </a:p>
          <a:p>
            <a:r>
              <a:rPr lang="en-GB" dirty="0" smtClean="0"/>
              <a:t>     </a:t>
            </a:r>
            <a:r>
              <a:rPr lang="en-GB" dirty="0" err="1" smtClean="0"/>
              <a:t>var</a:t>
            </a:r>
            <a:r>
              <a:rPr lang="en-GB" dirty="0" smtClean="0"/>
              <a:t> </a:t>
            </a:r>
            <a:r>
              <a:rPr lang="en-GB" dirty="0" err="1"/>
              <a:t>thePromise</a:t>
            </a:r>
            <a:r>
              <a:rPr lang="en-GB" dirty="0"/>
              <a:t> = </a:t>
            </a:r>
            <a:r>
              <a:rPr lang="en-GB" dirty="0" err="1"/>
              <a:t>PerformAction</a:t>
            </a:r>
            <a:r>
              <a:rPr lang="en-GB" dirty="0" smtClean="0"/>
              <a:t>();</a:t>
            </a:r>
          </a:p>
          <a:p>
            <a:endParaRPr lang="en-GB" dirty="0"/>
          </a:p>
          <a:p>
            <a:r>
              <a:rPr lang="en-GB" dirty="0" smtClean="0"/>
              <a:t>     </a:t>
            </a:r>
            <a:r>
              <a:rPr lang="en-GB" dirty="0" err="1" smtClean="0"/>
              <a:t>thePromise.catch</a:t>
            </a:r>
            <a:r>
              <a:rPr lang="en-GB" dirty="0" smtClean="0"/>
              <a:t>(error =&gt; {</a:t>
            </a:r>
            <a:br>
              <a:rPr lang="en-GB" dirty="0" smtClean="0"/>
            </a:br>
            <a:r>
              <a:rPr lang="en-GB" dirty="0" smtClean="0"/>
              <a:t>          </a:t>
            </a:r>
            <a:r>
              <a:rPr lang="en-GB" dirty="0"/>
              <a:t>// HANDLE </a:t>
            </a:r>
            <a:r>
              <a:rPr lang="en-GB" dirty="0" smtClean="0"/>
              <a:t>ERROR</a:t>
            </a:r>
          </a:p>
          <a:p>
            <a:r>
              <a:rPr lang="en-GB" dirty="0"/>
              <a:t> </a:t>
            </a:r>
            <a:r>
              <a:rPr lang="en-GB" dirty="0" smtClean="0"/>
              <a:t>    });</a:t>
            </a:r>
          </a:p>
          <a:p>
            <a:endParaRPr lang="en-GB" dirty="0"/>
          </a:p>
          <a:p>
            <a:r>
              <a:rPr lang="en-GB" dirty="0" smtClean="0"/>
              <a:t>     </a:t>
            </a:r>
            <a:r>
              <a:rPr lang="en-GB" dirty="0" err="1" smtClean="0"/>
              <a:t>const</a:t>
            </a:r>
            <a:r>
              <a:rPr lang="en-GB" dirty="0" smtClean="0"/>
              <a:t> </a:t>
            </a:r>
            <a:r>
              <a:rPr lang="en-GB" dirty="0"/>
              <a:t>result = </a:t>
            </a:r>
            <a:r>
              <a:rPr lang="en-GB" b="1" dirty="0"/>
              <a:t>await</a:t>
            </a:r>
            <a:r>
              <a:rPr lang="en-GB" dirty="0"/>
              <a:t> </a:t>
            </a:r>
            <a:r>
              <a:rPr lang="en-GB" dirty="0" err="1" smtClean="0"/>
              <a:t>thePromise</a:t>
            </a:r>
            <a:r>
              <a:rPr lang="en-GB" dirty="0" smtClean="0"/>
              <a:t>;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     // </a:t>
            </a:r>
            <a:r>
              <a:rPr lang="en-GB" dirty="0"/>
              <a:t>DO SOMETHING WITH RESULT</a:t>
            </a:r>
          </a:p>
          <a:p>
            <a:r>
              <a:rPr lang="en-GB" dirty="0" smtClean="0"/>
              <a:t>}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157855" y="4264862"/>
            <a:ext cx="5923416" cy="2308324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async</a:t>
            </a:r>
            <a:r>
              <a:rPr lang="en-GB" dirty="0" smtClean="0"/>
              <a:t> </a:t>
            </a:r>
            <a:r>
              <a:rPr lang="en-GB" dirty="0"/>
              <a:t>function </a:t>
            </a:r>
            <a:r>
              <a:rPr lang="en-GB" dirty="0" err="1"/>
              <a:t>DoWork</a:t>
            </a:r>
            <a:r>
              <a:rPr lang="en-GB" dirty="0"/>
              <a:t>() </a:t>
            </a:r>
          </a:p>
          <a:p>
            <a:r>
              <a:rPr lang="en-GB" dirty="0" smtClean="0"/>
              <a:t>{</a:t>
            </a:r>
          </a:p>
          <a:p>
            <a:r>
              <a:rPr lang="en-GB" dirty="0" smtClean="0"/>
              <a:t>     </a:t>
            </a:r>
            <a:r>
              <a:rPr lang="en-GB" dirty="0" err="1" smtClean="0"/>
              <a:t>const</a:t>
            </a:r>
            <a:r>
              <a:rPr lang="en-GB" dirty="0" smtClean="0"/>
              <a:t> </a:t>
            </a:r>
            <a:r>
              <a:rPr lang="en-GB" dirty="0"/>
              <a:t>result = </a:t>
            </a:r>
            <a:r>
              <a:rPr lang="en-GB" b="1" dirty="0"/>
              <a:t>await</a:t>
            </a:r>
            <a:r>
              <a:rPr lang="en-GB" dirty="0"/>
              <a:t> </a:t>
            </a:r>
            <a:r>
              <a:rPr lang="en-GB" dirty="0" err="1"/>
              <a:t>PerformAction</a:t>
            </a:r>
            <a:r>
              <a:rPr lang="en-GB" dirty="0" smtClean="0"/>
              <a:t>()</a:t>
            </a:r>
            <a:r>
              <a:rPr lang="en-GB" dirty="0"/>
              <a:t> .catch(error =&gt; {</a:t>
            </a:r>
            <a:br>
              <a:rPr lang="en-GB" dirty="0"/>
            </a:br>
            <a:r>
              <a:rPr lang="en-GB" dirty="0"/>
              <a:t>          // HANDLE ERROR</a:t>
            </a:r>
          </a:p>
          <a:p>
            <a:r>
              <a:rPr lang="en-GB" dirty="0"/>
              <a:t>     </a:t>
            </a:r>
            <a:r>
              <a:rPr lang="en-GB" dirty="0" smtClean="0"/>
              <a:t>});</a:t>
            </a:r>
          </a:p>
          <a:p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     // </a:t>
            </a:r>
            <a:r>
              <a:rPr lang="en-GB" dirty="0"/>
              <a:t>DO SOMETHING WITH RESULT</a:t>
            </a:r>
          </a:p>
          <a:p>
            <a:r>
              <a:rPr lang="en-GB" dirty="0" smtClean="0"/>
              <a:t>}</a:t>
            </a:r>
          </a:p>
        </p:txBody>
      </p:sp>
      <p:sp>
        <p:nvSpPr>
          <p:cNvPr id="9" name="Content Placeholder 2"/>
          <p:cNvSpPr>
            <a:spLocks noGrp="1"/>
          </p:cNvSpPr>
          <p:nvPr>
            <p:ph idx="1"/>
          </p:nvPr>
        </p:nvSpPr>
        <p:spPr>
          <a:xfrm>
            <a:off x="359037" y="5053088"/>
            <a:ext cx="2735486" cy="1015640"/>
          </a:xfrm>
        </p:spPr>
        <p:txBody>
          <a:bodyPr/>
          <a:lstStyle/>
          <a:p>
            <a:r>
              <a:rPr lang="en-GB" dirty="0" smtClean="0"/>
              <a:t>The whole thing can be simplified to this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10" name="Content Placeholder 2"/>
          <p:cNvSpPr txBox="1">
            <a:spLocks/>
          </p:cNvSpPr>
          <p:nvPr/>
        </p:nvSpPr>
        <p:spPr bwMode="auto">
          <a:xfrm>
            <a:off x="4637267" y="1232801"/>
            <a:ext cx="3126284" cy="15750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I’m being very verbose here to clearly demonstrate there is a promise object involved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5862258" y="3196056"/>
            <a:ext cx="22551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See Next Slide for better approach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9986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Catching Errors with </a:t>
            </a:r>
            <a:r>
              <a:rPr lang="en-GB" dirty="0" err="1" smtClean="0"/>
              <a:t>Try..Catch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888359" y="1973693"/>
            <a:ext cx="4589718" cy="3416320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async</a:t>
            </a:r>
            <a:r>
              <a:rPr lang="en-GB" dirty="0" smtClean="0"/>
              <a:t> </a:t>
            </a:r>
            <a:r>
              <a:rPr lang="en-GB" dirty="0"/>
              <a:t>function </a:t>
            </a:r>
            <a:r>
              <a:rPr lang="en-GB" dirty="0" err="1"/>
              <a:t>DoWork</a:t>
            </a:r>
            <a:r>
              <a:rPr lang="en-GB" dirty="0"/>
              <a:t>() </a:t>
            </a:r>
          </a:p>
          <a:p>
            <a:r>
              <a:rPr lang="en-GB" dirty="0" smtClean="0"/>
              <a:t>{</a:t>
            </a:r>
          </a:p>
          <a:p>
            <a:r>
              <a:rPr lang="en-GB" dirty="0" smtClean="0"/>
              <a:t>     try</a:t>
            </a:r>
            <a:endParaRPr lang="en-GB" dirty="0"/>
          </a:p>
          <a:p>
            <a:r>
              <a:rPr lang="en-GB" dirty="0" smtClean="0"/>
              <a:t>     {</a:t>
            </a:r>
            <a:endParaRPr lang="en-GB" dirty="0"/>
          </a:p>
          <a:p>
            <a:r>
              <a:rPr lang="en-GB" dirty="0" smtClean="0"/>
              <a:t>          </a:t>
            </a:r>
            <a:r>
              <a:rPr lang="en-GB" dirty="0" err="1" smtClean="0"/>
              <a:t>const</a:t>
            </a:r>
            <a:r>
              <a:rPr lang="en-GB" dirty="0" smtClean="0"/>
              <a:t> </a:t>
            </a:r>
            <a:r>
              <a:rPr lang="en-GB" dirty="0"/>
              <a:t>result = </a:t>
            </a:r>
            <a:r>
              <a:rPr lang="en-GB" b="1" dirty="0"/>
              <a:t>await</a:t>
            </a:r>
            <a:r>
              <a:rPr lang="en-GB" dirty="0"/>
              <a:t> </a:t>
            </a:r>
            <a:r>
              <a:rPr lang="en-GB" dirty="0" err="1"/>
              <a:t>PerformAction</a:t>
            </a:r>
            <a:r>
              <a:rPr lang="en-GB" dirty="0"/>
              <a:t>();</a:t>
            </a:r>
            <a:br>
              <a:rPr lang="en-GB" dirty="0"/>
            </a:br>
            <a:r>
              <a:rPr lang="en-GB" dirty="0"/>
              <a:t>     </a:t>
            </a:r>
            <a:r>
              <a:rPr lang="en-GB" dirty="0" smtClean="0"/>
              <a:t>     // </a:t>
            </a:r>
            <a:r>
              <a:rPr lang="en-GB" dirty="0"/>
              <a:t>DO SOMETHING WITH RESULT</a:t>
            </a:r>
          </a:p>
          <a:p>
            <a:r>
              <a:rPr lang="en-GB" dirty="0" smtClean="0"/>
              <a:t>     }</a:t>
            </a:r>
          </a:p>
          <a:p>
            <a:r>
              <a:rPr lang="en-GB" b="1" dirty="0" smtClean="0"/>
              <a:t>     catch</a:t>
            </a:r>
            <a:r>
              <a:rPr lang="en-GB" dirty="0" smtClean="0"/>
              <a:t>(error)</a:t>
            </a:r>
          </a:p>
          <a:p>
            <a:r>
              <a:rPr lang="en-GB" dirty="0" smtClean="0"/>
              <a:t>     {</a:t>
            </a:r>
            <a:br>
              <a:rPr lang="en-GB" dirty="0" smtClean="0"/>
            </a:br>
            <a:r>
              <a:rPr lang="en-GB" dirty="0" smtClean="0"/>
              <a:t>           // </a:t>
            </a:r>
            <a:r>
              <a:rPr lang="en-GB" dirty="0"/>
              <a:t>HANDLE </a:t>
            </a:r>
            <a:r>
              <a:rPr lang="en-GB" dirty="0" smtClean="0"/>
              <a:t>ERROR</a:t>
            </a:r>
          </a:p>
          <a:p>
            <a:r>
              <a:rPr lang="en-GB" dirty="0" smtClean="0"/>
              <a:t>     }</a:t>
            </a:r>
          </a:p>
          <a:p>
            <a:r>
              <a:rPr lang="en-GB" dirty="0" smtClean="0"/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371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(</a:t>
            </a:r>
            <a:r>
              <a:rPr lang="en-GB" dirty="0" err="1" smtClean="0"/>
              <a:t>Async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93813" y="6537325"/>
            <a:ext cx="2895600" cy="320675"/>
          </a:xfrm>
        </p:spPr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57175" y="1057526"/>
            <a:ext cx="26132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function </a:t>
            </a:r>
            <a:r>
              <a:rPr lang="en-GB" dirty="0" err="1" smtClean="0"/>
              <a:t>SomeAsyncFunction</a:t>
            </a:r>
            <a:r>
              <a:rPr lang="en-GB" dirty="0" smtClean="0"/>
              <a:t>() should already exist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 bwMode="auto">
          <a:xfrm>
            <a:off x="3091531" y="2226246"/>
            <a:ext cx="4926095" cy="428272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dirty="0" err="1">
                <a:solidFill>
                  <a:srgbClr val="FF0000"/>
                </a:solidFill>
              </a:rPr>
              <a:t>async</a:t>
            </a:r>
            <a:r>
              <a:rPr lang="en-GB" dirty="0"/>
              <a:t> function </a:t>
            </a:r>
            <a:r>
              <a:rPr lang="en-GB" dirty="0" err="1"/>
              <a:t>ReadNumber</a:t>
            </a:r>
            <a:r>
              <a:rPr lang="en-GB" dirty="0"/>
              <a:t>()</a:t>
            </a:r>
          </a:p>
          <a:p>
            <a:r>
              <a:rPr lang="en-GB" dirty="0"/>
              <a:t>{</a:t>
            </a:r>
          </a:p>
          <a:p>
            <a:r>
              <a:rPr lang="en-GB" dirty="0" smtClean="0"/>
              <a:t>     try</a:t>
            </a:r>
            <a:endParaRPr lang="en-GB" dirty="0"/>
          </a:p>
          <a:p>
            <a:r>
              <a:rPr lang="en-GB" dirty="0" smtClean="0"/>
              <a:t>     {</a:t>
            </a:r>
            <a:endParaRPr lang="en-GB" dirty="0"/>
          </a:p>
          <a:p>
            <a:r>
              <a:rPr lang="en-GB" dirty="0" smtClean="0"/>
              <a:t>          </a:t>
            </a:r>
            <a:r>
              <a:rPr lang="en-GB" dirty="0" err="1" smtClean="0"/>
              <a:t>var</a:t>
            </a:r>
            <a:r>
              <a:rPr lang="en-GB" dirty="0" smtClean="0"/>
              <a:t> </a:t>
            </a:r>
            <a:r>
              <a:rPr lang="en-GB" dirty="0" err="1"/>
              <a:t>num</a:t>
            </a:r>
            <a:r>
              <a:rPr lang="en-GB" dirty="0"/>
              <a:t> = </a:t>
            </a:r>
            <a:r>
              <a:rPr lang="en-GB" dirty="0">
                <a:solidFill>
                  <a:srgbClr val="FF0000"/>
                </a:solidFill>
              </a:rPr>
              <a:t>await</a:t>
            </a:r>
            <a:r>
              <a:rPr lang="en-GB" dirty="0"/>
              <a:t> </a:t>
            </a:r>
            <a:r>
              <a:rPr lang="en-GB" dirty="0" err="1"/>
              <a:t>SomeAsyncFunction</a:t>
            </a:r>
            <a:r>
              <a:rPr lang="en-GB" dirty="0"/>
              <a:t>();</a:t>
            </a:r>
          </a:p>
          <a:p>
            <a:r>
              <a:rPr lang="en-GB" dirty="0" smtClean="0"/>
              <a:t>          console.log</a:t>
            </a:r>
            <a:r>
              <a:rPr lang="en-GB" dirty="0"/>
              <a:t>("Read number is " + </a:t>
            </a:r>
            <a:r>
              <a:rPr lang="en-GB" dirty="0" err="1"/>
              <a:t>num</a:t>
            </a:r>
            <a:r>
              <a:rPr lang="en-GB" dirty="0"/>
              <a:t>);</a:t>
            </a:r>
          </a:p>
          <a:p>
            <a:r>
              <a:rPr lang="en-GB" dirty="0" smtClean="0"/>
              <a:t>     }</a:t>
            </a:r>
            <a:endParaRPr lang="en-GB" dirty="0"/>
          </a:p>
          <a:p>
            <a:r>
              <a:rPr lang="en-GB" dirty="0" smtClean="0"/>
              <a:t>     catch(error</a:t>
            </a:r>
            <a:r>
              <a:rPr lang="en-GB" dirty="0"/>
              <a:t>)</a:t>
            </a:r>
          </a:p>
          <a:p>
            <a:r>
              <a:rPr lang="en-GB" dirty="0" smtClean="0"/>
              <a:t>     {</a:t>
            </a:r>
            <a:endParaRPr lang="en-GB" dirty="0"/>
          </a:p>
          <a:p>
            <a:r>
              <a:rPr lang="en-GB" dirty="0" smtClean="0"/>
              <a:t>         </a:t>
            </a:r>
            <a:r>
              <a:rPr lang="en-GB" dirty="0" err="1" smtClean="0"/>
              <a:t>console.error</a:t>
            </a:r>
            <a:r>
              <a:rPr lang="en-GB" dirty="0" smtClean="0"/>
              <a:t>(error</a:t>
            </a:r>
            <a:r>
              <a:rPr lang="en-GB" dirty="0"/>
              <a:t>);</a:t>
            </a:r>
          </a:p>
          <a:p>
            <a:r>
              <a:rPr lang="en-GB" dirty="0" smtClean="0"/>
              <a:t>     }</a:t>
            </a:r>
            <a:endParaRPr lang="en-GB" dirty="0"/>
          </a:p>
          <a:p>
            <a:r>
              <a:rPr lang="en-GB" dirty="0"/>
              <a:t>}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err="1"/>
              <a:t>ReadNumber</a:t>
            </a:r>
            <a:r>
              <a:rPr lang="en-GB" dirty="0"/>
              <a:t>();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158257" y="1856914"/>
            <a:ext cx="1980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usingpromise.js</a:t>
            </a:r>
            <a:endParaRPr lang="en-GB" b="1" dirty="0"/>
          </a:p>
        </p:txBody>
      </p:sp>
      <p:sp>
        <p:nvSpPr>
          <p:cNvPr id="17" name="TextBox 16"/>
          <p:cNvSpPr txBox="1"/>
          <p:nvPr/>
        </p:nvSpPr>
        <p:spPr>
          <a:xfrm>
            <a:off x="257175" y="812538"/>
            <a:ext cx="2018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createpromise.js</a:t>
            </a:r>
            <a:endParaRPr lang="en-GB" b="1" dirty="0"/>
          </a:p>
        </p:txBody>
      </p:sp>
      <p:sp>
        <p:nvSpPr>
          <p:cNvPr id="18" name="TextBox 17"/>
          <p:cNvSpPr txBox="1"/>
          <p:nvPr/>
        </p:nvSpPr>
        <p:spPr>
          <a:xfrm>
            <a:off x="436637" y="6092791"/>
            <a:ext cx="26548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Call the function here </a:t>
            </a:r>
            <a:r>
              <a:rPr lang="en-GB" dirty="0" smtClean="0">
                <a:sym typeface="Wingdings" panose="05000000000000000000" pitchFamily="2" charset="2"/>
              </a:rPr>
              <a:t>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436637" y="3607942"/>
            <a:ext cx="318067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This line of code                 </a:t>
            </a:r>
            <a:r>
              <a:rPr lang="en-GB" dirty="0" smtClean="0">
                <a:sym typeface="Wingdings" panose="05000000000000000000" pitchFamily="2" charset="2"/>
              </a:rPr>
              <a:t>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is not executed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until the 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err="1" smtClean="0">
                <a:sym typeface="Wingdings" panose="05000000000000000000" pitchFamily="2" charset="2"/>
              </a:rPr>
              <a:t>SomeAsyncFunction</a:t>
            </a:r>
            <a:r>
              <a:rPr lang="en-GB" dirty="0" smtClean="0">
                <a:sym typeface="Wingdings" panose="05000000000000000000" pitchFamily="2" charset="2"/>
              </a:rPr>
              <a:t>()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completes and has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a result</a:t>
            </a:r>
          </a:p>
        </p:txBody>
      </p:sp>
    </p:spTree>
    <p:extLst>
      <p:ext uri="{BB962C8B-B14F-4D97-AF65-F5344CB8AC3E}">
        <p14:creationId xmlns:p14="http://schemas.microsoft.com/office/powerpoint/2010/main" val="4178609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Uncaught Errors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45435"/>
            <a:ext cx="7029450" cy="1356691"/>
          </a:xfrm>
        </p:spPr>
        <p:txBody>
          <a:bodyPr/>
          <a:lstStyle/>
          <a:p>
            <a:r>
              <a:rPr lang="en-GB" dirty="0" smtClean="0"/>
              <a:t>If the </a:t>
            </a:r>
            <a:r>
              <a:rPr lang="en-GB" dirty="0" err="1" smtClean="0"/>
              <a:t>async</a:t>
            </a:r>
            <a:r>
              <a:rPr lang="en-GB" dirty="0" smtClean="0"/>
              <a:t> function fails to catch a Promise error because we do not have a </a:t>
            </a:r>
            <a:r>
              <a:rPr lang="en-GB" dirty="0" err="1" smtClean="0"/>
              <a:t>try..catch</a:t>
            </a:r>
            <a:r>
              <a:rPr lang="en-GB" dirty="0"/>
              <a:t> block , then the promise generated by the call </a:t>
            </a:r>
            <a:r>
              <a:rPr lang="en-GB" dirty="0" smtClean="0"/>
              <a:t>to </a:t>
            </a:r>
            <a:r>
              <a:rPr lang="en-GB" dirty="0"/>
              <a:t>the </a:t>
            </a:r>
            <a:r>
              <a:rPr lang="en-GB" dirty="0" err="1"/>
              <a:t>async</a:t>
            </a:r>
            <a:r>
              <a:rPr lang="en-GB" dirty="0"/>
              <a:t> </a:t>
            </a:r>
            <a:r>
              <a:rPr lang="en-GB" dirty="0" smtClean="0"/>
              <a:t>function </a:t>
            </a:r>
            <a:r>
              <a:rPr lang="en-GB" dirty="0" err="1" smtClean="0"/>
              <a:t>DoWork</a:t>
            </a:r>
            <a:r>
              <a:rPr lang="en-GB" dirty="0" smtClean="0"/>
              <a:t>() becomes rejected and the </a:t>
            </a:r>
            <a:r>
              <a:rPr lang="en-GB" b="1" dirty="0" smtClean="0"/>
              <a:t>error falls-through</a:t>
            </a:r>
          </a:p>
          <a:p>
            <a:r>
              <a:rPr lang="en-GB" dirty="0"/>
              <a:t>W</a:t>
            </a:r>
            <a:r>
              <a:rPr lang="en-GB" dirty="0" smtClean="0"/>
              <a:t>e </a:t>
            </a:r>
            <a:r>
              <a:rPr lang="en-GB" dirty="0"/>
              <a:t>can catch </a:t>
            </a:r>
            <a:r>
              <a:rPr lang="en-GB" dirty="0" smtClean="0"/>
              <a:t>this </a:t>
            </a:r>
            <a:r>
              <a:rPr lang="en-GB" dirty="0"/>
              <a:t>error on the implicit Promise </a:t>
            </a:r>
            <a:r>
              <a:rPr lang="en-GB" dirty="0" smtClean="0"/>
              <a:t>returned by the </a:t>
            </a:r>
            <a:r>
              <a:rPr lang="en-GB" dirty="0" err="1" smtClean="0"/>
              <a:t>async</a:t>
            </a:r>
            <a:r>
              <a:rPr lang="en-GB" dirty="0" smtClean="0"/>
              <a:t> function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/>
              <a:t>Otherwise, we get an unhandled promise error (viewable in the </a:t>
            </a:r>
            <a:r>
              <a:rPr lang="en-GB" dirty="0" smtClean="0"/>
              <a:t>console window)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 flipH="1">
            <a:off x="196460" y="2847561"/>
            <a:ext cx="4266209" cy="2585323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b="1" dirty="0" err="1" smtClean="0"/>
              <a:t>async</a:t>
            </a:r>
            <a:r>
              <a:rPr lang="en-GB" dirty="0" smtClean="0"/>
              <a:t> function </a:t>
            </a:r>
            <a:r>
              <a:rPr lang="en-GB" dirty="0" err="1" smtClean="0"/>
              <a:t>DoWork</a:t>
            </a:r>
            <a:r>
              <a:rPr lang="en-GB" dirty="0" smtClean="0"/>
              <a:t>() </a:t>
            </a:r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 smtClean="0"/>
              <a:t>   </a:t>
            </a:r>
            <a:r>
              <a:rPr lang="en-GB" dirty="0" err="1" smtClean="0"/>
              <a:t>const</a:t>
            </a:r>
            <a:r>
              <a:rPr lang="en-GB" dirty="0" smtClean="0"/>
              <a:t> result </a:t>
            </a:r>
            <a:r>
              <a:rPr lang="en-GB" dirty="0"/>
              <a:t>= await </a:t>
            </a:r>
            <a:r>
              <a:rPr lang="en-GB" dirty="0" err="1" smtClean="0"/>
              <a:t>PerformAction</a:t>
            </a:r>
            <a:r>
              <a:rPr lang="en-GB" dirty="0" smtClean="0"/>
              <a:t>();</a:t>
            </a:r>
            <a:br>
              <a:rPr lang="en-GB" dirty="0" smtClean="0"/>
            </a:br>
            <a:r>
              <a:rPr lang="en-GB" dirty="0" smtClean="0"/>
              <a:t>     // DO SOMETHING WITH RESULT</a:t>
            </a:r>
            <a:endParaRPr lang="en-GB" dirty="0"/>
          </a:p>
          <a:p>
            <a:r>
              <a:rPr lang="en-GB" dirty="0" smtClean="0"/>
              <a:t>}</a:t>
            </a:r>
          </a:p>
          <a:p>
            <a:endParaRPr lang="en-GB" dirty="0"/>
          </a:p>
          <a:p>
            <a:r>
              <a:rPr lang="en-GB" dirty="0" err="1" smtClean="0"/>
              <a:t>DoWork</a:t>
            </a:r>
            <a:r>
              <a:rPr lang="en-GB" dirty="0" smtClean="0"/>
              <a:t>().</a:t>
            </a:r>
            <a:r>
              <a:rPr lang="en-GB" b="1" dirty="0"/>
              <a:t>catch</a:t>
            </a:r>
            <a:r>
              <a:rPr lang="en-GB" dirty="0"/>
              <a:t>(error =&gt; {</a:t>
            </a:r>
            <a:br>
              <a:rPr lang="en-GB" dirty="0"/>
            </a:br>
            <a:r>
              <a:rPr lang="en-GB" dirty="0" smtClean="0"/>
              <a:t>     // </a:t>
            </a:r>
            <a:r>
              <a:rPr lang="en-GB" dirty="0"/>
              <a:t>HANDLE ERROR</a:t>
            </a:r>
          </a:p>
          <a:p>
            <a:r>
              <a:rPr lang="en-GB" dirty="0" smtClean="0"/>
              <a:t>});;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 flipH="1">
            <a:off x="4677766" y="2847560"/>
            <a:ext cx="4266209" cy="2585323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u="sng" dirty="0" smtClean="0"/>
              <a:t>As Self-Invoking Function</a:t>
            </a:r>
          </a:p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dirty="0" smtClean="0">
                <a:solidFill>
                  <a:srgbClr val="FF0000"/>
                </a:solidFill>
              </a:rPr>
              <a:t>(</a:t>
            </a:r>
            <a:r>
              <a:rPr lang="en-GB" b="1" dirty="0" err="1" smtClean="0"/>
              <a:t>async</a:t>
            </a:r>
            <a:r>
              <a:rPr lang="en-GB" dirty="0" smtClean="0"/>
              <a:t> function </a:t>
            </a:r>
            <a:r>
              <a:rPr lang="en-GB" dirty="0" err="1" smtClean="0"/>
              <a:t>DoWork</a:t>
            </a:r>
            <a:r>
              <a:rPr lang="en-GB" dirty="0" smtClean="0"/>
              <a:t>() </a:t>
            </a:r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 smtClean="0"/>
              <a:t>   </a:t>
            </a:r>
            <a:r>
              <a:rPr lang="en-GB" dirty="0" err="1" smtClean="0"/>
              <a:t>const</a:t>
            </a:r>
            <a:r>
              <a:rPr lang="en-GB" dirty="0" smtClean="0"/>
              <a:t> result </a:t>
            </a:r>
            <a:r>
              <a:rPr lang="en-GB" dirty="0"/>
              <a:t>= await </a:t>
            </a:r>
            <a:r>
              <a:rPr lang="en-GB" dirty="0" err="1" smtClean="0"/>
              <a:t>PerformAction</a:t>
            </a:r>
            <a:r>
              <a:rPr lang="en-GB" dirty="0" smtClean="0"/>
              <a:t>();</a:t>
            </a:r>
            <a:br>
              <a:rPr lang="en-GB" dirty="0" smtClean="0"/>
            </a:br>
            <a:r>
              <a:rPr lang="en-GB" dirty="0" smtClean="0"/>
              <a:t>     // DO SOMETHING WITH RESULT</a:t>
            </a:r>
            <a:endParaRPr lang="en-GB" dirty="0"/>
          </a:p>
          <a:p>
            <a:r>
              <a:rPr lang="en-GB" dirty="0" smtClean="0"/>
              <a:t>}</a:t>
            </a:r>
            <a:r>
              <a:rPr lang="en-GB" dirty="0" smtClean="0">
                <a:solidFill>
                  <a:srgbClr val="FF0000"/>
                </a:solidFill>
              </a:rPr>
              <a:t>)()</a:t>
            </a:r>
            <a:r>
              <a:rPr lang="en-GB" dirty="0" smtClean="0"/>
              <a:t>.</a:t>
            </a:r>
            <a:r>
              <a:rPr lang="en-GB" b="1" dirty="0"/>
              <a:t>catch</a:t>
            </a:r>
            <a:r>
              <a:rPr lang="en-GB" dirty="0"/>
              <a:t>(error =&gt; {</a:t>
            </a:r>
            <a:br>
              <a:rPr lang="en-GB" dirty="0"/>
            </a:br>
            <a:r>
              <a:rPr lang="en-GB" dirty="0" smtClean="0"/>
              <a:t>     // </a:t>
            </a:r>
            <a:r>
              <a:rPr lang="en-GB" dirty="0"/>
              <a:t>HANDLE ERROR</a:t>
            </a:r>
          </a:p>
          <a:p>
            <a:r>
              <a:rPr lang="en-GB" dirty="0" smtClean="0"/>
              <a:t>});;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0002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promisify</a:t>
            </a:r>
            <a:r>
              <a:rPr lang="en-GB" dirty="0" smtClean="0"/>
              <a:t>()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9873"/>
            <a:ext cx="7029450" cy="1323474"/>
          </a:xfrm>
        </p:spPr>
        <p:txBody>
          <a:bodyPr/>
          <a:lstStyle/>
          <a:p>
            <a:r>
              <a:rPr lang="en-GB" dirty="0" smtClean="0"/>
              <a:t>Included in the </a:t>
            </a:r>
            <a:r>
              <a:rPr lang="en-GB" dirty="0" err="1" smtClean="0"/>
              <a:t>the</a:t>
            </a:r>
            <a:r>
              <a:rPr lang="en-GB" dirty="0" smtClean="0"/>
              <a:t> “</a:t>
            </a:r>
            <a:r>
              <a:rPr lang="en-GB" dirty="0" err="1" smtClean="0"/>
              <a:t>util</a:t>
            </a:r>
            <a:r>
              <a:rPr lang="en-GB" dirty="0" smtClean="0"/>
              <a:t>” node module, </a:t>
            </a:r>
            <a:r>
              <a:rPr lang="en-GB" b="1" dirty="0" err="1" smtClean="0"/>
              <a:t>promisify</a:t>
            </a:r>
            <a:r>
              <a:rPr lang="en-GB" b="1" dirty="0"/>
              <a:t>()</a:t>
            </a:r>
            <a:r>
              <a:rPr lang="en-GB" dirty="0"/>
              <a:t> converts a JS </a:t>
            </a:r>
            <a:r>
              <a:rPr lang="en-GB" dirty="0" err="1"/>
              <a:t>callback</a:t>
            </a:r>
            <a:r>
              <a:rPr lang="en-GB" dirty="0"/>
              <a:t> function into a “Promise</a:t>
            </a:r>
            <a:r>
              <a:rPr lang="en-GB" dirty="0" smtClean="0"/>
              <a:t>”.</a:t>
            </a:r>
          </a:p>
          <a:p>
            <a:r>
              <a:rPr lang="en-GB" dirty="0" smtClean="0"/>
              <a:t>Useful if using Node.js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 flipH="1">
            <a:off x="1940777" y="2173347"/>
            <a:ext cx="5243396" cy="4524315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</a:t>
            </a:r>
            <a:r>
              <a:rPr lang="en-GB" dirty="0" err="1"/>
              <a:t>util</a:t>
            </a:r>
            <a:r>
              <a:rPr lang="en-GB" dirty="0"/>
              <a:t> = require('</a:t>
            </a:r>
            <a:r>
              <a:rPr lang="en-GB" dirty="0" err="1"/>
              <a:t>util</a:t>
            </a:r>
            <a:r>
              <a:rPr lang="en-GB" dirty="0"/>
              <a:t>');</a:t>
            </a:r>
          </a:p>
          <a:p>
            <a:r>
              <a:rPr lang="en-GB" dirty="0" err="1"/>
              <a:t>const</a:t>
            </a:r>
            <a:r>
              <a:rPr lang="en-GB" dirty="0"/>
              <a:t> </a:t>
            </a:r>
            <a:r>
              <a:rPr lang="en-GB" dirty="0" err="1"/>
              <a:t>PerformAction</a:t>
            </a:r>
            <a:r>
              <a:rPr lang="en-GB" dirty="0" smtClean="0"/>
              <a:t> </a:t>
            </a:r>
            <a:r>
              <a:rPr lang="en-GB" dirty="0"/>
              <a:t>= </a:t>
            </a:r>
            <a:r>
              <a:rPr lang="en-GB" dirty="0" err="1" smtClean="0"/>
              <a:t>util.</a:t>
            </a:r>
            <a:r>
              <a:rPr lang="en-GB" b="1" dirty="0" err="1" smtClean="0"/>
              <a:t>promisify</a:t>
            </a:r>
            <a:r>
              <a:rPr lang="en-GB" dirty="0" smtClean="0"/>
              <a:t>( function()</a:t>
            </a:r>
            <a:endParaRPr lang="en-GB" dirty="0"/>
          </a:p>
          <a:p>
            <a:r>
              <a:rPr lang="en-GB" dirty="0" smtClean="0"/>
              <a:t>{</a:t>
            </a:r>
          </a:p>
          <a:p>
            <a:r>
              <a:rPr lang="en-GB" dirty="0"/>
              <a:t> </a:t>
            </a:r>
            <a:r>
              <a:rPr lang="en-GB" dirty="0" smtClean="0"/>
              <a:t>    </a:t>
            </a:r>
            <a:r>
              <a:rPr lang="en-GB" dirty="0" err="1" smtClean="0"/>
              <a:t>var</a:t>
            </a:r>
            <a:r>
              <a:rPr lang="en-GB" dirty="0" smtClean="0"/>
              <a:t> result;</a:t>
            </a:r>
            <a:br>
              <a:rPr lang="en-GB" dirty="0" smtClean="0"/>
            </a:br>
            <a:r>
              <a:rPr lang="en-GB" dirty="0" smtClean="0"/>
              <a:t>     // DO WORK!!</a:t>
            </a:r>
          </a:p>
          <a:p>
            <a:r>
              <a:rPr lang="en-GB" dirty="0"/>
              <a:t> </a:t>
            </a:r>
            <a:r>
              <a:rPr lang="en-GB" dirty="0" smtClean="0"/>
              <a:t>    return result;</a:t>
            </a:r>
            <a:endParaRPr lang="en-GB" dirty="0"/>
          </a:p>
          <a:p>
            <a:r>
              <a:rPr lang="en-GB" dirty="0" smtClean="0"/>
              <a:t>});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dirty="0" err="1" smtClean="0"/>
              <a:t>async</a:t>
            </a:r>
            <a:r>
              <a:rPr lang="en-GB" dirty="0" smtClean="0"/>
              <a:t> function </a:t>
            </a:r>
            <a:r>
              <a:rPr lang="en-GB" dirty="0" err="1" smtClean="0"/>
              <a:t>DoWork</a:t>
            </a:r>
            <a:r>
              <a:rPr lang="en-GB" dirty="0" smtClean="0"/>
              <a:t>() </a:t>
            </a:r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 smtClean="0"/>
              <a:t>   </a:t>
            </a:r>
            <a:r>
              <a:rPr lang="en-GB" dirty="0" err="1" smtClean="0"/>
              <a:t>const</a:t>
            </a:r>
            <a:r>
              <a:rPr lang="en-GB" dirty="0" smtClean="0"/>
              <a:t> result </a:t>
            </a:r>
            <a:r>
              <a:rPr lang="en-GB" dirty="0"/>
              <a:t>= </a:t>
            </a:r>
            <a:r>
              <a:rPr lang="en-GB" b="1" dirty="0"/>
              <a:t>await</a:t>
            </a:r>
            <a:r>
              <a:rPr lang="en-GB" dirty="0"/>
              <a:t> </a:t>
            </a:r>
            <a:r>
              <a:rPr lang="en-GB" dirty="0" err="1" smtClean="0"/>
              <a:t>PerformAction</a:t>
            </a:r>
            <a:r>
              <a:rPr lang="en-GB" dirty="0" smtClean="0"/>
              <a:t>();</a:t>
            </a:r>
            <a:br>
              <a:rPr lang="en-GB" dirty="0" smtClean="0"/>
            </a:br>
            <a:r>
              <a:rPr lang="en-GB" dirty="0" smtClean="0"/>
              <a:t>     // DO SOMETHING WITH RESULT</a:t>
            </a:r>
            <a:endParaRPr lang="en-GB" dirty="0"/>
          </a:p>
          <a:p>
            <a:r>
              <a:rPr lang="en-GB" dirty="0" smtClean="0"/>
              <a:t>}</a:t>
            </a:r>
          </a:p>
          <a:p>
            <a:endParaRPr lang="en-GB" dirty="0"/>
          </a:p>
          <a:p>
            <a:r>
              <a:rPr lang="en-GB" dirty="0" err="1" smtClean="0"/>
              <a:t>DoWork</a:t>
            </a:r>
            <a:r>
              <a:rPr lang="en-GB" dirty="0" smtClean="0"/>
              <a:t>();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3923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15648</TotalTime>
  <Words>2426</Words>
  <Application>Microsoft Office PowerPoint</Application>
  <PresentationFormat>On-screen Show (4:3)</PresentationFormat>
  <Paragraphs>437</Paragraphs>
  <Slides>24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2" baseType="lpstr">
      <vt:lpstr>Arial</vt:lpstr>
      <vt:lpstr>Helvetica</vt:lpstr>
      <vt:lpstr>Helvetica-Narrow</vt:lpstr>
      <vt:lpstr>Impact</vt:lpstr>
      <vt:lpstr>Monotype Sorts</vt:lpstr>
      <vt:lpstr>Times New Roman</vt:lpstr>
      <vt:lpstr>Wingdings</vt:lpstr>
      <vt:lpstr>os-slides</vt:lpstr>
      <vt:lpstr>JavaScript Promise </vt:lpstr>
      <vt:lpstr>What is a promise?</vt:lpstr>
      <vt:lpstr>What is a promise???</vt:lpstr>
      <vt:lpstr>Using a Promise</vt:lpstr>
      <vt:lpstr>Using a Promise</vt:lpstr>
      <vt:lpstr>Exercise</vt:lpstr>
      <vt:lpstr>Promise Callbacks</vt:lpstr>
      <vt:lpstr>catch()</vt:lpstr>
      <vt:lpstr>Exercise</vt:lpstr>
      <vt:lpstr>Callback Hell Avoided</vt:lpstr>
      <vt:lpstr>Chaining</vt:lpstr>
      <vt:lpstr>Promise Chaining</vt:lpstr>
      <vt:lpstr>Multiple Handlers</vt:lpstr>
      <vt:lpstr>Exercise (Chaining)</vt:lpstr>
      <vt:lpstr>Async…Await</vt:lpstr>
      <vt:lpstr>Async Chaining</vt:lpstr>
      <vt:lpstr>Summary: Async and Await</vt:lpstr>
      <vt:lpstr>Lambda Functions</vt:lpstr>
      <vt:lpstr>Catching Errors</vt:lpstr>
      <vt:lpstr>Catching Errors in Callback</vt:lpstr>
      <vt:lpstr>Catching Errors with Try..Catch</vt:lpstr>
      <vt:lpstr>Exercise (Async)</vt:lpstr>
      <vt:lpstr>Uncaught Errors</vt:lpstr>
      <vt:lpstr>promisify()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272</cp:revision>
  <cp:lastPrinted>2001-06-14T13:58:17Z</cp:lastPrinted>
  <dcterms:created xsi:type="dcterms:W3CDTF">1999-06-25T18:38:26Z</dcterms:created>
  <dcterms:modified xsi:type="dcterms:W3CDTF">2020-10-15T15:35:13Z</dcterms:modified>
</cp:coreProperties>
</file>