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9"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8" autoAdjust="0"/>
    <p:restoredTop sz="94660"/>
  </p:normalViewPr>
  <p:slideViewPr>
    <p:cSldViewPr snapToGrid="0">
      <p:cViewPr varScale="1">
        <p:scale>
          <a:sx n="155" d="100"/>
          <a:sy n="155" d="100"/>
        </p:scale>
        <p:origin x="162" y="3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1" Type="http://schemas.openxmlformats.org/officeDocument/2006/relationships/image" Target="../media/image4.pn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1" Type="http://schemas.openxmlformats.org/officeDocument/2006/relationships/image" Target="../media/image4.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10E22BAA-84A8-41B9-8925-A5F3D932552A}" type="doc">
      <dgm:prSet loTypeId="urn:microsoft.com/office/officeart/2018/2/layout/IconLabelList" loCatId="icon" qsTypeId="urn:microsoft.com/office/officeart/2005/8/quickstyle/simple1#1" qsCatId="simple" csTypeId="urn:microsoft.com/office/officeart/2005/8/colors/accent1_2#1" csCatId="accent1" phldr="1"/>
      <dgm:spPr/>
      <dgm:t>
        <a:bodyPr/>
        <a:lstStyle/>
        <a:p>
          <a:endParaRPr lang="en-US"/>
        </a:p>
      </dgm:t>
    </dgm:pt>
    <dgm:pt modelId="{D222D105-F80E-4FD4-B952-6CCA45CB9731}">
      <dgm:prSet custT="1"/>
      <dgm:spPr/>
      <dgm:t>
        <a:bodyPr/>
        <a:lstStyle/>
        <a:p>
          <a:pPr>
            <a:lnSpc>
              <a:spcPct val="100000"/>
            </a:lnSpc>
          </a:pPr>
          <a:r>
            <a:rPr lang="en-US" sz="1600" dirty="0">
              <a:latin typeface="Arial" panose="020B0604020202020204" pitchFamily="34" charset="0"/>
              <a:cs typeface="Arial" panose="020B0604020202020204" pitchFamily="34" charset="0"/>
            </a:rPr>
            <a:t>360-DEGREE FEEDBACK, A WIDELY USED PERFORMANCE ASSESSMENT TOOL, GATHERS INPUT ON AN INDIVIDUAL'S PERFORMANCE FROM VARIOUS SOURCES. </a:t>
          </a:r>
        </a:p>
      </dgm:t>
    </dgm:pt>
    <dgm:pt modelId="{F47BE257-278D-4C8A-A369-0348D8E410B8}" type="parTrans" cxnId="{3BD4069C-2092-49DE-AA7B-D5636AB77772}">
      <dgm:prSet/>
      <dgm:spPr/>
      <dgm:t>
        <a:bodyPr/>
        <a:lstStyle/>
        <a:p>
          <a:endParaRPr lang="en-US"/>
        </a:p>
      </dgm:t>
    </dgm:pt>
    <dgm:pt modelId="{7B9A6E38-D256-452E-8041-56F29D88C0E0}" type="sibTrans" cxnId="{3BD4069C-2092-49DE-AA7B-D5636AB77772}">
      <dgm:prSet/>
      <dgm:spPr/>
      <dgm:t>
        <a:bodyPr/>
        <a:lstStyle/>
        <a:p>
          <a:endParaRPr lang="en-US"/>
        </a:p>
      </dgm:t>
    </dgm:pt>
    <dgm:pt modelId="{9A83F752-3DE0-4434-8846-E5E838F03960}">
      <dgm:prSet custT="1"/>
      <dgm:spPr/>
      <dgm:t>
        <a:bodyPr/>
        <a:lstStyle/>
        <a:p>
          <a:pPr>
            <a:lnSpc>
              <a:spcPct val="100000"/>
            </a:lnSpc>
          </a:pPr>
          <a:r>
            <a:rPr lang="en-US" sz="1600" dirty="0">
              <a:latin typeface="Arial" panose="020B0604020202020204" pitchFamily="34" charset="0"/>
              <a:cs typeface="Arial" panose="020B0604020202020204" pitchFamily="34" charset="0"/>
            </a:rPr>
            <a:t>THIS APPROACH GOES BEYOND TRADITIONAL TOP-DOWN EVALUATIONS BY INCORPORATING FEEDBACK FROM PEERS, SUBORDINATES, AND SUPERVISORS, AS WELL AS SELF-ASSESSMENT. </a:t>
          </a:r>
        </a:p>
      </dgm:t>
    </dgm:pt>
    <dgm:pt modelId="{22A5F9E5-CEFD-43DE-BF85-DD88B686F729}" type="parTrans" cxnId="{A5E9BB26-9A28-460D-A673-0A9DBE8D6F6C}">
      <dgm:prSet/>
      <dgm:spPr/>
      <dgm:t>
        <a:bodyPr/>
        <a:lstStyle/>
        <a:p>
          <a:endParaRPr lang="en-US"/>
        </a:p>
      </dgm:t>
    </dgm:pt>
    <dgm:pt modelId="{20F0CA80-5A9C-47D0-A0B4-D2091DC89C10}" type="sibTrans" cxnId="{A5E9BB26-9A28-460D-A673-0A9DBE8D6F6C}">
      <dgm:prSet/>
      <dgm:spPr/>
      <dgm:t>
        <a:bodyPr/>
        <a:lstStyle/>
        <a:p>
          <a:endParaRPr lang="en-US"/>
        </a:p>
      </dgm:t>
    </dgm:pt>
    <dgm:pt modelId="{D3214C29-4BA8-425A-AABA-D2C9ED95E6B0}" type="pres">
      <dgm:prSet presAssocID="{10E22BAA-84A8-41B9-8925-A5F3D932552A}" presName="root" presStyleCnt="0">
        <dgm:presLayoutVars>
          <dgm:dir/>
          <dgm:resizeHandles val="exact"/>
        </dgm:presLayoutVars>
      </dgm:prSet>
      <dgm:spPr/>
    </dgm:pt>
    <dgm:pt modelId="{6BE3480D-DD37-4014-B51E-5295D10FCEEC}" type="pres">
      <dgm:prSet presAssocID="{D222D105-F80E-4FD4-B952-6CCA45CB9731}" presName="compNode" presStyleCnt="0"/>
      <dgm:spPr/>
    </dgm:pt>
    <dgm:pt modelId="{0DBA8E86-8360-4FC1-BE1E-5ED4B7D3D573}" type="pres">
      <dgm:prSet presAssocID="{D222D105-F80E-4FD4-B952-6CCA45CB9731}" presName="iconRect" presStyleLbl="node1" presStyleIdx="0" presStyleCnt="2" custLinFactNeighborX="2307" custLinFactNeighborY="18488"/>
      <dgm:spPr/>
    </dgm:pt>
    <dgm:pt modelId="{39C4EFDC-6490-4732-9644-E37FD6AB1CA3}" type="pres">
      <dgm:prSet presAssocID="{D222D105-F80E-4FD4-B952-6CCA45CB9731}" presName="spaceRect" presStyleCnt="0"/>
      <dgm:spPr/>
    </dgm:pt>
    <dgm:pt modelId="{35ECABFC-37C2-492E-A8B2-5A10DE385432}" type="pres">
      <dgm:prSet presAssocID="{D222D105-F80E-4FD4-B952-6CCA45CB9731}" presName="textRect" presStyleLbl="revTx" presStyleIdx="0" presStyleCnt="2">
        <dgm:presLayoutVars>
          <dgm:chMax val="1"/>
          <dgm:chPref val="1"/>
        </dgm:presLayoutVars>
      </dgm:prSet>
      <dgm:spPr/>
    </dgm:pt>
    <dgm:pt modelId="{4074C3D0-B775-4F71-9772-724D49A17C3F}" type="pres">
      <dgm:prSet presAssocID="{7B9A6E38-D256-452E-8041-56F29D88C0E0}" presName="sibTrans" presStyleCnt="0"/>
      <dgm:spPr/>
    </dgm:pt>
    <dgm:pt modelId="{AE5803C4-4ECB-4163-AFDD-6724B256B199}" type="pres">
      <dgm:prSet presAssocID="{9A83F752-3DE0-4434-8846-E5E838F03960}" presName="compNode" presStyleCnt="0"/>
      <dgm:spPr/>
    </dgm:pt>
    <dgm:pt modelId="{0B9694C8-6962-4327-BB94-A24EA9C80B77}" type="pres">
      <dgm:prSet presAssocID="{9A83F752-3DE0-4434-8846-E5E838F03960}" presName="iconRect" presStyleLbl="node1" presStyleIdx="1" presStyleCnt="2" custLinFactNeighborX="3178" custLinFactNeighborY="15628"/>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79F9F5CF-9FF7-4EDE-A378-68002A044D06}" type="pres">
      <dgm:prSet presAssocID="{9A83F752-3DE0-4434-8846-E5E838F03960}" presName="spaceRect" presStyleCnt="0"/>
      <dgm:spPr/>
    </dgm:pt>
    <dgm:pt modelId="{8D761434-A9FF-4172-B046-9EB05E05A045}" type="pres">
      <dgm:prSet presAssocID="{9A83F752-3DE0-4434-8846-E5E838F03960}" presName="textRect" presStyleLbl="revTx" presStyleIdx="1" presStyleCnt="2">
        <dgm:presLayoutVars>
          <dgm:chMax val="1"/>
          <dgm:chPref val="1"/>
        </dgm:presLayoutVars>
      </dgm:prSet>
      <dgm:spPr/>
    </dgm:pt>
  </dgm:ptLst>
  <dgm:cxnLst>
    <dgm:cxn modelId="{A5E9BB26-9A28-460D-A673-0A9DBE8D6F6C}" srcId="{10E22BAA-84A8-41B9-8925-A5F3D932552A}" destId="{9A83F752-3DE0-4434-8846-E5E838F03960}" srcOrd="1" destOrd="0" parTransId="{22A5F9E5-CEFD-43DE-BF85-DD88B686F729}" sibTransId="{20F0CA80-5A9C-47D0-A0B4-D2091DC89C10}"/>
    <dgm:cxn modelId="{3BD4069C-2092-49DE-AA7B-D5636AB77772}" srcId="{10E22BAA-84A8-41B9-8925-A5F3D932552A}" destId="{D222D105-F80E-4FD4-B952-6CCA45CB9731}" srcOrd="0" destOrd="0" parTransId="{F47BE257-278D-4C8A-A369-0348D8E410B8}" sibTransId="{7B9A6E38-D256-452E-8041-56F29D88C0E0}"/>
    <dgm:cxn modelId="{F84011B1-8605-47A2-B937-6C0B43C92B8E}" type="presOf" srcId="{D222D105-F80E-4FD4-B952-6CCA45CB9731}" destId="{35ECABFC-37C2-492E-A8B2-5A10DE385432}" srcOrd="0" destOrd="0" presId="urn:microsoft.com/office/officeart/2018/2/layout/IconLabelList"/>
    <dgm:cxn modelId="{E7874FC4-C12F-4570-9F91-D339DF0B3C29}" type="presOf" srcId="{9A83F752-3DE0-4434-8846-E5E838F03960}" destId="{8D761434-A9FF-4172-B046-9EB05E05A045}" srcOrd="0" destOrd="0" presId="urn:microsoft.com/office/officeart/2018/2/layout/IconLabelList"/>
    <dgm:cxn modelId="{063BADC4-685E-4FF3-839D-C1BFE435607F}" type="presOf" srcId="{10E22BAA-84A8-41B9-8925-A5F3D932552A}" destId="{D3214C29-4BA8-425A-AABA-D2C9ED95E6B0}" srcOrd="0" destOrd="0" presId="urn:microsoft.com/office/officeart/2018/2/layout/IconLabelList"/>
    <dgm:cxn modelId="{EE791517-EC38-458D-B3DB-78D922DFD3B2}" type="presParOf" srcId="{D3214C29-4BA8-425A-AABA-D2C9ED95E6B0}" destId="{6BE3480D-DD37-4014-B51E-5295D10FCEEC}" srcOrd="0" destOrd="0" presId="urn:microsoft.com/office/officeart/2018/2/layout/IconLabelList"/>
    <dgm:cxn modelId="{4134FE99-94C8-40CD-A665-667233E5B791}" type="presParOf" srcId="{6BE3480D-DD37-4014-B51E-5295D10FCEEC}" destId="{0DBA8E86-8360-4FC1-BE1E-5ED4B7D3D573}" srcOrd="0" destOrd="0" presId="urn:microsoft.com/office/officeart/2018/2/layout/IconLabelList"/>
    <dgm:cxn modelId="{DA1BD253-F45F-4870-8F7A-24A3244423B3}" type="presParOf" srcId="{6BE3480D-DD37-4014-B51E-5295D10FCEEC}" destId="{39C4EFDC-6490-4732-9644-E37FD6AB1CA3}" srcOrd="1" destOrd="0" presId="urn:microsoft.com/office/officeart/2018/2/layout/IconLabelList"/>
    <dgm:cxn modelId="{701DC959-8CDC-4905-88CB-BF5F5A676595}" type="presParOf" srcId="{6BE3480D-DD37-4014-B51E-5295D10FCEEC}" destId="{35ECABFC-37C2-492E-A8B2-5A10DE385432}" srcOrd="2" destOrd="0" presId="urn:microsoft.com/office/officeart/2018/2/layout/IconLabelList"/>
    <dgm:cxn modelId="{E9784EB7-E9F0-490A-A924-4B8B62673819}" type="presParOf" srcId="{D3214C29-4BA8-425A-AABA-D2C9ED95E6B0}" destId="{4074C3D0-B775-4F71-9772-724D49A17C3F}" srcOrd="1" destOrd="0" presId="urn:microsoft.com/office/officeart/2018/2/layout/IconLabelList"/>
    <dgm:cxn modelId="{A05520E4-762F-4F78-B626-0667F001B0E5}" type="presParOf" srcId="{D3214C29-4BA8-425A-AABA-D2C9ED95E6B0}" destId="{AE5803C4-4ECB-4163-AFDD-6724B256B199}" srcOrd="2" destOrd="0" presId="urn:microsoft.com/office/officeart/2018/2/layout/IconLabelList"/>
    <dgm:cxn modelId="{E815B87F-026B-46EA-8886-707F99D4F4B0}" type="presParOf" srcId="{AE5803C4-4ECB-4163-AFDD-6724B256B199}" destId="{0B9694C8-6962-4327-BB94-A24EA9C80B77}" srcOrd="0" destOrd="0" presId="urn:microsoft.com/office/officeart/2018/2/layout/IconLabelList"/>
    <dgm:cxn modelId="{683F2E40-713A-44E5-BA7D-5030303DC1F4}" type="presParOf" srcId="{AE5803C4-4ECB-4163-AFDD-6724B256B199}" destId="{79F9F5CF-9FF7-4EDE-A378-68002A044D06}" srcOrd="1" destOrd="0" presId="urn:microsoft.com/office/officeart/2018/2/layout/IconLabelList"/>
    <dgm:cxn modelId="{2FD76913-8276-4FF0-A96F-D262B5D82DDB}" type="presParOf" srcId="{AE5803C4-4ECB-4163-AFDD-6724B256B199}" destId="{8D761434-A9FF-4172-B046-9EB05E05A04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64D0E2-37B4-4DE9-A5A7-7B518432BD5E}" type="doc">
      <dgm:prSet loTypeId="urn:microsoft.com/office/officeart/2018/2/layout/IconLabelList" loCatId="icon" qsTypeId="urn:microsoft.com/office/officeart/2005/8/quickstyle/simple1#2" qsCatId="simple" csTypeId="urn:microsoft.com/office/officeart/2005/8/colors/accent1_2#2" csCatId="accent1" phldr="1"/>
      <dgm:spPr/>
      <dgm:t>
        <a:bodyPr/>
        <a:lstStyle/>
        <a:p>
          <a:endParaRPr lang="en-US"/>
        </a:p>
      </dgm:t>
    </dgm:pt>
    <dgm:pt modelId="{51C94E25-A72E-4096-AF42-5CF29834B98A}">
      <dgm:prSet custT="1"/>
      <dgm:spPr/>
      <dgm:t>
        <a:bodyPr/>
        <a:lstStyle/>
        <a:p>
          <a:pPr>
            <a:lnSpc>
              <a:spcPct val="100000"/>
            </a:lnSpc>
          </a:pPr>
          <a:r>
            <a:rPr lang="en-US" sz="1600" b="0" dirty="0">
              <a:latin typeface="Arial" panose="020B0604020202020204" pitchFamily="34" charset="0"/>
              <a:cs typeface="Arial" panose="020B0604020202020204" pitchFamily="34" charset="0"/>
            </a:rPr>
            <a:t>BY PROVIDING A COMPREHENSIVE VIEW OF AN INDIVIDUAL'S STRENGTHS AND WEAKNESSES, IT FOSTERS PERSONAL AND PROFESSIONAL GROWTH</a:t>
          </a:r>
          <a:r>
            <a:rPr lang="en-US" sz="1600" b="1" dirty="0">
              <a:latin typeface="Arial" panose="020B0604020202020204" pitchFamily="34" charset="0"/>
              <a:cs typeface="Arial" panose="020B0604020202020204" pitchFamily="34" charset="0"/>
            </a:rPr>
            <a:t>. </a:t>
          </a:r>
        </a:p>
      </dgm:t>
    </dgm:pt>
    <dgm:pt modelId="{78CE8569-C090-4FEA-B633-1296D276AFD9}" type="parTrans" cxnId="{5E66C8A4-DA60-4C43-A988-2505E5A30BC1}">
      <dgm:prSet/>
      <dgm:spPr/>
      <dgm:t>
        <a:bodyPr/>
        <a:lstStyle/>
        <a:p>
          <a:endParaRPr lang="en-US"/>
        </a:p>
      </dgm:t>
    </dgm:pt>
    <dgm:pt modelId="{45DA57FB-9417-485C-9AB8-31609875BE26}" type="sibTrans" cxnId="{5E66C8A4-DA60-4C43-A988-2505E5A30BC1}">
      <dgm:prSet/>
      <dgm:spPr/>
      <dgm:t>
        <a:bodyPr/>
        <a:lstStyle/>
        <a:p>
          <a:endParaRPr lang="en-US"/>
        </a:p>
      </dgm:t>
    </dgm:pt>
    <dgm:pt modelId="{6C485DD6-F0CE-40C9-A577-62D32EED1A79}">
      <dgm:prSet custT="1"/>
      <dgm:spPr/>
      <dgm:t>
        <a:bodyPr/>
        <a:lstStyle/>
        <a:p>
          <a:pPr>
            <a:lnSpc>
              <a:spcPct val="100000"/>
            </a:lnSpc>
          </a:pPr>
          <a:r>
            <a:rPr lang="en-US" sz="1600" dirty="0">
              <a:latin typeface="Arial" panose="020B0604020202020204" pitchFamily="34" charset="0"/>
              <a:cs typeface="Arial" panose="020B0604020202020204" pitchFamily="34" charset="0"/>
            </a:rPr>
            <a:t>THE PROCESS IS TYPICALLY ANONYMOUS TO ENCOURAGE HONESTY AND OBJECTIVITY.</a:t>
          </a:r>
        </a:p>
      </dgm:t>
    </dgm:pt>
    <dgm:pt modelId="{AB5E3731-C61A-4CFD-86AF-19EEFD9DD118}" type="parTrans" cxnId="{D338B459-BBEB-479B-9A1F-A2E6BA524E63}">
      <dgm:prSet/>
      <dgm:spPr/>
      <dgm:t>
        <a:bodyPr/>
        <a:lstStyle/>
        <a:p>
          <a:endParaRPr lang="en-US"/>
        </a:p>
      </dgm:t>
    </dgm:pt>
    <dgm:pt modelId="{9B68A081-97CA-4AE4-A2E9-60BE08C51DE7}" type="sibTrans" cxnId="{D338B459-BBEB-479B-9A1F-A2E6BA524E63}">
      <dgm:prSet/>
      <dgm:spPr/>
      <dgm:t>
        <a:bodyPr/>
        <a:lstStyle/>
        <a:p>
          <a:endParaRPr lang="en-US"/>
        </a:p>
      </dgm:t>
    </dgm:pt>
    <dgm:pt modelId="{47A6E658-EC56-412A-A9EF-1CA1AF5DE809}" type="pres">
      <dgm:prSet presAssocID="{4764D0E2-37B4-4DE9-A5A7-7B518432BD5E}" presName="root" presStyleCnt="0">
        <dgm:presLayoutVars>
          <dgm:dir/>
          <dgm:resizeHandles val="exact"/>
        </dgm:presLayoutVars>
      </dgm:prSet>
      <dgm:spPr/>
    </dgm:pt>
    <dgm:pt modelId="{263697FA-9E43-4E90-9018-29D9E3719897}" type="pres">
      <dgm:prSet presAssocID="{51C94E25-A72E-4096-AF42-5CF29834B98A}" presName="compNode" presStyleCnt="0"/>
      <dgm:spPr/>
    </dgm:pt>
    <dgm:pt modelId="{CFB873AA-F5B2-4438-8441-51E5E92B72F7}" type="pres">
      <dgm:prSet presAssocID="{51C94E25-A72E-4096-AF42-5CF29834B98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FDD54408-92D8-4A19-B550-8D9E7FB9A260}" type="pres">
      <dgm:prSet presAssocID="{51C94E25-A72E-4096-AF42-5CF29834B98A}" presName="spaceRect" presStyleCnt="0"/>
      <dgm:spPr/>
    </dgm:pt>
    <dgm:pt modelId="{060B7AE2-0516-4B16-9606-101DB0C9F9E7}" type="pres">
      <dgm:prSet presAssocID="{51C94E25-A72E-4096-AF42-5CF29834B98A}" presName="textRect" presStyleLbl="revTx" presStyleIdx="0" presStyleCnt="2">
        <dgm:presLayoutVars>
          <dgm:chMax val="1"/>
          <dgm:chPref val="1"/>
        </dgm:presLayoutVars>
      </dgm:prSet>
      <dgm:spPr/>
    </dgm:pt>
    <dgm:pt modelId="{3FB33CF1-2C19-48D5-9E86-CFA531B935EE}" type="pres">
      <dgm:prSet presAssocID="{45DA57FB-9417-485C-9AB8-31609875BE26}" presName="sibTrans" presStyleCnt="0"/>
      <dgm:spPr/>
    </dgm:pt>
    <dgm:pt modelId="{143D7F89-37A4-4743-B286-75685391F414}" type="pres">
      <dgm:prSet presAssocID="{6C485DD6-F0CE-40C9-A577-62D32EED1A79}" presName="compNode" presStyleCnt="0"/>
      <dgm:spPr/>
    </dgm:pt>
    <dgm:pt modelId="{8393D111-8B23-48B4-9017-83A62866CB9C}" type="pres">
      <dgm:prSet presAssocID="{6C485DD6-F0CE-40C9-A577-62D32EED1A7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5A9B4D4D-4BF1-4417-BC6E-D6597C874310}" type="pres">
      <dgm:prSet presAssocID="{6C485DD6-F0CE-40C9-A577-62D32EED1A79}" presName="spaceRect" presStyleCnt="0"/>
      <dgm:spPr/>
    </dgm:pt>
    <dgm:pt modelId="{20F39487-9616-4C4B-BAD4-31DD04657E55}" type="pres">
      <dgm:prSet presAssocID="{6C485DD6-F0CE-40C9-A577-62D32EED1A79}" presName="textRect" presStyleLbl="revTx" presStyleIdx="1" presStyleCnt="2">
        <dgm:presLayoutVars>
          <dgm:chMax val="1"/>
          <dgm:chPref val="1"/>
        </dgm:presLayoutVars>
      </dgm:prSet>
      <dgm:spPr/>
    </dgm:pt>
  </dgm:ptLst>
  <dgm:cxnLst>
    <dgm:cxn modelId="{14E59148-8476-4459-AD85-D86403FDF68A}" type="presOf" srcId="{4764D0E2-37B4-4DE9-A5A7-7B518432BD5E}" destId="{47A6E658-EC56-412A-A9EF-1CA1AF5DE809}" srcOrd="0" destOrd="0" presId="urn:microsoft.com/office/officeart/2018/2/layout/IconLabelList"/>
    <dgm:cxn modelId="{D338B459-BBEB-479B-9A1F-A2E6BA524E63}" srcId="{4764D0E2-37B4-4DE9-A5A7-7B518432BD5E}" destId="{6C485DD6-F0CE-40C9-A577-62D32EED1A79}" srcOrd="1" destOrd="0" parTransId="{AB5E3731-C61A-4CFD-86AF-19EEFD9DD118}" sibTransId="{9B68A081-97CA-4AE4-A2E9-60BE08C51DE7}"/>
    <dgm:cxn modelId="{ED95337E-CCDB-496F-8C1F-445290692BFB}" type="presOf" srcId="{6C485DD6-F0CE-40C9-A577-62D32EED1A79}" destId="{20F39487-9616-4C4B-BAD4-31DD04657E55}" srcOrd="0" destOrd="0" presId="urn:microsoft.com/office/officeart/2018/2/layout/IconLabelList"/>
    <dgm:cxn modelId="{5E66C8A4-DA60-4C43-A988-2505E5A30BC1}" srcId="{4764D0E2-37B4-4DE9-A5A7-7B518432BD5E}" destId="{51C94E25-A72E-4096-AF42-5CF29834B98A}" srcOrd="0" destOrd="0" parTransId="{78CE8569-C090-4FEA-B633-1296D276AFD9}" sibTransId="{45DA57FB-9417-485C-9AB8-31609875BE26}"/>
    <dgm:cxn modelId="{EE6847C0-8F6B-4251-AF9D-6E92E74D2FB6}" type="presOf" srcId="{51C94E25-A72E-4096-AF42-5CF29834B98A}" destId="{060B7AE2-0516-4B16-9606-101DB0C9F9E7}" srcOrd="0" destOrd="0" presId="urn:microsoft.com/office/officeart/2018/2/layout/IconLabelList"/>
    <dgm:cxn modelId="{338D4B7F-CB46-4A4A-BF17-C18A09538717}" type="presParOf" srcId="{47A6E658-EC56-412A-A9EF-1CA1AF5DE809}" destId="{263697FA-9E43-4E90-9018-29D9E3719897}" srcOrd="0" destOrd="0" presId="urn:microsoft.com/office/officeart/2018/2/layout/IconLabelList"/>
    <dgm:cxn modelId="{99F40C6B-434D-41ED-97FF-41F59CA56EAA}" type="presParOf" srcId="{263697FA-9E43-4E90-9018-29D9E3719897}" destId="{CFB873AA-F5B2-4438-8441-51E5E92B72F7}" srcOrd="0" destOrd="0" presId="urn:microsoft.com/office/officeart/2018/2/layout/IconLabelList"/>
    <dgm:cxn modelId="{2F6F57BE-5E4A-4D92-958D-FE932ECAC308}" type="presParOf" srcId="{263697FA-9E43-4E90-9018-29D9E3719897}" destId="{FDD54408-92D8-4A19-B550-8D9E7FB9A260}" srcOrd="1" destOrd="0" presId="urn:microsoft.com/office/officeart/2018/2/layout/IconLabelList"/>
    <dgm:cxn modelId="{FE754150-2164-49AA-8EFC-AAD830149C23}" type="presParOf" srcId="{263697FA-9E43-4E90-9018-29D9E3719897}" destId="{060B7AE2-0516-4B16-9606-101DB0C9F9E7}" srcOrd="2" destOrd="0" presId="urn:microsoft.com/office/officeart/2018/2/layout/IconLabelList"/>
    <dgm:cxn modelId="{640FA10F-BB6A-4F28-8811-29D59284A0C5}" type="presParOf" srcId="{47A6E658-EC56-412A-A9EF-1CA1AF5DE809}" destId="{3FB33CF1-2C19-48D5-9E86-CFA531B935EE}" srcOrd="1" destOrd="0" presId="urn:microsoft.com/office/officeart/2018/2/layout/IconLabelList"/>
    <dgm:cxn modelId="{6ABF42B9-3411-4F6C-8821-3C40DBDACFDF}" type="presParOf" srcId="{47A6E658-EC56-412A-A9EF-1CA1AF5DE809}" destId="{143D7F89-37A4-4743-B286-75685391F414}" srcOrd="2" destOrd="0" presId="urn:microsoft.com/office/officeart/2018/2/layout/IconLabelList"/>
    <dgm:cxn modelId="{0ED7CCDD-E6F1-47E0-881A-7B8CE8FDD8D6}" type="presParOf" srcId="{143D7F89-37A4-4743-B286-75685391F414}" destId="{8393D111-8B23-48B4-9017-83A62866CB9C}" srcOrd="0" destOrd="0" presId="urn:microsoft.com/office/officeart/2018/2/layout/IconLabelList"/>
    <dgm:cxn modelId="{E27A4312-6899-4185-AB01-C609E9C5B418}" type="presParOf" srcId="{143D7F89-37A4-4743-B286-75685391F414}" destId="{5A9B4D4D-4BF1-4417-BC6E-D6597C874310}" srcOrd="1" destOrd="0" presId="urn:microsoft.com/office/officeart/2018/2/layout/IconLabelList"/>
    <dgm:cxn modelId="{A5000D72-A53B-429A-B983-F98505445611}" type="presParOf" srcId="{143D7F89-37A4-4743-B286-75685391F414}" destId="{20F39487-9616-4C4B-BAD4-31DD04657E5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AE68CD-DA12-4AA1-A36C-FD048F53ACD1}" type="doc">
      <dgm:prSet loTypeId="urn:microsoft.com/office/officeart/2008/layout/PictureStrips" loCatId="list" qsTypeId="urn:microsoft.com/office/officeart/2005/8/quickstyle/simple2#1" qsCatId="simple" csTypeId="urn:microsoft.com/office/officeart/2005/8/colors/accent1_2#3" csCatId="accent1" phldr="1"/>
      <dgm:spPr/>
      <dgm:t>
        <a:bodyPr/>
        <a:lstStyle/>
        <a:p>
          <a:endParaRPr lang="en-US"/>
        </a:p>
      </dgm:t>
    </dgm:pt>
    <dgm:pt modelId="{8AE5C6F3-A695-488A-BFA9-7BFEF156023D}">
      <dgm:prSet phldrT="[Text]" custT="1"/>
      <dgm:spPr>
        <a:solidFill>
          <a:srgbClr val="FF0000">
            <a:alpha val="40000"/>
          </a:srgbClr>
        </a:solidFill>
      </dgm:spPr>
      <dgm:t>
        <a:bodyPr/>
        <a:lstStyle/>
        <a:p>
          <a:pPr>
            <a:buFont typeface="Wingdings" panose="05000000000000000000" pitchFamily="2" charset="2"/>
            <a:buChar char="Ø"/>
          </a:pPr>
          <a:r>
            <a:rPr lang="en-US" sz="1800" b="0" i="0" baseline="0" dirty="0">
              <a:solidFill>
                <a:schemeClr val="tx1"/>
              </a:solidFill>
              <a:latin typeface="Arial" panose="020B0604020202020204" pitchFamily="34" charset="0"/>
              <a:cs typeface="Arial" panose="020B0604020202020204" pitchFamily="34" charset="0"/>
            </a:rPr>
            <a:t>EMPLOYEES GAIN A MORE COMPREHENSIVE UNDERSTANDING OF THEIR PERFORMANCE THROUGH INSIGHTS FROM PEERS, SUPERVISORS, AND SUBORDINATES, FOSTERING SELF-AWARENESS AND PERSONAL GROWTH. IT HELPS THEM IDENTIFY STRENGTHS AND AREAS FOR IMPROVEMENT, LEADING TO ENHANCED JOB SATISFACTION AND CAREER DEVELOPMENT.</a:t>
          </a:r>
          <a:endParaRPr lang="en-US" sz="1800" dirty="0">
            <a:solidFill>
              <a:schemeClr val="tx1"/>
            </a:solidFill>
          </a:endParaRPr>
        </a:p>
      </dgm:t>
    </dgm:pt>
    <dgm:pt modelId="{83FF5887-9346-4F6E-8BEB-0D746E21B718}" type="parTrans" cxnId="{7F399694-B55B-4186-99EE-4BD468BF5566}">
      <dgm:prSet/>
      <dgm:spPr/>
      <dgm:t>
        <a:bodyPr/>
        <a:lstStyle/>
        <a:p>
          <a:endParaRPr lang="en-US"/>
        </a:p>
      </dgm:t>
    </dgm:pt>
    <dgm:pt modelId="{C7577C8F-DBF5-4729-B183-07A086671807}" type="sibTrans" cxnId="{7F399694-B55B-4186-99EE-4BD468BF5566}">
      <dgm:prSet/>
      <dgm:spPr/>
      <dgm:t>
        <a:bodyPr/>
        <a:lstStyle/>
        <a:p>
          <a:endParaRPr lang="en-US"/>
        </a:p>
      </dgm:t>
    </dgm:pt>
    <dgm:pt modelId="{F86FDE51-C494-4EF4-BFA5-947190157B19}">
      <dgm:prSet phldrT="[Text]" custT="1"/>
      <dgm:spPr>
        <a:solidFill>
          <a:schemeClr val="accent2">
            <a:alpha val="40000"/>
          </a:schemeClr>
        </a:solidFill>
      </dgm:spPr>
      <dgm:t>
        <a:bodyPr/>
        <a:lstStyle/>
        <a:p>
          <a:pPr>
            <a:buFont typeface="Wingdings" panose="05000000000000000000" pitchFamily="2" charset="2"/>
            <a:buChar char="Ø"/>
          </a:pPr>
          <a:r>
            <a:rPr lang="en-US" sz="1800" b="0" i="0" baseline="0" dirty="0">
              <a:solidFill>
                <a:schemeClr val="tx1"/>
              </a:solidFill>
              <a:latin typeface="Arial" panose="020B0604020202020204" pitchFamily="34" charset="0"/>
              <a:cs typeface="Arial" panose="020B0604020202020204" pitchFamily="34" charset="0"/>
            </a:rPr>
            <a:t>EMPLOYERS BENEFIT FROM IMPROVED PERFORMANCE ASSESSMENT, ENABLING BETTER-INFORMED DECISIONS REGARDING PROMOTIONS, TRAINING, AND DEVELOPMENT OPPORTUNITIES. THIS APPROACH ENCOURAGES A CULTURE OF CONTINUOUS IMPROVEMENT, ENHANCING TEAMWORK AND COMMUNICATION WITHIN THE ORGANIZATION. </a:t>
          </a:r>
          <a:br>
            <a:rPr lang="en-US" sz="1800" dirty="0">
              <a:solidFill>
                <a:schemeClr val="tx1"/>
              </a:solidFill>
              <a:latin typeface="Arial" panose="020B0604020202020204" pitchFamily="34" charset="0"/>
              <a:cs typeface="Arial" panose="020B0604020202020204" pitchFamily="34" charset="0"/>
            </a:rPr>
          </a:br>
          <a:r>
            <a:rPr lang="en-US" sz="1800" b="0" i="0" baseline="0" dirty="0">
              <a:solidFill>
                <a:schemeClr val="tx1"/>
              </a:solidFill>
              <a:latin typeface="Arial" panose="020B0604020202020204" pitchFamily="34" charset="0"/>
              <a:cs typeface="Arial" panose="020B0604020202020204" pitchFamily="34" charset="0"/>
            </a:rPr>
            <a:t>IT ALSO ALIGNS INDIVIDUAL GOALS WITH THE COMPANY'S OBJECTIVES, LEADING TO INCREASED PRODUCTIVITY AND OVERALL ORGANIZATIONAL SUCCESS. WHEN EXECUTED WELL, 360-DEGREE FEEDBACK CONTRIBUTES TO A MORE ENGAGED AND HIGH-PERFORMING WORKFORCE.</a:t>
          </a:r>
          <a:endParaRPr lang="en-US" sz="1800" dirty="0">
            <a:solidFill>
              <a:schemeClr val="tx1"/>
            </a:solidFill>
          </a:endParaRPr>
        </a:p>
      </dgm:t>
    </dgm:pt>
    <dgm:pt modelId="{DCBA70F6-4AFE-45DC-983F-972DBBE4A04D}" type="parTrans" cxnId="{CC5EF653-AAB6-43C1-AE77-AEEE17B39F2C}">
      <dgm:prSet/>
      <dgm:spPr/>
      <dgm:t>
        <a:bodyPr/>
        <a:lstStyle/>
        <a:p>
          <a:endParaRPr lang="en-US"/>
        </a:p>
      </dgm:t>
    </dgm:pt>
    <dgm:pt modelId="{56A17FCA-1394-4778-A50A-79A1A9FB2CAA}" type="sibTrans" cxnId="{CC5EF653-AAB6-43C1-AE77-AEEE17B39F2C}">
      <dgm:prSet/>
      <dgm:spPr/>
      <dgm:t>
        <a:bodyPr/>
        <a:lstStyle/>
        <a:p>
          <a:endParaRPr lang="en-US"/>
        </a:p>
      </dgm:t>
    </dgm:pt>
    <dgm:pt modelId="{4E659290-91D6-471A-BC88-986B035D4A13}" type="pres">
      <dgm:prSet presAssocID="{52AE68CD-DA12-4AA1-A36C-FD048F53ACD1}" presName="Name0" presStyleCnt="0">
        <dgm:presLayoutVars>
          <dgm:dir/>
          <dgm:resizeHandles val="exact"/>
        </dgm:presLayoutVars>
      </dgm:prSet>
      <dgm:spPr/>
    </dgm:pt>
    <dgm:pt modelId="{34F68C48-58AE-4BC3-86A9-F5AC3B7462D5}" type="pres">
      <dgm:prSet presAssocID="{8AE5C6F3-A695-488A-BFA9-7BFEF156023D}" presName="composite" presStyleCnt="0"/>
      <dgm:spPr/>
    </dgm:pt>
    <dgm:pt modelId="{39E173FA-FE52-4E13-A28D-56E5D5CB4E95}" type="pres">
      <dgm:prSet presAssocID="{8AE5C6F3-A695-488A-BFA9-7BFEF156023D}" presName="rect1" presStyleLbl="trAlignAcc1" presStyleIdx="0" presStyleCnt="2" custScaleX="157683">
        <dgm:presLayoutVars>
          <dgm:bulletEnabled val="1"/>
        </dgm:presLayoutVars>
      </dgm:prSet>
      <dgm:spPr/>
    </dgm:pt>
    <dgm:pt modelId="{7574B133-CA66-49A3-BD36-0EB4AA546FA3}" type="pres">
      <dgm:prSet presAssocID="{8AE5C6F3-A695-488A-BFA9-7BFEF156023D}" presName="rect2" presStyleLbl="fgImgPlace1" presStyleIdx="0" presStyleCnt="2" custScaleX="77145" custScaleY="66167" custLinFactX="-16595" custLinFactNeighborX="-100000" custLinFactNeighborY="10950"/>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BBE0A4A1-5716-4339-A4EE-2F5FD88FCD4F}" type="pres">
      <dgm:prSet presAssocID="{C7577C8F-DBF5-4729-B183-07A086671807}" presName="sibTrans" presStyleCnt="0"/>
      <dgm:spPr/>
    </dgm:pt>
    <dgm:pt modelId="{B849B777-5CDF-429E-B828-523FC6DBC105}" type="pres">
      <dgm:prSet presAssocID="{F86FDE51-C494-4EF4-BFA5-947190157B19}" presName="composite" presStyleCnt="0"/>
      <dgm:spPr/>
    </dgm:pt>
    <dgm:pt modelId="{8082655D-18D0-47C9-B5CB-CC87740BF05C}" type="pres">
      <dgm:prSet presAssocID="{F86FDE51-C494-4EF4-BFA5-947190157B19}" presName="rect1" presStyleLbl="trAlignAcc1" presStyleIdx="1" presStyleCnt="2" custScaleX="156477">
        <dgm:presLayoutVars>
          <dgm:bulletEnabled val="1"/>
        </dgm:presLayoutVars>
      </dgm:prSet>
      <dgm:spPr/>
    </dgm:pt>
    <dgm:pt modelId="{C1CF4E20-DBC7-4117-BA16-EC866ECE1EE4}" type="pres">
      <dgm:prSet presAssocID="{F86FDE51-C494-4EF4-BFA5-947190157B19}" presName="rect2" presStyleLbl="fgImgPlace1" presStyleIdx="1" presStyleCnt="2" custScaleX="84244" custScaleY="71709" custLinFactX="-14126" custLinFactNeighborX="-100000" custLinFactNeighborY="11743"/>
      <dgm:spPr>
        <a:blipFill>
          <a:blip xmlns:r="http://schemas.openxmlformats.org/officeDocument/2006/relationships" r:embed="rId2">
            <a:extLst>
              <a:ext uri="{28A0092B-C50C-407E-A947-70E740481C1C}">
                <a14:useLocalDpi xmlns:a14="http://schemas.microsoft.com/office/drawing/2010/main" val="0"/>
              </a:ext>
            </a:extLst>
          </a:blip>
          <a:srcRect/>
          <a:stretch>
            <a:fillRect l="-12000" r="-12000"/>
          </a:stretch>
        </a:blipFill>
      </dgm:spPr>
    </dgm:pt>
  </dgm:ptLst>
  <dgm:cxnLst>
    <dgm:cxn modelId="{F63E2A30-048D-4BA4-BDE7-7CE4BF844B1F}" type="presOf" srcId="{F86FDE51-C494-4EF4-BFA5-947190157B19}" destId="{8082655D-18D0-47C9-B5CB-CC87740BF05C}" srcOrd="0" destOrd="0" presId="urn:microsoft.com/office/officeart/2008/layout/PictureStrips"/>
    <dgm:cxn modelId="{2B28976B-4F8F-40EC-A784-72CAB8C3E371}" type="presOf" srcId="{52AE68CD-DA12-4AA1-A36C-FD048F53ACD1}" destId="{4E659290-91D6-471A-BC88-986B035D4A13}" srcOrd="0" destOrd="0" presId="urn:microsoft.com/office/officeart/2008/layout/PictureStrips"/>
    <dgm:cxn modelId="{CC5EF653-AAB6-43C1-AE77-AEEE17B39F2C}" srcId="{52AE68CD-DA12-4AA1-A36C-FD048F53ACD1}" destId="{F86FDE51-C494-4EF4-BFA5-947190157B19}" srcOrd="1" destOrd="0" parTransId="{DCBA70F6-4AFE-45DC-983F-972DBBE4A04D}" sibTransId="{56A17FCA-1394-4778-A50A-79A1A9FB2CAA}"/>
    <dgm:cxn modelId="{FE88AC8E-FD62-4F7D-A372-2FD2944C6C04}" type="presOf" srcId="{8AE5C6F3-A695-488A-BFA9-7BFEF156023D}" destId="{39E173FA-FE52-4E13-A28D-56E5D5CB4E95}" srcOrd="0" destOrd="0" presId="urn:microsoft.com/office/officeart/2008/layout/PictureStrips"/>
    <dgm:cxn modelId="{7F399694-B55B-4186-99EE-4BD468BF5566}" srcId="{52AE68CD-DA12-4AA1-A36C-FD048F53ACD1}" destId="{8AE5C6F3-A695-488A-BFA9-7BFEF156023D}" srcOrd="0" destOrd="0" parTransId="{83FF5887-9346-4F6E-8BEB-0D746E21B718}" sibTransId="{C7577C8F-DBF5-4729-B183-07A086671807}"/>
    <dgm:cxn modelId="{24F1A3DF-66B0-4889-88D9-AD5F23CA41F9}" type="presParOf" srcId="{4E659290-91D6-471A-BC88-986B035D4A13}" destId="{34F68C48-58AE-4BC3-86A9-F5AC3B7462D5}" srcOrd="0" destOrd="0" presId="urn:microsoft.com/office/officeart/2008/layout/PictureStrips"/>
    <dgm:cxn modelId="{A53DECE5-2FE2-4586-8643-8CF3CEE5C2AE}" type="presParOf" srcId="{34F68C48-58AE-4BC3-86A9-F5AC3B7462D5}" destId="{39E173FA-FE52-4E13-A28D-56E5D5CB4E95}" srcOrd="0" destOrd="0" presId="urn:microsoft.com/office/officeart/2008/layout/PictureStrips"/>
    <dgm:cxn modelId="{87E60790-84D5-41DA-A813-559B0A34B55F}" type="presParOf" srcId="{34F68C48-58AE-4BC3-86A9-F5AC3B7462D5}" destId="{7574B133-CA66-49A3-BD36-0EB4AA546FA3}" srcOrd="1" destOrd="0" presId="urn:microsoft.com/office/officeart/2008/layout/PictureStrips"/>
    <dgm:cxn modelId="{47E44EA5-8D10-4CEA-9434-4A3A1D73266E}" type="presParOf" srcId="{4E659290-91D6-471A-BC88-986B035D4A13}" destId="{BBE0A4A1-5716-4339-A4EE-2F5FD88FCD4F}" srcOrd="1" destOrd="0" presId="urn:microsoft.com/office/officeart/2008/layout/PictureStrips"/>
    <dgm:cxn modelId="{EDBEF548-914E-4C36-AC8B-DE091C5B9E94}" type="presParOf" srcId="{4E659290-91D6-471A-BC88-986B035D4A13}" destId="{B849B777-5CDF-429E-B828-523FC6DBC105}" srcOrd="2" destOrd="0" presId="urn:microsoft.com/office/officeart/2008/layout/PictureStrips"/>
    <dgm:cxn modelId="{411B53F2-3DED-4219-90F3-2BD6506F867B}" type="presParOf" srcId="{B849B777-5CDF-429E-B828-523FC6DBC105}" destId="{8082655D-18D0-47C9-B5CB-CC87740BF05C}" srcOrd="0" destOrd="0" presId="urn:microsoft.com/office/officeart/2008/layout/PictureStrips"/>
    <dgm:cxn modelId="{26346B8F-4781-4E1A-A9B0-DAE7076361DC}" type="presParOf" srcId="{B849B777-5CDF-429E-B828-523FC6DBC105}" destId="{C1CF4E20-DBC7-4117-BA16-EC866ECE1EE4}"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A8E86-8360-4FC1-BE1E-5ED4B7D3D573}">
      <dsp:nvSpPr>
        <dsp:cNvPr id="0" name=""/>
        <dsp:cNvSpPr/>
      </dsp:nvSpPr>
      <dsp:spPr>
        <a:xfrm>
          <a:off x="1945048" y="537521"/>
          <a:ext cx="1944000" cy="19440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ECABFC-37C2-492E-A8B2-5A10DE385432}">
      <dsp:nvSpPr>
        <dsp:cNvPr id="0" name=""/>
        <dsp:cNvSpPr/>
      </dsp:nvSpPr>
      <dsp:spPr bwMode="white">
        <a:xfrm>
          <a:off x="712199" y="2672331"/>
          <a:ext cx="4320000" cy="117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360-DEGREE FEEDBACK, A WIDELY USED PERFORMANCE ASSESSMENT TOOL, GATHERS INPUT ON AN INDIVIDUAL'S PERFORMANCE FROM VARIOUS SOURCES. </a:t>
          </a:r>
        </a:p>
      </dsp:txBody>
      <dsp:txXfrm>
        <a:off x="712199" y="2672331"/>
        <a:ext cx="4320000" cy="1173867"/>
      </dsp:txXfrm>
    </dsp:sp>
    <dsp:sp modelId="{0B9694C8-6962-4327-BB94-A24EA9C80B77}">
      <dsp:nvSpPr>
        <dsp:cNvPr id="0" name=""/>
        <dsp:cNvSpPr/>
      </dsp:nvSpPr>
      <dsp:spPr>
        <a:xfrm>
          <a:off x="7037980" y="48192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761434-A9FF-4172-B046-9EB05E05A045}">
      <dsp:nvSpPr>
        <dsp:cNvPr id="0" name=""/>
        <dsp:cNvSpPr/>
      </dsp:nvSpPr>
      <dsp:spPr bwMode="white">
        <a:xfrm>
          <a:off x="5788200" y="2672331"/>
          <a:ext cx="4320000" cy="117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THIS APPROACH GOES BEYOND TRADITIONAL TOP-DOWN EVALUATIONS BY INCORPORATING FEEDBACK FROM PEERS, SUBORDINATES, AND SUPERVISORS, AS WELL AS SELF-ASSESSMENT. </a:t>
          </a:r>
        </a:p>
      </dsp:txBody>
      <dsp:txXfrm>
        <a:off x="5788200" y="2672331"/>
        <a:ext cx="4320000" cy="11738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873AA-F5B2-4438-8441-51E5E92B72F7}">
      <dsp:nvSpPr>
        <dsp:cNvPr id="0" name=""/>
        <dsp:cNvSpPr/>
      </dsp:nvSpPr>
      <dsp:spPr>
        <a:xfrm>
          <a:off x="741971" y="333459"/>
          <a:ext cx="1199812" cy="1199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0B7AE2-0516-4B16-9606-101DB0C9F9E7}">
      <dsp:nvSpPr>
        <dsp:cNvPr id="0" name=""/>
        <dsp:cNvSpPr/>
      </dsp:nvSpPr>
      <dsp:spPr bwMode="white">
        <a:xfrm>
          <a:off x="8753" y="2036915"/>
          <a:ext cx="2666250" cy="165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kern="1200" dirty="0">
              <a:latin typeface="Arial" panose="020B0604020202020204" pitchFamily="34" charset="0"/>
              <a:cs typeface="Arial" panose="020B0604020202020204" pitchFamily="34" charset="0"/>
            </a:rPr>
            <a:t>BY PROVIDING A COMPREHENSIVE VIEW OF AN INDIVIDUAL'S STRENGTHS AND WEAKNESSES, IT FOSTERS PERSONAL AND PROFESSIONAL GROWTH</a:t>
          </a:r>
          <a:r>
            <a:rPr lang="en-US" sz="1600" b="1" kern="1200" dirty="0">
              <a:latin typeface="Arial" panose="020B0604020202020204" pitchFamily="34" charset="0"/>
              <a:cs typeface="Arial" panose="020B0604020202020204" pitchFamily="34" charset="0"/>
            </a:rPr>
            <a:t>. </a:t>
          </a:r>
        </a:p>
      </dsp:txBody>
      <dsp:txXfrm>
        <a:off x="8753" y="2036915"/>
        <a:ext cx="2666250" cy="1653750"/>
      </dsp:txXfrm>
    </dsp:sp>
    <dsp:sp modelId="{8393D111-8B23-48B4-9017-83A62866CB9C}">
      <dsp:nvSpPr>
        <dsp:cNvPr id="0" name=""/>
        <dsp:cNvSpPr/>
      </dsp:nvSpPr>
      <dsp:spPr>
        <a:xfrm>
          <a:off x="3874815" y="333459"/>
          <a:ext cx="1199812" cy="1199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F39487-9616-4C4B-BAD4-31DD04657E55}">
      <dsp:nvSpPr>
        <dsp:cNvPr id="0" name=""/>
        <dsp:cNvSpPr/>
      </dsp:nvSpPr>
      <dsp:spPr bwMode="white">
        <a:xfrm>
          <a:off x="3141596" y="2036915"/>
          <a:ext cx="2666250" cy="165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THE PROCESS IS TYPICALLY ANONYMOUS TO ENCOURAGE HONESTY AND OBJECTIVITY.</a:t>
          </a:r>
        </a:p>
      </dsp:txBody>
      <dsp:txXfrm>
        <a:off x="3141596" y="2036915"/>
        <a:ext cx="2666250" cy="16537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173FA-FE52-4E13-A28D-56E5D5CB4E95}">
      <dsp:nvSpPr>
        <dsp:cNvPr id="0" name=""/>
        <dsp:cNvSpPr/>
      </dsp:nvSpPr>
      <dsp:spPr bwMode="white">
        <a:xfrm>
          <a:off x="4026" y="263907"/>
          <a:ext cx="11764847" cy="2331586"/>
        </a:xfrm>
        <a:prstGeom prst="rect">
          <a:avLst/>
        </a:prstGeom>
        <a:solidFill>
          <a:srgbClr val="FF0000">
            <a:alpha val="40000"/>
          </a:srgb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79261" tIns="68580" rIns="68580" bIns="68580" numCol="1" spcCol="1270" anchor="ctr" anchorCtr="0">
          <a:noAutofit/>
        </a:bodyPr>
        <a:lstStyle/>
        <a:p>
          <a:pPr marL="0" lvl="0" indent="0" algn="l" defTabSz="800100">
            <a:lnSpc>
              <a:spcPct val="90000"/>
            </a:lnSpc>
            <a:spcBef>
              <a:spcPct val="0"/>
            </a:spcBef>
            <a:spcAft>
              <a:spcPct val="35000"/>
            </a:spcAft>
            <a:buFont typeface="Wingdings" panose="05000000000000000000" pitchFamily="2" charset="2"/>
            <a:buNone/>
          </a:pPr>
          <a:r>
            <a:rPr lang="en-US" sz="1800" b="0" i="0" kern="1200" baseline="0" dirty="0">
              <a:solidFill>
                <a:schemeClr val="tx1"/>
              </a:solidFill>
              <a:latin typeface="Arial" panose="020B0604020202020204" pitchFamily="34" charset="0"/>
              <a:cs typeface="Arial" panose="020B0604020202020204" pitchFamily="34" charset="0"/>
            </a:rPr>
            <a:t>EMPLOYEES GAIN A MORE COMPREHENSIVE UNDERSTANDING OF THEIR PERFORMANCE THROUGH INSIGHTS FROM PEERS, SUPERVISORS, AND SUBORDINATES, FOSTERING SELF-AWARENESS AND PERSONAL GROWTH. IT HELPS THEM IDENTIFY STRENGTHS AND AREAS FOR IMPROVEMENT, LEADING TO ENHANCED JOB SATISFACTION AND CAREER DEVELOPMENT.</a:t>
          </a:r>
          <a:endParaRPr lang="en-US" sz="1800" kern="1200" dirty="0">
            <a:solidFill>
              <a:schemeClr val="tx1"/>
            </a:solidFill>
          </a:endParaRPr>
        </a:p>
      </dsp:txBody>
      <dsp:txXfrm>
        <a:off x="4026" y="263907"/>
        <a:ext cx="11764847" cy="2331586"/>
      </dsp:txXfrm>
    </dsp:sp>
    <dsp:sp modelId="{7574B133-CA66-49A3-BD36-0EB4AA546FA3}">
      <dsp:nvSpPr>
        <dsp:cNvPr id="0" name=""/>
        <dsp:cNvSpPr/>
      </dsp:nvSpPr>
      <dsp:spPr>
        <a:xfrm>
          <a:off x="128584" y="609341"/>
          <a:ext cx="1259091" cy="1619877"/>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 modelId="{8082655D-18D0-47C9-B5CB-CC87740BF05C}">
      <dsp:nvSpPr>
        <dsp:cNvPr id="0" name=""/>
        <dsp:cNvSpPr/>
      </dsp:nvSpPr>
      <dsp:spPr bwMode="white">
        <a:xfrm>
          <a:off x="49016" y="2862331"/>
          <a:ext cx="11674866" cy="2331586"/>
        </a:xfrm>
        <a:prstGeom prst="rect">
          <a:avLst/>
        </a:prstGeom>
        <a:solidFill>
          <a:schemeClr val="accent2">
            <a:alpha val="4000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79261" tIns="68580" rIns="68580" bIns="68580" numCol="1" spcCol="1270" anchor="ctr" anchorCtr="0">
          <a:noAutofit/>
        </a:bodyPr>
        <a:lstStyle/>
        <a:p>
          <a:pPr marL="0" lvl="0" indent="0" algn="l" defTabSz="800100">
            <a:lnSpc>
              <a:spcPct val="90000"/>
            </a:lnSpc>
            <a:spcBef>
              <a:spcPct val="0"/>
            </a:spcBef>
            <a:spcAft>
              <a:spcPct val="35000"/>
            </a:spcAft>
            <a:buFont typeface="Wingdings" panose="05000000000000000000" pitchFamily="2" charset="2"/>
            <a:buNone/>
          </a:pPr>
          <a:r>
            <a:rPr lang="en-US" sz="1800" b="0" i="0" kern="1200" baseline="0" dirty="0">
              <a:solidFill>
                <a:schemeClr val="tx1"/>
              </a:solidFill>
              <a:latin typeface="Arial" panose="020B0604020202020204" pitchFamily="34" charset="0"/>
              <a:cs typeface="Arial" panose="020B0604020202020204" pitchFamily="34" charset="0"/>
            </a:rPr>
            <a:t>EMPLOYERS BENEFIT FROM IMPROVED PERFORMANCE ASSESSMENT, ENABLING BETTER-INFORMED DECISIONS REGARDING PROMOTIONS, TRAINING, AND DEVELOPMENT OPPORTUNITIES. THIS APPROACH ENCOURAGES A CULTURE OF CONTINUOUS IMPROVEMENT, ENHANCING TEAMWORK AND COMMUNICATION WITHIN THE ORGANIZATION. </a:t>
          </a:r>
          <a:br>
            <a:rPr lang="en-US" sz="1800" kern="1200" dirty="0">
              <a:solidFill>
                <a:schemeClr val="tx1"/>
              </a:solidFill>
              <a:latin typeface="Arial" panose="020B0604020202020204" pitchFamily="34" charset="0"/>
              <a:cs typeface="Arial" panose="020B0604020202020204" pitchFamily="34" charset="0"/>
            </a:rPr>
          </a:br>
          <a:r>
            <a:rPr lang="en-US" sz="1800" b="0" i="0" kern="1200" baseline="0" dirty="0">
              <a:solidFill>
                <a:schemeClr val="tx1"/>
              </a:solidFill>
              <a:latin typeface="Arial" panose="020B0604020202020204" pitchFamily="34" charset="0"/>
              <a:cs typeface="Arial" panose="020B0604020202020204" pitchFamily="34" charset="0"/>
            </a:rPr>
            <a:t>IT ALSO ALIGNS INDIVIDUAL GOALS WITH THE COMPANY'S OBJECTIVES, LEADING TO INCREASED PRODUCTIVITY AND OVERALL ORGANIZATIONAL SUCCESS. WHEN EXECUTED WELL, 360-DEGREE FEEDBACK CONTRIBUTES TO A MORE ENGAGED AND HIGH-PERFORMING WORKFORCE.</a:t>
          </a:r>
          <a:endParaRPr lang="en-US" sz="1800" kern="1200" dirty="0">
            <a:solidFill>
              <a:schemeClr val="tx1"/>
            </a:solidFill>
          </a:endParaRPr>
        </a:p>
      </dsp:txBody>
      <dsp:txXfrm>
        <a:off x="49016" y="2862331"/>
        <a:ext cx="11674866" cy="2331586"/>
      </dsp:txXfrm>
    </dsp:sp>
    <dsp:sp modelId="{C1CF4E20-DBC7-4117-BA16-EC866ECE1EE4}">
      <dsp:nvSpPr>
        <dsp:cNvPr id="0" name=""/>
        <dsp:cNvSpPr/>
      </dsp:nvSpPr>
      <dsp:spPr>
        <a:xfrm>
          <a:off x="110949" y="3159339"/>
          <a:ext cx="1374954" cy="1755554"/>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2000" r="-12000"/>
          </a:stretch>
        </a:blip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530E69-D7F6-4840-AE11-E5FE085F3E7F}" type="datetimeFigureOut">
              <a:rPr lang="en-US" smtClean="0"/>
              <a:t>10/29/2023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FF4562-58A2-4F9A-92CA-35F712628903}" type="slidenum">
              <a:rPr lang="en-US" smtClean="0"/>
              <a:t>‹#›</a:t>
            </a:fld>
            <a:endParaRPr lang="en-US"/>
          </a:p>
        </p:txBody>
      </p:sp>
    </p:spTree>
    <p:extLst>
      <p:ext uri="{BB962C8B-B14F-4D97-AF65-F5344CB8AC3E}">
        <p14:creationId xmlns:p14="http://schemas.microsoft.com/office/powerpoint/2010/main" val="4050344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A1003237-0D30-46F0-8568-03DB14AB9E01}" type="datetime1">
              <a:rPr lang="en-US" smtClean="0"/>
              <a:t>10/29/2023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BD14A9-CA66-45CF-85A8-D832706A5EB6}" type="datetime1">
              <a:rPr lang="en-US" smtClean="0"/>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501DF9F-9C4A-4F87-B9E7-C1C62C2658FB}" type="datetime1">
              <a:rPr lang="en-US" smtClean="0"/>
              <a:t>10/29/2023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F468B5-0874-46C9-BD63-41F2ED4FA861}" type="datetime1">
              <a:rPr lang="en-US" smtClean="0"/>
              <a:t>10/29/2023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04EF56-3B3D-44CC-91FD-A7AC2C098C7F}" type="datetime1">
              <a:rPr lang="en-US" smtClean="0"/>
              <a:t>10/29/2023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9C1953-FEF5-4846-9306-43F72C54ADC9}" type="datetime1">
              <a:rPr lang="en-US" smtClean="0"/>
              <a:t>10/29/2023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EF0472-CFDD-4F47-91F8-AE1BDAB33ADC}" type="datetime1">
              <a:rPr lang="en-US" smtClean="0"/>
              <a:t>10/29/2023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94C9E-6561-4078-B50F-20F1AD2FFAD1}" type="datetime1">
              <a:rPr lang="en-US" smtClean="0"/>
              <a:t>10/29/2023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A14B54-8913-4D2D-89EF-FF465E7F0F8B}" type="datetime1">
              <a:rPr lang="en-US" smtClean="0"/>
              <a:t>10/29/2023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239B6E-3C86-4252-82D6-0CCEDA4DCCA5}" type="datetime1">
              <a:rPr lang="en-US" smtClean="0"/>
              <a:t>10/29/2023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957C19-C0C9-44F4-B89E-C74474DCE48A}" type="datetime1">
              <a:rPr lang="en-US" smtClean="0"/>
              <a:t>10/29/2023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E386BD6-09A5-494D-88B4-AA0633F523DB}" type="datetime1">
              <a:rPr lang="en-US" smtClean="0"/>
              <a:t>10/29/2023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480FC86-5127-4CC7-96C9-E2A460B27DBA}" type="datetime1">
              <a:rPr lang="en-US" smtClean="0"/>
              <a:t>10/29/2023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DCD8973-6F5D-41E6-A0BC-EA7DDCC80990}" type="datetime1">
              <a:rPr lang="en-US" smtClean="0"/>
              <a:t>10/29/2023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9F08A7D-F2BF-4BE4-8BA5-7BC263F061A9}" type="datetime1">
              <a:rPr lang="en-US" smtClean="0"/>
              <a:t>10/29/2023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4CD796-6689-4B9E-95C0-73779AB4F316}" type="datetime1">
              <a:rPr lang="en-US" smtClean="0"/>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5E1EE044-E1E5-47A1-BC86-49A190640358}" type="datetime1">
              <a:rPr lang="en-US" smtClean="0"/>
              <a:t>10/29/2023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BB134E8-15FB-45CB-8F6F-B5C68B88DB9F}" type="datetime1">
              <a:rPr lang="en-US" smtClean="0"/>
              <a:t>10/29/2023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Layout" Target="../diagrams/layout2.xml"/><Relationship Id="rId7" Type="http://schemas.openxmlformats.org/officeDocument/2006/relationships/image" Target="../media/image10.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1382" y="1882774"/>
            <a:ext cx="10460182" cy="1825096"/>
          </a:xfrm>
          <a:solidFill>
            <a:schemeClr val="bg1">
              <a:lumMod val="95000"/>
              <a:lumOff val="5000"/>
            </a:schemeClr>
          </a:solidFill>
          <a:ln>
            <a:solidFill>
              <a:schemeClr val="tx2">
                <a:lumMod val="90000"/>
              </a:schemeClr>
            </a:solidFill>
          </a:ln>
          <a:effectLst>
            <a:glow rad="228600">
              <a:schemeClr val="accent1">
                <a:satMod val="175000"/>
                <a:alpha val="40000"/>
              </a:schemeClr>
            </a:glow>
            <a:reflection blurRad="6350" stA="50000" endA="275" endPos="40000" dist="101600" dir="5400000" sy="-100000" algn="bl" rotWithShape="0"/>
          </a:effectLst>
        </p:spPr>
        <p:txBody>
          <a:bodyPr anchor="ctr">
            <a:noAutofit/>
            <a:scene3d>
              <a:camera prst="orthographicFront">
                <a:rot lat="21299999" lon="0" rev="0"/>
              </a:camera>
              <a:lightRig rig="threePt" dir="t"/>
            </a:scene3d>
          </a:bodyPr>
          <a:lstStyle/>
          <a:p>
            <a:pPr algn="ctr"/>
            <a:r>
              <a:rPr lang="en-US" sz="6600" dirty="0">
                <a:solidFill>
                  <a:srgbClr val="FFFFFF"/>
                </a:solidFill>
                <a:latin typeface="Berlin Sans FB Demi" panose="020E0802020502020306" pitchFamily="34" charset="0"/>
              </a:rPr>
              <a:t>360-degree feedback</a:t>
            </a:r>
            <a:endParaRPr lang="en-US" sz="6600" dirty="0">
              <a:latin typeface="Berlin Sans FB Demi" panose="020E0802020502020306" pitchFamily="34" charset="0"/>
            </a:endParaRPr>
          </a:p>
        </p:txBody>
      </p:sp>
      <p:sp>
        <p:nvSpPr>
          <p:cNvPr id="3" name="Subtitle 2"/>
          <p:cNvSpPr>
            <a:spLocks noGrp="1"/>
          </p:cNvSpPr>
          <p:nvPr>
            <p:ph type="subTitle" idx="1"/>
          </p:nvPr>
        </p:nvSpPr>
        <p:spPr>
          <a:xfrm>
            <a:off x="314324" y="4374516"/>
            <a:ext cx="9986964" cy="2297112"/>
          </a:xfrm>
        </p:spPr>
        <p:txBody>
          <a:bodyPr>
            <a:normAutofit/>
          </a:bodyPr>
          <a:lstStyle/>
          <a:p>
            <a:pPr lvl="0" algn="just">
              <a:lnSpc>
                <a:spcPct val="100000"/>
              </a:lnSpc>
              <a:spcBef>
                <a:spcPts val="600"/>
              </a:spcBef>
              <a:spcAft>
                <a:spcPts val="600"/>
              </a:spcAft>
            </a:pPr>
            <a:r>
              <a:rPr lang="en-US" sz="1800" b="1" dirty="0">
                <a:latin typeface="Arial" panose="020B0604020202020204" pitchFamily="34"/>
                <a:cs typeface="Arial" panose="020B0604020202020204" pitchFamily="34"/>
              </a:rPr>
              <a:t>COMPONENT 1 CASE STUDY</a:t>
            </a:r>
          </a:p>
          <a:p>
            <a:pPr lvl="0" algn="just">
              <a:lnSpc>
                <a:spcPct val="100000"/>
              </a:lnSpc>
              <a:spcBef>
                <a:spcPts val="600"/>
              </a:spcBef>
              <a:spcAft>
                <a:spcPts val="600"/>
              </a:spcAft>
            </a:pPr>
            <a:r>
              <a:rPr lang="en-US" sz="1800" b="1" dirty="0">
                <a:latin typeface="Arial" panose="020B0604020202020204" pitchFamily="34"/>
                <a:cs typeface="Arial" panose="020B0604020202020204" pitchFamily="34"/>
              </a:rPr>
              <a:t>DEVELOPING RELATIONSHIPS AND WORKPLACE ACHIEVEMENT (SEPTEMBER -2023 ) BMSW5102 </a:t>
            </a:r>
          </a:p>
          <a:p>
            <a:pPr lvl="0" algn="just">
              <a:lnSpc>
                <a:spcPct val="100000"/>
              </a:lnSpc>
              <a:spcBef>
                <a:spcPts val="600"/>
              </a:spcBef>
              <a:spcAft>
                <a:spcPts val="600"/>
              </a:spcAft>
            </a:pPr>
            <a:r>
              <a:rPr lang="en-US" sz="1800" b="1" dirty="0">
                <a:latin typeface="Arial" panose="020B0604020202020204" pitchFamily="34"/>
                <a:cs typeface="Arial" panose="020B0604020202020204" pitchFamily="34"/>
              </a:rPr>
              <a:t>LECTURER: EHSAN KHAJEH</a:t>
            </a:r>
          </a:p>
          <a:p>
            <a:pPr lvl="0" algn="just">
              <a:lnSpc>
                <a:spcPct val="100000"/>
              </a:lnSpc>
              <a:spcBef>
                <a:spcPts val="600"/>
              </a:spcBef>
              <a:spcAft>
                <a:spcPts val="600"/>
              </a:spcAft>
            </a:pPr>
            <a:r>
              <a:rPr lang="en-US" sz="1800" b="1" dirty="0">
                <a:latin typeface="Arial" panose="020B0604020202020204" pitchFamily="34"/>
                <a:cs typeface="Arial" panose="020B0604020202020204" pitchFamily="34"/>
              </a:rPr>
              <a:t>ASEN CHIPILOV </a:t>
            </a:r>
            <a:r>
              <a:rPr lang="en-US" sz="1800" b="1" dirty="0">
                <a:latin typeface="Arial" panose="020B0604020202020204" pitchFamily="34"/>
              </a:rPr>
              <a:t>2128091 </a:t>
            </a:r>
            <a:endParaRPr lang="en-US" sz="1800" b="1" dirty="0">
              <a:latin typeface="Arial" panose="020B0604020202020204" pitchFamily="34"/>
              <a:cs typeface="Arial" panose="020B0604020202020204" pitchFamily="34"/>
            </a:endParaRPr>
          </a:p>
          <a:p>
            <a:endParaRPr lang="en-US" dirty="0"/>
          </a:p>
        </p:txBody>
      </p:sp>
      <p:sp>
        <p:nvSpPr>
          <p:cNvPr id="4" name="TextBox 3"/>
          <p:cNvSpPr txBox="1"/>
          <p:nvPr/>
        </p:nvSpPr>
        <p:spPr>
          <a:xfrm>
            <a:off x="314325" y="528638"/>
            <a:ext cx="9448800" cy="646331"/>
          </a:xfrm>
          <a:prstGeom prst="rect">
            <a:avLst/>
          </a:prstGeom>
          <a:noFill/>
        </p:spPr>
        <p:txBody>
          <a:bodyPr wrap="square" rtlCol="0">
            <a:spAutoFit/>
          </a:bodyPr>
          <a:lstStyle/>
          <a:p>
            <a:r>
              <a:rPr lang="en-US" sz="1800" i="0" u="none" strike="noStrike" kern="1200" cap="none" spc="0" baseline="0" dirty="0">
                <a:uFillTx/>
                <a:latin typeface="Amiri" panose="00000500000000000000" pitchFamily="2" charset="-78"/>
                <a:ea typeface="Amiri" panose="00000500000000000000" pitchFamily="2" charset="-78"/>
                <a:cs typeface="Amiri" panose="00000500000000000000" pitchFamily="2" charset="-78"/>
              </a:rPr>
              <a:t>BA (HONS) MANAGEMENT AND LEADERSHIP – SKILLS FOR THE WORKPLACE</a:t>
            </a:r>
          </a:p>
          <a:p>
            <a:endParaRPr lang="en-US" dirty="0"/>
          </a:p>
        </p:txBody>
      </p:sp>
      <p:pic>
        <p:nvPicPr>
          <p:cNvPr id="7170" name="Picture 2" descr="University of Wales Trinity Saint David - myday"/>
          <p:cNvPicPr>
            <a:picLocks noChangeAspect="1" noChangeArrowheads="1"/>
          </p:cNvPicPr>
          <p:nvPr/>
        </p:nvPicPr>
        <p:blipFill>
          <a:blip r:embed="rId2">
            <a:alphaModFix amt="85000"/>
            <a:extLst>
              <a:ext uri="{28A0092B-C50C-407E-A947-70E740481C1C}">
                <a14:useLocalDpi xmlns:a14="http://schemas.microsoft.com/office/drawing/2010/main" val="0"/>
              </a:ext>
            </a:extLst>
          </a:blip>
          <a:srcRect/>
          <a:stretch>
            <a:fillRect/>
          </a:stretch>
        </p:blipFill>
        <p:spPr bwMode="auto">
          <a:xfrm>
            <a:off x="9176264" y="258848"/>
            <a:ext cx="2849482" cy="127002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E2BA6CCB-AEF6-C635-D5F3-F4EBAB9C9352}"/>
              </a:ext>
            </a:extLst>
          </p:cNvPr>
          <p:cNvSpPr>
            <a:spLocks noGrp="1"/>
          </p:cNvSpPr>
          <p:nvPr>
            <p:ph type="sldNum" sz="quarter" idx="12"/>
          </p:nvPr>
        </p:nvSpPr>
        <p:spPr/>
        <p:txBody>
          <a:bodyPr/>
          <a:lstStyle/>
          <a:p>
            <a:fld id="{6D22F896-40B5-4ADD-8801-0D06FADFA095}" type="slidenum">
              <a:rPr lang="en-US" smtClean="0"/>
              <a:t>1</a:t>
            </a:fld>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latin typeface="Arial" panose="020B0604020202020204" pitchFamily="34"/>
                <a:cs typeface="Arial" panose="020B0604020202020204" pitchFamily="34"/>
              </a:rPr>
              <a:t>The concept of 360 – degree feedback</a:t>
            </a:r>
            <a:endParaRPr lang="en-US" dirty="0"/>
          </a:p>
        </p:txBody>
      </p:sp>
      <p:graphicFrame>
        <p:nvGraphicFramePr>
          <p:cNvPr id="1028" name="Content Placeholder 2"/>
          <p:cNvGraphicFramePr>
            <a:graphicFrameLocks noGrp="1"/>
          </p:cNvGraphicFramePr>
          <p:nvPr>
            <p:ph idx="1"/>
          </p:nvPr>
        </p:nvGraphicFramePr>
        <p:xfrm>
          <a:off x="685800" y="2193925"/>
          <a:ext cx="10820400" cy="4024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Disadvantages of 360 Degree Feedback | Clear Review"/>
          <p:cNvPicPr>
            <a:picLocks noChangeAspect="1" noChangeArrowheads="1"/>
          </p:cNvPicPr>
          <p:nvPr/>
        </p:nvPicPr>
        <p:blipFill rotWithShape="1">
          <a:blip r:embed="rId7">
            <a:extLst>
              <a:ext uri="{28A0092B-C50C-407E-A947-70E740481C1C}">
                <a14:useLocalDpi xmlns:a14="http://schemas.microsoft.com/office/drawing/2010/main" val="0"/>
              </a:ext>
            </a:extLst>
          </a:blip>
          <a:srcRect l="15627" r="14786" b="3"/>
          <a:stretch>
            <a:fillRect/>
          </a:stretch>
        </p:blipFill>
        <p:spPr bwMode="auto">
          <a:xfrm>
            <a:off x="2638168" y="2731736"/>
            <a:ext cx="1946190" cy="1970010"/>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D804DE6C-CB5B-C2AA-E6CC-381934617096}"/>
              </a:ext>
            </a:extLst>
          </p:cNvPr>
          <p:cNvSpPr>
            <a:spLocks noGrp="1"/>
          </p:cNvSpPr>
          <p:nvPr>
            <p:ph type="sldNum" sz="quarter" idx="12"/>
          </p:nvPr>
        </p:nvSpPr>
        <p:spPr/>
        <p:txBody>
          <a:bodyPr/>
          <a:lstStyle/>
          <a:p>
            <a:fld id="{6D22F896-40B5-4ADD-8801-0D06FADFA095}" type="slidenum">
              <a:rPr lang="en-US" smtClean="0"/>
              <a:t>2</a:t>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052" name="Content Placeholder 2"/>
          <p:cNvGraphicFramePr>
            <a:graphicFrameLocks noGrp="1"/>
          </p:cNvGraphicFramePr>
          <p:nvPr>
            <p:ph idx="1"/>
          </p:nvPr>
        </p:nvGraphicFramePr>
        <p:xfrm>
          <a:off x="685800" y="2501159"/>
          <a:ext cx="58166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360 Feedback: Tips for Boosting the Value of 360 Degree Feedback"/>
          <p:cNvPicPr>
            <a:picLocks noChangeAspect="1" noChangeArrowheads="1"/>
          </p:cNvPicPr>
          <p:nvPr/>
        </p:nvPicPr>
        <p:blipFill rotWithShape="1">
          <a:blip r:embed="rId7">
            <a:extLst>
              <a:ext uri="{28A0092B-C50C-407E-A947-70E740481C1C}">
                <a14:useLocalDpi xmlns:a14="http://schemas.microsoft.com/office/drawing/2010/main" val="0"/>
              </a:ext>
            </a:extLst>
          </a:blip>
          <a:srcRect r="1017" b="-1"/>
          <a:stretch>
            <a:fillRect/>
          </a:stretch>
        </p:blipFill>
        <p:spPr bwMode="auto">
          <a:xfrm>
            <a:off x="6985000" y="2501159"/>
            <a:ext cx="4521200" cy="34109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33953" y="976393"/>
            <a:ext cx="11072247" cy="1754326"/>
          </a:xfrm>
          <a:prstGeom prst="rect">
            <a:avLst/>
          </a:prstGeom>
          <a:noFill/>
        </p:spPr>
        <p:txBody>
          <a:bodyPr wrap="square" rtlCol="0">
            <a:spAutoFit/>
          </a:bodyPr>
          <a:lstStyle/>
          <a:p>
            <a:pPr algn="just"/>
            <a:r>
              <a:rPr lang="en-US" b="1" dirty="0">
                <a:latin typeface="Arial" panose="020B0604020202020204" pitchFamily="34" charset="0"/>
                <a:cs typeface="Arial" panose="020B0604020202020204" pitchFamily="34" charset="0"/>
              </a:rPr>
              <a:t>‘’360 DEGREE FEEDBACK OPENS</a:t>
            </a:r>
          </a:p>
          <a:p>
            <a:pPr algn="just"/>
            <a:r>
              <a:rPr lang="en-US" b="1" dirty="0">
                <a:latin typeface="Arial" panose="020B0604020202020204" pitchFamily="34" charset="0"/>
                <a:cs typeface="Arial" panose="020B0604020202020204" pitchFamily="34" charset="0"/>
              </a:rPr>
              <a:t>A WAY TOWARDS THE SUCCESS FOR THE ORGANIZATION. IT IS AN</a:t>
            </a:r>
          </a:p>
          <a:p>
            <a:pPr algn="just"/>
            <a:r>
              <a:rPr lang="en-US" b="1" dirty="0">
                <a:latin typeface="Arial" panose="020B0604020202020204" pitchFamily="34" charset="0"/>
                <a:cs typeface="Arial" panose="020B0604020202020204" pitchFamily="34" charset="0"/>
              </a:rPr>
              <a:t>EVALUATION PROCESS WHERE THE FEEDBACK IS TAKEN FROM</a:t>
            </a:r>
          </a:p>
          <a:p>
            <a:pPr algn="just"/>
            <a:r>
              <a:rPr lang="en-US" b="1" dirty="0">
                <a:latin typeface="Arial" panose="020B0604020202020204" pitchFamily="34" charset="0"/>
                <a:cs typeface="Arial" panose="020B0604020202020204" pitchFamily="34" charset="0"/>
              </a:rPr>
              <a:t>WORKER, SUPERIOR, PEERS, SUBORDINATES AND CUSTOMERS. AFTER</a:t>
            </a:r>
          </a:p>
          <a:p>
            <a:pPr algn="just"/>
            <a:r>
              <a:rPr lang="en-US" b="1" dirty="0">
                <a:latin typeface="Arial" panose="020B0604020202020204" pitchFamily="34" charset="0"/>
                <a:cs typeface="Arial" panose="020B0604020202020204" pitchFamily="34" charset="0"/>
              </a:rPr>
              <a:t>THE EVALUATION IS OVER USUALLY THE RESULTS ARE SHARED WITH THE</a:t>
            </a:r>
          </a:p>
          <a:p>
            <a:pPr algn="just"/>
            <a:r>
              <a:rPr lang="en-US" b="1" dirty="0">
                <a:latin typeface="Arial" panose="020B0604020202020204" pitchFamily="34" charset="0"/>
                <a:cs typeface="Arial" panose="020B0604020202020204" pitchFamily="34" charset="0"/>
              </a:rPr>
              <a:t>WORKER BY THE MANAGER.’’</a:t>
            </a:r>
            <a:r>
              <a:rPr lang="en-US" b="0" i="0" dirty="0">
                <a:solidFill>
                  <a:srgbClr val="222222"/>
                </a:solidFill>
                <a:effectLst/>
                <a:latin typeface="Arial" panose="020B0604020202020204" pitchFamily="34" charset="0"/>
              </a:rPr>
              <a:t> </a:t>
            </a:r>
            <a:r>
              <a:rPr lang="en-US" b="1" i="0" dirty="0">
                <a:effectLst/>
                <a:latin typeface="Arial" panose="020B0604020202020204" pitchFamily="34" charset="0"/>
                <a:cs typeface="Arial" panose="020B0604020202020204" pitchFamily="34" charset="0"/>
              </a:rPr>
              <a:t>MOHAPATRA, M., 2015. </a:t>
            </a:r>
            <a:endParaRPr lang="en-US" b="1" dirty="0">
              <a:latin typeface="Arial" panose="020B0604020202020204" pitchFamily="34" charset="0"/>
              <a:cs typeface="Arial" panose="020B0604020202020204" pitchFamily="34" charset="0"/>
            </a:endParaRPr>
          </a:p>
        </p:txBody>
      </p:sp>
      <p:pic>
        <p:nvPicPr>
          <p:cNvPr id="1028" name="Picture 4" descr="360 Degree Feedback Software - Free Templates &amp; Mobile App"/>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6769100" y="2501159"/>
            <a:ext cx="4953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8A6B7994-4276-83D4-C864-B884B5562C75}"/>
              </a:ext>
            </a:extLst>
          </p:cNvPr>
          <p:cNvSpPr>
            <a:spLocks noGrp="1"/>
          </p:cNvSpPr>
          <p:nvPr>
            <p:ph type="sldNum" sz="quarter" idx="12"/>
          </p:nvPr>
        </p:nvSpPr>
        <p:spPr/>
        <p:txBody>
          <a:bodyPr/>
          <a:lstStyle/>
          <a:p>
            <a:fld id="{6D22F896-40B5-4ADD-8801-0D06FADFA095}" type="slidenum">
              <a:rPr lang="en-US" smtClean="0"/>
              <a:t>3</a:t>
            </a:fld>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1" name="Rectangle 3080"/>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Replace 360 Feedback with Frequent Feedback | Clear Review"/>
          <p:cNvPicPr>
            <a:picLocks noChangeAspect="1" noChangeArrowheads="1"/>
          </p:cNvPicPr>
          <p:nvPr/>
        </p:nvPicPr>
        <p:blipFill rotWithShape="1">
          <a:blip r:embed="rId2">
            <a:alphaModFix amt="30000"/>
            <a:extLst>
              <a:ext uri="{28A0092B-C50C-407E-A947-70E740481C1C}">
                <a14:useLocalDpi xmlns:a14="http://schemas.microsoft.com/office/drawing/2010/main" val="0"/>
              </a:ext>
            </a:extLst>
          </a:blip>
          <a:srcRect t="6728" b="10854"/>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357313" y="764373"/>
            <a:ext cx="10148887" cy="1293028"/>
          </a:xfrm>
        </p:spPr>
        <p:txBody>
          <a:bodyPr>
            <a:noAutofit/>
          </a:bodyPr>
          <a:lstStyle/>
          <a:p>
            <a:pPr algn="ctr"/>
            <a:r>
              <a:rPr lang="en-US" b="1" dirty="0">
                <a:latin typeface="Arial" panose="020B0604020202020204" pitchFamily="34"/>
                <a:cs typeface="Arial" panose="020B0604020202020204" pitchFamily="34"/>
              </a:rPr>
              <a:t>The importance of the concept to employees and employers.</a:t>
            </a:r>
            <a:endParaRPr lang="en-US" dirty="0"/>
          </a:p>
        </p:txBody>
      </p:sp>
      <p:sp>
        <p:nvSpPr>
          <p:cNvPr id="3" name="Content Placeholder 2"/>
          <p:cNvSpPr>
            <a:spLocks noGrp="1"/>
          </p:cNvSpPr>
          <p:nvPr>
            <p:ph idx="1"/>
          </p:nvPr>
        </p:nvSpPr>
        <p:spPr>
          <a:xfrm>
            <a:off x="685800" y="2628900"/>
            <a:ext cx="10820400" cy="3589785"/>
          </a:xfrm>
        </p:spPr>
        <p:txBody>
          <a:bodyPr>
            <a:normAutofit/>
          </a:bodyPr>
          <a:lstStyle/>
          <a:p>
            <a:pPr marL="0" indent="0">
              <a:buNone/>
            </a:pPr>
            <a:r>
              <a:rPr lang="en-US" sz="1800" dirty="0">
                <a:latin typeface="Arial" panose="020B0604020202020204" pitchFamily="34"/>
                <a:cs typeface="Arial" panose="020B0604020202020204" pitchFamily="34"/>
              </a:rPr>
              <a:t>     THE CONCEPT OF 360-DEGREE FEEDBACK HOLDS IMMENSE IMPORTANCE FOR BOTH EMPLOYEES AND EMPLOYERS.</a:t>
            </a:r>
          </a:p>
          <a:p>
            <a:pPr marL="0" indent="0">
              <a:buNone/>
            </a:pPr>
            <a:endParaRPr lang="en-US" sz="1800" dirty="0">
              <a:latin typeface="Arial" panose="020B0604020202020204" pitchFamily="34"/>
              <a:cs typeface="Arial" panose="020B0604020202020204" pitchFamily="34"/>
            </a:endParaRPr>
          </a:p>
          <a:p>
            <a:pPr marL="0" indent="0">
              <a:buNone/>
            </a:pPr>
            <a:r>
              <a:rPr lang="en-US" sz="1800" dirty="0">
                <a:latin typeface="Arial" panose="020B0604020202020204" pitchFamily="34"/>
                <a:cs typeface="Arial" panose="020B0604020202020204" pitchFamily="34"/>
              </a:rPr>
              <a:t>‘’360 DEGREE FEEDBACK HAS GAINED POPULARITY AS A PERFORMANCE MANAGEMENT AND CAREER DEVELOPMENT TOOL IN THE ORGANIZATIONS. IT IS A USEFUL DEVELOPMENT TOOL FOR EMPLOYEES WHO ARE IN A MANAGEMENT ROLE, AND ALSO USEFUL TO HELP PEOPLE BE MORE EFFECTIVE IN THEIR CURRENT ROLES, AND ALSO TO HELP THEM UNDERSTAND WHAT AREAS THEY SHOULD FOCUS FOR DEVELOPMENT. ’’ DAS, U.K. AND PANDA, J., 2017. </a:t>
            </a:r>
          </a:p>
          <a:p>
            <a:pPr marL="0" indent="0">
              <a:buNone/>
            </a:pPr>
            <a:endParaRPr lang="en-US" dirty="0">
              <a:latin typeface="Arial" panose="020B0604020202020204" pitchFamily="34"/>
              <a:cs typeface="Arial" panose="020B0604020202020204" pitchFamily="34"/>
            </a:endParaRPr>
          </a:p>
          <a:p>
            <a:pPr marL="0" indent="0">
              <a:buNone/>
            </a:pPr>
            <a:endParaRPr lang="en-US" dirty="0"/>
          </a:p>
        </p:txBody>
      </p:sp>
      <p:sp>
        <p:nvSpPr>
          <p:cNvPr id="4" name="Slide Number Placeholder 3">
            <a:extLst>
              <a:ext uri="{FF2B5EF4-FFF2-40B4-BE49-F238E27FC236}">
                <a16:creationId xmlns:a16="http://schemas.microsoft.com/office/drawing/2014/main" id="{30520AAD-F138-0599-E784-3E843755DE4C}"/>
              </a:ext>
            </a:extLst>
          </p:cNvPr>
          <p:cNvSpPr>
            <a:spLocks noGrp="1"/>
          </p:cNvSpPr>
          <p:nvPr>
            <p:ph type="sldNum" sz="quarter" idx="12"/>
          </p:nvPr>
        </p:nvSpPr>
        <p:spPr/>
        <p:txBody>
          <a:bodyPr/>
          <a:lstStyle/>
          <a:p>
            <a:fld id="{6D22F896-40B5-4ADD-8801-0D06FADFA095}" type="slidenum">
              <a:rPr lang="en-US" smtClean="0"/>
              <a:t>4</a:t>
            </a:fld>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2194560"/>
            <a:ext cx="5972175" cy="4024125"/>
          </a:xfrm>
        </p:spPr>
        <p:txBody>
          <a:bodyPr>
            <a:normAutofit/>
          </a:bodyPr>
          <a:lstStyle/>
          <a:p>
            <a:pPr marL="0" indent="0">
              <a:buNone/>
            </a:pPr>
            <a:r>
              <a:rPr lang="en-US" sz="1800" dirty="0">
                <a:latin typeface="Arial" panose="020B0604020202020204" pitchFamily="34"/>
                <a:cs typeface="Arial" panose="020B0604020202020204" pitchFamily="34"/>
              </a:rPr>
              <a:t>FOR EMPLOYEES</a:t>
            </a:r>
          </a:p>
          <a:p>
            <a:pPr>
              <a:buFont typeface="Wingdings" panose="05000000000000000000" pitchFamily="2" charset="2"/>
              <a:buChar char="v"/>
            </a:pPr>
            <a:r>
              <a:rPr lang="en-US" sz="1800" dirty="0">
                <a:latin typeface="Arial" panose="020B0604020202020204" pitchFamily="34"/>
                <a:cs typeface="Arial" panose="020B0604020202020204" pitchFamily="34"/>
              </a:rPr>
              <a:t>IT OFFERS A WELL-ROUNDED PERSPECTIVE ON THEIR PERFORMANCE, HELPING THEM GAIN A MORE ACCURATE UNDERSTANDING OF THEIR STRENGTHS AND AREAS FOR IMPROVEMENT. </a:t>
            </a:r>
          </a:p>
          <a:p>
            <a:pPr>
              <a:buFont typeface="Wingdings" panose="05000000000000000000" pitchFamily="2" charset="2"/>
              <a:buChar char="v"/>
            </a:pPr>
            <a:r>
              <a:rPr lang="en-US" sz="1800" dirty="0">
                <a:latin typeface="Arial" panose="020B0604020202020204" pitchFamily="34"/>
                <a:cs typeface="Arial" panose="020B0604020202020204" pitchFamily="34"/>
              </a:rPr>
              <a:t>THIS COMPREHENSIVE FEEDBACK FOSTERS PERSONAL AND PROFESSIONAL GROWTH, LEADING TO ENHANCED JOB SATISFACTION AND CAREER DEVELOPMENT. IT CAN ALSO AID IN SETTING CLEAR GOALS AND IMPROVING SELF-AWARENESS.</a:t>
            </a:r>
          </a:p>
          <a:p>
            <a:endParaRPr lang="en-US" dirty="0"/>
          </a:p>
        </p:txBody>
      </p:sp>
      <p:pic>
        <p:nvPicPr>
          <p:cNvPr id="4100" name="Picture 4" descr="icon-for-skills-12 - Oilfield Solutions ApS"/>
          <p:cNvPicPr>
            <a:picLocks noChangeAspect="1" noChangeArrowheads="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artisticPaintBrush/>
                    </a14:imgEffect>
                    <a14:imgEffect>
                      <a14:brightnessContrast bright="-20000"/>
                    </a14:imgEffect>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7081943" y="2194560"/>
            <a:ext cx="4181369" cy="380161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2" name="Slide Number Placeholder 1">
            <a:extLst>
              <a:ext uri="{FF2B5EF4-FFF2-40B4-BE49-F238E27FC236}">
                <a16:creationId xmlns:a16="http://schemas.microsoft.com/office/drawing/2014/main" id="{B924279F-17A7-61A1-0EA0-B788786FD7FC}"/>
              </a:ext>
            </a:extLst>
          </p:cNvPr>
          <p:cNvSpPr>
            <a:spLocks noGrp="1"/>
          </p:cNvSpPr>
          <p:nvPr>
            <p:ph type="sldNum" sz="quarter" idx="12"/>
          </p:nvPr>
        </p:nvSpPr>
        <p:spPr/>
        <p:txBody>
          <a:bodyPr/>
          <a:lstStyle/>
          <a:p>
            <a:fld id="{6D22F896-40B5-4ADD-8801-0D06FADFA095}" type="slidenum">
              <a:rPr lang="en-US" smtClean="0"/>
              <a:t>5</a:t>
            </a:fld>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puzzle with one red piece"/>
          <p:cNvPicPr>
            <a:picLocks noChangeAspect="1"/>
          </p:cNvPicPr>
          <p:nvPr/>
        </p:nvPicPr>
        <p:blipFill rotWithShape="1">
          <a:blip r:embed="rId2">
            <a:extLst>
              <a:ext uri="{BEBA8EAE-BF5A-486C-A8C5-ECC9F3942E4B}">
                <a14:imgProps xmlns:a14="http://schemas.microsoft.com/office/drawing/2010/main">
                  <a14:imgLayer r:embed="rId3">
                    <a14:imgEffect>
                      <a14:colorTemperature colorTemp="8800"/>
                    </a14:imgEffect>
                  </a14:imgLayer>
                </a14:imgProps>
              </a:ext>
            </a:extLst>
          </a:blip>
          <a:srcRect l="32050" r="30484" b="-2"/>
          <a:stretch>
            <a:fillRect/>
          </a:stretch>
        </p:blipFill>
        <p:spPr>
          <a:xfrm>
            <a:off x="630705" y="746124"/>
            <a:ext cx="3644962" cy="5472559"/>
          </a:xfrm>
          <a:prstGeom prst="rect">
            <a:avLst/>
          </a:prstGeom>
          <a:solidFill>
            <a:srgbClr val="FFFFFF">
              <a:shade val="85000"/>
            </a:srgbClr>
          </a:solidFill>
          <a:ln w="101600" cap="sq">
            <a:solidFill>
              <a:srgbClr val="FDFDFD"/>
            </a:solidFill>
            <a:miter lim="800000"/>
            <a:headEnd/>
            <a:tailEnd/>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3" name="Content Placeholder 2"/>
          <p:cNvSpPr>
            <a:spLocks noGrp="1"/>
          </p:cNvSpPr>
          <p:nvPr>
            <p:ph idx="1"/>
          </p:nvPr>
        </p:nvSpPr>
        <p:spPr>
          <a:xfrm>
            <a:off x="4673600" y="2194560"/>
            <a:ext cx="6832600" cy="4024125"/>
          </a:xfrm>
        </p:spPr>
        <p:txBody>
          <a:bodyPr>
            <a:normAutofit/>
          </a:bodyPr>
          <a:lstStyle/>
          <a:p>
            <a:pPr marL="0" lvl="0" indent="0">
              <a:spcBef>
                <a:spcPts val="0"/>
              </a:spcBef>
              <a:buNone/>
            </a:pPr>
            <a:r>
              <a:rPr lang="en-US" sz="1800" dirty="0">
                <a:latin typeface="Arial" panose="020B0604020202020204" pitchFamily="34"/>
                <a:cs typeface="Arial" panose="020B0604020202020204" pitchFamily="34"/>
              </a:rPr>
              <a:t>FOR EMPLOYERS </a:t>
            </a:r>
          </a:p>
          <a:p>
            <a:pPr marL="0" lvl="0" indent="0">
              <a:spcBef>
                <a:spcPts val="0"/>
              </a:spcBef>
              <a:buNone/>
            </a:pPr>
            <a:endParaRPr lang="en-US" sz="1800" dirty="0">
              <a:latin typeface="Arial" panose="020B0604020202020204" pitchFamily="34"/>
              <a:cs typeface="Arial" panose="020B0604020202020204" pitchFamily="34"/>
            </a:endParaRPr>
          </a:p>
          <a:p>
            <a:pPr marL="285750" lvl="0" indent="-285750">
              <a:spcBef>
                <a:spcPts val="0"/>
              </a:spcBef>
              <a:buFont typeface="Wingdings" panose="05000000000000000000" pitchFamily="2"/>
              <a:buChar char="v"/>
            </a:pPr>
            <a:r>
              <a:rPr lang="en-US" sz="1800" dirty="0">
                <a:latin typeface="Arial" panose="020B0604020202020204" pitchFamily="34"/>
                <a:cs typeface="Arial" panose="020B0604020202020204" pitchFamily="34"/>
              </a:rPr>
              <a:t> 360-DEGREE FEEDBACK IS A VALUABLE TOOL FOR ASSESSING INDIVIDUAL AND TEAM PERFORMANCE, IDENTIFYING SKILL GAPS, AND FOSTERING A CULTURE OF CONTINUOUS IMPROVEMENT.</a:t>
            </a:r>
          </a:p>
          <a:p>
            <a:pPr marL="285750" lvl="0" indent="-285750">
              <a:spcBef>
                <a:spcPts val="0"/>
              </a:spcBef>
              <a:buFont typeface="Wingdings" panose="05000000000000000000" pitchFamily="2"/>
              <a:buChar char="v"/>
            </a:pPr>
            <a:r>
              <a:rPr lang="en-US" sz="1800" dirty="0">
                <a:latin typeface="Arial" panose="020B0604020202020204" pitchFamily="34"/>
                <a:cs typeface="Arial" panose="020B0604020202020204" pitchFamily="34"/>
              </a:rPr>
              <a:t> IT SUPPORTS TALENT DEVELOPMENT, ENHANCES TEAMWORK, AND ALIGNS INDIVIDUAL PERFORMANCE WITH ORGANIZATIONAL GOALS. WHEN EXECUTED EFFECTIVELY, IT CONTRIBUTES TO A MORE ENGAGED AND HIGH-PERFORMING WORKFORCE, ULTIMATELY BENEFITING THE COMPANY'S OVERALL SUCCESS.</a:t>
            </a:r>
          </a:p>
          <a:p>
            <a:endParaRPr lang="en-US" dirty="0"/>
          </a:p>
        </p:txBody>
      </p:sp>
      <p:sp>
        <p:nvSpPr>
          <p:cNvPr id="2" name="Slide Number Placeholder 1">
            <a:extLst>
              <a:ext uri="{FF2B5EF4-FFF2-40B4-BE49-F238E27FC236}">
                <a16:creationId xmlns:a16="http://schemas.microsoft.com/office/drawing/2014/main" id="{1860A2A3-55BF-0D1D-29C5-130A3483E6D7}"/>
              </a:ext>
            </a:extLst>
          </p:cNvPr>
          <p:cNvSpPr>
            <a:spLocks noGrp="1"/>
          </p:cNvSpPr>
          <p:nvPr>
            <p:ph type="sldNum" sz="quarter" idx="12"/>
          </p:nvPr>
        </p:nvSpPr>
        <p:spPr/>
        <p:txBody>
          <a:bodyPr/>
          <a:lstStyle/>
          <a:p>
            <a:fld id="{6D22F896-40B5-4ADD-8801-0D06FADFA095}" type="slidenum">
              <a:rPr lang="en-US" smtClean="0"/>
              <a:t>6</a:t>
            </a:fld>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Benefits Employees Appreciate Most in 2018 - HR Daily Advisor"/>
          <p:cNvPicPr>
            <a:picLocks noChangeAspect="1" noChangeArrowheads="1"/>
          </p:cNvPicPr>
          <p:nvPr/>
        </p:nvPicPr>
        <p:blipFill rotWithShape="1">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t="7983" b="11946"/>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5129" name="Picture 5128"/>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985838" y="764373"/>
            <a:ext cx="10520362" cy="1293028"/>
          </a:xfrm>
        </p:spPr>
        <p:txBody>
          <a:bodyPr>
            <a:noAutofit/>
          </a:bodyPr>
          <a:lstStyle/>
          <a:p>
            <a:pPr algn="ctr"/>
            <a:r>
              <a:rPr kumimoji="0" lang="en-US" b="1" i="0" u="none" strike="noStrike" kern="1200" cap="all" spc="0" normalizeH="0" baseline="0" noProof="0" dirty="0">
                <a:ln>
                  <a:noFill/>
                </a:ln>
                <a:effectLst/>
                <a:uLnTx/>
                <a:uFillTx/>
                <a:latin typeface="Arial" panose="020B0604020202020204" pitchFamily="34"/>
                <a:cs typeface="Arial" panose="020B0604020202020204" pitchFamily="34"/>
              </a:rPr>
              <a:t>The benefits of its implementation to employees and employers</a:t>
            </a:r>
            <a:endParaRPr lang="en-US" dirty="0"/>
          </a:p>
        </p:txBody>
      </p:sp>
      <p:sp>
        <p:nvSpPr>
          <p:cNvPr id="3" name="Content Placeholder 2"/>
          <p:cNvSpPr>
            <a:spLocks noGrp="1"/>
          </p:cNvSpPr>
          <p:nvPr>
            <p:ph idx="1"/>
          </p:nvPr>
        </p:nvSpPr>
        <p:spPr>
          <a:xfrm>
            <a:off x="685800" y="2821764"/>
            <a:ext cx="10820400" cy="3396921"/>
          </a:xfrm>
        </p:spPr>
        <p:txBody>
          <a:bodyPr>
            <a:normAutofit/>
          </a:bodyPr>
          <a:lstStyle/>
          <a:p>
            <a:pPr marL="114300" marR="0" lvl="0" indent="-342900" defTabSz="914400" rtl="0" eaLnBrk="1" fontAlgn="auto" latinLnBrk="0" hangingPunct="1">
              <a:spcBef>
                <a:spcPts val="1000"/>
              </a:spcBef>
              <a:spcAft>
                <a:spcPts val="0"/>
              </a:spcAft>
              <a:buClr>
                <a:srgbClr val="000000"/>
              </a:buClr>
              <a:buSzPct val="100000"/>
              <a:buFont typeface="Wingdings" panose="05000000000000000000" pitchFamily="2"/>
              <a:buChar char="Ø"/>
              <a:defRPr/>
            </a:pPr>
            <a:r>
              <a:rPr kumimoji="0" lang="en-US" sz="2000" b="0" i="0" u="none" strike="noStrike" kern="1200" cap="all" spc="0" normalizeH="0" baseline="0" noProof="0" dirty="0">
                <a:ln>
                  <a:noFill/>
                </a:ln>
                <a:effectLst/>
                <a:uLnTx/>
                <a:uFillTx/>
                <a:latin typeface="Arial" panose="020B0604020202020204" pitchFamily="34"/>
                <a:cs typeface="Arial" panose="020B0604020202020204" pitchFamily="34"/>
              </a:rPr>
              <a:t>The implementation of 360-degree feedback offers several benefits to both employees and employers. </a:t>
            </a:r>
          </a:p>
          <a:p>
            <a:pPr marL="114300" marR="0" lvl="0" indent="-342900" defTabSz="914400" rtl="0" eaLnBrk="1" fontAlgn="auto" latinLnBrk="0" hangingPunct="1">
              <a:spcBef>
                <a:spcPts val="1000"/>
              </a:spcBef>
              <a:spcAft>
                <a:spcPts val="0"/>
              </a:spcAft>
              <a:buClr>
                <a:srgbClr val="000000"/>
              </a:buClr>
              <a:buSzPct val="100000"/>
              <a:buFont typeface="Wingdings" panose="05000000000000000000" pitchFamily="2"/>
              <a:buChar char="Ø"/>
              <a:defRPr/>
            </a:pPr>
            <a:endParaRPr kumimoji="0" lang="en-US" sz="2000" b="0" i="0" u="none" strike="noStrike" kern="1200" cap="all" spc="0" normalizeH="0" baseline="0" noProof="0" dirty="0">
              <a:ln>
                <a:noFill/>
              </a:ln>
              <a:effectLst/>
              <a:uLnTx/>
              <a:uFillTx/>
              <a:latin typeface="Arial" panose="020B0604020202020204" pitchFamily="34"/>
              <a:cs typeface="Arial" panose="020B0604020202020204" pitchFamily="34"/>
            </a:endParaRPr>
          </a:p>
          <a:p>
            <a:pPr marL="114300" marR="0" lvl="0" indent="-342900" defTabSz="914400" rtl="0" eaLnBrk="1" fontAlgn="auto" latinLnBrk="0" hangingPunct="1">
              <a:spcBef>
                <a:spcPts val="1000"/>
              </a:spcBef>
              <a:spcAft>
                <a:spcPts val="0"/>
              </a:spcAft>
              <a:buClr>
                <a:srgbClr val="000000"/>
              </a:buClr>
              <a:buSzPct val="100000"/>
              <a:buFont typeface="Wingdings" panose="05000000000000000000" pitchFamily="2"/>
              <a:buChar char="Ø"/>
              <a:defRPr/>
            </a:pPr>
            <a:r>
              <a:rPr kumimoji="0" lang="en-US" sz="2000" b="1" i="0" u="none" strike="noStrike" kern="1200" cap="all" spc="0" normalizeH="0" baseline="0" noProof="0" dirty="0">
                <a:ln>
                  <a:noFill/>
                </a:ln>
                <a:effectLst/>
                <a:uLnTx/>
                <a:uFillTx/>
                <a:latin typeface="Arial" panose="020B0604020202020204" pitchFamily="34"/>
                <a:cs typeface="Arial" panose="020B0604020202020204" pitchFamily="34"/>
              </a:rPr>
              <a:t>‘’today, 360 feedback is a well-known and often used tool for development. It has the potential to provide a unique level of clarity about one’s strengths and areas for development to motivate efforts to change and grow’’ Mohapatra, M., 2015.</a:t>
            </a:r>
            <a:endParaRPr kumimoji="0" lang="en-US" sz="2000" b="0" i="0" u="none" strike="noStrike" kern="1200" cap="all" spc="0" normalizeH="0" baseline="0" noProof="0" dirty="0">
              <a:ln>
                <a:noFill/>
              </a:ln>
              <a:effectLst/>
              <a:uLnTx/>
              <a:uFillTx/>
              <a:latin typeface="Arial" panose="020B0604020202020204" pitchFamily="34"/>
              <a:cs typeface="Arial" panose="020B0604020202020204" pitchFamily="34"/>
            </a:endParaRPr>
          </a:p>
          <a:p>
            <a:pPr marL="0" indent="0">
              <a:buNone/>
            </a:pPr>
            <a:endParaRPr lang="en-US" dirty="0"/>
          </a:p>
        </p:txBody>
      </p:sp>
      <p:sp>
        <p:nvSpPr>
          <p:cNvPr id="4" name="Slide Number Placeholder 3">
            <a:extLst>
              <a:ext uri="{FF2B5EF4-FFF2-40B4-BE49-F238E27FC236}">
                <a16:creationId xmlns:a16="http://schemas.microsoft.com/office/drawing/2014/main" id="{CE987EC9-571D-8950-BC8E-F8A08F6ECE5A}"/>
              </a:ext>
            </a:extLst>
          </p:cNvPr>
          <p:cNvSpPr>
            <a:spLocks noGrp="1"/>
          </p:cNvSpPr>
          <p:nvPr>
            <p:ph type="sldNum" sz="quarter" idx="12"/>
          </p:nvPr>
        </p:nvSpPr>
        <p:spPr/>
        <p:txBody>
          <a:bodyPr/>
          <a:lstStyle/>
          <a:p>
            <a:fld id="{6D22F896-40B5-4ADD-8801-0D06FADFA095}" type="slidenum">
              <a:rPr lang="en-US" smtClean="0"/>
              <a:t>7</a:t>
            </a:fld>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106" y="2028825"/>
            <a:ext cx="10491787" cy="728663"/>
          </a:xfrm>
        </p:spPr>
        <p:txBody>
          <a:bodyPr>
            <a:normAutofit fontScale="90000"/>
          </a:bodyPr>
          <a:lstStyle/>
          <a:p>
            <a:pPr algn="l"/>
            <a:br>
              <a:rPr lang="en-US" sz="3600" b="0" i="0" baseline="0" dirty="0"/>
            </a:br>
            <a:br>
              <a:rPr lang="en-US" sz="3600" dirty="0"/>
            </a:br>
            <a:endParaRPr lang="en-US" dirty="0"/>
          </a:p>
        </p:txBody>
      </p:sp>
      <p:graphicFrame>
        <p:nvGraphicFramePr>
          <p:cNvPr id="4" name="Diagram 3"/>
          <p:cNvGraphicFramePr/>
          <p:nvPr/>
        </p:nvGraphicFramePr>
        <p:xfrm>
          <a:off x="242888" y="1157288"/>
          <a:ext cx="11772900" cy="54578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6FC880BC-CD8A-267A-6120-0CD479F396DE}"/>
              </a:ext>
            </a:extLst>
          </p:cNvPr>
          <p:cNvSpPr>
            <a:spLocks noGrp="1"/>
          </p:cNvSpPr>
          <p:nvPr>
            <p:ph type="sldNum" sz="quarter" idx="12"/>
          </p:nvPr>
        </p:nvSpPr>
        <p:spPr/>
        <p:txBody>
          <a:bodyPr/>
          <a:lstStyle/>
          <a:p>
            <a:fld id="{6D22F896-40B5-4ADD-8801-0D06FADFA095}" type="slidenum">
              <a:rPr lang="en-US" smtClean="0"/>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ounded Rectangle 14"/>
          <p:cNvSpPr>
            <a:spLocks noGrp="1" noRot="1" noChangeAspect="1" noMove="1" noResize="1" noEditPoints="1" noAdjustHandles="1" noChangeArrowheads="1" noChangeShapeType="1" noTextEdit="1"/>
          </p:cNvSpPr>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Rectangle 14"/>
          <p:cNvSpPr>
            <a:spLocks noGrp="1" noRot="1" noChangeAspect="1" noMove="1" noResize="1" noEditPoints="1" noAdjustHandles="1" noChangeArrowheads="1" noChangeShapeType="1" noTextEdit="1"/>
          </p:cNvSpPr>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6" name="Picture 15"/>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6697" r="55278"/>
          <a:stretch>
            <a:fillRect/>
          </a:stretch>
        </p:blipFill>
        <p:spPr>
          <a:xfrm>
            <a:off x="0" y="4375150"/>
            <a:ext cx="4636008" cy="2482850"/>
          </a:xfrm>
          <a:prstGeom prst="rect">
            <a:avLst/>
          </a:prstGeom>
        </p:spPr>
      </p:pic>
      <p:sp>
        <p:nvSpPr>
          <p:cNvPr id="2" name="Title 1"/>
          <p:cNvSpPr>
            <a:spLocks noGrp="1"/>
          </p:cNvSpPr>
          <p:nvPr>
            <p:ph type="title"/>
          </p:nvPr>
        </p:nvSpPr>
        <p:spPr>
          <a:xfrm>
            <a:off x="271464" y="804334"/>
            <a:ext cx="3843336" cy="5249333"/>
          </a:xfrm>
        </p:spPr>
        <p:txBody>
          <a:bodyPr>
            <a:normAutofit fontScale="90000"/>
          </a:bodyPr>
          <a:lstStyle/>
          <a:p>
            <a:pPr algn="l"/>
            <a:r>
              <a:rPr kumimoji="0" lang="en-US" sz="3200" b="1" i="0" u="none" strike="noStrike" kern="1200" cap="all" spc="0" normalizeH="0" baseline="0" noProof="0" dirty="0">
                <a:ln>
                  <a:noFill/>
                </a:ln>
                <a:solidFill>
                  <a:srgbClr val="FFFFFF"/>
                </a:solidFill>
                <a:effectLst/>
                <a:uLnTx/>
                <a:uFillTx/>
                <a:latin typeface="Arial" panose="020B0604020202020204" pitchFamily="34"/>
              </a:rPr>
              <a:t>Key issues involve whilst implementing the concept</a:t>
            </a:r>
            <a:br>
              <a:rPr kumimoji="0" lang="en-US" sz="3200" b="1" i="0" u="none" strike="noStrike" kern="1200" cap="all" spc="0" normalizeH="0" baseline="0" noProof="0" dirty="0">
                <a:ln>
                  <a:noFill/>
                </a:ln>
                <a:solidFill>
                  <a:srgbClr val="FFFFFF"/>
                </a:solidFill>
                <a:effectLst/>
                <a:uLnTx/>
                <a:uFillTx/>
                <a:latin typeface="Arial" panose="020B0604020202020204" pitchFamily="34"/>
              </a:rPr>
            </a:br>
            <a:r>
              <a:rPr kumimoji="0" lang="en-US" sz="3200" b="1" i="0" u="none" strike="noStrike" kern="1200" cap="all" spc="0" normalizeH="0" baseline="0" noProof="0" dirty="0">
                <a:ln>
                  <a:noFill/>
                </a:ln>
                <a:solidFill>
                  <a:srgbClr val="FFFFFF"/>
                </a:solidFill>
                <a:effectLst/>
                <a:uLnTx/>
                <a:uFillTx/>
                <a:latin typeface="Arial" panose="020B0604020202020204" pitchFamily="34"/>
              </a:rPr>
              <a:t> – this may include the key issues to focus on whilst implementing 360 – degree feedback</a:t>
            </a:r>
            <a:r>
              <a:rPr kumimoji="0" lang="en-US" sz="2800" b="1" i="0" u="none" strike="noStrike" kern="1200" cap="all" spc="0" normalizeH="0" baseline="0" noProof="0" dirty="0">
                <a:ln>
                  <a:noFill/>
                </a:ln>
                <a:solidFill>
                  <a:srgbClr val="FFFFFF"/>
                </a:solidFill>
                <a:effectLst/>
                <a:uLnTx/>
                <a:uFillTx/>
                <a:latin typeface="Arial" panose="020B0604020202020204" pitchFamily="34"/>
              </a:rPr>
              <a:t>.</a:t>
            </a:r>
            <a:endParaRPr lang="en-US" sz="2800" dirty="0">
              <a:solidFill>
                <a:srgbClr val="FFFFFF"/>
              </a:solidFill>
            </a:endParaRPr>
          </a:p>
        </p:txBody>
      </p:sp>
      <p:sp>
        <p:nvSpPr>
          <p:cNvPr id="3" name="Content Placeholder 2"/>
          <p:cNvSpPr>
            <a:spLocks noGrp="1"/>
          </p:cNvSpPr>
          <p:nvPr>
            <p:ph idx="1"/>
          </p:nvPr>
        </p:nvSpPr>
        <p:spPr>
          <a:xfrm>
            <a:off x="5234722" y="804334"/>
            <a:ext cx="6271477" cy="5249333"/>
          </a:xfrm>
        </p:spPr>
        <p:txBody>
          <a:bodyPr anchor="ctr">
            <a:normAutofit/>
          </a:bodyPr>
          <a:lstStyle/>
          <a:p>
            <a:pPr marL="0" lvl="0" indent="0" hangingPunct="0">
              <a:spcBef>
                <a:spcPts val="0"/>
              </a:spcBef>
              <a:spcAft>
                <a:spcPts val="600"/>
              </a:spcAft>
              <a:buNone/>
            </a:pPr>
            <a:r>
              <a:rPr lang="en-US" sz="1800" b="1" cap="none" dirty="0">
                <a:solidFill>
                  <a:schemeClr val="tx2"/>
                </a:solidFill>
                <a:latin typeface="Arial" panose="020B0604020202020204" pitchFamily="34"/>
                <a:cs typeface="Arial" panose="020B0604020202020204" pitchFamily="34"/>
              </a:rPr>
              <a:t>WHEN IMPLEMENTING 360-DEGREE FEEDBACK, SEVERAL KEY ISSUES SHOULD BE CAREFULLY CONSIDERED:</a:t>
            </a:r>
          </a:p>
          <a:p>
            <a:pPr marL="0" lvl="0" indent="0" hangingPunct="0">
              <a:spcBef>
                <a:spcPts val="0"/>
              </a:spcBef>
              <a:spcAft>
                <a:spcPts val="600"/>
              </a:spcAft>
              <a:buNone/>
            </a:pPr>
            <a:endParaRPr lang="en-US" sz="1800" b="1" cap="none" dirty="0">
              <a:solidFill>
                <a:schemeClr val="tx2"/>
              </a:solidFill>
              <a:latin typeface="Arial" panose="020B0604020202020204" pitchFamily="34"/>
              <a:cs typeface="Arial" panose="020B0604020202020204" pitchFamily="34"/>
            </a:endParaRPr>
          </a:p>
          <a:p>
            <a:pPr marL="0" lvl="0" indent="0" hangingPunct="0">
              <a:spcBef>
                <a:spcPts val="0"/>
              </a:spcBef>
              <a:spcAft>
                <a:spcPts val="600"/>
              </a:spcAft>
              <a:buAutoNum type="arabicPeriod"/>
            </a:pPr>
            <a:r>
              <a:rPr lang="en-US" sz="1800" b="1" cap="none" dirty="0">
                <a:solidFill>
                  <a:schemeClr val="tx2"/>
                </a:solidFill>
                <a:latin typeface="Arial" panose="020B0604020202020204" pitchFamily="34"/>
                <a:cs typeface="Arial" panose="020B0604020202020204" pitchFamily="34"/>
              </a:rPr>
              <a:t>PRIVACY AND CONFIDENTIALITY</a:t>
            </a:r>
            <a:r>
              <a:rPr lang="en-US" sz="1800" cap="none" dirty="0">
                <a:solidFill>
                  <a:schemeClr val="tx2"/>
                </a:solidFill>
                <a:latin typeface="Arial" panose="020B0604020202020204" pitchFamily="34"/>
                <a:cs typeface="Arial" panose="020B0604020202020204" pitchFamily="34"/>
              </a:rPr>
              <a:t>: MAINTAINING ANONYMITY AND ENSURING THE CONFIDENTIALITY OF FEEDBACK IS CRUCIAL TO ENCOURAGE HONESTY AND PREVENT POTENTIAL BIASES OR CONFLICTS.</a:t>
            </a:r>
          </a:p>
          <a:p>
            <a:pPr marL="0" lvl="0" indent="0" hangingPunct="0">
              <a:spcBef>
                <a:spcPts val="0"/>
              </a:spcBef>
              <a:spcAft>
                <a:spcPts val="600"/>
              </a:spcAft>
              <a:buAutoNum type="arabicPeriod" startAt="2"/>
            </a:pPr>
            <a:r>
              <a:rPr lang="en-US" sz="1800" b="1" cap="none" dirty="0">
                <a:solidFill>
                  <a:schemeClr val="tx2"/>
                </a:solidFill>
                <a:latin typeface="Arial" panose="020B0604020202020204" pitchFamily="34"/>
                <a:cs typeface="Arial" panose="020B0604020202020204" pitchFamily="34"/>
              </a:rPr>
              <a:t>CLEAR OBJECTIVES</a:t>
            </a:r>
            <a:r>
              <a:rPr lang="en-US" sz="1800" cap="none" dirty="0">
                <a:solidFill>
                  <a:schemeClr val="tx2"/>
                </a:solidFill>
                <a:latin typeface="Arial" panose="020B0604020202020204" pitchFamily="34"/>
                <a:cs typeface="Arial" panose="020B0604020202020204" pitchFamily="34"/>
              </a:rPr>
              <a:t>: ESTABLISHING CLEAR OBJECTIVES AND EXPECTATIONS FOR THE PROCESS IS VITAL TO AVOID MISUNDERSTANDINGS AND ENSURE THAT FEEDBACK ALIGNS WITH ORGANIZATIONAL GOALS.</a:t>
            </a:r>
          </a:p>
          <a:p>
            <a:pPr marL="0" lvl="0" indent="0" hangingPunct="0">
              <a:spcBef>
                <a:spcPts val="0"/>
              </a:spcBef>
              <a:spcAft>
                <a:spcPts val="600"/>
              </a:spcAft>
              <a:buAutoNum type="arabicPeriod" startAt="3"/>
            </a:pPr>
            <a:r>
              <a:rPr lang="en-US" sz="1800" b="1" cap="none" dirty="0">
                <a:solidFill>
                  <a:schemeClr val="tx2"/>
                </a:solidFill>
                <a:latin typeface="Arial" panose="020B0604020202020204" pitchFamily="34"/>
                <a:cs typeface="Arial" panose="020B0604020202020204" pitchFamily="34"/>
              </a:rPr>
              <a:t>EFFECTIVE COMMUNICATION</a:t>
            </a:r>
            <a:r>
              <a:rPr lang="en-US" sz="1800" cap="none" dirty="0">
                <a:solidFill>
                  <a:schemeClr val="tx2"/>
                </a:solidFill>
                <a:latin typeface="Arial" panose="020B0604020202020204" pitchFamily="34"/>
                <a:cs typeface="Arial" panose="020B0604020202020204" pitchFamily="34"/>
              </a:rPr>
              <a:t>: PROPERLY COMMUNICATING THE PURPOSE, PROCESS, AND BENEFITS OF 360-DEGREE FEEDBACK TO ALL PARTICIPANTS IS ESSENTIAL FOR ITS SUCCESSFUL ADOPTION.</a:t>
            </a:r>
          </a:p>
          <a:p>
            <a:endParaRPr lang="en-US" sz="1900" dirty="0">
              <a:solidFill>
                <a:schemeClr val="tx2"/>
              </a:solidFill>
            </a:endParaRPr>
          </a:p>
        </p:txBody>
      </p:sp>
      <p:sp>
        <p:nvSpPr>
          <p:cNvPr id="4" name="Slide Number Placeholder 3">
            <a:extLst>
              <a:ext uri="{FF2B5EF4-FFF2-40B4-BE49-F238E27FC236}">
                <a16:creationId xmlns:a16="http://schemas.microsoft.com/office/drawing/2014/main" id="{804394D5-92AD-F212-33D2-3CD5E47256AF}"/>
              </a:ext>
            </a:extLst>
          </p:cNvPr>
          <p:cNvSpPr>
            <a:spLocks noGrp="1"/>
          </p:cNvSpPr>
          <p:nvPr>
            <p:ph type="sldNum" sz="quarter" idx="12"/>
          </p:nvPr>
        </p:nvSpPr>
        <p:spPr/>
        <p:txBody>
          <a:bodyPr/>
          <a:lstStyle/>
          <a:p>
            <a:fld id="{6D22F896-40B5-4ADD-8801-0D06FADFA095}" type="slidenum">
              <a:rPr lang="en-US" smtClean="0"/>
              <a:t>9</a:t>
            </a:fld>
            <a:endParaRPr lang="en-US" dirty="0"/>
          </a:p>
        </p:txBody>
      </p:sp>
    </p:spTree>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ounded Rectangle 14"/>
          <p:cNvSpPr>
            <a:spLocks noGrp="1" noRot="1" noChangeAspect="1" noMove="1" noResize="1" noEditPoints="1" noAdjustHandles="1" noChangeArrowheads="1" noChangeShapeType="1" noTextEdit="1"/>
          </p:cNvSpPr>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p:cNvSpPr>
            <a:spLocks noGrp="1" noRot="1" noChangeAspect="1" noMove="1" noResize="1" noEditPoints="1" noAdjustHandles="1" noChangeArrowheads="1" noChangeShapeType="1" noTextEdit="1"/>
          </p:cNvSpPr>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6697" r="55278"/>
          <a:stretch>
            <a:fillRect/>
          </a:stretch>
        </p:blipFill>
        <p:spPr>
          <a:xfrm>
            <a:off x="0" y="4375150"/>
            <a:ext cx="4636008" cy="2482850"/>
          </a:xfrm>
          <a:prstGeom prst="rect">
            <a:avLst/>
          </a:prstGeom>
        </p:spPr>
      </p:pic>
      <p:sp>
        <p:nvSpPr>
          <p:cNvPr id="3" name="Content Placeholder 2"/>
          <p:cNvSpPr>
            <a:spLocks noGrp="1"/>
          </p:cNvSpPr>
          <p:nvPr>
            <p:ph idx="1"/>
          </p:nvPr>
        </p:nvSpPr>
        <p:spPr>
          <a:xfrm>
            <a:off x="5234722" y="804334"/>
            <a:ext cx="6271477" cy="5249333"/>
          </a:xfrm>
        </p:spPr>
        <p:txBody>
          <a:bodyPr anchor="ctr">
            <a:normAutofit/>
          </a:bodyPr>
          <a:lstStyle/>
          <a:p>
            <a:pPr marL="0" lvl="0" indent="0" hangingPunct="0">
              <a:spcBef>
                <a:spcPts val="0"/>
              </a:spcBef>
              <a:spcAft>
                <a:spcPts val="600"/>
              </a:spcAft>
              <a:buAutoNum type="arabicPeriod" startAt="4"/>
            </a:pPr>
            <a:r>
              <a:rPr lang="en-US" sz="1800" b="1" cap="none" dirty="0">
                <a:solidFill>
                  <a:schemeClr val="tx2"/>
                </a:solidFill>
                <a:latin typeface="Arial" panose="020B0604020202020204" pitchFamily="34"/>
                <a:cs typeface="Arial" panose="020B0604020202020204" pitchFamily="34"/>
              </a:rPr>
              <a:t>TRAINING AND SUPPORT</a:t>
            </a:r>
            <a:r>
              <a:rPr lang="en-US" sz="1800" cap="none" dirty="0">
                <a:solidFill>
                  <a:schemeClr val="tx2"/>
                </a:solidFill>
                <a:latin typeface="Arial" panose="020B0604020202020204" pitchFamily="34"/>
                <a:cs typeface="Arial" panose="020B0604020202020204" pitchFamily="34"/>
              </a:rPr>
              <a:t>: PROVIDING TRAINING FOR BOTH PARTICIPANTS AND REVIEWERS IS NECESSARY TO ENSURE THEY UNDERSTAND THE PROCESS AND HOW TO DELIVER CONSTRUCTIVE FEEDBACK.</a:t>
            </a:r>
          </a:p>
          <a:p>
            <a:pPr marL="0" lvl="0" indent="0" hangingPunct="0">
              <a:spcBef>
                <a:spcPts val="0"/>
              </a:spcBef>
              <a:spcAft>
                <a:spcPts val="600"/>
              </a:spcAft>
              <a:buAutoNum type="arabicPeriod" startAt="5"/>
            </a:pPr>
            <a:r>
              <a:rPr lang="en-US" sz="1800" b="1" cap="none" dirty="0">
                <a:solidFill>
                  <a:schemeClr val="tx2"/>
                </a:solidFill>
                <a:latin typeface="Arial" panose="020B0604020202020204" pitchFamily="34"/>
                <a:cs typeface="Arial" panose="020B0604020202020204" pitchFamily="34"/>
              </a:rPr>
              <a:t>FEEDBACK QUALITY</a:t>
            </a:r>
            <a:r>
              <a:rPr lang="en-US" sz="1800" cap="none" dirty="0">
                <a:solidFill>
                  <a:schemeClr val="tx2"/>
                </a:solidFill>
                <a:latin typeface="Arial" panose="020B0604020202020204" pitchFamily="34"/>
                <a:cs typeface="Arial" panose="020B0604020202020204" pitchFamily="34"/>
              </a:rPr>
              <a:t>: ENSURING THE QUALITY OF FEEDBACK RECEIVED IS A CHALLENGE, AS SOME PARTICIPANTS MAY OFFER VAGUE OR UNHELPFUL COMMENTS. GUIDELINES FOR SPECIFIC AND ACTIONABLE FEEDBACK CAN MITIGATE THIS ISSUE.</a:t>
            </a:r>
          </a:p>
          <a:p>
            <a:pPr marL="0" indent="0">
              <a:buNone/>
            </a:pPr>
            <a:r>
              <a:rPr lang="en-US" sz="1800" b="1" cap="none" dirty="0">
                <a:solidFill>
                  <a:schemeClr val="tx2"/>
                </a:solidFill>
                <a:latin typeface="Arial" panose="020B0604020202020204" pitchFamily="34"/>
                <a:cs typeface="Arial" panose="020B0604020202020204" pitchFamily="34"/>
              </a:rPr>
              <a:t>6.BIAS AND FAIRNESS</a:t>
            </a:r>
            <a:r>
              <a:rPr lang="en-US" sz="1800" cap="none" dirty="0">
                <a:solidFill>
                  <a:schemeClr val="tx2"/>
                </a:solidFill>
                <a:latin typeface="Arial" panose="020B0604020202020204" pitchFamily="34"/>
                <a:cs typeface="Arial" panose="020B0604020202020204" pitchFamily="34"/>
              </a:rPr>
              <a:t>: GUARDING AGAINST BIASES AND ENSURING FAIRNESS IN THE FEEDBACK PROCESS IS VITAL TO PREVENT DISCRIMINATION OR FAVORITISM.</a:t>
            </a:r>
          </a:p>
          <a:p>
            <a:pPr marL="0" indent="0">
              <a:buNone/>
            </a:pPr>
            <a:endParaRPr lang="en-US" sz="2000" dirty="0">
              <a:solidFill>
                <a:schemeClr val="tx2"/>
              </a:solidFill>
            </a:endParaRPr>
          </a:p>
        </p:txBody>
      </p:sp>
      <p:sp>
        <p:nvSpPr>
          <p:cNvPr id="2" name="Slide Number Placeholder 1">
            <a:extLst>
              <a:ext uri="{FF2B5EF4-FFF2-40B4-BE49-F238E27FC236}">
                <a16:creationId xmlns:a16="http://schemas.microsoft.com/office/drawing/2014/main" id="{58503420-E9D9-4503-F77D-796AD77FE508}"/>
              </a:ext>
            </a:extLst>
          </p:cNvPr>
          <p:cNvSpPr>
            <a:spLocks noGrp="1"/>
          </p:cNvSpPr>
          <p:nvPr>
            <p:ph type="sldNum" sz="quarter" idx="12"/>
          </p:nvPr>
        </p:nvSpPr>
        <p:spPr/>
        <p:txBody>
          <a:bodyPr/>
          <a:lstStyle/>
          <a:p>
            <a:fld id="{6D22F896-40B5-4ADD-8801-0D06FADFA095}" type="slidenum">
              <a:rPr lang="en-US" smtClean="0"/>
              <a:t>10</a:t>
            </a:fld>
            <a:endParaRPr lang="en-US" dirty="0"/>
          </a:p>
        </p:txBody>
      </p:sp>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ounded Rectangle 14"/>
          <p:cNvSpPr>
            <a:spLocks noGrp="1" noRot="1" noChangeAspect="1" noMove="1" noResize="1" noEditPoints="1" noAdjustHandles="1" noChangeArrowheads="1" noChangeShapeType="1" noTextEdit="1"/>
          </p:cNvSpPr>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p:cNvSpPr>
            <a:spLocks noGrp="1" noRot="1" noChangeAspect="1" noMove="1" noResize="1" noEditPoints="1" noAdjustHandles="1" noChangeArrowheads="1" noChangeShapeType="1" noTextEdit="1"/>
          </p:cNvSpPr>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6697" r="55278"/>
          <a:stretch>
            <a:fillRect/>
          </a:stretch>
        </p:blipFill>
        <p:spPr>
          <a:xfrm>
            <a:off x="0" y="4375150"/>
            <a:ext cx="4636008" cy="2482850"/>
          </a:xfrm>
          <a:prstGeom prst="rect">
            <a:avLst/>
          </a:prstGeom>
        </p:spPr>
      </p:pic>
      <p:sp>
        <p:nvSpPr>
          <p:cNvPr id="3" name="Content Placeholder 2"/>
          <p:cNvSpPr>
            <a:spLocks noGrp="1"/>
          </p:cNvSpPr>
          <p:nvPr>
            <p:ph idx="1"/>
          </p:nvPr>
        </p:nvSpPr>
        <p:spPr>
          <a:xfrm>
            <a:off x="5234722" y="804334"/>
            <a:ext cx="6271477" cy="5249333"/>
          </a:xfrm>
        </p:spPr>
        <p:txBody>
          <a:bodyPr anchor="ctr">
            <a:normAutofit lnSpcReduction="10000"/>
          </a:bodyPr>
          <a:lstStyle/>
          <a:p>
            <a:pPr marL="0" lvl="0" indent="0" hangingPunct="0">
              <a:spcBef>
                <a:spcPts val="0"/>
              </a:spcBef>
              <a:buAutoNum type="arabicPeriod" startAt="7"/>
            </a:pPr>
            <a:r>
              <a:rPr lang="en-US" sz="1800" b="1" cap="none" dirty="0">
                <a:solidFill>
                  <a:schemeClr val="tx2"/>
                </a:solidFill>
                <a:latin typeface="Arial" panose="020B0604020202020204" pitchFamily="34"/>
                <a:cs typeface="Arial" panose="020B0604020202020204" pitchFamily="34"/>
              </a:rPr>
              <a:t>FOLLOW-UP AND DEVELOPMENT</a:t>
            </a:r>
            <a:r>
              <a:rPr lang="en-US" sz="1800" cap="none" dirty="0">
                <a:solidFill>
                  <a:schemeClr val="tx2"/>
                </a:solidFill>
                <a:latin typeface="Arial" panose="020B0604020202020204" pitchFamily="34"/>
                <a:cs typeface="Arial" panose="020B0604020202020204" pitchFamily="34"/>
              </a:rPr>
              <a:t>: A STRUCTURED PLAN FOR FOLLOW-UP AND DEVELOPMENT BASED ON FEEDBACK IS ESSENTIAL, SO THAT IT DOESN'T BECOME JUST A ONE-TIME EVENT.</a:t>
            </a:r>
          </a:p>
          <a:p>
            <a:pPr marL="0" lvl="0" indent="0" hangingPunct="0">
              <a:spcBef>
                <a:spcPts val="0"/>
              </a:spcBef>
              <a:buAutoNum type="arabicPeriod" startAt="8"/>
            </a:pPr>
            <a:r>
              <a:rPr lang="en-US" sz="1800" b="1" cap="none" dirty="0">
                <a:solidFill>
                  <a:schemeClr val="tx2"/>
                </a:solidFill>
                <a:latin typeface="Arial" panose="020B0604020202020204" pitchFamily="34"/>
                <a:cs typeface="Arial" panose="020B0604020202020204" pitchFamily="34"/>
              </a:rPr>
              <a:t>CULTURAL SENSITIVITY</a:t>
            </a:r>
            <a:r>
              <a:rPr lang="en-US" sz="1800" cap="none" dirty="0">
                <a:solidFill>
                  <a:schemeClr val="tx2"/>
                </a:solidFill>
                <a:latin typeface="Arial" panose="020B0604020202020204" pitchFamily="34"/>
                <a:cs typeface="Arial" panose="020B0604020202020204" pitchFamily="34"/>
              </a:rPr>
              <a:t>: DIFFERENT CULTURAL CONTEXTS MAY INFLUENCE HOW FEEDBACK IS GIVEN AND RECEIVED, REQUIRING A NUANCED APPROACH.</a:t>
            </a:r>
          </a:p>
          <a:p>
            <a:pPr marL="0" lvl="0" indent="0" hangingPunct="0">
              <a:spcBef>
                <a:spcPts val="0"/>
              </a:spcBef>
              <a:buAutoNum type="arabicPeriod" startAt="9"/>
            </a:pPr>
            <a:r>
              <a:rPr lang="en-US" sz="1800" b="1" cap="none" dirty="0">
                <a:solidFill>
                  <a:schemeClr val="tx2"/>
                </a:solidFill>
                <a:latin typeface="Arial" panose="020B0604020202020204" pitchFamily="34"/>
                <a:cs typeface="Arial" panose="020B0604020202020204" pitchFamily="34"/>
              </a:rPr>
              <a:t>INTEGRATION WITH PERFORMANCE MANAGEMENT</a:t>
            </a:r>
            <a:r>
              <a:rPr lang="en-US" sz="1800" cap="none" dirty="0">
                <a:solidFill>
                  <a:schemeClr val="tx2"/>
                </a:solidFill>
                <a:latin typeface="Arial" panose="020B0604020202020204" pitchFamily="34"/>
                <a:cs typeface="Arial" panose="020B0604020202020204" pitchFamily="34"/>
              </a:rPr>
              <a:t>: ALIGNING 360-DEGREE FEEDBACK WITH PERFORMANCE APPRAISALS AND DEVELOPMENT PLANS IS ESSENTIAL FOR ITS LONG-TERM IMPACT ON EMPLOYEES.</a:t>
            </a:r>
          </a:p>
          <a:p>
            <a:pPr marL="0" lvl="0" indent="0" hangingPunct="0">
              <a:spcBef>
                <a:spcPts val="0"/>
              </a:spcBef>
              <a:buAutoNum type="arabicPeriod" startAt="10"/>
            </a:pPr>
            <a:r>
              <a:rPr lang="en-US" sz="1800" b="1" cap="none" dirty="0">
                <a:solidFill>
                  <a:schemeClr val="tx2"/>
                </a:solidFill>
                <a:latin typeface="Arial" panose="020B0604020202020204" pitchFamily="34"/>
                <a:cs typeface="Arial" panose="020B0604020202020204" pitchFamily="34"/>
              </a:rPr>
              <a:t>FEEDBACK OVERLOAD</a:t>
            </a:r>
            <a:r>
              <a:rPr lang="en-US" sz="1800" cap="none" dirty="0">
                <a:solidFill>
                  <a:schemeClr val="tx2"/>
                </a:solidFill>
                <a:latin typeface="Arial" panose="020B0604020202020204" pitchFamily="34"/>
                <a:cs typeface="Arial" panose="020B0604020202020204" pitchFamily="34"/>
              </a:rPr>
              <a:t>: RECEIVING FEEDBACK FROM MULTIPLE SOURCES CAN BE OVERWHELMING. ORGANIZATIONS MUST HELP EMPLOYEES MANAGE AND PRIORITIZE THE INSIGHTS.</a:t>
            </a:r>
          </a:p>
          <a:p>
            <a:pPr marL="0" lvl="0" indent="0" hangingPunct="0">
              <a:spcBef>
                <a:spcPts val="0"/>
              </a:spcBef>
              <a:buNone/>
            </a:pPr>
            <a:r>
              <a:rPr lang="en-US" sz="1800" cap="none" dirty="0">
                <a:solidFill>
                  <a:schemeClr val="tx2"/>
                </a:solidFill>
                <a:latin typeface="Arial" panose="020B0604020202020204" pitchFamily="34"/>
                <a:cs typeface="Arial" panose="020B0604020202020204" pitchFamily="34"/>
              </a:rPr>
              <a:t>ADDRESSING THESE ISSUES THOUGHTFULLY DURING THE IMPLEMENTATION OF 360-DEGREE FEEDBACK CAN MAXIMIZE ITS EFFECTIVENESS AND MINIMIZE POTENTIAL PITFALLS.</a:t>
            </a:r>
          </a:p>
          <a:p>
            <a:endParaRPr lang="en-US" sz="1700" dirty="0">
              <a:solidFill>
                <a:schemeClr val="tx2"/>
              </a:solidFill>
            </a:endParaRPr>
          </a:p>
        </p:txBody>
      </p:sp>
      <p:sp>
        <p:nvSpPr>
          <p:cNvPr id="2" name="Slide Number Placeholder 1">
            <a:extLst>
              <a:ext uri="{FF2B5EF4-FFF2-40B4-BE49-F238E27FC236}">
                <a16:creationId xmlns:a16="http://schemas.microsoft.com/office/drawing/2014/main" id="{AFCE5D49-0ABB-ED52-C7AD-C4FC7DA9A015}"/>
              </a:ext>
            </a:extLst>
          </p:cNvPr>
          <p:cNvSpPr>
            <a:spLocks noGrp="1"/>
          </p:cNvSpPr>
          <p:nvPr>
            <p:ph type="sldNum" sz="quarter" idx="12"/>
          </p:nvPr>
        </p:nvSpPr>
        <p:spPr/>
        <p:txBody>
          <a:bodyPr/>
          <a:lstStyle/>
          <a:p>
            <a:fld id="{6D22F896-40B5-4ADD-8801-0D06FADFA095}" type="slidenum">
              <a:rPr lang="en-US" smtClean="0"/>
              <a:t>11</a:t>
            </a:fld>
            <a:endParaRPr lang="en-US" dirty="0"/>
          </a:p>
        </p:txBody>
      </p:sp>
    </p:spTree>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5487" y="639315"/>
            <a:ext cx="8610600" cy="1293028"/>
          </a:xfrm>
        </p:spPr>
        <p:txBody>
          <a:bodyPr>
            <a:normAutofit/>
          </a:bodyPr>
          <a:lstStyle/>
          <a:p>
            <a:pPr algn="ctr"/>
            <a:r>
              <a:rPr lang="en-US" sz="5400" b="1" dirty="0">
                <a:solidFill>
                  <a:srgbClr val="FFFFFF"/>
                </a:solidFill>
                <a:latin typeface="Algerian" panose="04020705040A02060702" pitchFamily="82" charset="0"/>
                <a:cs typeface="Arial" panose="020B0604020202020204" pitchFamily="34"/>
              </a:rPr>
              <a:t>Reference</a:t>
            </a:r>
            <a:endParaRPr lang="en-US" sz="5400" b="1" dirty="0">
              <a:latin typeface="Algerian" panose="04020705040A02060702" pitchFamily="82" charset="0"/>
            </a:endParaRPr>
          </a:p>
        </p:txBody>
      </p:sp>
      <p:sp>
        <p:nvSpPr>
          <p:cNvPr id="3" name="Content Placeholder 2"/>
          <p:cNvSpPr>
            <a:spLocks noGrp="1"/>
          </p:cNvSpPr>
          <p:nvPr>
            <p:ph idx="1"/>
          </p:nvPr>
        </p:nvSpPr>
        <p:spPr>
          <a:xfrm>
            <a:off x="685800" y="1600200"/>
            <a:ext cx="10820400" cy="5057775"/>
          </a:xfrm>
        </p:spPr>
        <p:txBody>
          <a:bodyPr>
            <a:normAutofit/>
          </a:bodyPr>
          <a:lstStyle/>
          <a:p>
            <a:pPr marL="0" marR="0" indent="0">
              <a:lnSpc>
                <a:spcPct val="115000"/>
              </a:lnSpc>
              <a:spcBef>
                <a:spcPts val="0"/>
              </a:spcBef>
              <a:spcAft>
                <a:spcPts val="800"/>
              </a:spcAft>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1. Agrawal, A. and Gupta, M.S., 2018. </a:t>
            </a:r>
            <a:r>
              <a:rPr lang="en-US" sz="1800" kern="100" dirty="0" err="1">
                <a:effectLst/>
                <a:latin typeface="Arial" panose="020B0604020202020204" pitchFamily="34" charset="0"/>
                <a:ea typeface="Calibri" panose="020F0502020204030204" pitchFamily="34" charset="0"/>
                <a:cs typeface="Arial" panose="020B0604020202020204" pitchFamily="34" charset="0"/>
              </a:rPr>
              <a:t>Behavioural</a:t>
            </a:r>
            <a:r>
              <a:rPr lang="en-US" sz="1800" kern="100" dirty="0">
                <a:effectLst/>
                <a:latin typeface="Arial" panose="020B0604020202020204" pitchFamily="34" charset="0"/>
                <a:ea typeface="Calibri" panose="020F0502020204030204" pitchFamily="34" charset="0"/>
                <a:cs typeface="Arial" panose="020B0604020202020204" pitchFamily="34" charset="0"/>
              </a:rPr>
              <a:t> Impact of 360 Degree Feedback on the Employees in an </a:t>
            </a:r>
            <a:r>
              <a:rPr lang="en-US" sz="1800" kern="100" dirty="0" err="1">
                <a:effectLst/>
                <a:latin typeface="Arial" panose="020B0604020202020204" pitchFamily="34" charset="0"/>
                <a:ea typeface="Calibri" panose="020F0502020204030204" pitchFamily="34" charset="0"/>
                <a:cs typeface="Arial" panose="020B0604020202020204" pitchFamily="34" charset="0"/>
              </a:rPr>
              <a:t>Organisation</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US" sz="1800" i="1" kern="100" dirty="0" err="1">
                <a:effectLst/>
                <a:latin typeface="Arial" panose="020B0604020202020204" pitchFamily="34" charset="0"/>
                <a:ea typeface="Calibri" panose="020F0502020204030204" pitchFamily="34" charset="0"/>
                <a:cs typeface="Arial" panose="020B0604020202020204" pitchFamily="34" charset="0"/>
              </a:rPr>
              <a:t>Aayushi</a:t>
            </a:r>
            <a:r>
              <a:rPr lang="en-US" sz="1800" i="1" kern="100" dirty="0">
                <a:effectLst/>
                <a:latin typeface="Arial" panose="020B0604020202020204" pitchFamily="34" charset="0"/>
                <a:ea typeface="Calibri" panose="020F0502020204030204" pitchFamily="34" charset="0"/>
                <a:cs typeface="Arial" panose="020B0604020202020204" pitchFamily="34" charset="0"/>
              </a:rPr>
              <a:t> Int </a:t>
            </a:r>
            <a:r>
              <a:rPr lang="en-US" sz="1800" i="1" kern="100" dirty="0" err="1">
                <a:effectLst/>
                <a:latin typeface="Arial" panose="020B0604020202020204" pitchFamily="34" charset="0"/>
                <a:ea typeface="Calibri" panose="020F0502020204030204" pitchFamily="34" charset="0"/>
                <a:cs typeface="Arial" panose="020B0604020202020204" pitchFamily="34" charset="0"/>
              </a:rPr>
              <a:t>Interdiscip</a:t>
            </a:r>
            <a:r>
              <a:rPr lang="en-US" sz="1800" i="1" kern="100" dirty="0">
                <a:effectLst/>
                <a:latin typeface="Arial" panose="020B0604020202020204" pitchFamily="34" charset="0"/>
                <a:ea typeface="Calibri" panose="020F0502020204030204" pitchFamily="34" charset="0"/>
                <a:cs typeface="Arial" panose="020B0604020202020204" pitchFamily="34" charset="0"/>
              </a:rPr>
              <a:t> Res J</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US" sz="1800" i="1" kern="100" dirty="0">
                <a:effectLst/>
                <a:latin typeface="Arial" panose="020B0604020202020204" pitchFamily="34" charset="0"/>
                <a:ea typeface="Calibri" panose="020F0502020204030204" pitchFamily="34" charset="0"/>
                <a:cs typeface="Arial" panose="020B0604020202020204" pitchFamily="34" charset="0"/>
              </a:rPr>
              <a:t>5</a:t>
            </a:r>
            <a:r>
              <a:rPr lang="en-US" sz="1800" kern="100" dirty="0">
                <a:effectLst/>
                <a:latin typeface="Arial" panose="020B0604020202020204" pitchFamily="34" charset="0"/>
                <a:ea typeface="Calibri" panose="020F0502020204030204" pitchFamily="34" charset="0"/>
                <a:cs typeface="Arial" panose="020B0604020202020204" pitchFamily="34" charset="0"/>
              </a:rPr>
              <a:t>(3), pp.341-345.</a:t>
            </a:r>
          </a:p>
          <a:p>
            <a:pPr marL="0" marR="0" indent="0">
              <a:lnSpc>
                <a:spcPct val="115000"/>
              </a:lnSpc>
              <a:spcBef>
                <a:spcPts val="0"/>
              </a:spcBef>
              <a:spcAft>
                <a:spcPts val="800"/>
              </a:spcAft>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2. Church, A.H., Dawson, L.M., Barden, K.L., Fleck, C.R., Rotolo, C.T. and </a:t>
            </a:r>
            <a:r>
              <a:rPr lang="en-GB" sz="1800" kern="100" dirty="0" err="1">
                <a:effectLst/>
                <a:latin typeface="Arial" panose="020B0604020202020204" pitchFamily="34" charset="0"/>
                <a:ea typeface="Calibri" panose="020F0502020204030204" pitchFamily="34" charset="0"/>
                <a:cs typeface="Arial" panose="020B0604020202020204" pitchFamily="34" charset="0"/>
              </a:rPr>
              <a:t>Tuller</a:t>
            </a:r>
            <a:r>
              <a:rPr lang="en-GB" sz="1800" kern="100" dirty="0">
                <a:effectLst/>
                <a:latin typeface="Arial" panose="020B0604020202020204" pitchFamily="34" charset="0"/>
                <a:ea typeface="Calibri" panose="020F0502020204030204" pitchFamily="34" charset="0"/>
                <a:cs typeface="Arial" panose="020B0604020202020204" pitchFamily="34" charset="0"/>
              </a:rPr>
              <a:t>, M., 2018. Enhancing 360-degree feedback for individual assessment and organization development: Methods and lessons from the field. In </a:t>
            </a:r>
            <a:r>
              <a:rPr lang="en-US" sz="1800" i="1" kern="100" dirty="0">
                <a:effectLst/>
                <a:latin typeface="Arial" panose="020B0604020202020204" pitchFamily="34" charset="0"/>
                <a:ea typeface="Calibri" panose="020F0502020204030204" pitchFamily="34" charset="0"/>
                <a:cs typeface="Arial" panose="020B0604020202020204" pitchFamily="34" charset="0"/>
              </a:rPr>
              <a:t>Research in organizational change and development</a:t>
            </a:r>
            <a:r>
              <a:rPr lang="en-US" sz="1800" kern="100" dirty="0">
                <a:effectLst/>
                <a:latin typeface="Arial" panose="020B0604020202020204" pitchFamily="34" charset="0"/>
                <a:ea typeface="Calibri" panose="020F0502020204030204" pitchFamily="34" charset="0"/>
                <a:cs typeface="Arial" panose="020B0604020202020204" pitchFamily="34" charset="0"/>
              </a:rPr>
              <a:t> (Vol. 26, pp. 47-97). Emerald Publishing Limited.</a:t>
            </a:r>
          </a:p>
          <a:p>
            <a:pPr marL="0" marR="0" indent="0">
              <a:lnSpc>
                <a:spcPct val="115000"/>
              </a:lnSpc>
              <a:spcBef>
                <a:spcPts val="0"/>
              </a:spcBef>
              <a:spcAft>
                <a:spcPts val="800"/>
              </a:spcAft>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3. Cid de León Carlos, V., González Salvador, M., Abraham, E.M., </a:t>
            </a:r>
            <a:r>
              <a:rPr lang="en-US" sz="1800" kern="100" dirty="0" err="1">
                <a:effectLst/>
                <a:latin typeface="Arial" panose="020B0604020202020204" pitchFamily="34" charset="0"/>
                <a:ea typeface="Calibri" panose="020F0502020204030204" pitchFamily="34" charset="0"/>
                <a:cs typeface="Arial" panose="020B0604020202020204" pitchFamily="34" charset="0"/>
              </a:rPr>
              <a:t>Evelio</a:t>
            </a:r>
            <a:r>
              <a:rPr lang="en-US" sz="1800" kern="100" dirty="0">
                <a:effectLst/>
                <a:latin typeface="Arial" panose="020B0604020202020204" pitchFamily="34" charset="0"/>
                <a:ea typeface="Calibri" panose="020F0502020204030204" pitchFamily="34" charset="0"/>
                <a:cs typeface="Arial" panose="020B0604020202020204" pitchFamily="34" charset="0"/>
              </a:rPr>
              <a:t> Erick, C.M. and Rigoberto Corby, M.M., 2020. 360-Degree evaluation review applied in top-level education.</a:t>
            </a:r>
          </a:p>
          <a:p>
            <a:pPr marL="0" marR="0" indent="0">
              <a:lnSpc>
                <a:spcPct val="115000"/>
              </a:lnSpc>
              <a:spcBef>
                <a:spcPts val="0"/>
              </a:spcBef>
              <a:spcAft>
                <a:spcPts val="800"/>
              </a:spcAft>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4. </a:t>
            </a:r>
            <a:r>
              <a:rPr lang="en-US" sz="1800" kern="100" dirty="0" err="1">
                <a:effectLst/>
                <a:latin typeface="Arial" panose="020B0604020202020204" pitchFamily="34" charset="0"/>
                <a:ea typeface="Calibri" panose="020F0502020204030204" pitchFamily="34" charset="0"/>
                <a:cs typeface="Arial" panose="020B0604020202020204" pitchFamily="34" charset="0"/>
              </a:rPr>
              <a:t>Corbillon</a:t>
            </a:r>
            <a:r>
              <a:rPr lang="en-US" sz="1800" kern="100" dirty="0">
                <a:effectLst/>
                <a:latin typeface="Arial" panose="020B0604020202020204" pitchFamily="34" charset="0"/>
                <a:ea typeface="Calibri" panose="020F0502020204030204" pitchFamily="34" charset="0"/>
                <a:cs typeface="Arial" panose="020B0604020202020204" pitchFamily="34" charset="0"/>
              </a:rPr>
              <a:t>, X., De Simone, F. and Simon, G., 2017, June. 360-degree video head movement dataset. In </a:t>
            </a:r>
            <a:r>
              <a:rPr lang="en-US" sz="1800" i="1" kern="100" dirty="0">
                <a:effectLst/>
                <a:latin typeface="Arial" panose="020B0604020202020204" pitchFamily="34" charset="0"/>
                <a:ea typeface="Calibri" panose="020F0502020204030204" pitchFamily="34" charset="0"/>
                <a:cs typeface="Arial" panose="020B0604020202020204" pitchFamily="34" charset="0"/>
              </a:rPr>
              <a:t>Proceedings of the 8th ACM on Multimedia Systems Conference</a:t>
            </a:r>
            <a:r>
              <a:rPr lang="en-US" sz="1800" kern="100" dirty="0">
                <a:effectLst/>
                <a:latin typeface="Arial" panose="020B0604020202020204" pitchFamily="34" charset="0"/>
                <a:ea typeface="Calibri" panose="020F0502020204030204" pitchFamily="34" charset="0"/>
                <a:cs typeface="Arial" panose="020B0604020202020204" pitchFamily="34" charset="0"/>
              </a:rPr>
              <a:t> (pp. 199-204).</a:t>
            </a:r>
          </a:p>
          <a:p>
            <a:pPr marL="0" marR="0" indent="0">
              <a:lnSpc>
                <a:spcPct val="115000"/>
              </a:lnSpc>
              <a:spcBef>
                <a:spcPts val="0"/>
              </a:spcBef>
              <a:spcAft>
                <a:spcPts val="800"/>
              </a:spcAft>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5. Das, U.K. and Panda, J., 2017. The Impact of 360 Degree Feedback on Employee Role in Leadership Development. </a:t>
            </a:r>
            <a:r>
              <a:rPr lang="en-US" sz="1800" i="1" kern="100" dirty="0">
                <a:effectLst/>
                <a:latin typeface="Arial" panose="020B0604020202020204" pitchFamily="34" charset="0"/>
                <a:ea typeface="Calibri" panose="020F0502020204030204" pitchFamily="34" charset="0"/>
                <a:cs typeface="Arial" panose="020B0604020202020204" pitchFamily="34" charset="0"/>
              </a:rPr>
              <a:t>Asian Journal of Management</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US" sz="1800" i="1" kern="100" dirty="0">
                <a:effectLst/>
                <a:latin typeface="Arial" panose="020B0604020202020204" pitchFamily="34" charset="0"/>
                <a:ea typeface="Calibri" panose="020F0502020204030204" pitchFamily="34" charset="0"/>
                <a:cs typeface="Arial" panose="020B0604020202020204" pitchFamily="34" charset="0"/>
              </a:rPr>
              <a:t>8</a:t>
            </a:r>
            <a:r>
              <a:rPr lang="en-US" sz="1800" kern="100" dirty="0">
                <a:effectLst/>
                <a:latin typeface="Arial" panose="020B0604020202020204" pitchFamily="34" charset="0"/>
                <a:ea typeface="Calibri" panose="020F0502020204030204" pitchFamily="34" charset="0"/>
                <a:cs typeface="Arial" panose="020B0604020202020204" pitchFamily="34" charset="0"/>
              </a:rPr>
              <a:t>(4), pp.962-966.</a:t>
            </a:r>
          </a:p>
          <a:p>
            <a:pPr marL="0" marR="0" indent="0">
              <a:lnSpc>
                <a:spcPct val="115000"/>
              </a:lnSpc>
              <a:spcBef>
                <a:spcPts val="0"/>
              </a:spcBef>
              <a:spcAft>
                <a:spcPts val="800"/>
              </a:spcAft>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6. Fleenor, J.W., 2019. Delivering 360-degree feedback. </a:t>
            </a:r>
            <a:r>
              <a:rPr lang="en-US" sz="1800" i="1" kern="100" dirty="0">
                <a:effectLst/>
                <a:latin typeface="Arial" panose="020B0604020202020204" pitchFamily="34" charset="0"/>
                <a:ea typeface="Calibri" panose="020F0502020204030204" pitchFamily="34" charset="0"/>
                <a:cs typeface="Arial" panose="020B0604020202020204" pitchFamily="34" charset="0"/>
              </a:rPr>
              <a:t>Feedback at work</a:t>
            </a:r>
            <a:r>
              <a:rPr lang="en-US" sz="1800" kern="100" dirty="0">
                <a:effectLst/>
                <a:latin typeface="Arial" panose="020B0604020202020204" pitchFamily="34" charset="0"/>
                <a:ea typeface="Calibri" panose="020F0502020204030204" pitchFamily="34" charset="0"/>
                <a:cs typeface="Arial" panose="020B0604020202020204" pitchFamily="34" charset="0"/>
              </a:rPr>
              <a:t>, pp.227-247.</a:t>
            </a:r>
          </a:p>
          <a:p>
            <a:pPr marL="0" lvl="0" indent="0">
              <a:lnSpc>
                <a:spcPct val="100000"/>
              </a:lnSpc>
              <a:buClr>
                <a:srgbClr val="FFFFFF"/>
              </a:buClr>
              <a:buNone/>
            </a:pPr>
            <a:endParaRPr lang="en-US" dirty="0"/>
          </a:p>
        </p:txBody>
      </p:sp>
      <p:sp>
        <p:nvSpPr>
          <p:cNvPr id="4" name="Slide Number Placeholder 3">
            <a:extLst>
              <a:ext uri="{FF2B5EF4-FFF2-40B4-BE49-F238E27FC236}">
                <a16:creationId xmlns:a16="http://schemas.microsoft.com/office/drawing/2014/main" id="{AC83E4C6-92F9-6586-2171-75F79312DC7E}"/>
              </a:ext>
            </a:extLst>
          </p:cNvPr>
          <p:cNvSpPr>
            <a:spLocks noGrp="1"/>
          </p:cNvSpPr>
          <p:nvPr>
            <p:ph type="sldNum" sz="quarter" idx="12"/>
          </p:nvPr>
        </p:nvSpPr>
        <p:spPr/>
        <p:txBody>
          <a:bodyPr/>
          <a:lstStyle/>
          <a:p>
            <a:fld id="{6D22F896-40B5-4ADD-8801-0D06FADFA095}" type="slidenum">
              <a:rPr lang="en-US" smtClean="0"/>
              <a:t>12</a:t>
            </a:fld>
            <a:endParaRPr lang="en-US" dirty="0"/>
          </a:p>
        </p:txBody>
      </p:sp>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1</TotalTime>
  <Words>1168</Words>
  <Application>Microsoft Office PowerPoint</Application>
  <PresentationFormat>Widescreen</PresentationFormat>
  <Paragraphs>68</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Algerian</vt:lpstr>
      <vt:lpstr>Amiri</vt:lpstr>
      <vt:lpstr>Arial</vt:lpstr>
      <vt:lpstr>Berlin Sans FB Demi</vt:lpstr>
      <vt:lpstr>Calibri</vt:lpstr>
      <vt:lpstr>Century Gothic</vt:lpstr>
      <vt:lpstr>Wingdings</vt:lpstr>
      <vt:lpstr>Vapor Trail</vt:lpstr>
      <vt:lpstr>360-degree feedback</vt:lpstr>
      <vt:lpstr>The concept of 360 – degree feedback</vt:lpstr>
      <vt:lpstr>PowerPoint Presentation</vt:lpstr>
      <vt:lpstr>The importance of the concept to employees and employers.</vt:lpstr>
      <vt:lpstr>PowerPoint Presentation</vt:lpstr>
      <vt:lpstr>PowerPoint Presentation</vt:lpstr>
      <vt:lpstr>The benefits of its implementation to employees and employers</vt:lpstr>
      <vt:lpstr>  </vt:lpstr>
      <vt:lpstr>Key issues involve whilst implementing the concept  – this may include the key issues to focus on whilst implementing 360 – degree feedback.</vt:lpstr>
      <vt:lpstr>PowerPoint Presentation</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360-degree feedback</dc:title>
  <dc:creator>Vi Tran</dc:creator>
  <cp:lastModifiedBy>Vi Tran</cp:lastModifiedBy>
  <cp:revision>21</cp:revision>
  <dcterms:created xsi:type="dcterms:W3CDTF">2023-10-19T14:52:00Z</dcterms:created>
  <dcterms:modified xsi:type="dcterms:W3CDTF">2023-10-29T15:28:30Z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32228C1D0D9C484AA1F34E0D08496CD2_13</vt:lpwstr>
  </property>
  <property fmtid="{D5CDD505-2E9C-101B-9397-08002B2CF9AE}" pid="3" name="KSOProductBuildVer">
    <vt:lpwstr>2057-12.2.0.13266</vt:lpwstr>
  </property>
</Properties>
</file>