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57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wmf"/></Relationships>
</file>

<file path=ppt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FEEEF6-9A5A-4B83-8426-0102009FFE28}" type="datetimeFigureOut">
              <a:rPr lang="en-GB" smtClean="0"/>
              <a:t>06/09/2016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8599D1-D2FE-4444-846F-E4C773C26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51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8599D1-D2FE-4444-846F-E4C773C268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302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C6270-6471-45FD-9E9E-51B83CA7D32A}" type="datetime1">
              <a:rPr lang="en-GB" smtClean="0"/>
              <a:t>06/09/2016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321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A3E9C-45CA-412F-B8FE-411CBA369D2D}" type="datetime1">
              <a:rPr lang="en-GB" smtClean="0"/>
              <a:t>06/09/2016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356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D397F-1B1A-4F3C-8A2F-2C714053812D}" type="datetime1">
              <a:rPr lang="en-GB" smtClean="0"/>
              <a:t>06/09/2016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297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316E4-E1DB-4A99-A826-68C843DFD3E6}" type="datetime1">
              <a:rPr lang="en-GB" smtClean="0"/>
              <a:t>06/09/2016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264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E3849-4741-40E5-87AF-54351E59008A}" type="datetime1">
              <a:rPr lang="en-GB" smtClean="0"/>
              <a:t>06/09/2016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600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B4834-D15C-4348-B8FC-26C7627C8CDF}" type="datetime1">
              <a:rPr lang="en-GB" smtClean="0"/>
              <a:t>06/09/2016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988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3BF69-901B-4D7B-8C27-8C16C541EF1A}" type="datetime1">
              <a:rPr lang="en-GB" smtClean="0"/>
              <a:t>06/09/2016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40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56CE0-D7E9-4508-9823-0FB730CE3FE3}" type="datetime1">
              <a:rPr lang="en-GB" smtClean="0"/>
              <a:t>06/09/2016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944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1E83A-A62F-4428-9528-127DF2877B19}" type="datetime1">
              <a:rPr lang="en-GB" smtClean="0"/>
              <a:t>06/09/2016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825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A1D4A-2B5E-470D-8148-DA424007C8A8}" type="datetime1">
              <a:rPr lang="en-GB" smtClean="0"/>
              <a:t>06/09/2016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569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ED5D2-836A-4F9E-B2CA-A67A670FF6C0}" type="datetime1">
              <a:rPr lang="en-GB" smtClean="0"/>
              <a:t>06/09/2016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6003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693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0CDD-13C8-47C2-9D1D-8168E1A78F23}" type="datetime1">
              <a:rPr lang="en-GB" smtClean="0"/>
              <a:t>06/09/2016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86880-D612-46BD-B8FF-C1B3D15BA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889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4.emf"/><Relationship Id="rId4" Type="http://schemas.openxmlformats.org/officeDocument/2006/relationships/oleObject" Target="../embeddings/Microsoft_Word_97_-_2003_Document1.doc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9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1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12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1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4.vml"/><Relationship Id="rId5" Type="http://schemas.openxmlformats.org/officeDocument/2006/relationships/image" Target="../media/image14.emf"/><Relationship Id="rId4" Type="http://schemas.openxmlformats.org/officeDocument/2006/relationships/oleObject" Target="../embeddings/Microsoft_Word_97_-_2003_Document2.doc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5.vml"/><Relationship Id="rId4" Type="http://schemas.openxmlformats.org/officeDocument/2006/relationships/image" Target="../media/image15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6.vml"/><Relationship Id="rId4" Type="http://schemas.openxmlformats.org/officeDocument/2006/relationships/image" Target="../media/image16.w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7.vml"/><Relationship Id="rId4" Type="http://schemas.openxmlformats.org/officeDocument/2006/relationships/image" Target="../media/image17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8.vml"/><Relationship Id="rId4" Type="http://schemas.openxmlformats.org/officeDocument/2006/relationships/image" Target="../media/image18.w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9.vml"/><Relationship Id="rId4" Type="http://schemas.openxmlformats.org/officeDocument/2006/relationships/image" Target="../media/image19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0.vml"/><Relationship Id="rId4" Type="http://schemas.openxmlformats.org/officeDocument/2006/relationships/image" Target="../media/image20.wm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1.vml"/><Relationship Id="rId4" Type="http://schemas.openxmlformats.org/officeDocument/2006/relationships/image" Target="../media/image21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2.vml"/><Relationship Id="rId4" Type="http://schemas.openxmlformats.org/officeDocument/2006/relationships/image" Target="../media/image22.w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3.vml"/><Relationship Id="rId4" Type="http://schemas.openxmlformats.org/officeDocument/2006/relationships/image" Target="../media/image23.wmf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4.vml"/><Relationship Id="rId4" Type="http://schemas.openxmlformats.org/officeDocument/2006/relationships/image" Target="../media/image24.w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5.vml"/><Relationship Id="rId4" Type="http://schemas.openxmlformats.org/officeDocument/2006/relationships/image" Target="../media/image25.wm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Project Cost Management and Budgeting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768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906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Money in a Project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/>
              <a:t>Money is a "one time" resource:  once it has been used, it is not available for future use or use elsewhere within the project.  </a:t>
            </a:r>
          </a:p>
          <a:p>
            <a:r>
              <a:rPr lang="en-GB" sz="2800"/>
              <a:t>Any money spent should therefore achieve the required level of progress in the project.  </a:t>
            </a:r>
          </a:p>
          <a:p>
            <a:r>
              <a:rPr lang="en-GB" sz="2800"/>
              <a:t>The mark of a good project manager is the ability to facilitate the delivery of the given specification within the suggested budget.</a:t>
            </a:r>
            <a:r>
              <a:rPr lang="en-GB"/>
              <a:t>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©</a:t>
            </a:r>
            <a:r>
              <a:rPr lang="en-GB" dirty="0" smtClean="0"/>
              <a:t> </a:t>
            </a:r>
            <a:r>
              <a:rPr lang="en-GB" dirty="0" smtClean="0"/>
              <a:t>S. J. Rees, University of Glamorgan, 1999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959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>
                <a:solidFill>
                  <a:schemeClr val="tx1"/>
                </a:solidFill>
              </a:rPr>
              <a:t>Monitoring Project Expenditure</a:t>
            </a:r>
            <a:endParaRPr lang="en-GB" b="1">
              <a:solidFill>
                <a:schemeClr val="tx1"/>
              </a:solidFill>
            </a:endParaRPr>
          </a:p>
        </p:txBody>
      </p:sp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1676400" y="914400"/>
          <a:ext cx="5653088" cy="5257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3" imgW="5652360" imgH="5420880" progId="Word.Document.8">
                  <p:embed/>
                </p:oleObj>
              </mc:Choice>
              <mc:Fallback>
                <p:oleObj name="Document" r:id="rId3" imgW="5652360" imgH="542088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6400" y="914400"/>
                        <a:ext cx="5653088" cy="5257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783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E-L Cost Envelope</a:t>
            </a:r>
          </a:p>
        </p:txBody>
      </p:sp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1524000" y="2590800"/>
          <a:ext cx="5943600" cy="285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Picture" r:id="rId3" imgW="4224600" imgH="2400480" progId="Word.Picture.8">
                  <p:embed/>
                </p:oleObj>
              </mc:Choice>
              <mc:Fallback>
                <p:oleObj name="Picture" r:id="rId3" imgW="4224600" imgH="2400480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2590800"/>
                        <a:ext cx="5943600" cy="2857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785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906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Cost/Time Curve</a:t>
            </a:r>
          </a:p>
        </p:txBody>
      </p:sp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1828800" y="1981200"/>
          <a:ext cx="5867400" cy="3657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Picture" r:id="rId3" imgW="3881880" imgH="2857680" progId="Word.Picture.8">
                  <p:embed/>
                </p:oleObj>
              </mc:Choice>
              <mc:Fallback>
                <p:oleObj name="Picture" r:id="rId3" imgW="3881880" imgH="2857680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1981200"/>
                        <a:ext cx="5867400" cy="3657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93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b="1">
                <a:solidFill>
                  <a:schemeClr val="tx1"/>
                </a:solidFill>
              </a:rPr>
              <a:t>Crashing</a:t>
            </a:r>
            <a:r>
              <a:rPr lang="en-GB">
                <a:solidFill>
                  <a:schemeClr val="tx1"/>
                </a:solidFill>
              </a:rPr>
              <a:t/>
            </a:r>
            <a:br>
              <a:rPr lang="en-GB">
                <a:solidFill>
                  <a:schemeClr val="tx1"/>
                </a:solidFill>
              </a:rPr>
            </a:br>
            <a:endParaRPr lang="en-GB">
              <a:solidFill>
                <a:schemeClr val="tx1"/>
              </a:solidFill>
            </a:endParaRPr>
          </a:p>
        </p:txBody>
      </p:sp>
      <p:graphicFrame>
        <p:nvGraphicFramePr>
          <p:cNvPr id="7171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47124991"/>
              </p:ext>
            </p:extLst>
          </p:nvPr>
        </p:nvGraphicFramePr>
        <p:xfrm>
          <a:off x="1752600" y="1905000"/>
          <a:ext cx="5653088" cy="338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Document" r:id="rId4" imgW="5647084" imgH="3385198" progId="Word.Document.8">
                  <p:embed/>
                </p:oleObj>
              </mc:Choice>
              <mc:Fallback>
                <p:oleObj name="Document" r:id="rId4" imgW="5647084" imgH="3385198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2600" y="1905000"/>
                        <a:ext cx="5653088" cy="3387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952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>
                <a:solidFill>
                  <a:schemeClr val="tx1"/>
                </a:solidFill>
              </a:rPr>
              <a:t>Cost/Time Slope </a:t>
            </a:r>
          </a:p>
        </p:txBody>
      </p:sp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2286000" y="2057400"/>
          <a:ext cx="3733800" cy="3352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3" name="Document" r:id="rId3" imgW="1818720" imgH="1790640" progId="Word.Document.8">
                  <p:embed/>
                </p:oleObj>
              </mc:Choice>
              <mc:Fallback>
                <p:oleObj name="Document" r:id="rId3" imgW="1818720" imgH="179064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0" y="2057400"/>
                        <a:ext cx="3733800" cy="3352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043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Example:  A Five Activity Project</a:t>
            </a:r>
          </a:p>
        </p:txBody>
      </p:sp>
      <p:graphicFrame>
        <p:nvGraphicFramePr>
          <p:cNvPr id="9219" name="Object 3"/>
          <p:cNvGraphicFramePr>
            <a:graphicFrameLocks noChangeAspect="1"/>
          </p:cNvGraphicFramePr>
          <p:nvPr/>
        </p:nvGraphicFramePr>
        <p:xfrm>
          <a:off x="914400" y="2743200"/>
          <a:ext cx="7315200" cy="2982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7" name="Document" r:id="rId3" imgW="5632560" imgH="2307240" progId="Word.Document.8">
                  <p:embed/>
                </p:oleObj>
              </mc:Choice>
              <mc:Fallback>
                <p:oleObj name="Document" r:id="rId3" imgW="5632560" imgH="230724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2743200"/>
                        <a:ext cx="7315200" cy="29829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029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Network Diagram</a:t>
            </a:r>
          </a:p>
        </p:txBody>
      </p:sp>
      <p:graphicFrame>
        <p:nvGraphicFramePr>
          <p:cNvPr id="10243" name="Object 3"/>
          <p:cNvGraphicFramePr>
            <a:graphicFrameLocks noChangeAspect="1"/>
          </p:cNvGraphicFramePr>
          <p:nvPr/>
        </p:nvGraphicFramePr>
        <p:xfrm>
          <a:off x="1676400" y="2057400"/>
          <a:ext cx="5888038" cy="434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1" name="Picture" r:id="rId3" imgW="5886360" imgH="4343400" progId="Word.Picture.8">
                  <p:embed/>
                </p:oleObj>
              </mc:Choice>
              <mc:Fallback>
                <p:oleObj name="Picture" r:id="rId3" imgW="5886360" imgH="4343400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6400" y="2057400"/>
                        <a:ext cx="5888038" cy="4343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8501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3200"/>
              <a:t>Network Diagram with Activity E Crashed</a:t>
            </a:r>
            <a:endParaRPr lang="en-GB"/>
          </a:p>
        </p:txBody>
      </p:sp>
      <p:graphicFrame>
        <p:nvGraphicFramePr>
          <p:cNvPr id="11267" name="Object 3"/>
          <p:cNvGraphicFramePr>
            <a:graphicFrameLocks noChangeAspect="1"/>
          </p:cNvGraphicFramePr>
          <p:nvPr/>
        </p:nvGraphicFramePr>
        <p:xfrm>
          <a:off x="1600200" y="1981200"/>
          <a:ext cx="5888038" cy="434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5" name="Picture" r:id="rId3" imgW="5886360" imgH="4343400" progId="Word.Picture.8">
                  <p:embed/>
                </p:oleObj>
              </mc:Choice>
              <mc:Fallback>
                <p:oleObj name="Picture" r:id="rId3" imgW="5886360" imgH="4343400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1981200"/>
                        <a:ext cx="5888038" cy="4343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4535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/>
              <a:t>Network Diagram with Activities C, D and E Crashed</a:t>
            </a:r>
          </a:p>
        </p:txBody>
      </p:sp>
      <p:graphicFrame>
        <p:nvGraphicFramePr>
          <p:cNvPr id="12291" name="Object 3"/>
          <p:cNvGraphicFramePr>
            <a:graphicFrameLocks noChangeAspect="1"/>
          </p:cNvGraphicFramePr>
          <p:nvPr/>
        </p:nvGraphicFramePr>
        <p:xfrm>
          <a:off x="1600200" y="2286000"/>
          <a:ext cx="5888038" cy="434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9" name="Picture" r:id="rId3" imgW="5886360" imgH="4343400" progId="Word.Picture.8">
                  <p:embed/>
                </p:oleObj>
              </mc:Choice>
              <mc:Fallback>
                <p:oleObj name="Picture" r:id="rId3" imgW="5886360" imgH="4343400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2286000"/>
                        <a:ext cx="5888038" cy="4343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3177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>
                <a:solidFill>
                  <a:schemeClr val="tx1"/>
                </a:solidFill>
              </a:rPr>
              <a:t>Costing</a:t>
            </a:r>
            <a:endParaRPr lang="en-GB">
              <a:solidFill>
                <a:schemeClr val="tx1"/>
              </a:solidFill>
            </a:endParaRPr>
          </a:p>
        </p:txBody>
      </p:sp>
      <p:graphicFrame>
        <p:nvGraphicFramePr>
          <p:cNvPr id="13315" name="Object 3"/>
          <p:cNvGraphicFramePr>
            <a:graphicFrameLocks noChangeAspect="1"/>
          </p:cNvGraphicFramePr>
          <p:nvPr/>
        </p:nvGraphicFramePr>
        <p:xfrm>
          <a:off x="1974850" y="2063750"/>
          <a:ext cx="5380038" cy="4268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3" name="Document" r:id="rId3" imgW="5486400" imgH="4474440" progId="Word.Document.8">
                  <p:embed/>
                </p:oleObj>
              </mc:Choice>
              <mc:Fallback>
                <p:oleObj name="Document" r:id="rId3" imgW="5486400" imgH="447444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4850" y="2063750"/>
                        <a:ext cx="5380038" cy="4268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228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9906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Cost Card Example</a:t>
            </a:r>
          </a:p>
        </p:txBody>
      </p:sp>
      <p:graphicFrame>
        <p:nvGraphicFramePr>
          <p:cNvPr id="14339" name="Object 3"/>
          <p:cNvGraphicFramePr>
            <a:graphicFrameLocks noChangeAspect="1"/>
          </p:cNvGraphicFramePr>
          <p:nvPr/>
        </p:nvGraphicFramePr>
        <p:xfrm>
          <a:off x="1746250" y="1835150"/>
          <a:ext cx="5626100" cy="4303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7" name="Document" r:id="rId3" imgW="5632560" imgH="4305240" progId="Word.Document.8">
                  <p:embed/>
                </p:oleObj>
              </mc:Choice>
              <mc:Fallback>
                <p:oleObj name="Document" r:id="rId3" imgW="5632560" imgH="430524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46250" y="1835150"/>
                        <a:ext cx="5626100" cy="4303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8005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906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Example Continued ...</a:t>
            </a:r>
          </a:p>
        </p:txBody>
      </p:sp>
      <p:graphicFrame>
        <p:nvGraphicFramePr>
          <p:cNvPr id="15363" name="Object 3"/>
          <p:cNvGraphicFramePr>
            <a:graphicFrameLocks noChangeAspect="1"/>
          </p:cNvGraphicFramePr>
          <p:nvPr/>
        </p:nvGraphicFramePr>
        <p:xfrm>
          <a:off x="1835150" y="2505075"/>
          <a:ext cx="5378450" cy="3351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1" name="Document" r:id="rId3" imgW="5486400" imgH="3417120" progId="Word.Document.8">
                  <p:embed/>
                </p:oleObj>
              </mc:Choice>
              <mc:Fallback>
                <p:oleObj name="Document" r:id="rId3" imgW="5486400" imgH="341712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5150" y="2505075"/>
                        <a:ext cx="5378450" cy="3351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6465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10668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Example Continued ...</a:t>
            </a:r>
          </a:p>
        </p:txBody>
      </p:sp>
      <p:graphicFrame>
        <p:nvGraphicFramePr>
          <p:cNvPr id="16387" name="Object 3"/>
          <p:cNvGraphicFramePr>
            <a:graphicFrameLocks noChangeAspect="1"/>
          </p:cNvGraphicFramePr>
          <p:nvPr/>
        </p:nvGraphicFramePr>
        <p:xfrm>
          <a:off x="1828800" y="2514600"/>
          <a:ext cx="5378450" cy="2874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15" name="Document" r:id="rId3" imgW="5486400" imgH="2936880" progId="Word.Document.8">
                  <p:embed/>
                </p:oleObj>
              </mc:Choice>
              <mc:Fallback>
                <p:oleObj name="Document" r:id="rId3" imgW="5486400" imgH="293688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2514600"/>
                        <a:ext cx="5378450" cy="2874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1188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Cost Card</a:t>
            </a:r>
          </a:p>
        </p:txBody>
      </p:sp>
      <p:graphicFrame>
        <p:nvGraphicFramePr>
          <p:cNvPr id="17411" name="Object 3"/>
          <p:cNvGraphicFramePr>
            <a:graphicFrameLocks noGrp="1" noChangeAspect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275528276"/>
              </p:ext>
            </p:extLst>
          </p:nvPr>
        </p:nvGraphicFramePr>
        <p:xfrm>
          <a:off x="1928813" y="1847850"/>
          <a:ext cx="5739531" cy="43894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39" name="Document" r:id="rId4" imgW="7769300" imgH="5794423" progId="Word.Document.8">
                  <p:embed/>
                </p:oleObj>
              </mc:Choice>
              <mc:Fallback>
                <p:oleObj name="Document" r:id="rId4" imgW="7769300" imgH="5794423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28813" y="1847850"/>
                        <a:ext cx="5739531" cy="43894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503239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Absorption and Marginal Costing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62000" y="1752600"/>
            <a:ext cx="7772400" cy="4495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Absorption Costing</a:t>
            </a:r>
          </a:p>
          <a:p>
            <a:pPr>
              <a:buFontTx/>
              <a:buNone/>
            </a:pPr>
            <a:r>
              <a:rPr lang="en-GB"/>
              <a:t>	All costs are apportioned or allocated into the effective cost of the unit</a:t>
            </a:r>
          </a:p>
          <a:p>
            <a:r>
              <a:rPr lang="en-GB"/>
              <a:t>Marginal Costing</a:t>
            </a:r>
          </a:p>
          <a:p>
            <a:pPr>
              <a:buFontTx/>
              <a:buNone/>
            </a:pPr>
            <a:r>
              <a:rPr lang="en-GB"/>
              <a:t>	Marginal costing systems segregate fixed and variable costs.  Only variable costs are absorbed into product costs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806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3200"/>
            <a:ext cx="7772400" cy="1143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Absorption Costing Example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0306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482" name="Object 2"/>
          <p:cNvGraphicFramePr>
            <a:graphicFrameLocks noChangeAspect="1"/>
          </p:cNvGraphicFramePr>
          <p:nvPr/>
        </p:nvGraphicFramePr>
        <p:xfrm>
          <a:off x="1754188" y="927100"/>
          <a:ext cx="5634037" cy="5005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3" name="Document" r:id="rId3" imgW="5632560" imgH="5004720" progId="Word.Document.8">
                  <p:embed/>
                </p:oleObj>
              </mc:Choice>
              <mc:Fallback>
                <p:oleObj name="Document" r:id="rId3" imgW="5632560" imgH="500472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4188" y="927100"/>
                        <a:ext cx="5634037" cy="5005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0496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Marginal Costing Example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Analysis of costs for overheads in the absorption costing example yields the following data:</a:t>
            </a:r>
          </a:p>
          <a:p>
            <a:pPr lvl="1"/>
            <a:endParaRPr lang="en-GB"/>
          </a:p>
          <a:p>
            <a:pPr lvl="1"/>
            <a:r>
              <a:rPr lang="en-GB"/>
              <a:t>Variable Overhead = £16,000</a:t>
            </a:r>
          </a:p>
          <a:p>
            <a:pPr lvl="1"/>
            <a:r>
              <a:rPr lang="en-GB"/>
              <a:t>Fixed Overhead = £60,040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2112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30" name="Object 2"/>
          <p:cNvGraphicFramePr>
            <a:graphicFrameLocks noChangeAspect="1"/>
          </p:cNvGraphicFramePr>
          <p:nvPr/>
        </p:nvGraphicFramePr>
        <p:xfrm>
          <a:off x="1744663" y="927100"/>
          <a:ext cx="5654675" cy="5005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87" name="Document" r:id="rId3" imgW="5654160" imgH="5004720" progId="Word.Document.8">
                  <p:embed/>
                </p:oleObj>
              </mc:Choice>
              <mc:Fallback>
                <p:oleObj name="Document" r:id="rId3" imgW="5654160" imgH="500472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44663" y="927100"/>
                        <a:ext cx="5654675" cy="5005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1088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762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Study Questions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3400" y="15240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r>
              <a:rPr lang="en-GB" dirty="0"/>
              <a:t>What extra information does the marginal costing method appear to yield?</a:t>
            </a:r>
          </a:p>
          <a:p>
            <a:r>
              <a:rPr lang="en-GB" dirty="0"/>
              <a:t>Using the information, should the company withdraw Product B?</a:t>
            </a:r>
          </a:p>
          <a:p>
            <a:r>
              <a:rPr lang="en-GB" dirty="0"/>
              <a:t>Considering the case of Product B, what does this example indicate about the likely progress of a company managed on a strict profit/numbers basis?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2927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3600"/>
              <a:t>Profit Planning and the Break Even Point</a:t>
            </a:r>
            <a:endParaRPr lang="en-GB"/>
          </a:p>
        </p:txBody>
      </p:sp>
      <p:graphicFrame>
        <p:nvGraphicFramePr>
          <p:cNvPr id="24579" name="Object 3"/>
          <p:cNvGraphicFramePr>
            <a:graphicFrameLocks noChangeAspect="1"/>
          </p:cNvGraphicFramePr>
          <p:nvPr/>
        </p:nvGraphicFramePr>
        <p:xfrm>
          <a:off x="1828800" y="2133600"/>
          <a:ext cx="5378450" cy="3933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1" name="Document" r:id="rId3" imgW="5486400" imgH="4018680" progId="Word.Document.8">
                  <p:embed/>
                </p:oleObj>
              </mc:Choice>
              <mc:Fallback>
                <p:oleObj name="Document" r:id="rId3" imgW="5486400" imgH="401868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2133600"/>
                        <a:ext cx="5378450" cy="3933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2220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1219200"/>
            <a:ext cx="7772400" cy="838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3600"/>
              <a:t>Profit Planning and the Break Even Point</a:t>
            </a:r>
            <a:endParaRPr lang="en-GB"/>
          </a:p>
        </p:txBody>
      </p:sp>
      <p:graphicFrame>
        <p:nvGraphicFramePr>
          <p:cNvPr id="25603" name="Object 3"/>
          <p:cNvGraphicFramePr>
            <a:graphicFrameLocks noChangeAspect="1"/>
          </p:cNvGraphicFramePr>
          <p:nvPr/>
        </p:nvGraphicFramePr>
        <p:xfrm>
          <a:off x="1322388" y="2222500"/>
          <a:ext cx="7038975" cy="4779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5" name="Document" r:id="rId3" imgW="7043760" imgH="4780800" progId="Word.Document.8">
                  <p:embed/>
                </p:oleObj>
              </mc:Choice>
              <mc:Fallback>
                <p:oleObj name="Document" r:id="rId3" imgW="7043760" imgH="478080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22388" y="2222500"/>
                        <a:ext cx="7038975" cy="4779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4466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286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/>
              <a:t>Profit Planning and Break Even Charts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0669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50" name="Object 2"/>
          <p:cNvGraphicFramePr>
            <a:graphicFrameLocks noChangeAspect="1"/>
          </p:cNvGraphicFramePr>
          <p:nvPr/>
        </p:nvGraphicFramePr>
        <p:xfrm>
          <a:off x="1744663" y="944563"/>
          <a:ext cx="5653087" cy="49704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59" name="Document" r:id="rId3" imgW="5652360" imgH="4969800" progId="Word.Document.8">
                  <p:embed/>
                </p:oleObj>
              </mc:Choice>
              <mc:Fallback>
                <p:oleObj name="Document" r:id="rId3" imgW="5652360" imgH="496980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44663" y="944563"/>
                        <a:ext cx="5653087" cy="49704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51" name="Line 3"/>
          <p:cNvSpPr>
            <a:spLocks noChangeShapeType="1"/>
          </p:cNvSpPr>
          <p:nvPr/>
        </p:nvSpPr>
        <p:spPr bwMode="auto">
          <a:xfrm>
            <a:off x="2514600" y="1600200"/>
            <a:ext cx="0" cy="2895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2" name="Line 4"/>
          <p:cNvSpPr>
            <a:spLocks noChangeShapeType="1"/>
          </p:cNvSpPr>
          <p:nvPr/>
        </p:nvSpPr>
        <p:spPr bwMode="auto">
          <a:xfrm>
            <a:off x="2514600" y="4495800"/>
            <a:ext cx="4419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Line 5"/>
          <p:cNvSpPr>
            <a:spLocks noChangeShapeType="1"/>
          </p:cNvSpPr>
          <p:nvPr/>
        </p:nvSpPr>
        <p:spPr bwMode="auto">
          <a:xfrm flipV="1">
            <a:off x="2514600" y="1981200"/>
            <a:ext cx="4191000" cy="2514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4" name="Line 6"/>
          <p:cNvSpPr>
            <a:spLocks noChangeShapeType="1"/>
          </p:cNvSpPr>
          <p:nvPr/>
        </p:nvSpPr>
        <p:spPr bwMode="auto">
          <a:xfrm flipV="1">
            <a:off x="2514600" y="2438400"/>
            <a:ext cx="4114800" cy="1066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5" name="Text Box 7"/>
          <p:cNvSpPr txBox="1">
            <a:spLocks noChangeArrowheads="1"/>
          </p:cNvSpPr>
          <p:nvPr/>
        </p:nvSpPr>
        <p:spPr bwMode="auto">
          <a:xfrm>
            <a:off x="5638800" y="1752600"/>
            <a:ext cx="8270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GB" sz="2400"/>
              <a:t>Sales</a:t>
            </a:r>
          </a:p>
        </p:txBody>
      </p:sp>
      <p:sp>
        <p:nvSpPr>
          <p:cNvPr id="27656" name="Text Box 8"/>
          <p:cNvSpPr txBox="1">
            <a:spLocks noChangeArrowheads="1"/>
          </p:cNvSpPr>
          <p:nvPr/>
        </p:nvSpPr>
        <p:spPr bwMode="auto">
          <a:xfrm>
            <a:off x="5943600" y="2514600"/>
            <a:ext cx="14605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GB" sz="2400"/>
              <a:t>Total Cost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9389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762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P/V Chart</a:t>
            </a:r>
          </a:p>
        </p:txBody>
      </p:sp>
      <p:graphicFrame>
        <p:nvGraphicFramePr>
          <p:cNvPr id="28675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8174953"/>
              </p:ext>
            </p:extLst>
          </p:nvPr>
        </p:nvGraphicFramePr>
        <p:xfrm>
          <a:off x="1676400" y="1524000"/>
          <a:ext cx="5653088" cy="4303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3" name="Document" r:id="rId3" imgW="5652360" imgH="4302360" progId="Word.Document.8">
                  <p:embed/>
                </p:oleObj>
              </mc:Choice>
              <mc:Fallback>
                <p:oleObj name="Document" r:id="rId3" imgW="5652360" imgH="430236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6400" y="1524000"/>
                        <a:ext cx="5653088" cy="4303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676" name="Line 4"/>
          <p:cNvSpPr>
            <a:spLocks noChangeShapeType="1"/>
          </p:cNvSpPr>
          <p:nvPr/>
        </p:nvSpPr>
        <p:spPr bwMode="auto">
          <a:xfrm>
            <a:off x="3429000" y="2667000"/>
            <a:ext cx="0" cy="3124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77" name="Line 5"/>
          <p:cNvSpPr>
            <a:spLocks noChangeShapeType="1"/>
          </p:cNvSpPr>
          <p:nvPr/>
        </p:nvSpPr>
        <p:spPr bwMode="auto">
          <a:xfrm>
            <a:off x="3429000" y="3962400"/>
            <a:ext cx="3124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78" name="Line 6"/>
          <p:cNvSpPr>
            <a:spLocks noChangeShapeType="1"/>
          </p:cNvSpPr>
          <p:nvPr/>
        </p:nvSpPr>
        <p:spPr bwMode="auto">
          <a:xfrm flipV="1">
            <a:off x="3429000" y="3429000"/>
            <a:ext cx="2514600" cy="2286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1010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The Concept of Relevance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GB"/>
              <a:t>To be relevant, i.e. to affect a decision, a cost must be:</a:t>
            </a:r>
          </a:p>
          <a:p>
            <a:r>
              <a:rPr lang="en-GB"/>
              <a:t>Future</a:t>
            </a:r>
          </a:p>
          <a:p>
            <a:r>
              <a:rPr lang="en-GB"/>
              <a:t>A Cash Flow</a:t>
            </a:r>
          </a:p>
          <a:p>
            <a:r>
              <a:rPr lang="en-GB"/>
              <a:t>Incremental</a:t>
            </a:r>
          </a:p>
          <a:p>
            <a:pPr>
              <a:buFontTx/>
              <a:buNone/>
            </a:pPr>
            <a:r>
              <a:rPr lang="en-GB"/>
              <a:t>Sunk costs (previously spent or committed) are removed from the process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3381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Make or Buy Decisions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3886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r>
              <a:rPr lang="en-GB"/>
              <a:t>Do we buy in or manufacture a component?</a:t>
            </a:r>
          </a:p>
          <a:p>
            <a:pPr>
              <a:buFontTx/>
              <a:buNone/>
            </a:pPr>
            <a:r>
              <a:rPr lang="en-GB" sz="2000"/>
              <a:t>E.g:  We are currently manufacturing a component. At present 20,000 are needed and the annual costs are reported to be:								£000’s              </a:t>
            </a:r>
          </a:p>
          <a:p>
            <a:pPr>
              <a:buFontTx/>
              <a:buNone/>
            </a:pPr>
            <a:r>
              <a:rPr lang="en-GB" sz="2000"/>
              <a:t>Direct Materials				200</a:t>
            </a:r>
          </a:p>
          <a:p>
            <a:pPr>
              <a:buFontTx/>
              <a:buNone/>
            </a:pPr>
            <a:r>
              <a:rPr lang="en-GB" sz="2000"/>
              <a:t>Direct Wages				50</a:t>
            </a:r>
          </a:p>
          <a:p>
            <a:pPr>
              <a:buFontTx/>
              <a:buNone/>
            </a:pPr>
            <a:r>
              <a:rPr lang="en-GB" sz="2000"/>
              <a:t>Supervision				8</a:t>
            </a:r>
          </a:p>
          <a:p>
            <a:pPr>
              <a:buFontTx/>
              <a:buNone/>
            </a:pPr>
            <a:r>
              <a:rPr lang="en-GB" sz="2000"/>
              <a:t>Floor Space Occupancy		   	7</a:t>
            </a:r>
          </a:p>
          <a:p>
            <a:pPr>
              <a:buFontTx/>
              <a:buNone/>
            </a:pPr>
            <a:r>
              <a:rPr lang="en-GB" sz="2000"/>
              <a:t>The component could be purchased for £12.75 each.  Do we continue to manufacture?</a:t>
            </a:r>
            <a:endParaRPr lang="en-GB"/>
          </a:p>
          <a:p>
            <a:pPr>
              <a:buFontTx/>
              <a:buNone/>
            </a:pPr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8515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Considerations</a:t>
            </a:r>
          </a:p>
        </p:txBody>
      </p:sp>
      <p:graphicFrame>
        <p:nvGraphicFramePr>
          <p:cNvPr id="31747" name="Object 3"/>
          <p:cNvGraphicFramePr>
            <a:graphicFrameLocks noChangeAspect="1"/>
          </p:cNvGraphicFramePr>
          <p:nvPr/>
        </p:nvGraphicFramePr>
        <p:xfrm>
          <a:off x="1411288" y="2081213"/>
          <a:ext cx="6284912" cy="3968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07" name="Document" r:id="rId3" imgW="6881040" imgH="4018680" progId="Word.Document.8">
                  <p:embed/>
                </p:oleObj>
              </mc:Choice>
              <mc:Fallback>
                <p:oleObj name="Document" r:id="rId3" imgW="6881040" imgH="401868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11288" y="2081213"/>
                        <a:ext cx="6284912" cy="396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954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At 20,000 Units Volume</a:t>
            </a:r>
          </a:p>
        </p:txBody>
      </p:sp>
      <p:graphicFrame>
        <p:nvGraphicFramePr>
          <p:cNvPr id="32771" name="Object 3"/>
          <p:cNvGraphicFramePr>
            <a:graphicFrameLocks noChangeAspect="1"/>
          </p:cNvGraphicFramePr>
          <p:nvPr/>
        </p:nvGraphicFramePr>
        <p:xfrm>
          <a:off x="1287463" y="2628900"/>
          <a:ext cx="7019925" cy="299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1" name="Document" r:id="rId3" imgW="7144560" imgH="3054240" progId="Word.Document.8">
                  <p:embed/>
                </p:oleObj>
              </mc:Choice>
              <mc:Fallback>
                <p:oleObj name="Document" r:id="rId3" imgW="7144560" imgH="305424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87463" y="2628900"/>
                        <a:ext cx="7019925" cy="299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86372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906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At 40,000 Units p.a.</a:t>
            </a:r>
          </a:p>
        </p:txBody>
      </p:sp>
      <p:graphicFrame>
        <p:nvGraphicFramePr>
          <p:cNvPr id="33795" name="Object 3"/>
          <p:cNvGraphicFramePr>
            <a:graphicFrameLocks noChangeAspect="1"/>
          </p:cNvGraphicFramePr>
          <p:nvPr/>
        </p:nvGraphicFramePr>
        <p:xfrm>
          <a:off x="1217613" y="2433638"/>
          <a:ext cx="6226175" cy="3687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55" name="Document" r:id="rId3" imgW="6210360" imgH="3684960" progId="Word.Document.8">
                  <p:embed/>
                </p:oleObj>
              </mc:Choice>
              <mc:Fallback>
                <p:oleObj name="Document" r:id="rId3" imgW="6210360" imgH="368496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7613" y="2433638"/>
                        <a:ext cx="6226175" cy="3687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9135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990600"/>
            <a:ext cx="7772400" cy="5105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This is a purely financial decision.  Other factors must be taken into account:</a:t>
            </a:r>
          </a:p>
          <a:p>
            <a:pPr lvl="1"/>
            <a:r>
              <a:rPr lang="en-GB" dirty="0" smtClean="0"/>
              <a:t>Reliability </a:t>
            </a:r>
            <a:r>
              <a:rPr lang="en-GB" dirty="0"/>
              <a:t>of outside product</a:t>
            </a:r>
          </a:p>
          <a:p>
            <a:pPr lvl="1"/>
            <a:r>
              <a:rPr lang="en-GB" dirty="0"/>
              <a:t>Ability of supplier to deliver to time and specification</a:t>
            </a:r>
          </a:p>
          <a:p>
            <a:pPr lvl="1"/>
            <a:r>
              <a:rPr lang="en-GB" dirty="0"/>
              <a:t>Potential loss if not delivered (particularly in the JIT environment)</a:t>
            </a:r>
          </a:p>
          <a:p>
            <a:pPr lvl="1"/>
            <a:r>
              <a:rPr lang="en-GB" dirty="0"/>
              <a:t>Other risks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8178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Managing by the Numbers: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/>
              <a:t>Will allow a clear indication of where profit comes from, and allows decisions on an obvious, rational, basis</a:t>
            </a:r>
          </a:p>
          <a:p>
            <a:r>
              <a:rPr lang="en-GB" sz="2800"/>
              <a:t>May well result in a leaner, but more profitable, organisation</a:t>
            </a:r>
          </a:p>
          <a:p>
            <a:r>
              <a:rPr lang="en-GB" sz="2800"/>
              <a:t>Will make any successful organisation the darling of the banks/investors</a:t>
            </a:r>
          </a:p>
          <a:p>
            <a:r>
              <a:rPr lang="en-GB" sz="2800"/>
              <a:t>Can be fraught with problems in the long term</a:t>
            </a:r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07641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7620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Where the problems arise...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76400"/>
            <a:ext cx="7772400" cy="4343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/>
              <a:t>Increased volatility of employment</a:t>
            </a:r>
          </a:p>
          <a:p>
            <a:r>
              <a:rPr lang="en-GB" sz="2800"/>
              <a:t>Flight not fight (particularly under recession)</a:t>
            </a:r>
          </a:p>
          <a:p>
            <a:r>
              <a:rPr lang="en-GB" sz="2800"/>
              <a:t>Market share increase may decrease profitability in the short term (see Japanese industrial policy for details)</a:t>
            </a:r>
          </a:p>
          <a:p>
            <a:r>
              <a:rPr lang="en-GB" sz="2800"/>
              <a:t>Is money the only criterion for success (Yen Buddhism)?</a:t>
            </a:r>
          </a:p>
          <a:p>
            <a:r>
              <a:rPr lang="en-GB" sz="2800"/>
              <a:t>The good of the shareholders is not consonant with the good of the other corporate stakeholders</a:t>
            </a:r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15563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906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sz="3600"/>
              <a:t>An Example - Selling Price Setting (Use Marginal Costing)</a:t>
            </a:r>
            <a:endParaRPr lang="en-GB"/>
          </a:p>
        </p:txBody>
      </p:sp>
      <p:graphicFrame>
        <p:nvGraphicFramePr>
          <p:cNvPr id="37891" name="Object 3"/>
          <p:cNvGraphicFramePr>
            <a:graphicFrameLocks noChangeAspect="1"/>
          </p:cNvGraphicFramePr>
          <p:nvPr/>
        </p:nvGraphicFramePr>
        <p:xfrm>
          <a:off x="1146175" y="1974850"/>
          <a:ext cx="7007225" cy="3892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79" name="Document" r:id="rId3" imgW="6114240" imgH="3925800" progId="Word.Document.8">
                  <p:embed/>
                </p:oleObj>
              </mc:Choice>
              <mc:Fallback>
                <p:oleObj name="Document" r:id="rId3" imgW="6114240" imgH="392580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6175" y="1974850"/>
                        <a:ext cx="7007225" cy="3892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4942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33400" y="6858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Solution</a:t>
            </a:r>
          </a:p>
        </p:txBody>
      </p:sp>
      <p:graphicFrame>
        <p:nvGraphicFramePr>
          <p:cNvPr id="38915" name="Object 3"/>
          <p:cNvGraphicFramePr>
            <a:graphicFrameLocks noChangeAspect="1"/>
          </p:cNvGraphicFramePr>
          <p:nvPr/>
        </p:nvGraphicFramePr>
        <p:xfrm>
          <a:off x="914400" y="1447800"/>
          <a:ext cx="6684963" cy="4603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03" name="Document" r:id="rId3" imgW="6798600" imgH="4827960" progId="Word.Document.8">
                  <p:embed/>
                </p:oleObj>
              </mc:Choice>
              <mc:Fallback>
                <p:oleObj name="Document" r:id="rId3" imgW="6798600" imgH="482796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1447800"/>
                        <a:ext cx="6684963" cy="4603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1183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But note ...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/>
            <a:r>
              <a:rPr lang="en-GB" sz="2800" dirty="0" smtClean="0"/>
              <a:t>Unwise </a:t>
            </a:r>
            <a:r>
              <a:rPr lang="en-GB" sz="2800" dirty="0"/>
              <a:t>to handle large contracts at this price - it may displace more profitable business. Sale at lower price should not be permitted to displace sales giving a higher rate of contribution.</a:t>
            </a:r>
          </a:p>
          <a:p>
            <a:pPr algn="just"/>
            <a:r>
              <a:rPr lang="en-GB" sz="2800" dirty="0" smtClean="0"/>
              <a:t>Price </a:t>
            </a:r>
            <a:r>
              <a:rPr lang="en-GB" sz="2800" dirty="0"/>
              <a:t>cutting can lead to a general reduction in prices either due to customers demanding comparable terms or due to competitors entering into a price war.</a:t>
            </a:r>
            <a:endParaRPr lang="en-GB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9739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The Result?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Commonest problems of the </a:t>
            </a:r>
            <a:r>
              <a:rPr lang="en-GB" b="1" i="1"/>
              <a:t>end</a:t>
            </a:r>
            <a:r>
              <a:rPr lang="en-GB"/>
              <a:t> of a recession</a:t>
            </a:r>
          </a:p>
          <a:p>
            <a:pPr lvl="1"/>
            <a:r>
              <a:rPr lang="en-GB"/>
              <a:t>Companies stuck with low margin business cannot clear decks for profitable work</a:t>
            </a:r>
          </a:p>
          <a:p>
            <a:pPr lvl="1"/>
            <a:r>
              <a:rPr lang="en-GB"/>
              <a:t>Exposure on ongoing projects may be high</a:t>
            </a:r>
          </a:p>
          <a:p>
            <a:pPr lvl="1"/>
            <a:r>
              <a:rPr lang="en-GB"/>
              <a:t>Failure to predict end of recession leads to poor performance against new business</a:t>
            </a:r>
          </a:p>
          <a:p>
            <a:pPr lvl="1"/>
            <a:r>
              <a:rPr lang="en-GB"/>
              <a:t>Companies close </a:t>
            </a:r>
            <a:r>
              <a:rPr lang="en-GB" b="1" i="1"/>
              <a:t>because of recovery</a:t>
            </a:r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11202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>
                <a:solidFill>
                  <a:schemeClr val="tx1"/>
                </a:solidFill>
              </a:rPr>
              <a:t>Budgeting &amp; variance analysis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3962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/>
            <a:r>
              <a:rPr lang="en-GB"/>
              <a:t>identify the stages involved in your project.</a:t>
            </a:r>
          </a:p>
          <a:p>
            <a:pPr lvl="3" algn="just"/>
            <a:endParaRPr lang="en-GB"/>
          </a:p>
          <a:p>
            <a:pPr algn="just"/>
            <a:r>
              <a:rPr lang="en-GB"/>
              <a:t>attempt to assess a cost for each activity in each stage (materials, equipment)</a:t>
            </a:r>
          </a:p>
          <a:p>
            <a:pPr lvl="3" algn="just"/>
            <a:endParaRPr lang="en-GB"/>
          </a:p>
          <a:p>
            <a:pPr algn="just"/>
            <a:r>
              <a:rPr lang="en-GB"/>
              <a:t>set an estimated budget for each stage.</a:t>
            </a:r>
          </a:p>
          <a:p>
            <a:pPr lvl="3" algn="just"/>
            <a:endParaRPr lang="en-GB"/>
          </a:p>
          <a:p>
            <a:pPr algn="just"/>
            <a:r>
              <a:rPr lang="en-GB"/>
              <a:t>record actual costs in each stage.</a:t>
            </a:r>
          </a:p>
          <a:p>
            <a:pPr lvl="3" algn="just"/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46324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>
                <a:solidFill>
                  <a:schemeClr val="tx1"/>
                </a:solidFill>
              </a:rPr>
              <a:t>Budgeting &amp; variance analysis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compare actual and estimated costs to extract variances.</a:t>
            </a:r>
          </a:p>
          <a:p>
            <a:pPr lvl="3"/>
            <a:endParaRPr lang="en-GB"/>
          </a:p>
          <a:p>
            <a:r>
              <a:rPr lang="en-GB"/>
              <a:t>attempt to explain causes of variances.</a:t>
            </a:r>
          </a:p>
          <a:p>
            <a:pPr lvl="3"/>
            <a:endParaRPr lang="en-GB"/>
          </a:p>
          <a:p>
            <a:r>
              <a:rPr lang="en-GB"/>
              <a:t>derive a budgeted cost structure for a full production run.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03536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>
                <a:solidFill>
                  <a:schemeClr val="tx1"/>
                </a:solidFill>
              </a:rPr>
              <a:t>Variance analysis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848600" cy="3962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/>
            <a:r>
              <a:rPr lang="en-GB"/>
              <a:t>Deviations between actual money value of an item and the corresponding budget are known as variances.  For effective action, we must identify:-</a:t>
            </a:r>
          </a:p>
          <a:p>
            <a:pPr lvl="1" algn="just"/>
            <a:r>
              <a:rPr lang="en-GB" sz="3200"/>
              <a:t>who was responsible for variance occurring</a:t>
            </a:r>
            <a:endParaRPr lang="en-GB"/>
          </a:p>
          <a:p>
            <a:pPr lvl="1" algn="just"/>
            <a:r>
              <a:rPr lang="en-GB" sz="3200"/>
              <a:t>why it occurred  -  analysis by cause</a:t>
            </a:r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85235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Variances Cont.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752600"/>
            <a:ext cx="7772400" cy="4343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/>
            <a:r>
              <a:rPr lang="en-GB"/>
              <a:t>Two main aspects in variance analysis:-</a:t>
            </a:r>
          </a:p>
          <a:p>
            <a:pPr algn="just"/>
            <a:endParaRPr lang="en-GB"/>
          </a:p>
          <a:p>
            <a:pPr lvl="1" algn="just"/>
            <a:r>
              <a:rPr lang="en-GB" i="1"/>
              <a:t>Pricing aspect</a:t>
            </a:r>
            <a:r>
              <a:rPr lang="en-GB"/>
              <a:t>  -  selling price per unit in case of sales, cost price per unit in case of materials, labour, and other expenses.</a:t>
            </a:r>
          </a:p>
          <a:p>
            <a:pPr lvl="2" algn="just"/>
            <a:endParaRPr lang="en-GB"/>
          </a:p>
          <a:p>
            <a:pPr lvl="1" algn="just"/>
            <a:r>
              <a:rPr lang="en-GB" i="1"/>
              <a:t>Physical aspect</a:t>
            </a:r>
            <a:r>
              <a:rPr lang="en-GB"/>
              <a:t> -  quantity of products sold, or materials used, or the hours worked etc.</a:t>
            </a:r>
          </a:p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07861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>
                <a:solidFill>
                  <a:schemeClr val="tx1"/>
                </a:solidFill>
              </a:rPr>
              <a:t>Standard costing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/>
            <a:r>
              <a:rPr lang="en-GB" b="1" i="1"/>
              <a:t>Uses</a:t>
            </a:r>
            <a:endParaRPr lang="en-GB"/>
          </a:p>
          <a:p>
            <a:pPr lvl="1" algn="just"/>
            <a:r>
              <a:rPr lang="en-GB"/>
              <a:t>incorporated into budgets, these give better &amp; more reliable figures than broad estimates.</a:t>
            </a:r>
          </a:p>
          <a:p>
            <a:pPr lvl="1" algn="just"/>
            <a:r>
              <a:rPr lang="en-GB"/>
              <a:t>makes possible full analysis of variances from budget (due to detailed data).</a:t>
            </a:r>
          </a:p>
          <a:p>
            <a:pPr lvl="1" algn="just"/>
            <a:r>
              <a:rPr lang="en-GB"/>
              <a:t>decisions between alternative methods/ materials for production based on carefully analysed cost data.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212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>
                <a:solidFill>
                  <a:schemeClr val="tx1"/>
                </a:solidFill>
              </a:rPr>
              <a:t>Technical standards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905000"/>
            <a:ext cx="8001000" cy="4495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/>
              <a:t>Standard Material Usage </a:t>
            </a:r>
          </a:p>
          <a:p>
            <a:pPr lvl="1"/>
            <a:r>
              <a:rPr lang="en-GB"/>
              <a:t>Normal losses</a:t>
            </a:r>
          </a:p>
          <a:p>
            <a:pPr lvl="1"/>
            <a:r>
              <a:rPr lang="en-GB"/>
              <a:t>Abnormal Losses</a:t>
            </a:r>
          </a:p>
          <a:p>
            <a:pPr lvl="1"/>
            <a:endParaRPr lang="en-GB"/>
          </a:p>
          <a:p>
            <a:r>
              <a:rPr lang="en-GB"/>
              <a:t>Standard Time Allowed</a:t>
            </a:r>
          </a:p>
          <a:p>
            <a:pPr lvl="1" algn="just"/>
            <a:r>
              <a:rPr lang="en-GB"/>
              <a:t>Allowances added  for</a:t>
            </a:r>
            <a:r>
              <a:rPr lang="en-GB" i="1"/>
              <a:t>:</a:t>
            </a:r>
            <a:endParaRPr lang="en-GB"/>
          </a:p>
          <a:p>
            <a:pPr lvl="2"/>
            <a:r>
              <a:rPr lang="en-GB"/>
              <a:t>Machine setting, clearing up, on-line quality inspection</a:t>
            </a:r>
            <a:endParaRPr lang="en-GB" b="1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27697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>
                <a:solidFill>
                  <a:schemeClr val="tx1"/>
                </a:solidFill>
              </a:rPr>
              <a:t>Types of standard</a:t>
            </a:r>
            <a:endParaRPr lang="en-GB" i="1">
              <a:solidFill>
                <a:schemeClr val="tx1"/>
              </a:solidFill>
            </a:endParaRP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i="1"/>
              <a:t>Ideal Standards</a:t>
            </a:r>
          </a:p>
          <a:p>
            <a:endParaRPr lang="en-GB" i="1"/>
          </a:p>
          <a:p>
            <a:r>
              <a:rPr lang="en-GB" i="1"/>
              <a:t>Attainable (Expected) Standards</a:t>
            </a:r>
          </a:p>
          <a:p>
            <a:endParaRPr lang="en-GB" i="1"/>
          </a:p>
          <a:p>
            <a:r>
              <a:rPr lang="en-GB" i="1"/>
              <a:t>Basic Standards</a:t>
            </a:r>
            <a:endParaRPr lang="en-GB"/>
          </a:p>
          <a:p>
            <a:endParaRPr lang="en-GB" i="1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47818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>
                <a:solidFill>
                  <a:schemeClr val="tx1"/>
                </a:solidFill>
              </a:rPr>
              <a:t>Setting Standards</a:t>
            </a:r>
            <a:endParaRPr lang="en-GB" i="1">
              <a:solidFill>
                <a:schemeClr val="tx1"/>
              </a:solidFill>
            </a:endParaRP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752600"/>
            <a:ext cx="7772400" cy="4572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/>
            <a:r>
              <a:rPr lang="en-GB"/>
              <a:t>use prices/ rates current at time of setting standards.</a:t>
            </a:r>
          </a:p>
          <a:p>
            <a:pPr algn="just"/>
            <a:r>
              <a:rPr lang="en-GB"/>
              <a:t>forecast average prices/ rates over the period of use of the standards.</a:t>
            </a:r>
          </a:p>
          <a:p>
            <a:pPr algn="just"/>
            <a:r>
              <a:rPr lang="en-GB" b="1"/>
              <a:t>What standards?</a:t>
            </a:r>
            <a:endParaRPr lang="en-GB"/>
          </a:p>
          <a:p>
            <a:pPr lvl="2" algn="just"/>
            <a:r>
              <a:rPr lang="en-GB" sz="2000"/>
              <a:t>selling price standards.</a:t>
            </a:r>
          </a:p>
          <a:p>
            <a:pPr lvl="2" algn="just"/>
            <a:r>
              <a:rPr lang="en-GB" sz="2000"/>
              <a:t>materials prices standards.</a:t>
            </a:r>
          </a:p>
          <a:p>
            <a:pPr lvl="2" algn="just"/>
            <a:r>
              <a:rPr lang="en-GB" sz="2000"/>
              <a:t>labour rates standards.</a:t>
            </a:r>
          </a:p>
          <a:p>
            <a:pPr lvl="2" algn="just"/>
            <a:r>
              <a:rPr lang="en-GB" sz="2000"/>
              <a:t>overhead rates standards.</a:t>
            </a:r>
          </a:p>
          <a:p>
            <a:pPr lvl="2" algn="just"/>
            <a:endParaRPr lang="en-GB" i="1"/>
          </a:p>
          <a:p>
            <a:pPr lvl="2" algn="just"/>
            <a:endParaRPr lang="en-GB"/>
          </a:p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44070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>
                <a:solidFill>
                  <a:schemeClr val="tx1"/>
                </a:solidFill>
              </a:rPr>
              <a:t>Budgets  - Why?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/>
            <a:r>
              <a:rPr lang="en-GB"/>
              <a:t>Plan</a:t>
            </a:r>
          </a:p>
          <a:p>
            <a:pPr algn="just"/>
            <a:r>
              <a:rPr lang="en-GB"/>
              <a:t>Measure</a:t>
            </a:r>
          </a:p>
          <a:p>
            <a:pPr algn="just"/>
            <a:r>
              <a:rPr lang="en-GB"/>
              <a:t>Compare</a:t>
            </a:r>
          </a:p>
          <a:p>
            <a:pPr algn="just"/>
            <a:r>
              <a:rPr lang="en-GB"/>
              <a:t>Analyse by causes</a:t>
            </a:r>
          </a:p>
          <a:p>
            <a:pPr algn="just"/>
            <a:r>
              <a:rPr lang="en-GB"/>
              <a:t>Take action &amp; revise.</a:t>
            </a:r>
          </a:p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2740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>
                <a:solidFill>
                  <a:schemeClr val="tx1"/>
                </a:solidFill>
              </a:rPr>
              <a:t>Functional Budgets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>
              <a:buFontTx/>
              <a:buNone/>
            </a:pPr>
            <a:r>
              <a:rPr lang="en-GB"/>
              <a:t>(i) Sales budget (quantity, prices, values)</a:t>
            </a:r>
          </a:p>
          <a:p>
            <a:pPr algn="just">
              <a:buFontTx/>
              <a:buNone/>
            </a:pPr>
            <a:r>
              <a:rPr lang="en-GB"/>
              <a:t>(ii) Production budget</a:t>
            </a:r>
          </a:p>
          <a:p>
            <a:pPr lvl="1" algn="just"/>
            <a:r>
              <a:rPr lang="en-GB"/>
              <a:t>Production budget</a:t>
            </a:r>
          </a:p>
          <a:p>
            <a:pPr lvl="1" algn="just"/>
            <a:r>
              <a:rPr lang="en-GB"/>
              <a:t>Plant utilisation</a:t>
            </a:r>
          </a:p>
          <a:p>
            <a:pPr lvl="1" algn="just"/>
            <a:r>
              <a:rPr lang="en-GB"/>
              <a:t>Production cost</a:t>
            </a:r>
          </a:p>
          <a:p>
            <a:pPr lvl="1" algn="just"/>
            <a:r>
              <a:rPr lang="en-GB"/>
              <a:t>Stock budget</a:t>
            </a:r>
          </a:p>
          <a:p>
            <a:pPr>
              <a:buFontTx/>
              <a:buNone/>
            </a:pPr>
            <a:r>
              <a:rPr lang="en-GB"/>
              <a:t>(iii)  Purchasing budget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53770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>
                <a:solidFill>
                  <a:schemeClr val="tx1"/>
                </a:solidFill>
              </a:rPr>
              <a:t>Functional Budgets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>
              <a:buFontTx/>
              <a:buNone/>
            </a:pPr>
            <a:r>
              <a:rPr lang="en-GB"/>
              <a:t>(iv) Direct labour budget</a:t>
            </a:r>
          </a:p>
          <a:p>
            <a:pPr algn="just">
              <a:buFontTx/>
              <a:buNone/>
            </a:pPr>
            <a:r>
              <a:rPr lang="en-GB"/>
              <a:t>(v) Admin expenses budget</a:t>
            </a:r>
          </a:p>
          <a:p>
            <a:pPr algn="just">
              <a:buFontTx/>
              <a:buNone/>
            </a:pPr>
            <a:r>
              <a:rPr lang="en-GB"/>
              <a:t>(vi) Selling &amp; Distribution expenses budget</a:t>
            </a:r>
          </a:p>
          <a:p>
            <a:pPr algn="just">
              <a:buFontTx/>
              <a:buNone/>
            </a:pPr>
            <a:r>
              <a:rPr lang="en-GB"/>
              <a:t>(vii) Research &amp; Development budget</a:t>
            </a:r>
          </a:p>
          <a:p>
            <a:pPr algn="just">
              <a:buFontTx/>
              <a:buNone/>
            </a:pPr>
            <a:r>
              <a:rPr lang="en-GB"/>
              <a:t>(viii) Working Capital budget</a:t>
            </a:r>
          </a:p>
          <a:p>
            <a:pPr algn="just">
              <a:buFontTx/>
              <a:buNone/>
            </a:pPr>
            <a:r>
              <a:rPr lang="en-GB"/>
              <a:t>(ix) Cash budget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37431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>
                <a:solidFill>
                  <a:schemeClr val="tx1"/>
                </a:solidFill>
              </a:rPr>
              <a:t>Stages In Budget Preparation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1" algn="just"/>
            <a:r>
              <a:rPr lang="en-GB" sz="2400"/>
              <a:t>Determine budget period</a:t>
            </a:r>
          </a:p>
          <a:p>
            <a:pPr lvl="1" algn="just"/>
            <a:r>
              <a:rPr lang="en-GB" sz="2400"/>
              <a:t>Identify limiting factors and principal budget factor.</a:t>
            </a:r>
          </a:p>
          <a:p>
            <a:pPr lvl="1" algn="just"/>
            <a:r>
              <a:rPr lang="en-GB" sz="2400"/>
              <a:t>Prepare "functional" budgets</a:t>
            </a:r>
          </a:p>
          <a:p>
            <a:pPr lvl="1" algn="just"/>
            <a:r>
              <a:rPr lang="en-GB" sz="2400"/>
              <a:t>Prepare a forecast P&amp;L account and balance sheet at year end</a:t>
            </a:r>
          </a:p>
          <a:p>
            <a:pPr lvl="1" algn="just"/>
            <a:r>
              <a:rPr lang="en-GB" sz="2400"/>
              <a:t>Calculate budgeted overhead rates.</a:t>
            </a:r>
          </a:p>
          <a:p>
            <a:pPr lvl="1" algn="just"/>
            <a:r>
              <a:rPr lang="en-GB" sz="2400"/>
              <a:t>Obtain approval of budget committee.</a:t>
            </a:r>
          </a:p>
          <a:p>
            <a:pPr lvl="1" algn="just"/>
            <a:r>
              <a:rPr lang="en-GB" sz="2400"/>
              <a:t>Obtain approval of MD/ board.</a:t>
            </a:r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53824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b="1">
                <a:solidFill>
                  <a:schemeClr val="tx1"/>
                </a:solidFill>
              </a:rPr>
              <a:t>Limiting Factors</a:t>
            </a:r>
            <a:r>
              <a:rPr lang="en-GB">
                <a:solidFill>
                  <a:schemeClr val="tx1"/>
                </a:solidFill>
              </a:rPr>
              <a:t/>
            </a:r>
            <a:br>
              <a:rPr lang="en-GB">
                <a:solidFill>
                  <a:schemeClr val="tx1"/>
                </a:solidFill>
              </a:rPr>
            </a:br>
            <a:endParaRPr lang="en-GB">
              <a:solidFill>
                <a:schemeClr val="tx1"/>
              </a:solidFill>
            </a:endParaRP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676400"/>
            <a:ext cx="7848600" cy="4343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algn="just"/>
            <a:r>
              <a:rPr lang="en-GB"/>
              <a:t>Any factor which restricts demand, production volume or any resource in such a way as to limit the activity of the company.</a:t>
            </a:r>
          </a:p>
          <a:p>
            <a:pPr algn="just"/>
            <a:r>
              <a:rPr lang="en-GB"/>
              <a:t>Management will seek to:</a:t>
            </a:r>
          </a:p>
          <a:p>
            <a:pPr lvl="1" algn="just">
              <a:buFontTx/>
              <a:buNone/>
            </a:pPr>
            <a:r>
              <a:rPr lang="en-GB"/>
              <a:t>(1)  Overcome the limitation, </a:t>
            </a:r>
          </a:p>
          <a:p>
            <a:pPr lvl="1" algn="just">
              <a:buFontTx/>
              <a:buNone/>
            </a:pPr>
            <a:r>
              <a:rPr lang="en-GB"/>
              <a:t>or</a:t>
            </a:r>
          </a:p>
          <a:p>
            <a:pPr lvl="1" algn="just">
              <a:buFontTx/>
              <a:buNone/>
            </a:pPr>
            <a:r>
              <a:rPr lang="en-GB"/>
              <a:t>(2)  Accept the limitation as outside the control of the organisation.</a:t>
            </a:r>
          </a:p>
          <a:p>
            <a:pPr>
              <a:buFontTx/>
              <a:buNone/>
            </a:pPr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36375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>
                <a:solidFill>
                  <a:schemeClr val="tx1"/>
                </a:solidFill>
              </a:rPr>
              <a:t>Principal Budget Factor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3886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/>
            <a:r>
              <a:rPr lang="en-GB"/>
              <a:t>A limiting factor which cannot be overcome or avoided which will determine the form of the year's budget plan. The year's budgets are prepared around the principal budget factor.</a:t>
            </a:r>
          </a:p>
          <a:p>
            <a:pPr algn="just"/>
            <a:r>
              <a:rPr lang="en-GB"/>
              <a:t>The majority of companies have the SALES BUDGET as principal budget factor.</a:t>
            </a:r>
          </a:p>
          <a:p>
            <a:pPr>
              <a:buFontTx/>
              <a:buNone/>
            </a:pPr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60038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858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b="1">
                <a:solidFill>
                  <a:schemeClr val="tx1"/>
                </a:solidFill>
              </a:rPr>
              <a:t>Preparing The Functional Budgets : Forecasting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algn="just"/>
            <a:r>
              <a:rPr lang="en-GB" i="1"/>
              <a:t>Sales Budget</a:t>
            </a:r>
          </a:p>
          <a:p>
            <a:pPr lvl="1" algn="just"/>
            <a:r>
              <a:rPr lang="en-GB"/>
              <a:t>Very difficult - depends on "uncontrollable" outside forces - unless have well filled order book several months ahead.</a:t>
            </a:r>
          </a:p>
          <a:p>
            <a:pPr lvl="2" algn="just">
              <a:buFontTx/>
              <a:buNone/>
            </a:pPr>
            <a:r>
              <a:rPr lang="en-GB"/>
              <a:t>(i) Statistical Analysis of Previous Years.</a:t>
            </a:r>
          </a:p>
          <a:p>
            <a:pPr lvl="2" algn="just">
              <a:buFontTx/>
              <a:buNone/>
            </a:pPr>
            <a:r>
              <a:rPr lang="en-GB"/>
              <a:t>(ii) Sales Staff Estimation.</a:t>
            </a:r>
          </a:p>
          <a:p>
            <a:pPr lvl="2" algn="just">
              <a:buFontTx/>
              <a:buNone/>
            </a:pPr>
            <a:r>
              <a:rPr lang="en-GB"/>
              <a:t>(iii) Internal/ External Market Research.</a:t>
            </a:r>
          </a:p>
          <a:p>
            <a:pPr lvl="2" algn="just">
              <a:buFontTx/>
              <a:buNone/>
            </a:pPr>
            <a:r>
              <a:rPr lang="en-GB"/>
              <a:t>(iv)Targeted Increase over Previous Year.</a:t>
            </a:r>
          </a:p>
          <a:p>
            <a:pPr lvl="2">
              <a:buFontTx/>
              <a:buNone/>
            </a:pPr>
            <a:r>
              <a:rPr lang="en-GB"/>
              <a:t>(v) Desired Sales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92722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3600" b="1">
                <a:solidFill>
                  <a:schemeClr val="tx1"/>
                </a:solidFill>
              </a:rPr>
              <a:t>Preparing The Functional Budgets</a:t>
            </a:r>
            <a:endParaRPr lang="en-GB" b="1">
              <a:solidFill>
                <a:schemeClr val="tx1"/>
              </a:solidFill>
            </a:endParaRP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04800" y="16764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/>
            <a:r>
              <a:rPr lang="en-GB" i="1"/>
              <a:t>Production Budget</a:t>
            </a:r>
          </a:p>
          <a:p>
            <a:pPr lvl="1" algn="just"/>
            <a:r>
              <a:rPr lang="en-GB"/>
              <a:t>Can production capacity support forecast sales and, if so, what production costs will we face?</a:t>
            </a:r>
          </a:p>
          <a:p>
            <a:pPr lvl="2" algn="just">
              <a:buFontTx/>
              <a:buNone/>
            </a:pPr>
            <a:r>
              <a:rPr lang="en-GB"/>
              <a:t>(i) Materials  -  volume and price?</a:t>
            </a:r>
          </a:p>
          <a:p>
            <a:pPr lvl="2" algn="just">
              <a:buFontTx/>
              <a:buNone/>
            </a:pPr>
            <a:r>
              <a:rPr lang="en-GB"/>
              <a:t>(ii) Productive workers - how many? What salary?</a:t>
            </a:r>
          </a:p>
          <a:p>
            <a:pPr lvl="2" algn="just">
              <a:buFontTx/>
              <a:buNone/>
            </a:pPr>
            <a:r>
              <a:rPr lang="en-GB"/>
              <a:t>(iii) Machines  -  how many? Operating cost?</a:t>
            </a:r>
          </a:p>
          <a:p>
            <a:pPr lvl="2" algn="just">
              <a:buFontTx/>
              <a:buNone/>
            </a:pPr>
            <a:r>
              <a:rPr lang="en-GB"/>
              <a:t>(iv) Facilities - operating cost?</a:t>
            </a:r>
          </a:p>
          <a:p>
            <a:pPr lvl="2" algn="just">
              <a:buFontTx/>
              <a:buNone/>
            </a:pPr>
            <a:r>
              <a:rPr lang="en-GB"/>
              <a:t>(v)Factory administration - which depts.? How much?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S. J. Rees, University of Glamorgan, 1999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86880-D612-46BD-B8FF-C1B3D15BAF73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2676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1973</Words>
  <Application>Microsoft Office PowerPoint</Application>
  <PresentationFormat>On-screen Show (4:3)</PresentationFormat>
  <Paragraphs>298</Paragraphs>
  <Slides>55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55</vt:i4>
      </vt:variant>
    </vt:vector>
  </HeadingPairs>
  <TitlesOfParts>
    <vt:vector size="60" baseType="lpstr">
      <vt:lpstr>Arial</vt:lpstr>
      <vt:lpstr>Calibri</vt:lpstr>
      <vt:lpstr>Office Theme</vt:lpstr>
      <vt:lpstr>Document</vt:lpstr>
      <vt:lpstr>Picture</vt:lpstr>
      <vt:lpstr>Project Cost Management and Budgeting</vt:lpstr>
      <vt:lpstr>Money in a Project</vt:lpstr>
      <vt:lpstr>Monitoring Project Expenditure</vt:lpstr>
      <vt:lpstr>E-L Cost Envelope</vt:lpstr>
      <vt:lpstr>Cost/Time Curve</vt:lpstr>
      <vt:lpstr>Crashing </vt:lpstr>
      <vt:lpstr>Cost/Time Slope </vt:lpstr>
      <vt:lpstr>Example:  A Five Activity Project</vt:lpstr>
      <vt:lpstr>Network Diagram</vt:lpstr>
      <vt:lpstr>Network Diagram with Activity E Crashed</vt:lpstr>
      <vt:lpstr>Network Diagram with Activities C, D and E Crashed</vt:lpstr>
      <vt:lpstr>Costing</vt:lpstr>
      <vt:lpstr>Cost Card Example</vt:lpstr>
      <vt:lpstr>Example Continued ...</vt:lpstr>
      <vt:lpstr>Example Continued ...</vt:lpstr>
      <vt:lpstr>Cost Card</vt:lpstr>
      <vt:lpstr>Absorption and Marginal Costing</vt:lpstr>
      <vt:lpstr>Absorption Costing Example </vt:lpstr>
      <vt:lpstr>PowerPoint Presentation</vt:lpstr>
      <vt:lpstr>Marginal Costing Example</vt:lpstr>
      <vt:lpstr>PowerPoint Presentation</vt:lpstr>
      <vt:lpstr>Study Questions</vt:lpstr>
      <vt:lpstr>Profit Planning and the Break Even Point</vt:lpstr>
      <vt:lpstr>Profit Planning and the Break Even Point</vt:lpstr>
      <vt:lpstr>Profit Planning and Break Even Charts</vt:lpstr>
      <vt:lpstr>PowerPoint Presentation</vt:lpstr>
      <vt:lpstr>P/V Chart</vt:lpstr>
      <vt:lpstr>The Concept of Relevance</vt:lpstr>
      <vt:lpstr>Make or Buy Decisions</vt:lpstr>
      <vt:lpstr>Considerations</vt:lpstr>
      <vt:lpstr>At 20,000 Units Volume</vt:lpstr>
      <vt:lpstr>At 40,000 Units p.a.</vt:lpstr>
      <vt:lpstr>PowerPoint Presentation</vt:lpstr>
      <vt:lpstr>Managing by the Numbers:</vt:lpstr>
      <vt:lpstr>Where the problems arise...</vt:lpstr>
      <vt:lpstr>An Example - Selling Price Setting (Use Marginal Costing)</vt:lpstr>
      <vt:lpstr>Solution</vt:lpstr>
      <vt:lpstr>But note ...</vt:lpstr>
      <vt:lpstr>The Result?</vt:lpstr>
      <vt:lpstr>Budgeting &amp; variance analysis</vt:lpstr>
      <vt:lpstr>Budgeting &amp; variance analysis</vt:lpstr>
      <vt:lpstr>Variance analysis</vt:lpstr>
      <vt:lpstr>Variances Cont.</vt:lpstr>
      <vt:lpstr>Standard costing</vt:lpstr>
      <vt:lpstr>Technical standards</vt:lpstr>
      <vt:lpstr>Types of standard</vt:lpstr>
      <vt:lpstr>Setting Standards</vt:lpstr>
      <vt:lpstr>Budgets  - Why?</vt:lpstr>
      <vt:lpstr>Functional Budgets</vt:lpstr>
      <vt:lpstr>Functional Budgets</vt:lpstr>
      <vt:lpstr>Stages In Budget Preparation</vt:lpstr>
      <vt:lpstr>Limiting Factors </vt:lpstr>
      <vt:lpstr>Principal Budget Factor</vt:lpstr>
      <vt:lpstr>Preparing The Functional Budgets : Forecasting</vt:lpstr>
      <vt:lpstr>Preparing The Functional Budgets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Cost Management and Budgeting</dc:title>
  <dc:creator>John Rees</dc:creator>
  <cp:lastModifiedBy>John Rees</cp:lastModifiedBy>
  <cp:revision>2</cp:revision>
  <dcterms:created xsi:type="dcterms:W3CDTF">2014-10-07T12:53:28Z</dcterms:created>
  <dcterms:modified xsi:type="dcterms:W3CDTF">2016-09-06T13:11:23Z</dcterms:modified>
</cp:coreProperties>
</file>