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2"/>
  </p:notesMasterIdLst>
  <p:sldIdLst>
    <p:sldId id="719" r:id="rId24"/>
    <p:sldId id="715" r:id="rId25"/>
    <p:sldId id="722" r:id="rId26"/>
    <p:sldId id="293" r:id="rId27"/>
    <p:sldId id="716" r:id="rId28"/>
    <p:sldId id="723" r:id="rId29"/>
    <p:sldId id="718" r:id="rId30"/>
    <p:sldId id="721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B50618D-1D11-465B-9850-84DCD9EE9395}" v="2" dt="2023-02-06T19:01:17.66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82"/>
    <p:restoredTop sz="77253"/>
  </p:normalViewPr>
  <p:slideViewPr>
    <p:cSldViewPr snapToGrid="0">
      <p:cViewPr varScale="1">
        <p:scale>
          <a:sx n="78" d="100"/>
          <a:sy n="78" d="100"/>
        </p:scale>
        <p:origin x="777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21" Type="http://schemas.openxmlformats.org/officeDocument/2006/relationships/slideMaster" Target="slideMasters/slideMaster18.xml"/><Relationship Id="rId34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notesMaster" Target="notesMasters/notesMaster1.xml"/><Relationship Id="rId37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tableStyles" Target="tableStyle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0B50618D-1D11-465B-9850-84DCD9EE9395}"/>
    <pc:docChg chg="undo custSel modSld">
      <pc:chgData name="Stalin Jacob Wilson Packia Dhas" userId="050d7d71-3621-4503-95e8-1c9a9d962492" providerId="ADAL" clId="{0B50618D-1D11-465B-9850-84DCD9EE9395}" dt="2023-02-06T19:01:37.075" v="257" actId="14100"/>
      <pc:docMkLst>
        <pc:docMk/>
      </pc:docMkLst>
      <pc:sldChg chg="modSp mod">
        <pc:chgData name="Stalin Jacob Wilson Packia Dhas" userId="050d7d71-3621-4503-95e8-1c9a9d962492" providerId="ADAL" clId="{0B50618D-1D11-465B-9850-84DCD9EE9395}" dt="2023-02-06T19:00:08.007" v="228" actId="403"/>
        <pc:sldMkLst>
          <pc:docMk/>
          <pc:sldMk cId="376590867" sldId="293"/>
        </pc:sldMkLst>
        <pc:spChg chg="mod">
          <ac:chgData name="Stalin Jacob Wilson Packia Dhas" userId="050d7d71-3621-4503-95e8-1c9a9d962492" providerId="ADAL" clId="{0B50618D-1D11-465B-9850-84DCD9EE9395}" dt="2023-02-06T19:00:08.007" v="228" actId="403"/>
          <ac:spMkLst>
            <pc:docMk/>
            <pc:sldMk cId="376590867" sldId="293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0B50618D-1D11-465B-9850-84DCD9EE9395}" dt="2023-02-06T19:01:37.075" v="257" actId="14100"/>
        <pc:sldMkLst>
          <pc:docMk/>
          <pc:sldMk cId="3581411444" sldId="715"/>
        </pc:sldMkLst>
        <pc:spChg chg="mod">
          <ac:chgData name="Stalin Jacob Wilson Packia Dhas" userId="050d7d71-3621-4503-95e8-1c9a9d962492" providerId="ADAL" clId="{0B50618D-1D11-465B-9850-84DCD9EE9395}" dt="2023-02-06T14:05:57.884" v="130" actId="20577"/>
          <ac:spMkLst>
            <pc:docMk/>
            <pc:sldMk cId="3581411444" sldId="715"/>
            <ac:spMk id="2" creationId="{9843DB1F-90B0-42CC-ABF2-3259D70B3186}"/>
          </ac:spMkLst>
        </pc:spChg>
        <pc:spChg chg="mod">
          <ac:chgData name="Stalin Jacob Wilson Packia Dhas" userId="050d7d71-3621-4503-95e8-1c9a9d962492" providerId="ADAL" clId="{0B50618D-1D11-465B-9850-84DCD9EE9395}" dt="2023-02-06T19:01:37.075" v="257" actId="14100"/>
          <ac:spMkLst>
            <pc:docMk/>
            <pc:sldMk cId="3581411444" sldId="715"/>
            <ac:spMk id="3" creationId="{E3B33AAA-C44D-FFCD-FD65-B93D5BAE40B9}"/>
          </ac:spMkLst>
        </pc:spChg>
      </pc:sldChg>
      <pc:sldChg chg="modSp mod">
        <pc:chgData name="Stalin Jacob Wilson Packia Dhas" userId="050d7d71-3621-4503-95e8-1c9a9d962492" providerId="ADAL" clId="{0B50618D-1D11-465B-9850-84DCD9EE9395}" dt="2023-02-06T19:00:43" v="240" actId="1076"/>
        <pc:sldMkLst>
          <pc:docMk/>
          <pc:sldMk cId="1351804798" sldId="718"/>
        </pc:sldMkLst>
        <pc:spChg chg="mod">
          <ac:chgData name="Stalin Jacob Wilson Packia Dhas" userId="050d7d71-3621-4503-95e8-1c9a9d962492" providerId="ADAL" clId="{0B50618D-1D11-465B-9850-84DCD9EE9395}" dt="2023-02-06T19:00:43" v="240" actId="1076"/>
          <ac:spMkLst>
            <pc:docMk/>
            <pc:sldMk cId="1351804798" sldId="718"/>
            <ac:spMk id="2" creationId="{9843DB1F-90B0-42CC-ABF2-3259D70B3186}"/>
          </ac:spMkLst>
        </pc:spChg>
      </pc:sldChg>
      <pc:sldChg chg="modSp mod">
        <pc:chgData name="Stalin Jacob Wilson Packia Dhas" userId="050d7d71-3621-4503-95e8-1c9a9d962492" providerId="ADAL" clId="{0B50618D-1D11-465B-9850-84DCD9EE9395}" dt="2023-02-06T14:03:47.179" v="41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0B50618D-1D11-465B-9850-84DCD9EE9395}" dt="2023-02-06T14:03:47.179" v="41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modSp mod">
        <pc:chgData name="Stalin Jacob Wilson Packia Dhas" userId="050d7d71-3621-4503-95e8-1c9a9d962492" providerId="ADAL" clId="{0B50618D-1D11-465B-9850-84DCD9EE9395}" dt="2023-02-06T19:00:01.972" v="224" actId="5793"/>
        <pc:sldMkLst>
          <pc:docMk/>
          <pc:sldMk cId="509520314" sldId="722"/>
        </pc:sldMkLst>
        <pc:spChg chg="mod">
          <ac:chgData name="Stalin Jacob Wilson Packia Dhas" userId="050d7d71-3621-4503-95e8-1c9a9d962492" providerId="ADAL" clId="{0B50618D-1D11-465B-9850-84DCD9EE9395}" dt="2023-02-06T19:00:01.972" v="224" actId="5793"/>
          <ac:spMkLst>
            <pc:docMk/>
            <pc:sldMk cId="509520314" sldId="722"/>
            <ac:spMk id="2" creationId="{9843DB1F-90B0-42CC-ABF2-3259D70B3186}"/>
          </ac:spMkLst>
        </pc:spChg>
      </pc:sldChg>
      <pc:sldChg chg="addSp modSp mod">
        <pc:chgData name="Stalin Jacob Wilson Packia Dhas" userId="050d7d71-3621-4503-95e8-1c9a9d962492" providerId="ADAL" clId="{0B50618D-1D11-465B-9850-84DCD9EE9395}" dt="2023-02-06T18:57:12.533" v="179" actId="20577"/>
        <pc:sldMkLst>
          <pc:docMk/>
          <pc:sldMk cId="1580573591" sldId="723"/>
        </pc:sldMkLst>
        <pc:spChg chg="mod">
          <ac:chgData name="Stalin Jacob Wilson Packia Dhas" userId="050d7d71-3621-4503-95e8-1c9a9d962492" providerId="ADAL" clId="{0B50618D-1D11-465B-9850-84DCD9EE9395}" dt="2023-02-06T18:57:05.943" v="171" actId="1076"/>
          <ac:spMkLst>
            <pc:docMk/>
            <pc:sldMk cId="1580573591" sldId="723"/>
            <ac:spMk id="3" creationId="{00000000-0000-0000-0000-000000000000}"/>
          </ac:spMkLst>
        </pc:spChg>
        <pc:graphicFrameChg chg="add mod modGraphic">
          <ac:chgData name="Stalin Jacob Wilson Packia Dhas" userId="050d7d71-3621-4503-95e8-1c9a9d962492" providerId="ADAL" clId="{0B50618D-1D11-465B-9850-84DCD9EE9395}" dt="2023-02-06T18:57:12.533" v="179" actId="20577"/>
          <ac:graphicFrameMkLst>
            <pc:docMk/>
            <pc:sldMk cId="1580573591" sldId="723"/>
            <ac:graphicFrameMk id="4" creationId="{BFD9235F-1007-FD98-CDA0-D45176339A88}"/>
          </ac:graphicFrameMkLst>
        </pc:graphicFrame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067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58798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894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36798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81307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174E584-834A-47D5-B89F-35020175EA56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Introduction to Digital Electronics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F7FC7-54C9-4775-910A-50AFBE9C8FA5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Introduction to Digital Electronics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1CC551F-8752-4D5E-984A-6B5BF8A7D8F7}" type="datetime1">
              <a:rPr lang="en-GB" smtClean="0"/>
              <a:t>06/02/2023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Introduction to Digital Electronics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00C983D-25F7-4958-9A29-EDE273670478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Introduction to Digital Electronics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3A173-A089-463F-96C7-234530E36787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Introduction to Digital Electronics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6836AE2-F217-41EE-926C-571B2EEC77D2}" type="datetime1">
              <a:rPr lang="en-GB" smtClean="0"/>
              <a:t>06/02/2023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Introduction to Digital Electronics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D79DCA99-7D48-4013-BDAA-7A15C837A7B5}" type="datetime1">
              <a:rPr lang="en-GB" noProof="0" smtClean="0"/>
              <a:t>06/02/2023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Introduction to Digital Electronics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39BA404-5954-485E-9CCD-A7CAD50BF510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Introduction to Digital Electronics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F3B1F-F7E8-4329-8D47-70277E338DD6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Introduction to Digital Electronics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BE84F33-44F9-4896-B2F4-1953E0EFF27C}" type="datetime1">
              <a:rPr lang="en-GB" smtClean="0"/>
              <a:t>06/02/2023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Introduction to Digital Electronics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F49CFD7-7D1B-4EC0-BEFF-718825F41C61}" type="datetime1">
              <a:rPr lang="en-GB" noProof="0" smtClean="0"/>
              <a:t>06/02/2023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Introduction to Digital Electronics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8BE0ED0-894D-41ED-A615-AB0D61F8C368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Introduction to Digital Electronics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4E1D07-B782-4DA5-846F-6FBD8BF6B7CB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Introduction to Digital Electronics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195017B-DA4A-47D9-928E-CFF8838B3DED}" type="datetime1">
              <a:rPr lang="en-GB" smtClean="0"/>
              <a:t>06/02/2023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Introduction to Digital Electronics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E3CA3-943C-4E74-8E61-104140F15D8A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Introduction to Digital Electronics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D8D1EB1-E7A6-4A78-BC33-D9C10C566731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Introduction to Digital Electronics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0603E7-F1DA-44CB-8A7D-2B2B0E4B8E75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Introduction to Digital Electronics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C67F930-33D4-4A1A-9717-45426EF8091D}" type="datetime1">
              <a:rPr lang="en-GB" smtClean="0"/>
              <a:t>06/02/2023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Introduction to Digital Electronics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D061C519-FACB-47EA-B9EC-8421EB358876}" type="datetime1">
              <a:rPr lang="en-GB" noProof="0" smtClean="0"/>
              <a:t>06/02/2023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Introduction to Digital Electronics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44A2956-8319-44AF-9535-31364903ED44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Introduction to Digital Electronics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AFE46-FB6F-4363-9D26-D187B2F2CFDD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Introduction to Digital Electronics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6D42610-2B91-4227-BD2E-F37AE7AC17B1}" type="datetime1">
              <a:rPr lang="en-GB" smtClean="0"/>
              <a:t>06/02/2023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Introduction to Digital Electronics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08294B6-4E3E-4DCF-B20C-5F1B49DCB4DF}" type="datetime1">
              <a:rPr lang="en-GB" noProof="0" smtClean="0"/>
              <a:t>06/02/2023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Introduction to Digital Electronics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54AA528-6E9A-49D1-B6D6-8F25BD03919A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Introduction to Digital Electronics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FE265-5F3B-48AF-B6B1-1F0877EB7663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Introduction to Digital Electronics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12C1450-F2D9-497F-BF9B-68EB031D1800}" type="datetime1">
              <a:rPr lang="en-GB" smtClean="0"/>
              <a:t>06/02/2023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Introduction to Digital Electronics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F593621-0D4B-42CA-9C1F-DFC8684EDEF0}" type="datetime1">
              <a:rPr lang="en-GB" noProof="0" smtClean="0"/>
              <a:t>06/02/2023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Introduction to Digital Electronics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DFA45C1-738A-4065-A8A5-75E8BFC6E381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Introduction to Digital Electronics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A8F4C-90A3-42D0-BF88-78ADB92D0E80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Introduction to Digital Electronics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8BC9AC3-4181-4D91-8200-14513B7D71E5}" type="datetime1">
              <a:rPr lang="en-GB" smtClean="0"/>
              <a:t>06/02/2023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Introduction to Digital Electronics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1987CF3-60A1-469F-8643-586FD8C7107A}" type="datetime1">
              <a:rPr lang="en-GB" noProof="0" smtClean="0"/>
              <a:t>06/02/2023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Introduction to Digital Electronics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AA1DDF6-15A3-46CA-90CE-3DE73B235AEC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Introduction to Digital Electronics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9EB7EC-24A1-4B27-89EC-3BD7D84EDBE7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Introduction to Digital Electronics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3889442-954F-402C-8CBF-94C2096DB7BD}" type="datetime1">
              <a:rPr lang="en-GB" smtClean="0"/>
              <a:t>06/02/2023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Introduction to Digital Electronics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BB48F576-DC31-4F00-B13C-3B9D6A8F4833}" type="datetime1">
              <a:rPr lang="en-GB" noProof="0" smtClean="0"/>
              <a:t>06/02/2023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Introduction to Digital Electronics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2B49199-43CF-4351-8D27-8DD724308345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Introduction to Digital Electronics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ED03C-CC34-450A-98CF-098C021ED5DF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Introduction to Digital Electronics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032DEFE-BA44-4FFD-AE81-409D39D818AF}" type="datetime1">
              <a:rPr lang="en-GB" smtClean="0"/>
              <a:t>06/02/2023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Introduction to Digital Electronics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Introduction to </a:t>
            </a:r>
          </a:p>
          <a:p>
            <a:r>
              <a:rPr lang="en-GB" sz="4800" dirty="0"/>
              <a:t>Digital Electronics</a:t>
            </a:r>
          </a:p>
          <a:p>
            <a:r>
              <a:rPr lang="en-GB" sz="4800" dirty="0"/>
              <a:t>(ACDA4016)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789" y="1384889"/>
            <a:ext cx="11501328" cy="517955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marL="109538">
              <a:tabLst>
                <a:tab pos="512763" algn="l"/>
              </a:tabLst>
            </a:pPr>
            <a:r>
              <a:rPr lang="en-US" sz="3200" b="1" kern="1200" dirty="0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Module Name</a:t>
            </a:r>
            <a:r>
              <a:rPr lang="en-US" sz="3200" kern="1200" dirty="0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		: Introduction to Digital Electronics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</a:br>
            <a:br>
              <a:rPr lang="en-US" sz="3200" kern="1200" dirty="0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Module Code</a:t>
            </a:r>
            <a:r>
              <a:rPr lang="en-US" sz="3200" kern="1200" dirty="0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		: ACDA4016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</a:br>
            <a:br>
              <a:rPr lang="en-US" sz="3200" kern="1200" dirty="0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Credits</a:t>
            </a:r>
            <a:r>
              <a:rPr lang="en-US" sz="3200" kern="1200" dirty="0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 			: 10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</a:br>
            <a:br>
              <a:rPr lang="en-US" sz="3200" kern="1200" dirty="0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Level </a:t>
            </a:r>
            <a:r>
              <a:rPr lang="en-US" sz="3200" kern="1200" dirty="0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			: 4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</a:br>
            <a:br>
              <a:rPr lang="en-US" sz="3200" kern="1200" dirty="0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Pre – Requisites</a:t>
            </a:r>
            <a:r>
              <a:rPr lang="en-US" sz="3200" kern="1200" dirty="0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		: None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</a:br>
            <a:br>
              <a:rPr lang="en-US" sz="3200" kern="1200" dirty="0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Lecturer	</a:t>
            </a:r>
            <a:r>
              <a:rPr lang="en-US" sz="3200" kern="1200" dirty="0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		: Stalin Jacob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</a:br>
            <a:br>
              <a:rPr lang="en-US" sz="3200" kern="1200" dirty="0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Lecturer Email ID</a:t>
            </a:r>
            <a:r>
              <a:rPr lang="en-US" sz="3200" kern="1200" dirty="0">
                <a:solidFill>
                  <a:schemeClr val="tx1"/>
                </a:solidFill>
                <a:latin typeface="+mn-lt"/>
                <a:cs typeface="Arial" panose="020B0604020202020204" pitchFamily="34" charset="0"/>
              </a:rPr>
              <a:t>		: s.wpackiadhas@uwtsd.ac.uk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39105" y="293558"/>
            <a:ext cx="6158575" cy="711675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dirty="0">
                <a:solidFill>
                  <a:schemeClr val="bg1"/>
                </a:solidFill>
              </a:rPr>
              <a:t>Module Descriptor</a:t>
            </a: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2873EE-E835-55F8-6946-4B5A20C88A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3B33AAA-C44D-FFCD-FD65-B93D5BAE40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94813" y="6461781"/>
            <a:ext cx="5041774" cy="365125"/>
          </a:xfrm>
        </p:spPr>
        <p:txBody>
          <a:bodyPr/>
          <a:lstStyle/>
          <a:p>
            <a:r>
              <a:rPr lang="en-GB" i="1" dirty="0"/>
              <a:t>Introduction to Digital Electronics - Introduction </a:t>
            </a:r>
          </a:p>
        </p:txBody>
      </p:sp>
    </p:spTree>
    <p:extLst>
      <p:ext uri="{BB962C8B-B14F-4D97-AF65-F5344CB8AC3E}">
        <p14:creationId xmlns:p14="http://schemas.microsoft.com/office/powerpoint/2010/main" val="35814114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222" y="1383634"/>
            <a:ext cx="10936434" cy="475484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Aim: </a:t>
            </a:r>
            <a:br>
              <a:rPr lang="en-US" sz="36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dirty="0">
                <a:effectLst/>
                <a:latin typeface="+mn-lt"/>
                <a:ea typeface="Calibri" panose="020F0502020204030204" pitchFamily="34" charset="0"/>
              </a:rPr>
              <a:t>To provide the student with the fundamentals of electronics: Gates, registers </a:t>
            </a:r>
            <a:br>
              <a:rPr lang="en-GB" sz="5400" dirty="0">
                <a:effectLst/>
                <a:latin typeface="+mn-lt"/>
                <a:ea typeface="Times New Roman" panose="02020603050405020304" pitchFamily="18" charset="0"/>
              </a:rPr>
            </a:br>
            <a:br>
              <a:rPr lang="en-GB" sz="3600" b="1" dirty="0">
                <a:latin typeface="+mn-lt"/>
              </a:rPr>
            </a:br>
            <a:r>
              <a:rPr lang="en-GB" b="1" dirty="0">
                <a:latin typeface="+mn-lt"/>
              </a:rPr>
              <a:t>Learning Outcome: </a:t>
            </a:r>
            <a:br>
              <a:rPr lang="en-GB" sz="3600" b="1" dirty="0">
                <a:latin typeface="+mn-lt"/>
              </a:rPr>
            </a:br>
            <a:r>
              <a:rPr lang="en-GB" sz="3600" dirty="0">
                <a:latin typeface="+mn-lt"/>
              </a:rPr>
              <a:t>Upon the successful completion of this module, the student should be able to: </a:t>
            </a:r>
            <a:br>
              <a:rPr lang="en-GB" sz="3600" dirty="0">
                <a:latin typeface="+mn-lt"/>
              </a:rPr>
            </a:br>
            <a:r>
              <a:rPr lang="en-GB" sz="3600" dirty="0">
                <a:effectLst/>
                <a:latin typeface="+mn-lt"/>
                <a:ea typeface="Times New Roman" panose="02020603050405020304" pitchFamily="18" charset="0"/>
              </a:rPr>
              <a:t>Analyse digital circuits and understand their operation.</a:t>
            </a:r>
            <a:b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US" sz="66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39105" y="293558"/>
            <a:ext cx="6158575" cy="711675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dirty="0">
                <a:solidFill>
                  <a:schemeClr val="bg1"/>
                </a:solidFill>
              </a:rPr>
              <a:t>Module Descriptor</a:t>
            </a: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04B9AC-302A-DA73-C438-B41B6C20AF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A5E48BE-4EB1-03A1-C3F7-1DE84331AF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Digital Electronics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95203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92065" y="122740"/>
            <a:ext cx="5273964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sz="4897" dirty="0">
                <a:solidFill>
                  <a:schemeClr val="bg1"/>
                </a:solidFill>
              </a:rPr>
              <a:t>Module Descriptor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2526" y="1339233"/>
            <a:ext cx="11067190" cy="51225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dirty="0"/>
              <a:t>INDICATIVE CONTENT </a:t>
            </a:r>
          </a:p>
          <a:p>
            <a:pPr marL="342900" lvl="0" indent="-342900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Digital gates.</a:t>
            </a:r>
            <a:endParaRPr lang="en-GB" sz="3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Truth Tables</a:t>
            </a:r>
            <a:endParaRPr lang="en-GB" sz="3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Digital electronic concepts</a:t>
            </a:r>
            <a:endParaRPr lang="en-GB" sz="3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Digital circuit analysis</a:t>
            </a:r>
            <a:endParaRPr lang="en-GB" sz="3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7A690AF-D577-EAE2-649B-E4338221B7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Digital Electronics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5908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Study ti</a:t>
            </a:r>
            <a:r>
              <a:rPr lang="en-US" sz="6600" dirty="0"/>
              <a:t>me allocation</a:t>
            </a:r>
            <a:br>
              <a:rPr lang="en-US" sz="6600" dirty="0"/>
            </a:br>
            <a:br>
              <a:rPr lang="en-US" sz="6600" dirty="0"/>
            </a:br>
            <a:br>
              <a:rPr lang="en-US" sz="6600" dirty="0"/>
            </a:br>
            <a:br>
              <a:rPr lang="en-US" sz="6600" dirty="0"/>
            </a:br>
            <a:br>
              <a:rPr lang="en-US" sz="6600" dirty="0"/>
            </a:br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000" b="1" dirty="0">
                <a:solidFill>
                  <a:schemeClr val="bg1"/>
                </a:solidFill>
              </a:rPr>
              <a:t>Module Descriptor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F79F270E-E590-A342-8D2F-5DA6E38AA5D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3129229"/>
              </p:ext>
            </p:extLst>
          </p:nvPr>
        </p:nvGraphicFramePr>
        <p:xfrm>
          <a:off x="1094002" y="2811517"/>
          <a:ext cx="9793455" cy="27662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64485">
                  <a:extLst>
                    <a:ext uri="{9D8B030D-6E8A-4147-A177-3AD203B41FA5}">
                      <a16:colId xmlns:a16="http://schemas.microsoft.com/office/drawing/2014/main" val="1032521080"/>
                    </a:ext>
                  </a:extLst>
                </a:gridCol>
                <a:gridCol w="3264485">
                  <a:extLst>
                    <a:ext uri="{9D8B030D-6E8A-4147-A177-3AD203B41FA5}">
                      <a16:colId xmlns:a16="http://schemas.microsoft.com/office/drawing/2014/main" val="3761405316"/>
                    </a:ext>
                  </a:extLst>
                </a:gridCol>
                <a:gridCol w="3264485">
                  <a:extLst>
                    <a:ext uri="{9D8B030D-6E8A-4147-A177-3AD203B41FA5}">
                      <a16:colId xmlns:a16="http://schemas.microsoft.com/office/drawing/2014/main" val="3078829855"/>
                    </a:ext>
                  </a:extLst>
                </a:gridCol>
              </a:tblGrid>
              <a:tr h="553257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Activity 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Hours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Percentage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7230335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000" dirty="0"/>
                        <a:t>Scheduled learning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24%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2262528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000" dirty="0"/>
                        <a:t>Independent learning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76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76%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0692313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000" dirty="0"/>
                        <a:t>Placement learning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9253776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000" b="1" dirty="0"/>
                        <a:t>TOTAL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/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/>
                        <a:t>100%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8365904"/>
                  </a:ext>
                </a:extLst>
              </a:tr>
            </a:tbl>
          </a:graphicData>
        </a:graphic>
      </p:graphicFrame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5DAF98-12B5-0885-8358-D1F1E82B7E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DAEA065-FFDB-68C0-5DCE-966C9847D6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Digital Electronics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13503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0012" y="184108"/>
            <a:ext cx="5028487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sz="4897" dirty="0">
                <a:solidFill>
                  <a:schemeClr val="bg1"/>
                </a:solidFill>
              </a:rPr>
              <a:t>Module Descriptor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6389" y="1595449"/>
            <a:ext cx="11067190" cy="1833551"/>
          </a:xfrm>
        </p:spPr>
        <p:txBody>
          <a:bodyPr>
            <a:normAutofit fontScale="92500"/>
          </a:bodyPr>
          <a:lstStyle/>
          <a:p>
            <a:pPr marL="574675" indent="-574675">
              <a:lnSpc>
                <a:spcPct val="120000"/>
              </a:lnSpc>
              <a:buNone/>
            </a:pPr>
            <a:r>
              <a:rPr lang="en-US" sz="6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Mode of Assessment: </a:t>
            </a:r>
            <a:r>
              <a:rPr lang="en-US" sz="6000" dirty="0">
                <a:latin typeface="+mj-lt"/>
                <a:ea typeface="+mj-ea"/>
                <a:cs typeface="+mj-cs"/>
              </a:rPr>
              <a:t>Written Exam</a:t>
            </a:r>
            <a:endParaRPr lang="en-US" sz="60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pPr marL="803275">
              <a:lnSpc>
                <a:spcPct val="120000"/>
              </a:lnSpc>
            </a:pPr>
            <a:endParaRPr lang="en-IN" b="1" dirty="0"/>
          </a:p>
          <a:p>
            <a:pPr marL="803275">
              <a:lnSpc>
                <a:spcPct val="120000"/>
              </a:lnSpc>
            </a:pPr>
            <a:endParaRPr lang="en-US" sz="28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FD9235F-1007-FD98-CDA0-D45176339A8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1893588"/>
              </p:ext>
            </p:extLst>
          </p:nvPr>
        </p:nvGraphicFramePr>
        <p:xfrm>
          <a:off x="1000317" y="3258701"/>
          <a:ext cx="9751555" cy="107235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667558">
                  <a:extLst>
                    <a:ext uri="{9D8B030D-6E8A-4147-A177-3AD203B41FA5}">
                      <a16:colId xmlns:a16="http://schemas.microsoft.com/office/drawing/2014/main" val="1623407925"/>
                    </a:ext>
                  </a:extLst>
                </a:gridCol>
                <a:gridCol w="2849130">
                  <a:extLst>
                    <a:ext uri="{9D8B030D-6E8A-4147-A177-3AD203B41FA5}">
                      <a16:colId xmlns:a16="http://schemas.microsoft.com/office/drawing/2014/main" val="55084112"/>
                    </a:ext>
                  </a:extLst>
                </a:gridCol>
                <a:gridCol w="2234867">
                  <a:extLst>
                    <a:ext uri="{9D8B030D-6E8A-4147-A177-3AD203B41FA5}">
                      <a16:colId xmlns:a16="http://schemas.microsoft.com/office/drawing/2014/main" val="3378909565"/>
                    </a:ext>
                  </a:extLst>
                </a:gridCol>
              </a:tblGrid>
              <a:tr h="6014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 dirty="0">
                          <a:effectLst/>
                        </a:rPr>
                        <a:t>Mode of assessment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>
                          <a:effectLst/>
                        </a:rPr>
                        <a:t>Volume</a:t>
                      </a:r>
                      <a:endParaRPr lang="en-GB" sz="3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>
                          <a:effectLst/>
                        </a:rPr>
                        <a:t>Weighting</a:t>
                      </a:r>
                      <a:endParaRPr lang="en-GB" sz="3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21935951"/>
                  </a:ext>
                </a:extLst>
              </a:tr>
              <a:tr h="4709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 dirty="0">
                          <a:effectLst/>
                        </a:rPr>
                        <a:t>Written Exam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>
                          <a:effectLst/>
                        </a:rPr>
                        <a:t>1 Hour</a:t>
                      </a:r>
                      <a:endParaRPr lang="en-GB" sz="3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 dirty="0">
                          <a:effectLst/>
                        </a:rPr>
                        <a:t>100%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430942927"/>
                  </a:ext>
                </a:extLst>
              </a:tr>
            </a:tbl>
          </a:graphicData>
        </a:graphic>
      </p:graphicFrame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FB6C22-CB6F-82DB-1C68-1C54B2D245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Digital Electronics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05735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7146" y="1083817"/>
            <a:ext cx="10601325" cy="505309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Reading Book:</a:t>
            </a:r>
            <a:br>
              <a:rPr lang="en-US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100" kern="1800" dirty="0">
                <a:effectLst/>
                <a:latin typeface="+mn-lt"/>
                <a:ea typeface="Calibri" panose="020F0502020204030204" pitchFamily="34" charset="0"/>
              </a:rPr>
              <a:t>The Art of Electronics - third Edition by Paul Horowitz, Winfield Hill. – 2015</a:t>
            </a:r>
            <a:br>
              <a:rPr lang="en-US" sz="3200" u="sng" dirty="0">
                <a:solidFill>
                  <a:srgbClr val="0000FF"/>
                </a:solidFill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dirty="0">
                <a:latin typeface="+mn-lt"/>
              </a:rPr>
            </a:br>
            <a:r>
              <a:rPr lang="en-GB" b="1" dirty="0">
                <a:latin typeface="+mn-lt"/>
              </a:rPr>
              <a:t>Reference Book: </a:t>
            </a:r>
            <a:br>
              <a:rPr lang="en-GB" dirty="0">
                <a:latin typeface="+mn-lt"/>
              </a:rPr>
            </a:br>
            <a:r>
              <a:rPr lang="en-US" sz="3100" dirty="0">
                <a:effectLst/>
                <a:latin typeface="+mn-lt"/>
                <a:ea typeface="Calibri" panose="020F0502020204030204" pitchFamily="34" charset="0"/>
              </a:rPr>
              <a:t>Introduction to Digital Electronics (Essential Electronics Series) by J. Crowe and Barrie Hayes-Gill |1998</a:t>
            </a:r>
            <a:br>
              <a:rPr lang="en-US" sz="49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100" dirty="0">
                <a:effectLst/>
                <a:latin typeface="+mn-lt"/>
                <a:ea typeface="Calibri" panose="020F0502020204030204" pitchFamily="34" charset="0"/>
              </a:rPr>
              <a:t>Digital Electronics: A Primer - Introductory Logic Circuit Design: 1 (Primers In Electronics And Computer Science) by Nixon Mark 2015</a:t>
            </a:r>
            <a:br>
              <a:rPr lang="en-US" sz="4900" dirty="0">
                <a:effectLst/>
                <a:latin typeface="+mn-lt"/>
                <a:ea typeface="Calibri" panose="020F0502020204030204" pitchFamily="34" charset="0"/>
              </a:rPr>
            </a:br>
            <a:endParaRPr lang="en-US" sz="3200" kern="1200" dirty="0">
              <a:solidFill>
                <a:schemeClr val="tx1"/>
              </a:solidFill>
              <a:latin typeface="+mn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000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61478A-17D7-3766-6217-150A1C8348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F33342C-5433-0EE5-17C1-6C86E09654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Digital Electronics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18047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000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194585-7DEA-86EE-6900-9709392B2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99918FF-36B8-040E-FCDD-26F7F9801B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Digital Electronics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365</Words>
  <Application>Microsoft Office PowerPoint</Application>
  <PresentationFormat>Widescreen</PresentationFormat>
  <Paragraphs>73</Paragraphs>
  <Slides>8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8</vt:i4>
      </vt:variant>
    </vt:vector>
  </HeadingPairs>
  <TitlesOfParts>
    <vt:vector size="33" baseType="lpstr">
      <vt:lpstr>Arial</vt:lpstr>
      <vt:lpstr>Calibri</vt:lpstr>
      <vt:lpstr>Calibri Light</vt:lpstr>
      <vt:lpstr>Symbol</vt:lpstr>
      <vt:lpstr>Times New Roman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Module Name  : Introduction to Digital Electronics  Module Code  : ACDA4016  Credits    : 10  Level    : 4  Pre – Requisites  : None  Lecturer   : Stalin Jacob  Lecturer Email ID  : s.wpackiadhas@uwtsd.ac.uk</vt:lpstr>
      <vt:lpstr>Aim:  To provide the student with the fundamentals of electronics: Gates, registers   Learning Outcome:  Upon the successful completion of this module, the student should be able to:  Analyse digital circuits and understand their operation. </vt:lpstr>
      <vt:lpstr>Module Descriptor</vt:lpstr>
      <vt:lpstr>Study time allocation      </vt:lpstr>
      <vt:lpstr>Module Descriptor</vt:lpstr>
      <vt:lpstr>Reading Book: The Art of Electronics - third Edition by Paul Horowitz, Winfield Hill. – 2015  Reference Book:  Introduction to Digital Electronics (Essential Electronics Series) by J. Crowe and Barrie Hayes-Gill |1998 Digital Electronics: A Primer - Introductory Logic Circuit Design: 1 (Primers In Electronics And Computer Science) by Nixon Mark 2015 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106</cp:revision>
  <dcterms:created xsi:type="dcterms:W3CDTF">2021-03-09T15:35:42Z</dcterms:created>
  <dcterms:modified xsi:type="dcterms:W3CDTF">2023-02-06T19:01:41Z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