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888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857" autoAdjust="0"/>
  </p:normalViewPr>
  <p:slideViewPr>
    <p:cSldViewPr snapToGrid="0">
      <p:cViewPr varScale="1">
        <p:scale>
          <a:sx n="44" d="100"/>
          <a:sy n="44" d="100"/>
        </p:scale>
        <p:origin x="1524" y="32"/>
      </p:cViewPr>
      <p:guideLst/>
    </p:cSldViewPr>
  </p:slideViewPr>
  <p:notesTextViewPr>
    <p:cViewPr>
      <p:scale>
        <a:sx n="1" d="1"/>
        <a:sy n="1" d="1"/>
      </p:scale>
      <p:origin x="0" y="0"/>
    </p:cViewPr>
  </p:notesTextViewPr>
  <p:notesViewPr>
    <p:cSldViewPr snapToGrid="0">
      <p:cViewPr varScale="1">
        <p:scale>
          <a:sx n="51" d="100"/>
          <a:sy n="51" d="100"/>
        </p:scale>
        <p:origin x="2692" y="2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20137C-59D6-4511-A598-FE67BE82F827}"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GB"/>
        </a:p>
      </dgm:t>
    </dgm:pt>
    <dgm:pt modelId="{23CB0510-93ED-4265-830A-439B63B8BE0B}">
      <dgm:prSet phldrT="[Text]"/>
      <dgm:spPr>
        <a:solidFill>
          <a:schemeClr val="tx2">
            <a:lumMod val="25000"/>
            <a:alpha val="50000"/>
          </a:schemeClr>
        </a:solidFill>
      </dgm:spPr>
      <dgm:t>
        <a:bodyPr/>
        <a:lstStyle/>
        <a:p>
          <a:r>
            <a:rPr lang="en-GB" dirty="0"/>
            <a:t>Overview of Business</a:t>
          </a:r>
        </a:p>
      </dgm:t>
    </dgm:pt>
    <dgm:pt modelId="{23528B69-DDAC-4251-ADA0-D4798CEFA99B}" type="parTrans" cxnId="{C490DC30-0510-499F-9E36-4C207A35AAC0}">
      <dgm:prSet/>
      <dgm:spPr/>
      <dgm:t>
        <a:bodyPr/>
        <a:lstStyle/>
        <a:p>
          <a:endParaRPr lang="en-GB"/>
        </a:p>
      </dgm:t>
    </dgm:pt>
    <dgm:pt modelId="{BF26E449-984B-46ED-B7D0-AFAE9B1E5EEF}" type="sibTrans" cxnId="{C490DC30-0510-499F-9E36-4C207A35AAC0}">
      <dgm:prSet/>
      <dgm:spPr/>
      <dgm:t>
        <a:bodyPr/>
        <a:lstStyle/>
        <a:p>
          <a:endParaRPr lang="en-GB"/>
        </a:p>
      </dgm:t>
    </dgm:pt>
    <dgm:pt modelId="{18721E43-3F26-4DF2-8570-DEBC620EDABA}">
      <dgm:prSet phldrT="[Text]"/>
      <dgm:spPr>
        <a:solidFill>
          <a:schemeClr val="tx2">
            <a:lumMod val="50000"/>
            <a:alpha val="50000"/>
          </a:schemeClr>
        </a:solidFill>
      </dgm:spPr>
      <dgm:t>
        <a:bodyPr/>
        <a:lstStyle/>
        <a:p>
          <a:r>
            <a:rPr lang="en-GB" dirty="0"/>
            <a:t>Mission Statement</a:t>
          </a:r>
        </a:p>
      </dgm:t>
    </dgm:pt>
    <dgm:pt modelId="{FAE6CDAC-1FCA-476D-B186-400066AB3241}" type="parTrans" cxnId="{F31EDAB6-3DD1-4574-B625-14B93324DF89}">
      <dgm:prSet/>
      <dgm:spPr/>
      <dgm:t>
        <a:bodyPr/>
        <a:lstStyle/>
        <a:p>
          <a:endParaRPr lang="en-GB"/>
        </a:p>
      </dgm:t>
    </dgm:pt>
    <dgm:pt modelId="{A831CD16-BE98-4731-8B5B-454F5F1F5FF3}" type="sibTrans" cxnId="{F31EDAB6-3DD1-4574-B625-14B93324DF89}">
      <dgm:prSet/>
      <dgm:spPr/>
      <dgm:t>
        <a:bodyPr/>
        <a:lstStyle/>
        <a:p>
          <a:endParaRPr lang="en-GB"/>
        </a:p>
      </dgm:t>
    </dgm:pt>
    <dgm:pt modelId="{9D60F89D-B857-4441-8DA8-BFC148FC27B0}">
      <dgm:prSet phldrT="[Text]"/>
      <dgm:spPr>
        <a:solidFill>
          <a:schemeClr val="tx2">
            <a:lumMod val="50000"/>
            <a:alpha val="50000"/>
          </a:schemeClr>
        </a:solidFill>
      </dgm:spPr>
      <dgm:t>
        <a:bodyPr/>
        <a:lstStyle/>
        <a:p>
          <a:r>
            <a:rPr lang="en-GB" dirty="0"/>
            <a:t>Cash Flow</a:t>
          </a:r>
        </a:p>
      </dgm:t>
    </dgm:pt>
    <dgm:pt modelId="{E752EC2C-E687-4BAA-A723-2A1FFB05FB6E}" type="parTrans" cxnId="{245B0A7B-C0F6-4F59-9201-2D3D4F9F0F67}">
      <dgm:prSet/>
      <dgm:spPr/>
      <dgm:t>
        <a:bodyPr/>
        <a:lstStyle/>
        <a:p>
          <a:endParaRPr lang="en-GB"/>
        </a:p>
      </dgm:t>
    </dgm:pt>
    <dgm:pt modelId="{323B896C-6CCF-4933-9E5F-075EFCAD4D1A}" type="sibTrans" cxnId="{245B0A7B-C0F6-4F59-9201-2D3D4F9F0F67}">
      <dgm:prSet/>
      <dgm:spPr/>
      <dgm:t>
        <a:bodyPr/>
        <a:lstStyle/>
        <a:p>
          <a:endParaRPr lang="en-GB"/>
        </a:p>
      </dgm:t>
    </dgm:pt>
    <dgm:pt modelId="{6803E0A8-EE2A-44AF-8F42-2CDC68F8E294}">
      <dgm:prSet phldrT="[Text]"/>
      <dgm:spPr>
        <a:solidFill>
          <a:schemeClr val="tx2">
            <a:lumMod val="50000"/>
            <a:alpha val="50000"/>
          </a:schemeClr>
        </a:solidFill>
      </dgm:spPr>
      <dgm:t>
        <a:bodyPr/>
        <a:lstStyle/>
        <a:p>
          <a:r>
            <a:rPr lang="en-GB" dirty="0"/>
            <a:t>Goods</a:t>
          </a:r>
        </a:p>
      </dgm:t>
    </dgm:pt>
    <dgm:pt modelId="{6DB51A8E-83B9-4A13-993A-E36BC044EBEA}" type="parTrans" cxnId="{E8B3D26F-EF60-4854-968B-E05E81A86114}">
      <dgm:prSet/>
      <dgm:spPr/>
      <dgm:t>
        <a:bodyPr/>
        <a:lstStyle/>
        <a:p>
          <a:endParaRPr lang="en-GB"/>
        </a:p>
      </dgm:t>
    </dgm:pt>
    <dgm:pt modelId="{7C2DA199-4C3B-4FA6-AFFE-509985D054C6}" type="sibTrans" cxnId="{E8B3D26F-EF60-4854-968B-E05E81A86114}">
      <dgm:prSet/>
      <dgm:spPr/>
      <dgm:t>
        <a:bodyPr/>
        <a:lstStyle/>
        <a:p>
          <a:endParaRPr lang="en-GB"/>
        </a:p>
      </dgm:t>
    </dgm:pt>
    <dgm:pt modelId="{109523F5-ACCA-46C2-92A0-7AEFD102448D}">
      <dgm:prSet phldrT="[Text]"/>
      <dgm:spPr>
        <a:solidFill>
          <a:schemeClr val="tx2">
            <a:lumMod val="50000"/>
            <a:alpha val="50000"/>
          </a:schemeClr>
        </a:solidFill>
      </dgm:spPr>
      <dgm:t>
        <a:bodyPr/>
        <a:lstStyle/>
        <a:p>
          <a:r>
            <a:rPr lang="en-GB" dirty="0"/>
            <a:t>Services</a:t>
          </a:r>
        </a:p>
      </dgm:t>
    </dgm:pt>
    <dgm:pt modelId="{AA0B31B8-A320-40A9-89DC-DD03D0ED57C0}" type="parTrans" cxnId="{AE2EF661-CBC8-439A-B261-598C728829E9}">
      <dgm:prSet/>
      <dgm:spPr/>
      <dgm:t>
        <a:bodyPr/>
        <a:lstStyle/>
        <a:p>
          <a:endParaRPr lang="en-GB"/>
        </a:p>
      </dgm:t>
    </dgm:pt>
    <dgm:pt modelId="{ACA66541-2C59-4204-AFDE-692A1DC25ECF}" type="sibTrans" cxnId="{AE2EF661-CBC8-439A-B261-598C728829E9}">
      <dgm:prSet/>
      <dgm:spPr/>
      <dgm:t>
        <a:bodyPr/>
        <a:lstStyle/>
        <a:p>
          <a:endParaRPr lang="en-GB"/>
        </a:p>
      </dgm:t>
    </dgm:pt>
    <dgm:pt modelId="{BABA0B10-27B5-4544-9B1C-6DAAA7EC8971}" type="pres">
      <dgm:prSet presAssocID="{7320137C-59D6-4511-A598-FE67BE82F827}" presName="composite" presStyleCnt="0">
        <dgm:presLayoutVars>
          <dgm:chMax val="1"/>
          <dgm:dir/>
          <dgm:resizeHandles val="exact"/>
        </dgm:presLayoutVars>
      </dgm:prSet>
      <dgm:spPr/>
    </dgm:pt>
    <dgm:pt modelId="{0ED3F0E7-8AF9-43F4-9076-A0B717ED575E}" type="pres">
      <dgm:prSet presAssocID="{7320137C-59D6-4511-A598-FE67BE82F827}" presName="radial" presStyleCnt="0">
        <dgm:presLayoutVars>
          <dgm:animLvl val="ctr"/>
        </dgm:presLayoutVars>
      </dgm:prSet>
      <dgm:spPr/>
    </dgm:pt>
    <dgm:pt modelId="{816EC438-ED9B-4E08-99BE-26B67BBDCB13}" type="pres">
      <dgm:prSet presAssocID="{23CB0510-93ED-4265-830A-439B63B8BE0B}" presName="centerShape" presStyleLbl="vennNode1" presStyleIdx="0" presStyleCnt="5"/>
      <dgm:spPr/>
    </dgm:pt>
    <dgm:pt modelId="{8E71A2CD-9B71-4645-BE46-78EE86431F81}" type="pres">
      <dgm:prSet presAssocID="{18721E43-3F26-4DF2-8570-DEBC620EDABA}" presName="node" presStyleLbl="vennNode1" presStyleIdx="1" presStyleCnt="5">
        <dgm:presLayoutVars>
          <dgm:bulletEnabled val="1"/>
        </dgm:presLayoutVars>
      </dgm:prSet>
      <dgm:spPr/>
    </dgm:pt>
    <dgm:pt modelId="{7A5EFE9F-9DF7-45FD-8B16-D54076CB7FB9}" type="pres">
      <dgm:prSet presAssocID="{9D60F89D-B857-4441-8DA8-BFC148FC27B0}" presName="node" presStyleLbl="vennNode1" presStyleIdx="2" presStyleCnt="5">
        <dgm:presLayoutVars>
          <dgm:bulletEnabled val="1"/>
        </dgm:presLayoutVars>
      </dgm:prSet>
      <dgm:spPr/>
    </dgm:pt>
    <dgm:pt modelId="{41DEBD7B-A63B-41B7-99EC-C2DA455CCDCB}" type="pres">
      <dgm:prSet presAssocID="{6803E0A8-EE2A-44AF-8F42-2CDC68F8E294}" presName="node" presStyleLbl="vennNode1" presStyleIdx="3" presStyleCnt="5">
        <dgm:presLayoutVars>
          <dgm:bulletEnabled val="1"/>
        </dgm:presLayoutVars>
      </dgm:prSet>
      <dgm:spPr/>
    </dgm:pt>
    <dgm:pt modelId="{C1F55668-0B5E-467A-AE6E-17CD7A9F418A}" type="pres">
      <dgm:prSet presAssocID="{109523F5-ACCA-46C2-92A0-7AEFD102448D}" presName="node" presStyleLbl="vennNode1" presStyleIdx="4" presStyleCnt="5">
        <dgm:presLayoutVars>
          <dgm:bulletEnabled val="1"/>
        </dgm:presLayoutVars>
      </dgm:prSet>
      <dgm:spPr/>
    </dgm:pt>
  </dgm:ptLst>
  <dgm:cxnLst>
    <dgm:cxn modelId="{63D6570C-658F-428E-9AB6-140DDA0B214A}" type="presOf" srcId="{109523F5-ACCA-46C2-92A0-7AEFD102448D}" destId="{C1F55668-0B5E-467A-AE6E-17CD7A9F418A}" srcOrd="0" destOrd="0" presId="urn:microsoft.com/office/officeart/2005/8/layout/radial3"/>
    <dgm:cxn modelId="{1CDDC02A-7E85-4E65-A9B6-94E8DFB98C05}" type="presOf" srcId="{6803E0A8-EE2A-44AF-8F42-2CDC68F8E294}" destId="{41DEBD7B-A63B-41B7-99EC-C2DA455CCDCB}" srcOrd="0" destOrd="0" presId="urn:microsoft.com/office/officeart/2005/8/layout/radial3"/>
    <dgm:cxn modelId="{C490DC30-0510-499F-9E36-4C207A35AAC0}" srcId="{7320137C-59D6-4511-A598-FE67BE82F827}" destId="{23CB0510-93ED-4265-830A-439B63B8BE0B}" srcOrd="0" destOrd="0" parTransId="{23528B69-DDAC-4251-ADA0-D4798CEFA99B}" sibTransId="{BF26E449-984B-46ED-B7D0-AFAE9B1E5EEF}"/>
    <dgm:cxn modelId="{1F7CA03A-F3F4-4EDF-AA10-2E6980DE2B3C}" type="presOf" srcId="{18721E43-3F26-4DF2-8570-DEBC620EDABA}" destId="{8E71A2CD-9B71-4645-BE46-78EE86431F81}" srcOrd="0" destOrd="0" presId="urn:microsoft.com/office/officeart/2005/8/layout/radial3"/>
    <dgm:cxn modelId="{AE2EF661-CBC8-439A-B261-598C728829E9}" srcId="{23CB0510-93ED-4265-830A-439B63B8BE0B}" destId="{109523F5-ACCA-46C2-92A0-7AEFD102448D}" srcOrd="3" destOrd="0" parTransId="{AA0B31B8-A320-40A9-89DC-DD03D0ED57C0}" sibTransId="{ACA66541-2C59-4204-AFDE-692A1DC25ECF}"/>
    <dgm:cxn modelId="{8F48DD47-EA70-45A7-A2B5-7D56CEA78082}" type="presOf" srcId="{23CB0510-93ED-4265-830A-439B63B8BE0B}" destId="{816EC438-ED9B-4E08-99BE-26B67BBDCB13}" srcOrd="0" destOrd="0" presId="urn:microsoft.com/office/officeart/2005/8/layout/radial3"/>
    <dgm:cxn modelId="{E8B3D26F-EF60-4854-968B-E05E81A86114}" srcId="{23CB0510-93ED-4265-830A-439B63B8BE0B}" destId="{6803E0A8-EE2A-44AF-8F42-2CDC68F8E294}" srcOrd="2" destOrd="0" parTransId="{6DB51A8E-83B9-4A13-993A-E36BC044EBEA}" sibTransId="{7C2DA199-4C3B-4FA6-AFFE-509985D054C6}"/>
    <dgm:cxn modelId="{47ACCD70-37FD-48DF-9C1E-C316C2683D2F}" type="presOf" srcId="{9D60F89D-B857-4441-8DA8-BFC148FC27B0}" destId="{7A5EFE9F-9DF7-45FD-8B16-D54076CB7FB9}" srcOrd="0" destOrd="0" presId="urn:microsoft.com/office/officeart/2005/8/layout/radial3"/>
    <dgm:cxn modelId="{245B0A7B-C0F6-4F59-9201-2D3D4F9F0F67}" srcId="{23CB0510-93ED-4265-830A-439B63B8BE0B}" destId="{9D60F89D-B857-4441-8DA8-BFC148FC27B0}" srcOrd="1" destOrd="0" parTransId="{E752EC2C-E687-4BAA-A723-2A1FFB05FB6E}" sibTransId="{323B896C-6CCF-4933-9E5F-075EFCAD4D1A}"/>
    <dgm:cxn modelId="{2FDFD199-DDE7-4D80-B183-0C4BB1B61C2D}" type="presOf" srcId="{7320137C-59D6-4511-A598-FE67BE82F827}" destId="{BABA0B10-27B5-4544-9B1C-6DAAA7EC8971}" srcOrd="0" destOrd="0" presId="urn:microsoft.com/office/officeart/2005/8/layout/radial3"/>
    <dgm:cxn modelId="{F31EDAB6-3DD1-4574-B625-14B93324DF89}" srcId="{23CB0510-93ED-4265-830A-439B63B8BE0B}" destId="{18721E43-3F26-4DF2-8570-DEBC620EDABA}" srcOrd="0" destOrd="0" parTransId="{FAE6CDAC-1FCA-476D-B186-400066AB3241}" sibTransId="{A831CD16-BE98-4731-8B5B-454F5F1F5FF3}"/>
    <dgm:cxn modelId="{4411FB2F-E991-491D-B390-FED19196C1AC}" type="presParOf" srcId="{BABA0B10-27B5-4544-9B1C-6DAAA7EC8971}" destId="{0ED3F0E7-8AF9-43F4-9076-A0B717ED575E}" srcOrd="0" destOrd="0" presId="urn:microsoft.com/office/officeart/2005/8/layout/radial3"/>
    <dgm:cxn modelId="{6A48C5E0-3D93-47A2-A351-8359281BFDA5}" type="presParOf" srcId="{0ED3F0E7-8AF9-43F4-9076-A0B717ED575E}" destId="{816EC438-ED9B-4E08-99BE-26B67BBDCB13}" srcOrd="0" destOrd="0" presId="urn:microsoft.com/office/officeart/2005/8/layout/radial3"/>
    <dgm:cxn modelId="{1BB79C9D-6513-47BC-A5B5-8171E64CE049}" type="presParOf" srcId="{0ED3F0E7-8AF9-43F4-9076-A0B717ED575E}" destId="{8E71A2CD-9B71-4645-BE46-78EE86431F81}" srcOrd="1" destOrd="0" presId="urn:microsoft.com/office/officeart/2005/8/layout/radial3"/>
    <dgm:cxn modelId="{7E6330F4-E8F2-421A-A0CF-D0AAC4F65D56}" type="presParOf" srcId="{0ED3F0E7-8AF9-43F4-9076-A0B717ED575E}" destId="{7A5EFE9F-9DF7-45FD-8B16-D54076CB7FB9}" srcOrd="2" destOrd="0" presId="urn:microsoft.com/office/officeart/2005/8/layout/radial3"/>
    <dgm:cxn modelId="{93236A50-A291-4D56-AA97-96F3CFFB03A9}" type="presParOf" srcId="{0ED3F0E7-8AF9-43F4-9076-A0B717ED575E}" destId="{41DEBD7B-A63B-41B7-99EC-C2DA455CCDCB}" srcOrd="3" destOrd="0" presId="urn:microsoft.com/office/officeart/2005/8/layout/radial3"/>
    <dgm:cxn modelId="{0D885145-4A35-4F2E-9C5A-5C6026C75DCD}" type="presParOf" srcId="{0ED3F0E7-8AF9-43F4-9076-A0B717ED575E}" destId="{C1F55668-0B5E-467A-AE6E-17CD7A9F418A}" srcOrd="4" destOrd="0" presId="urn:microsoft.com/office/officeart/2005/8/layout/radial3"/>
  </dgm:cxnLst>
  <dgm:bg>
    <a:solidFill>
      <a:srgbClr val="002060"/>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6EC438-ED9B-4E08-99BE-26B67BBDCB13}">
      <dsp:nvSpPr>
        <dsp:cNvPr id="0" name=""/>
        <dsp:cNvSpPr/>
      </dsp:nvSpPr>
      <dsp:spPr>
        <a:xfrm>
          <a:off x="1049637" y="650812"/>
          <a:ext cx="1621322" cy="1621322"/>
        </a:xfrm>
        <a:prstGeom prst="ellipse">
          <a:avLst/>
        </a:prstGeom>
        <a:solidFill>
          <a:schemeClr val="tx2">
            <a:lumMod val="25000"/>
            <a:alpha val="5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Overview of Business</a:t>
          </a:r>
        </a:p>
      </dsp:txBody>
      <dsp:txXfrm>
        <a:off x="1287074" y="888249"/>
        <a:ext cx="1146448" cy="1146448"/>
      </dsp:txXfrm>
    </dsp:sp>
    <dsp:sp modelId="{8E71A2CD-9B71-4645-BE46-78EE86431F81}">
      <dsp:nvSpPr>
        <dsp:cNvPr id="0" name=""/>
        <dsp:cNvSpPr/>
      </dsp:nvSpPr>
      <dsp:spPr>
        <a:xfrm>
          <a:off x="1454967" y="289"/>
          <a:ext cx="810661" cy="810661"/>
        </a:xfrm>
        <a:prstGeom prst="ellipse">
          <a:avLst/>
        </a:prstGeom>
        <a:solidFill>
          <a:schemeClr val="tx2">
            <a:lumMod val="50000"/>
            <a:alpha val="5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Mission Statement</a:t>
          </a:r>
        </a:p>
      </dsp:txBody>
      <dsp:txXfrm>
        <a:off x="1573686" y="119008"/>
        <a:ext cx="573223" cy="573223"/>
      </dsp:txXfrm>
    </dsp:sp>
    <dsp:sp modelId="{7A5EFE9F-9DF7-45FD-8B16-D54076CB7FB9}">
      <dsp:nvSpPr>
        <dsp:cNvPr id="0" name=""/>
        <dsp:cNvSpPr/>
      </dsp:nvSpPr>
      <dsp:spPr>
        <a:xfrm>
          <a:off x="2510821" y="1056143"/>
          <a:ext cx="810661" cy="810661"/>
        </a:xfrm>
        <a:prstGeom prst="ellipse">
          <a:avLst/>
        </a:prstGeom>
        <a:solidFill>
          <a:schemeClr val="tx2">
            <a:lumMod val="50000"/>
            <a:alpha val="5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Cash Flow</a:t>
          </a:r>
        </a:p>
      </dsp:txBody>
      <dsp:txXfrm>
        <a:off x="2629540" y="1174862"/>
        <a:ext cx="573223" cy="573223"/>
      </dsp:txXfrm>
    </dsp:sp>
    <dsp:sp modelId="{41DEBD7B-A63B-41B7-99EC-C2DA455CCDCB}">
      <dsp:nvSpPr>
        <dsp:cNvPr id="0" name=""/>
        <dsp:cNvSpPr/>
      </dsp:nvSpPr>
      <dsp:spPr>
        <a:xfrm>
          <a:off x="1454967" y="2111997"/>
          <a:ext cx="810661" cy="810661"/>
        </a:xfrm>
        <a:prstGeom prst="ellipse">
          <a:avLst/>
        </a:prstGeom>
        <a:solidFill>
          <a:schemeClr val="tx2">
            <a:lumMod val="50000"/>
            <a:alpha val="5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Goods</a:t>
          </a:r>
        </a:p>
      </dsp:txBody>
      <dsp:txXfrm>
        <a:off x="1573686" y="2230716"/>
        <a:ext cx="573223" cy="573223"/>
      </dsp:txXfrm>
    </dsp:sp>
    <dsp:sp modelId="{C1F55668-0B5E-467A-AE6E-17CD7A9F418A}">
      <dsp:nvSpPr>
        <dsp:cNvPr id="0" name=""/>
        <dsp:cNvSpPr/>
      </dsp:nvSpPr>
      <dsp:spPr>
        <a:xfrm>
          <a:off x="399113" y="1056143"/>
          <a:ext cx="810661" cy="810661"/>
        </a:xfrm>
        <a:prstGeom prst="ellipse">
          <a:avLst/>
        </a:prstGeom>
        <a:solidFill>
          <a:schemeClr val="tx2">
            <a:lumMod val="50000"/>
            <a:alpha val="5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Services</a:t>
          </a:r>
        </a:p>
      </dsp:txBody>
      <dsp:txXfrm>
        <a:off x="517832" y="1174862"/>
        <a:ext cx="573223" cy="573223"/>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759A59-9B1D-4338-B526-A937027E660E}" type="datetimeFigureOut">
              <a:rPr lang="en-GB" smtClean="0"/>
              <a:t>18/11/2021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A4A27A-823F-43F0-B0F9-74E38A8E3D2D}" type="slidenum">
              <a:rPr lang="en-GB" smtClean="0"/>
              <a:t>‹#›</a:t>
            </a:fld>
            <a:endParaRPr lang="en-GB"/>
          </a:p>
        </p:txBody>
      </p:sp>
    </p:spTree>
    <p:extLst>
      <p:ext uri="{BB962C8B-B14F-4D97-AF65-F5344CB8AC3E}">
        <p14:creationId xmlns:p14="http://schemas.microsoft.com/office/powerpoint/2010/main" val="2862566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A4A27A-823F-43F0-B0F9-74E38A8E3D2D}" type="slidenum">
              <a:rPr lang="en-GB" smtClean="0"/>
              <a:t>1</a:t>
            </a:fld>
            <a:endParaRPr lang="en-GB"/>
          </a:p>
        </p:txBody>
      </p:sp>
    </p:spTree>
    <p:extLst>
      <p:ext uri="{BB962C8B-B14F-4D97-AF65-F5344CB8AC3E}">
        <p14:creationId xmlns:p14="http://schemas.microsoft.com/office/powerpoint/2010/main" val="1554535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Hello everyone.  My name is Asmut Price and my student number is 2021599.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Today I will be providing a presentation on my business plan.  I will be talking about the 3 main areas of my business plan.  These include: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 An overview of the business, so this will include the mission statement, the aims and objectives, a summary of the cash flow and goods and services provided by the business.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 The second area I will be presenting will be the sales and marketing strategy. This will include how the sales and marketing strategy was devised, the design of the business card, launch of the Instagram page and other social media platforms, live fashion show feeds, using Depop and the actual business website.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 And finally, the market research that was carried out as part of the business plan.  How this was carried out, primarily through the use of a questionnaire, but also through social media campaigns.</a:t>
            </a:r>
          </a:p>
        </p:txBody>
      </p:sp>
      <p:sp>
        <p:nvSpPr>
          <p:cNvPr id="4" name="Slide Number Placeholder 3"/>
          <p:cNvSpPr>
            <a:spLocks noGrp="1"/>
          </p:cNvSpPr>
          <p:nvPr>
            <p:ph type="sldNum" sz="quarter" idx="5"/>
          </p:nvPr>
        </p:nvSpPr>
        <p:spPr/>
        <p:txBody>
          <a:bodyPr/>
          <a:lstStyle/>
          <a:p>
            <a:fld id="{B7A4A27A-823F-43F0-B0F9-74E38A8E3D2D}" type="slidenum">
              <a:rPr lang="en-GB" smtClean="0"/>
              <a:t>2</a:t>
            </a:fld>
            <a:endParaRPr lang="en-GB"/>
          </a:p>
        </p:txBody>
      </p:sp>
    </p:spTree>
    <p:extLst>
      <p:ext uri="{BB962C8B-B14F-4D97-AF65-F5344CB8AC3E}">
        <p14:creationId xmlns:p14="http://schemas.microsoft.com/office/powerpoint/2010/main" val="1218192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solidFill>
                  <a:srgbClr val="FF0000"/>
                </a:solidFill>
              </a:rPr>
              <a:t>INSERT 2 REFERENCES ON THIS SLIDE</a:t>
            </a:r>
          </a:p>
          <a:p>
            <a:r>
              <a:rPr lang="en-GB" dirty="0"/>
              <a:t>Firstly, I will provide you a business overview.</a:t>
            </a:r>
          </a:p>
          <a:p>
            <a:r>
              <a:rPr lang="en-GB" dirty="0"/>
              <a:t>The mission statement for this business, which will be called Now Clothing – as its all about the now, 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Providing the latest street clothing, trainers and accessories to customers - designer drops, getting them faster, quicker and easier.  No hassle or stress involved.  The business will aim to provide the most sought after unique one offs and that are very collectable.</a:t>
            </a: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The main aim </a:t>
            </a:r>
            <a:r>
              <a:rPr lang="en-GB" dirty="0"/>
              <a:t>of the business will be to: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solidFill>
                  <a:schemeClr val="tx2">
                    <a:lumMod val="10000"/>
                  </a:schemeClr>
                </a:solidFill>
                <a:effectLst/>
                <a:latin typeface="Corbel" panose="020B0503020204020204" pitchFamily="34" charset="0"/>
                <a:ea typeface="DengXian" panose="02010600030101010101" pitchFamily="2" charset="-122"/>
                <a:cs typeface="Times New Roman" panose="02020603050405020304" pitchFamily="18" charset="0"/>
              </a:rPr>
              <a:t>offer designer drops, faster, quicker and easier.  Why wake up at silly o’clock and wait anxiously in a queue, hoping that you make the cut and actually get what you want.  This business will take out the hassle of waiting online and will let someone else do that for you.  No disappointment, just look for the items you want from the ease of your bedroom.  After all, who wants to be waiting in any kind of queue?</a:t>
            </a:r>
          </a:p>
          <a:p>
            <a:pPr algn="just">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There are a number of objectives this business, which include:</a:t>
            </a:r>
          </a:p>
          <a:p>
            <a:pPr algn="just">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To research companies and products that are most sought after.  Finding businesses who offer the unique products at the most cost-effective prices and easier to purchase.</a:t>
            </a:r>
          </a:p>
          <a:p>
            <a:pPr algn="just">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Recruit a part time member of staff to deal with incoming and outgoing communications from vendors and customers.  </a:t>
            </a:r>
          </a:p>
          <a:p>
            <a:pPr algn="just">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Create a PR and marketing plan that targets the populous, firstly in the age range of 12 – 30-year-olds.  Once this has been created, then market the older age groups, specifically targeting parents, aunts/uncles, grandparents.</a:t>
            </a:r>
          </a:p>
          <a:p>
            <a:pPr algn="just">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To raise the business profile by increasing to at least 500 followers and 5 influencers, by 12 months, through social media, such as Facebook, Snap Chat, Instagram and online selling platforms such as Depop.  </a:t>
            </a:r>
          </a:p>
          <a:p>
            <a:pPr algn="just">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To increase the variety of products.  Create at least 10 different sections within 12 months, including the number of items, variety, sizes, colours, gender and designer labels.</a:t>
            </a:r>
          </a:p>
          <a:p>
            <a:pPr algn="just">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To develop a regular client base of a minimum of 100 customers in 12 months.  </a:t>
            </a:r>
          </a:p>
          <a:p>
            <a:pPr algn="just">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To develop the company’s presence on digital platforms, predominantly through the use of social media on a daily/weekly basis.</a:t>
            </a:r>
          </a:p>
          <a:p>
            <a:pPr algn="just">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Cash flow</a:t>
            </a:r>
          </a:p>
          <a:p>
            <a:pPr marL="0" marR="0" lvl="0" indent="0" algn="just"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The cash flow involved in establishing and running this business at set up are quite minimal.  Setting up social media platforms do not generally have a cost attached to them.  However, to purchase the stock to begin trading, will require a financial start up of  £1,000.  The finance will be sourced via savings already prepared for the business.  As this is a small business with very little overheads, a guarantor has been sourced, who will provide guarantee of £5,000 if required.  Initially, all profits made from sales will be returned into the business to help cash flow and to purchase further items.  As it will be starting small, as a sole trader, the plan is to continue with the day job to provide a source of income and to live.  Any extra cash will be invested into the business.  At the 6 month point, a review will take place to ascertain profit, loss, sales and stock take.  At this point, if a further cash injection is required, a silent partner will be sought.  Discussions currently underway to get this in place.  By month 12, after a full year of trading, there should be a profit yield.</a:t>
            </a:r>
          </a:p>
          <a:p>
            <a:pPr marL="0" marR="0" lvl="0" indent="0" algn="just" defTabSz="914400" rtl="0" eaLnBrk="1" fontAlgn="auto" latinLnBrk="0" hangingPunct="1">
              <a:lnSpc>
                <a:spcPct val="107000"/>
              </a:lnSpc>
              <a:spcBef>
                <a:spcPts val="0"/>
              </a:spcBef>
              <a:spcAft>
                <a:spcPts val="800"/>
              </a:spcAft>
              <a:buClrTx/>
              <a:buSzTx/>
              <a:buFontTx/>
              <a:buNone/>
              <a:tabLst/>
              <a:defRPr/>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A4A27A-823F-43F0-B0F9-74E38A8E3D2D}" type="slidenum">
              <a:rPr lang="en-GB" smtClean="0"/>
              <a:t>3</a:t>
            </a:fld>
            <a:endParaRPr lang="en-GB"/>
          </a:p>
        </p:txBody>
      </p:sp>
    </p:spTree>
    <p:extLst>
      <p:ext uri="{BB962C8B-B14F-4D97-AF65-F5344CB8AC3E}">
        <p14:creationId xmlns:p14="http://schemas.microsoft.com/office/powerpoint/2010/main" val="1801886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next I will take you through the sales and marketing strategy.</a:t>
            </a:r>
          </a:p>
          <a:p>
            <a:r>
              <a:rPr lang="en-GB" dirty="0"/>
              <a:t>A business card was created – with the aim to make it attractive and snappy, detailing the website, the Instagram page and contact details.  </a:t>
            </a:r>
          </a:p>
          <a:p>
            <a:r>
              <a:rPr lang="en-GB" dirty="0"/>
              <a:t>Prior to the official launch, there will be a countdown to generate interest.  A countdown to encourage followers and recruit customers.</a:t>
            </a:r>
          </a:p>
          <a:p>
            <a:r>
              <a:rPr lang="en-GB" dirty="0"/>
              <a:t>Next is the launch – this will take place via a variety of digital platforms, including social media such as Instagram, Snapchat, Facebook but also, websites such as Depop.  </a:t>
            </a:r>
          </a:p>
          <a:p>
            <a:r>
              <a:rPr lang="en-GB" dirty="0"/>
              <a:t>Drip feed every week during countdown to generate interest and a weekly live fashion show encouraging customers and followers to join the live events ensuring the live event is fun and exciting.</a:t>
            </a:r>
          </a:p>
          <a:p>
            <a:pPr algn="just">
              <a:lnSpc>
                <a:spcPct val="107000"/>
              </a:lnSpc>
              <a:spcAft>
                <a:spcPts val="800"/>
              </a:spcAft>
            </a:pPr>
            <a:r>
              <a:rPr lang="en-GB" sz="18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Unboxing – this is very popular amongst influencers and different companies REFERENCE.  The whole ceremony of it, the packaging it comes in, the opening, a sneak preview – all helps to build up to the excitement of it.</a:t>
            </a:r>
          </a:p>
          <a:p>
            <a:pPr algn="just">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To help promote the business, ‘tag a friend’ will take place.  This consists of, for example, like the post, tag three friends into the post advertising the clothing and sharing the post on their page.  All those who complete this, will enter a free prize draw, offering an item from the business to the randomly picked winner.  The aim of this promotion would be to advertise the business and help towards getting an increase of followers.</a:t>
            </a:r>
          </a:p>
          <a:p>
            <a:pPr algn="just">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Another promotion would be to work with an influencer.  This influencer would need to be a person or page that is poplar amongst the group of people who you want to capture.  </a:t>
            </a:r>
            <a:endParaRPr lang="en-GB" dirty="0"/>
          </a:p>
          <a:p>
            <a:endParaRPr lang="en-GB" dirty="0"/>
          </a:p>
        </p:txBody>
      </p:sp>
      <p:sp>
        <p:nvSpPr>
          <p:cNvPr id="4" name="Slide Number Placeholder 3"/>
          <p:cNvSpPr>
            <a:spLocks noGrp="1"/>
          </p:cNvSpPr>
          <p:nvPr>
            <p:ph type="sldNum" sz="quarter" idx="5"/>
          </p:nvPr>
        </p:nvSpPr>
        <p:spPr/>
        <p:txBody>
          <a:bodyPr/>
          <a:lstStyle/>
          <a:p>
            <a:fld id="{B7A4A27A-823F-43F0-B0F9-74E38A8E3D2D}" type="slidenum">
              <a:rPr lang="en-GB" smtClean="0"/>
              <a:t>4</a:t>
            </a:fld>
            <a:endParaRPr lang="en-GB"/>
          </a:p>
        </p:txBody>
      </p:sp>
    </p:spTree>
    <p:extLst>
      <p:ext uri="{BB962C8B-B14F-4D97-AF65-F5344CB8AC3E}">
        <p14:creationId xmlns:p14="http://schemas.microsoft.com/office/powerpoint/2010/main" val="24260096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Market research was conducted using primary research method.  </a:t>
            </a:r>
            <a:r>
              <a:rPr lang="en-GB" dirty="0" err="1"/>
              <a:t>Qualatitive</a:t>
            </a:r>
            <a:r>
              <a:rPr lang="en-GB" dirty="0"/>
              <a:t> research which involved creating a questionnaire which consists of What have you done</a:t>
            </a:r>
          </a:p>
          <a:p>
            <a:r>
              <a:rPr lang="en-GB" dirty="0"/>
              <a:t>Talk about questionnaire</a:t>
            </a:r>
          </a:p>
          <a:p>
            <a:r>
              <a:rPr lang="en-GB" dirty="0"/>
              <a:t>Who did you ask</a:t>
            </a:r>
          </a:p>
          <a:p>
            <a:r>
              <a:rPr lang="en-GB" dirty="0"/>
              <a:t>What info did it give you.</a:t>
            </a:r>
          </a:p>
          <a:p>
            <a:r>
              <a:rPr lang="en-GB" dirty="0"/>
              <a:t>How has it affected BP or not</a:t>
            </a:r>
          </a:p>
          <a:p>
            <a:r>
              <a:rPr lang="en-GB" dirty="0"/>
              <a:t>Endorsed it</a:t>
            </a:r>
          </a:p>
          <a:p>
            <a:endParaRPr lang="en-GB" dirty="0"/>
          </a:p>
        </p:txBody>
      </p:sp>
      <p:sp>
        <p:nvSpPr>
          <p:cNvPr id="4" name="Slide Number Placeholder 3"/>
          <p:cNvSpPr>
            <a:spLocks noGrp="1"/>
          </p:cNvSpPr>
          <p:nvPr>
            <p:ph type="sldNum" sz="quarter" idx="5"/>
          </p:nvPr>
        </p:nvSpPr>
        <p:spPr/>
        <p:txBody>
          <a:bodyPr/>
          <a:lstStyle/>
          <a:p>
            <a:fld id="{B7A4A27A-823F-43F0-B0F9-74E38A8E3D2D}" type="slidenum">
              <a:rPr lang="en-GB" smtClean="0"/>
              <a:t>5</a:t>
            </a:fld>
            <a:endParaRPr lang="en-GB"/>
          </a:p>
        </p:txBody>
      </p:sp>
    </p:spTree>
    <p:extLst>
      <p:ext uri="{BB962C8B-B14F-4D97-AF65-F5344CB8AC3E}">
        <p14:creationId xmlns:p14="http://schemas.microsoft.com/office/powerpoint/2010/main" val="29827540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Conclusion to wrap it up – a 30 second update</a:t>
            </a:r>
          </a:p>
          <a:p>
            <a:endParaRPr lang="en-GB" dirty="0"/>
          </a:p>
        </p:txBody>
      </p:sp>
      <p:sp>
        <p:nvSpPr>
          <p:cNvPr id="4" name="Slide Number Placeholder 3"/>
          <p:cNvSpPr>
            <a:spLocks noGrp="1"/>
          </p:cNvSpPr>
          <p:nvPr>
            <p:ph type="sldNum" sz="quarter" idx="5"/>
          </p:nvPr>
        </p:nvSpPr>
        <p:spPr/>
        <p:txBody>
          <a:bodyPr/>
          <a:lstStyle/>
          <a:p>
            <a:fld id="{B7A4A27A-823F-43F0-B0F9-74E38A8E3D2D}" type="slidenum">
              <a:rPr lang="en-GB" smtClean="0"/>
              <a:t>6</a:t>
            </a:fld>
            <a:endParaRPr lang="en-GB"/>
          </a:p>
        </p:txBody>
      </p:sp>
    </p:spTree>
    <p:extLst>
      <p:ext uri="{BB962C8B-B14F-4D97-AF65-F5344CB8AC3E}">
        <p14:creationId xmlns:p14="http://schemas.microsoft.com/office/powerpoint/2010/main" val="1208928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references – 10/15</a:t>
            </a:r>
          </a:p>
          <a:p>
            <a:endParaRPr lang="en-GB" dirty="0"/>
          </a:p>
          <a:p>
            <a:endParaRPr lang="en-GB" dirty="0"/>
          </a:p>
        </p:txBody>
      </p:sp>
      <p:sp>
        <p:nvSpPr>
          <p:cNvPr id="4" name="Slide Number Placeholder 3"/>
          <p:cNvSpPr>
            <a:spLocks noGrp="1"/>
          </p:cNvSpPr>
          <p:nvPr>
            <p:ph type="sldNum" sz="quarter" idx="5"/>
          </p:nvPr>
        </p:nvSpPr>
        <p:spPr/>
        <p:txBody>
          <a:bodyPr/>
          <a:lstStyle/>
          <a:p>
            <a:fld id="{B7A4A27A-823F-43F0-B0F9-74E38A8E3D2D}" type="slidenum">
              <a:rPr lang="en-GB" smtClean="0"/>
              <a:t>7</a:t>
            </a:fld>
            <a:endParaRPr lang="en-GB"/>
          </a:p>
        </p:txBody>
      </p:sp>
    </p:spTree>
    <p:extLst>
      <p:ext uri="{BB962C8B-B14F-4D97-AF65-F5344CB8AC3E}">
        <p14:creationId xmlns:p14="http://schemas.microsoft.com/office/powerpoint/2010/main" val="2388243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B7A4A27A-823F-43F0-B0F9-74E38A8E3D2D}" type="slidenum">
              <a:rPr lang="en-GB" smtClean="0"/>
              <a:t>8</a:t>
            </a:fld>
            <a:endParaRPr lang="en-GB"/>
          </a:p>
        </p:txBody>
      </p:sp>
    </p:spTree>
    <p:extLst>
      <p:ext uri="{BB962C8B-B14F-4D97-AF65-F5344CB8AC3E}">
        <p14:creationId xmlns:p14="http://schemas.microsoft.com/office/powerpoint/2010/main" val="1972659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3D9B705-7115-4A5D-B686-BF8114057286}"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61E372-FC89-4E8C-A801-49CEB6299192}" type="slidenum">
              <a:rPr lang="en-GB" smtClean="0"/>
              <a:t>‹#›</a:t>
            </a:fld>
            <a:endParaRPr lang="en-GB"/>
          </a:p>
        </p:txBody>
      </p:sp>
    </p:spTree>
    <p:extLst>
      <p:ext uri="{BB962C8B-B14F-4D97-AF65-F5344CB8AC3E}">
        <p14:creationId xmlns:p14="http://schemas.microsoft.com/office/powerpoint/2010/main" val="1692340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D9B705-7115-4A5D-B686-BF8114057286}"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61E372-FC89-4E8C-A801-49CEB6299192}" type="slidenum">
              <a:rPr lang="en-GB" smtClean="0"/>
              <a:t>‹#›</a:t>
            </a:fld>
            <a:endParaRPr lang="en-GB"/>
          </a:p>
        </p:txBody>
      </p:sp>
    </p:spTree>
    <p:extLst>
      <p:ext uri="{BB962C8B-B14F-4D97-AF65-F5344CB8AC3E}">
        <p14:creationId xmlns:p14="http://schemas.microsoft.com/office/powerpoint/2010/main" val="2748663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3D9B705-7115-4A5D-B686-BF8114057286}" type="datetimeFigureOut">
              <a:rPr lang="en-GB" smtClean="0"/>
              <a:t>18/11/2021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3161E372-FC89-4E8C-A801-49CEB6299192}" type="slidenum">
              <a:rPr lang="en-GB" smtClean="0"/>
              <a:t>‹#›</a:t>
            </a:fld>
            <a:endParaRPr lang="en-GB"/>
          </a:p>
        </p:txBody>
      </p:sp>
    </p:spTree>
    <p:extLst>
      <p:ext uri="{BB962C8B-B14F-4D97-AF65-F5344CB8AC3E}">
        <p14:creationId xmlns:p14="http://schemas.microsoft.com/office/powerpoint/2010/main" val="239916674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D9B705-7115-4A5D-B686-BF8114057286}" type="datetimeFigureOut">
              <a:rPr lang="en-GB" smtClean="0"/>
              <a:t>18/11/2021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61E372-FC89-4E8C-A801-49CEB6299192}" type="slidenum">
              <a:rPr lang="en-GB" smtClean="0"/>
              <a:t>‹#›</a:t>
            </a:fld>
            <a:endParaRPr lang="en-GB"/>
          </a:p>
        </p:txBody>
      </p:sp>
    </p:spTree>
    <p:extLst>
      <p:ext uri="{BB962C8B-B14F-4D97-AF65-F5344CB8AC3E}">
        <p14:creationId xmlns:p14="http://schemas.microsoft.com/office/powerpoint/2010/main" val="1589110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3D9B705-7115-4A5D-B686-BF8114057286}" type="datetimeFigureOut">
              <a:rPr lang="en-GB" smtClean="0"/>
              <a:t>18/11/2021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61E372-FC89-4E8C-A801-49CEB6299192}" type="slidenum">
              <a:rPr lang="en-GB" smtClean="0"/>
              <a:t>‹#›</a:t>
            </a:fld>
            <a:endParaRPr lang="en-GB"/>
          </a:p>
        </p:txBody>
      </p:sp>
    </p:spTree>
    <p:extLst>
      <p:ext uri="{BB962C8B-B14F-4D97-AF65-F5344CB8AC3E}">
        <p14:creationId xmlns:p14="http://schemas.microsoft.com/office/powerpoint/2010/main" val="3974420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3D9B705-7115-4A5D-B686-BF8114057286}" type="datetimeFigureOut">
              <a:rPr lang="en-GB" smtClean="0"/>
              <a:t>18/11/2021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61E372-FC89-4E8C-A801-49CEB6299192}" type="slidenum">
              <a:rPr lang="en-GB" smtClean="0"/>
              <a:t>‹#›</a:t>
            </a:fld>
            <a:endParaRPr lang="en-GB"/>
          </a:p>
        </p:txBody>
      </p:sp>
    </p:spTree>
    <p:extLst>
      <p:ext uri="{BB962C8B-B14F-4D97-AF65-F5344CB8AC3E}">
        <p14:creationId xmlns:p14="http://schemas.microsoft.com/office/powerpoint/2010/main" val="3241851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D9B705-7115-4A5D-B686-BF8114057286}" type="datetimeFigureOut">
              <a:rPr lang="en-GB" smtClean="0"/>
              <a:t>18/11/2021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61E372-FC89-4E8C-A801-49CEB6299192}" type="slidenum">
              <a:rPr lang="en-GB" smtClean="0"/>
              <a:t>‹#›</a:t>
            </a:fld>
            <a:endParaRPr lang="en-GB"/>
          </a:p>
        </p:txBody>
      </p:sp>
    </p:spTree>
    <p:extLst>
      <p:ext uri="{BB962C8B-B14F-4D97-AF65-F5344CB8AC3E}">
        <p14:creationId xmlns:p14="http://schemas.microsoft.com/office/powerpoint/2010/main" val="4071863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3D9B705-7115-4A5D-B686-BF8114057286}" type="datetimeFigureOut">
              <a:rPr lang="en-GB" smtClean="0"/>
              <a:t>18/11/2021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61E372-FC89-4E8C-A801-49CEB6299192}" type="slidenum">
              <a:rPr lang="en-GB" smtClean="0"/>
              <a:t>‹#›</a:t>
            </a:fld>
            <a:endParaRPr lang="en-GB"/>
          </a:p>
        </p:txBody>
      </p:sp>
    </p:spTree>
    <p:extLst>
      <p:ext uri="{BB962C8B-B14F-4D97-AF65-F5344CB8AC3E}">
        <p14:creationId xmlns:p14="http://schemas.microsoft.com/office/powerpoint/2010/main" val="1438761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3D9B705-7115-4A5D-B686-BF8114057286}" type="datetimeFigureOut">
              <a:rPr lang="en-GB" smtClean="0"/>
              <a:t>18/11/2021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61E372-FC89-4E8C-A801-49CEB6299192}" type="slidenum">
              <a:rPr lang="en-GB" smtClean="0"/>
              <a:t>‹#›</a:t>
            </a:fld>
            <a:endParaRPr lang="en-GB"/>
          </a:p>
        </p:txBody>
      </p:sp>
    </p:spTree>
    <p:extLst>
      <p:ext uri="{BB962C8B-B14F-4D97-AF65-F5344CB8AC3E}">
        <p14:creationId xmlns:p14="http://schemas.microsoft.com/office/powerpoint/2010/main" val="1591934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D9B705-7115-4A5D-B686-BF8114057286}"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61E372-FC89-4E8C-A801-49CEB6299192}" type="slidenum">
              <a:rPr lang="en-GB" smtClean="0"/>
              <a:t>‹#›</a:t>
            </a:fld>
            <a:endParaRPr lang="en-GB"/>
          </a:p>
        </p:txBody>
      </p:sp>
    </p:spTree>
    <p:extLst>
      <p:ext uri="{BB962C8B-B14F-4D97-AF65-F5344CB8AC3E}">
        <p14:creationId xmlns:p14="http://schemas.microsoft.com/office/powerpoint/2010/main" val="2616348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3D9B705-7115-4A5D-B686-BF8114057286}" type="datetimeFigureOut">
              <a:rPr lang="en-GB" smtClean="0"/>
              <a:t>18/11/2021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3161E372-FC89-4E8C-A801-49CEB6299192}" type="slidenum">
              <a:rPr lang="en-GB" smtClean="0"/>
              <a:t>‹#›</a:t>
            </a:fld>
            <a:endParaRPr lang="en-GB"/>
          </a:p>
        </p:txBody>
      </p:sp>
    </p:spTree>
    <p:extLst>
      <p:ext uri="{BB962C8B-B14F-4D97-AF65-F5344CB8AC3E}">
        <p14:creationId xmlns:p14="http://schemas.microsoft.com/office/powerpoint/2010/main" val="1239789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3D9B705-7115-4A5D-B686-BF8114057286}" type="datetimeFigureOut">
              <a:rPr lang="en-GB" smtClean="0"/>
              <a:t>18/11/2021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3161E372-FC89-4E8C-A801-49CEB6299192}" type="slidenum">
              <a:rPr lang="en-GB" smtClean="0"/>
              <a:t>‹#›</a:t>
            </a:fld>
            <a:endParaRPr lang="en-GB"/>
          </a:p>
        </p:txBody>
      </p:sp>
    </p:spTree>
    <p:extLst>
      <p:ext uri="{BB962C8B-B14F-4D97-AF65-F5344CB8AC3E}">
        <p14:creationId xmlns:p14="http://schemas.microsoft.com/office/powerpoint/2010/main" val="877643121"/>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9.png"/><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B3A732-BD30-43B3-B22F-86F941907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5978F0-8D3C-4B12-B071-F1254173E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1600"/>
            <a:ext cx="12192000" cy="4114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554DEB-CDAC-4966-AE63-56DEC693D880}"/>
              </a:ext>
            </a:extLst>
          </p:cNvPr>
          <p:cNvSpPr>
            <a:spLocks noGrp="1"/>
          </p:cNvSpPr>
          <p:nvPr>
            <p:ph type="ctrTitle"/>
          </p:nvPr>
        </p:nvSpPr>
        <p:spPr>
          <a:xfrm>
            <a:off x="2419088" y="1926736"/>
            <a:ext cx="7639574" cy="4114800"/>
          </a:xfrm>
        </p:spPr>
        <p:txBody>
          <a:bodyPr anchor="ctr">
            <a:normAutofit fontScale="90000"/>
          </a:bodyPr>
          <a:lstStyle/>
          <a:p>
            <a:br>
              <a:rPr lang="en-GB" sz="1800" b="0" i="0" u="none" strike="noStrike" baseline="0" dirty="0">
                <a:solidFill>
                  <a:srgbClr val="000000"/>
                </a:solidFill>
                <a:latin typeface="Arial" panose="020B0604020202020204" pitchFamily="34" charset="0"/>
              </a:rPr>
            </a:br>
            <a:r>
              <a:rPr lang="en-GB" sz="4000" b="0" i="0" u="none" strike="noStrike" baseline="0" dirty="0">
                <a:solidFill>
                  <a:srgbClr val="000000"/>
                </a:solidFill>
                <a:latin typeface="Arial" panose="020B0604020202020204" pitchFamily="34" charset="0"/>
              </a:rPr>
              <a:t> </a:t>
            </a:r>
            <a:r>
              <a:rPr lang="en-GB" sz="5300" b="1" i="0" u="none" strike="noStrike" baseline="0" dirty="0">
                <a:solidFill>
                  <a:schemeClr val="accent5">
                    <a:lumMod val="50000"/>
                  </a:schemeClr>
                </a:solidFill>
              </a:rPr>
              <a:t>Managing Enterprise </a:t>
            </a:r>
            <a:br>
              <a:rPr lang="en-GB" sz="5300" b="1" i="0" u="none" strike="noStrike" baseline="0" dirty="0">
                <a:solidFill>
                  <a:schemeClr val="accent5">
                    <a:lumMod val="50000"/>
                  </a:schemeClr>
                </a:solidFill>
              </a:rPr>
            </a:br>
            <a:br>
              <a:rPr lang="en-GB" sz="5300" b="1" i="0" u="none" strike="noStrike" baseline="0" dirty="0">
                <a:solidFill>
                  <a:schemeClr val="accent5">
                    <a:lumMod val="50000"/>
                  </a:schemeClr>
                </a:solidFill>
              </a:rPr>
            </a:br>
            <a:r>
              <a:rPr lang="en-GB" sz="5300" b="1" i="0" u="none" strike="noStrike" baseline="0" dirty="0">
                <a:solidFill>
                  <a:schemeClr val="accent5">
                    <a:lumMod val="50000"/>
                  </a:schemeClr>
                </a:solidFill>
              </a:rPr>
              <a:t>in the </a:t>
            </a:r>
            <a:br>
              <a:rPr lang="en-GB" sz="5300" b="1" i="0" u="none" strike="noStrike" baseline="0" dirty="0">
                <a:solidFill>
                  <a:schemeClr val="accent5">
                    <a:lumMod val="50000"/>
                  </a:schemeClr>
                </a:solidFill>
              </a:rPr>
            </a:br>
            <a:br>
              <a:rPr lang="en-GB" sz="5300" b="1" i="0" u="none" strike="noStrike" baseline="0" dirty="0">
                <a:solidFill>
                  <a:schemeClr val="accent5">
                    <a:lumMod val="50000"/>
                  </a:schemeClr>
                </a:solidFill>
              </a:rPr>
            </a:br>
            <a:r>
              <a:rPr lang="en-GB" sz="5300" b="1" i="0" u="none" strike="noStrike" baseline="0" dirty="0">
                <a:solidFill>
                  <a:schemeClr val="accent5">
                    <a:lumMod val="50000"/>
                  </a:schemeClr>
                </a:solidFill>
              </a:rPr>
              <a:t>21st Century </a:t>
            </a:r>
            <a:r>
              <a:rPr lang="en-GB" sz="4000" b="0" i="0" u="none" strike="noStrike" baseline="0" dirty="0">
                <a:solidFill>
                  <a:schemeClr val="accent5">
                    <a:lumMod val="50000"/>
                  </a:schemeClr>
                </a:solidFill>
                <a:latin typeface="Arial" panose="020B0604020202020204" pitchFamily="34" charset="0"/>
              </a:rPr>
              <a:t>	</a:t>
            </a:r>
            <a:br>
              <a:rPr lang="en-GB" sz="4000" b="0" i="0" u="none" strike="noStrike" baseline="0" dirty="0">
                <a:solidFill>
                  <a:schemeClr val="accent5">
                    <a:lumMod val="50000"/>
                  </a:schemeClr>
                </a:solidFill>
                <a:latin typeface="Arial" panose="020B0604020202020204" pitchFamily="34" charset="0"/>
              </a:rPr>
            </a:br>
            <a:br>
              <a:rPr lang="en-GB" sz="4000" b="0" i="0" u="none" strike="noStrike" baseline="0" dirty="0">
                <a:solidFill>
                  <a:schemeClr val="accent5">
                    <a:lumMod val="50000"/>
                  </a:schemeClr>
                </a:solidFill>
                <a:latin typeface="Arial" panose="020B0604020202020204" pitchFamily="34" charset="0"/>
              </a:rPr>
            </a:br>
            <a:br>
              <a:rPr lang="en-GB" sz="4000" b="0" i="0" u="none" strike="noStrike" baseline="0" dirty="0">
                <a:solidFill>
                  <a:schemeClr val="accent5">
                    <a:lumMod val="50000"/>
                  </a:schemeClr>
                </a:solidFill>
                <a:latin typeface="Arial" panose="020B0604020202020204" pitchFamily="34" charset="0"/>
              </a:rPr>
            </a:br>
            <a:endParaRPr lang="en-GB" sz="4000" dirty="0">
              <a:solidFill>
                <a:schemeClr val="accent5">
                  <a:lumMod val="50000"/>
                </a:schemeClr>
              </a:solidFill>
            </a:endParaRPr>
          </a:p>
        </p:txBody>
      </p:sp>
      <p:sp>
        <p:nvSpPr>
          <p:cNvPr id="3" name="Subtitle 2">
            <a:extLst>
              <a:ext uri="{FF2B5EF4-FFF2-40B4-BE49-F238E27FC236}">
                <a16:creationId xmlns:a16="http://schemas.microsoft.com/office/drawing/2014/main" id="{1D32069B-22F8-448D-84E5-3A89EBBD0857}"/>
              </a:ext>
            </a:extLst>
          </p:cNvPr>
          <p:cNvSpPr>
            <a:spLocks noGrp="1"/>
          </p:cNvSpPr>
          <p:nvPr>
            <p:ph type="subTitle" idx="1"/>
          </p:nvPr>
        </p:nvSpPr>
        <p:spPr>
          <a:xfrm>
            <a:off x="1524000" y="5660219"/>
            <a:ext cx="9144000" cy="762635"/>
          </a:xfrm>
        </p:spPr>
        <p:txBody>
          <a:bodyPr>
            <a:normAutofit/>
          </a:bodyPr>
          <a:lstStyle/>
          <a:p>
            <a:pPr algn="r"/>
            <a:r>
              <a:rPr lang="en-GB" sz="3600" b="0" i="0" u="none" strike="noStrike" baseline="0" dirty="0">
                <a:latin typeface="+mj-lt"/>
              </a:rPr>
              <a:t>Asmut Price</a:t>
            </a:r>
            <a:endParaRPr lang="en-GB" sz="3600" dirty="0">
              <a:latin typeface="+mj-lt"/>
            </a:endParaRPr>
          </a:p>
        </p:txBody>
      </p:sp>
    </p:spTree>
    <p:extLst>
      <p:ext uri="{BB962C8B-B14F-4D97-AF65-F5344CB8AC3E}">
        <p14:creationId xmlns:p14="http://schemas.microsoft.com/office/powerpoint/2010/main" val="2517955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9D883-CD7A-4AA4-AF6E-64F5C044FCCC}"/>
              </a:ext>
            </a:extLst>
          </p:cNvPr>
          <p:cNvSpPr>
            <a:spLocks noGrp="1"/>
          </p:cNvSpPr>
          <p:nvPr>
            <p:ph type="title"/>
          </p:nvPr>
        </p:nvSpPr>
        <p:spPr/>
        <p:txBody>
          <a:bodyPr>
            <a:normAutofit fontScale="90000"/>
          </a:bodyPr>
          <a:lstStyle/>
          <a:p>
            <a:pPr algn="ctr"/>
            <a:br>
              <a:rPr lang="en-GB" sz="3600" dirty="0">
                <a:solidFill>
                  <a:srgbClr val="28883F"/>
                </a:solidFill>
              </a:rPr>
            </a:br>
            <a:br>
              <a:rPr lang="en-GB" sz="3600" dirty="0"/>
            </a:br>
            <a:r>
              <a:rPr lang="en-GB" dirty="0"/>
              <a:t> </a:t>
            </a:r>
          </a:p>
        </p:txBody>
      </p:sp>
      <p:sp>
        <p:nvSpPr>
          <p:cNvPr id="4" name="Oval 3">
            <a:extLst>
              <a:ext uri="{FF2B5EF4-FFF2-40B4-BE49-F238E27FC236}">
                <a16:creationId xmlns:a16="http://schemas.microsoft.com/office/drawing/2014/main" id="{BE03C9C9-FEDA-427B-B092-FDA22DFAB963}"/>
              </a:ext>
            </a:extLst>
          </p:cNvPr>
          <p:cNvSpPr/>
          <p:nvPr/>
        </p:nvSpPr>
        <p:spPr>
          <a:xfrm>
            <a:off x="382724" y="1918563"/>
            <a:ext cx="3144451" cy="158287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solidFill>
                  <a:schemeClr val="tx2">
                    <a:lumMod val="50000"/>
                  </a:schemeClr>
                </a:solidFill>
              </a:rPr>
              <a:t>Overview of business</a:t>
            </a:r>
          </a:p>
        </p:txBody>
      </p:sp>
      <p:sp>
        <p:nvSpPr>
          <p:cNvPr id="5" name="Oval 4">
            <a:extLst>
              <a:ext uri="{FF2B5EF4-FFF2-40B4-BE49-F238E27FC236}">
                <a16:creationId xmlns:a16="http://schemas.microsoft.com/office/drawing/2014/main" id="{121EC4BC-447C-44CA-8056-389F702D2850}"/>
              </a:ext>
            </a:extLst>
          </p:cNvPr>
          <p:cNvSpPr/>
          <p:nvPr/>
        </p:nvSpPr>
        <p:spPr>
          <a:xfrm>
            <a:off x="4570449" y="1992673"/>
            <a:ext cx="3049018" cy="1508760"/>
          </a:xfrm>
          <a:prstGeom prst="ellipse">
            <a:avLst/>
          </a:prstGeom>
        </p:spPr>
        <p:style>
          <a:lnRef idx="2">
            <a:schemeClr val="accent6"/>
          </a:lnRef>
          <a:fillRef idx="1">
            <a:schemeClr val="lt1"/>
          </a:fillRef>
          <a:effectRef idx="0">
            <a:schemeClr val="accent6"/>
          </a:effectRef>
          <a:fontRef idx="minor">
            <a:schemeClr val="dk1"/>
          </a:fontRef>
        </p:style>
        <p:txBody>
          <a:bodyPr wrap="square" rtlCol="0" anchor="ctr"/>
          <a:lstStyle/>
          <a:p>
            <a:pPr algn="ctr"/>
            <a:r>
              <a:rPr lang="en-GB" sz="2800" b="1" dirty="0">
                <a:solidFill>
                  <a:schemeClr val="tx2">
                    <a:lumMod val="50000"/>
                  </a:schemeClr>
                </a:solidFill>
              </a:rPr>
              <a:t>Sales &amp; Marketing Strategy</a:t>
            </a:r>
          </a:p>
        </p:txBody>
      </p:sp>
      <p:sp>
        <p:nvSpPr>
          <p:cNvPr id="6" name="Oval 5">
            <a:extLst>
              <a:ext uri="{FF2B5EF4-FFF2-40B4-BE49-F238E27FC236}">
                <a16:creationId xmlns:a16="http://schemas.microsoft.com/office/drawing/2014/main" id="{A74680D6-2D65-47F6-8AE0-4802F1620950}"/>
              </a:ext>
            </a:extLst>
          </p:cNvPr>
          <p:cNvSpPr/>
          <p:nvPr/>
        </p:nvSpPr>
        <p:spPr>
          <a:xfrm>
            <a:off x="8596186" y="1918562"/>
            <a:ext cx="3252914" cy="158287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solidFill>
                  <a:schemeClr val="tx2">
                    <a:lumMod val="50000"/>
                  </a:schemeClr>
                </a:solidFill>
              </a:rPr>
              <a:t>Market Research</a:t>
            </a:r>
          </a:p>
        </p:txBody>
      </p:sp>
      <p:sp>
        <p:nvSpPr>
          <p:cNvPr id="3" name="Oval 2">
            <a:extLst>
              <a:ext uri="{FF2B5EF4-FFF2-40B4-BE49-F238E27FC236}">
                <a16:creationId xmlns:a16="http://schemas.microsoft.com/office/drawing/2014/main" id="{BB2A0798-6A59-475E-96DF-2FA174C28D87}"/>
              </a:ext>
            </a:extLst>
          </p:cNvPr>
          <p:cNvSpPr/>
          <p:nvPr/>
        </p:nvSpPr>
        <p:spPr>
          <a:xfrm>
            <a:off x="3552271" y="284176"/>
            <a:ext cx="5000372" cy="1393782"/>
          </a:xfrm>
          <a:prstGeom prst="ellips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0" name="TextBox 9">
            <a:extLst>
              <a:ext uri="{FF2B5EF4-FFF2-40B4-BE49-F238E27FC236}">
                <a16:creationId xmlns:a16="http://schemas.microsoft.com/office/drawing/2014/main" id="{1EC1B241-F675-4024-BC85-28D842A55DCF}"/>
              </a:ext>
            </a:extLst>
          </p:cNvPr>
          <p:cNvSpPr txBox="1"/>
          <p:nvPr/>
        </p:nvSpPr>
        <p:spPr>
          <a:xfrm>
            <a:off x="4210553" y="516416"/>
            <a:ext cx="3768811" cy="923330"/>
          </a:xfrm>
          <a:prstGeom prst="rect">
            <a:avLst/>
          </a:prstGeom>
          <a:noFill/>
        </p:spPr>
        <p:txBody>
          <a:bodyPr wrap="square" rtlCol="0">
            <a:spAutoFit/>
          </a:bodyPr>
          <a:lstStyle/>
          <a:p>
            <a:r>
              <a:rPr lang="en-GB" sz="5400" b="1" dirty="0">
                <a:solidFill>
                  <a:schemeClr val="tx2">
                    <a:lumMod val="50000"/>
                  </a:schemeClr>
                </a:solidFill>
                <a:effectLst>
                  <a:outerShdw blurRad="38100" dist="38100" dir="2700000" algn="tl">
                    <a:srgbClr val="000000">
                      <a:alpha val="43137"/>
                    </a:srgbClr>
                  </a:outerShdw>
                </a:effectLst>
              </a:rPr>
              <a:t>OVERVIEW</a:t>
            </a:r>
            <a:endParaRPr lang="en-GB" sz="5400" dirty="0">
              <a:effectLst>
                <a:outerShdw blurRad="38100" dist="38100" dir="2700000" algn="tl">
                  <a:srgbClr val="000000">
                    <a:alpha val="43137"/>
                  </a:srgbClr>
                </a:outerShdw>
              </a:effectLst>
            </a:endParaRPr>
          </a:p>
        </p:txBody>
      </p:sp>
      <p:graphicFrame>
        <p:nvGraphicFramePr>
          <p:cNvPr id="12" name="Diagram 11">
            <a:extLst>
              <a:ext uri="{FF2B5EF4-FFF2-40B4-BE49-F238E27FC236}">
                <a16:creationId xmlns:a16="http://schemas.microsoft.com/office/drawing/2014/main" id="{2C636784-E864-47AE-AF13-567CAF2A104D}"/>
              </a:ext>
            </a:extLst>
          </p:cNvPr>
          <p:cNvGraphicFramePr/>
          <p:nvPr>
            <p:extLst>
              <p:ext uri="{D42A27DB-BD31-4B8C-83A1-F6EECF244321}">
                <p14:modId xmlns:p14="http://schemas.microsoft.com/office/powerpoint/2010/main" val="3081377958"/>
              </p:ext>
            </p:extLst>
          </p:nvPr>
        </p:nvGraphicFramePr>
        <p:xfrm>
          <a:off x="140203" y="3768137"/>
          <a:ext cx="3720597" cy="29229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12">
            <a:extLst>
              <a:ext uri="{FF2B5EF4-FFF2-40B4-BE49-F238E27FC236}">
                <a16:creationId xmlns:a16="http://schemas.microsoft.com/office/drawing/2014/main" id="{E95E82EA-06FD-4714-A707-03B0C85B32B8}"/>
              </a:ext>
            </a:extLst>
          </p:cNvPr>
          <p:cNvPicPr>
            <a:picLocks noChangeAspect="1"/>
          </p:cNvPicPr>
          <p:nvPr/>
        </p:nvPicPr>
        <p:blipFill>
          <a:blip r:embed="rId8"/>
          <a:stretch>
            <a:fillRect/>
          </a:stretch>
        </p:blipFill>
        <p:spPr>
          <a:xfrm>
            <a:off x="4423320" y="3768137"/>
            <a:ext cx="3556044" cy="2922949"/>
          </a:xfrm>
          <a:prstGeom prst="rect">
            <a:avLst/>
          </a:prstGeom>
        </p:spPr>
      </p:pic>
      <p:pic>
        <p:nvPicPr>
          <p:cNvPr id="14" name="Picture 13">
            <a:extLst>
              <a:ext uri="{FF2B5EF4-FFF2-40B4-BE49-F238E27FC236}">
                <a16:creationId xmlns:a16="http://schemas.microsoft.com/office/drawing/2014/main" id="{26C9503F-262F-4899-B113-32065519A458}"/>
              </a:ext>
            </a:extLst>
          </p:cNvPr>
          <p:cNvPicPr>
            <a:picLocks noChangeAspect="1"/>
          </p:cNvPicPr>
          <p:nvPr/>
        </p:nvPicPr>
        <p:blipFill>
          <a:blip r:embed="rId9"/>
          <a:stretch>
            <a:fillRect/>
          </a:stretch>
        </p:blipFill>
        <p:spPr>
          <a:xfrm>
            <a:off x="8527547" y="3798314"/>
            <a:ext cx="3524250" cy="2892772"/>
          </a:xfrm>
          <a:prstGeom prst="rect">
            <a:avLst/>
          </a:prstGeom>
        </p:spPr>
      </p:pic>
    </p:spTree>
    <p:extLst>
      <p:ext uri="{BB962C8B-B14F-4D97-AF65-F5344CB8AC3E}">
        <p14:creationId xmlns:p14="http://schemas.microsoft.com/office/powerpoint/2010/main" val="3776605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54DEB-CDAC-4966-AE63-56DEC693D880}"/>
              </a:ext>
            </a:extLst>
          </p:cNvPr>
          <p:cNvSpPr>
            <a:spLocks noGrp="1"/>
          </p:cNvSpPr>
          <p:nvPr>
            <p:ph type="title"/>
          </p:nvPr>
        </p:nvSpPr>
        <p:spPr/>
        <p:txBody>
          <a:bodyPr anchor="ctr">
            <a:normAutofit fontScale="90000"/>
          </a:bodyPr>
          <a:lstStyle/>
          <a:p>
            <a:br>
              <a:rPr lang="en-GB" sz="1800" b="0" i="0" u="none" strike="noStrike" baseline="0" dirty="0">
                <a:solidFill>
                  <a:srgbClr val="000000"/>
                </a:solidFill>
                <a:latin typeface="Arial" panose="020B0604020202020204" pitchFamily="34" charset="0"/>
              </a:rPr>
            </a:br>
            <a:r>
              <a:rPr lang="en-GB" sz="4000" b="0" i="0" u="none" strike="noStrike" baseline="0" dirty="0">
                <a:solidFill>
                  <a:srgbClr val="000000"/>
                </a:solidFill>
                <a:latin typeface="Arial" panose="020B0604020202020204" pitchFamily="34" charset="0"/>
              </a:rPr>
              <a:t> </a:t>
            </a:r>
            <a:br>
              <a:rPr lang="en-GB" sz="4000" b="0" i="0" u="none" strike="noStrike" baseline="0" dirty="0">
                <a:solidFill>
                  <a:schemeClr val="accent5">
                    <a:lumMod val="50000"/>
                  </a:schemeClr>
                </a:solidFill>
                <a:latin typeface="Arial" panose="020B0604020202020204" pitchFamily="34" charset="0"/>
              </a:rPr>
            </a:br>
            <a:br>
              <a:rPr lang="en-GB" sz="4000" b="0" i="0" u="none" strike="noStrike" baseline="0" dirty="0">
                <a:solidFill>
                  <a:schemeClr val="accent5">
                    <a:lumMod val="50000"/>
                  </a:schemeClr>
                </a:solidFill>
                <a:latin typeface="Arial" panose="020B0604020202020204" pitchFamily="34" charset="0"/>
              </a:rPr>
            </a:br>
            <a:br>
              <a:rPr lang="en-GB" sz="4000" b="0" i="0" u="none" strike="noStrike" baseline="0" dirty="0">
                <a:solidFill>
                  <a:schemeClr val="accent5">
                    <a:lumMod val="50000"/>
                  </a:schemeClr>
                </a:solidFill>
                <a:latin typeface="Arial" panose="020B0604020202020204" pitchFamily="34" charset="0"/>
              </a:rPr>
            </a:br>
            <a:endParaRPr lang="en-GB" sz="4000" dirty="0">
              <a:solidFill>
                <a:schemeClr val="accent5">
                  <a:lumMod val="50000"/>
                </a:schemeClr>
              </a:solidFill>
            </a:endParaRPr>
          </a:p>
        </p:txBody>
      </p:sp>
      <p:sp>
        <p:nvSpPr>
          <p:cNvPr id="4" name="Oval 3">
            <a:extLst>
              <a:ext uri="{FF2B5EF4-FFF2-40B4-BE49-F238E27FC236}">
                <a16:creationId xmlns:a16="http://schemas.microsoft.com/office/drawing/2014/main" id="{F23A93A4-C63C-49B9-A276-0A6C6C4675BF}"/>
              </a:ext>
            </a:extLst>
          </p:cNvPr>
          <p:cNvSpPr/>
          <p:nvPr/>
        </p:nvSpPr>
        <p:spPr>
          <a:xfrm>
            <a:off x="2065887" y="174171"/>
            <a:ext cx="8345976" cy="1148257"/>
          </a:xfrm>
          <a:prstGeom prst="ellipse">
            <a:avLst/>
          </a:prstGeom>
          <a:solidFill>
            <a:schemeClr val="accent1">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5400" b="1" dirty="0">
                <a:ln w="0"/>
                <a:solidFill>
                  <a:schemeClr val="accent1"/>
                </a:solidFill>
                <a:effectLst>
                  <a:outerShdw blurRad="38100" dist="25400" dir="5400000" algn="ctr" rotWithShape="0">
                    <a:srgbClr val="6E747A">
                      <a:alpha val="43000"/>
                    </a:srgbClr>
                  </a:outerShdw>
                </a:effectLst>
              </a:rPr>
              <a:t>Business Overview</a:t>
            </a:r>
          </a:p>
        </p:txBody>
      </p:sp>
      <p:pic>
        <p:nvPicPr>
          <p:cNvPr id="5" name="Picture 4">
            <a:extLst>
              <a:ext uri="{FF2B5EF4-FFF2-40B4-BE49-F238E27FC236}">
                <a16:creationId xmlns:a16="http://schemas.microsoft.com/office/drawing/2014/main" id="{1E1B6F26-91E6-4946-94AA-E4CF1A8540D8}"/>
              </a:ext>
            </a:extLst>
          </p:cNvPr>
          <p:cNvPicPr>
            <a:picLocks noChangeAspect="1"/>
          </p:cNvPicPr>
          <p:nvPr/>
        </p:nvPicPr>
        <p:blipFill>
          <a:blip r:embed="rId3"/>
          <a:stretch>
            <a:fillRect/>
          </a:stretch>
        </p:blipFill>
        <p:spPr>
          <a:xfrm>
            <a:off x="582117" y="1516510"/>
            <a:ext cx="2104573" cy="1591791"/>
          </a:xfrm>
          <a:prstGeom prst="rect">
            <a:avLst/>
          </a:prstGeom>
        </p:spPr>
      </p:pic>
      <p:sp>
        <p:nvSpPr>
          <p:cNvPr id="11" name="TextBox 10">
            <a:extLst>
              <a:ext uri="{FF2B5EF4-FFF2-40B4-BE49-F238E27FC236}">
                <a16:creationId xmlns:a16="http://schemas.microsoft.com/office/drawing/2014/main" id="{F172A3CF-BB1C-46B8-BCF6-F3713E6F158D}"/>
              </a:ext>
            </a:extLst>
          </p:cNvPr>
          <p:cNvSpPr txBox="1"/>
          <p:nvPr/>
        </p:nvSpPr>
        <p:spPr>
          <a:xfrm>
            <a:off x="2843758" y="1594842"/>
            <a:ext cx="8448355" cy="1702774"/>
          </a:xfrm>
          <a:prstGeom prst="rect">
            <a:avLst/>
          </a:prstGeom>
          <a:noFill/>
        </p:spPr>
        <p:txBody>
          <a:bodyPr wrap="square">
            <a:spAutoFit/>
          </a:bodyPr>
          <a:lstStyle/>
          <a:p>
            <a:pPr algn="just">
              <a:lnSpc>
                <a:spcPct val="107000"/>
              </a:lnSpc>
              <a:spcAft>
                <a:spcPts val="800"/>
              </a:spcAft>
            </a:pPr>
            <a:r>
              <a:rPr lang="en-GB" sz="2000" b="1" dirty="0">
                <a:solidFill>
                  <a:schemeClr val="tx2">
                    <a:lumMod val="10000"/>
                  </a:schemeClr>
                </a:solidFill>
                <a:effectLst/>
                <a:latin typeface="Corbel" panose="020B0503020204020204" pitchFamily="34" charset="0"/>
                <a:ea typeface="DengXian" panose="02010600030101010101" pitchFamily="2" charset="-122"/>
                <a:cs typeface="Times New Roman" panose="02020603050405020304" pitchFamily="18" charset="0"/>
              </a:rPr>
              <a:t>Mission Statement</a:t>
            </a:r>
          </a:p>
          <a:p>
            <a:pPr marL="342900" indent="-342900" algn="just">
              <a:lnSpc>
                <a:spcPct val="107000"/>
              </a:lnSpc>
              <a:spcAft>
                <a:spcPts val="800"/>
              </a:spcAft>
              <a:buFont typeface="Wingdings" panose="05000000000000000000" pitchFamily="2" charset="2"/>
              <a:buChar char="ü"/>
            </a:pPr>
            <a:r>
              <a:rPr lang="en-GB" sz="2000" b="1" dirty="0">
                <a:solidFill>
                  <a:schemeClr val="tx2">
                    <a:lumMod val="10000"/>
                  </a:schemeClr>
                </a:solidFill>
                <a:effectLst/>
                <a:latin typeface="Corbel" panose="020B0503020204020204" pitchFamily="34" charset="0"/>
                <a:ea typeface="DengXian" panose="02010600030101010101" pitchFamily="2" charset="-122"/>
                <a:cs typeface="Times New Roman" panose="02020603050405020304" pitchFamily="18" charset="0"/>
              </a:rPr>
              <a:t>street clothing</a:t>
            </a:r>
          </a:p>
          <a:p>
            <a:pPr marL="342900" indent="-342900" algn="just">
              <a:lnSpc>
                <a:spcPct val="107000"/>
              </a:lnSpc>
              <a:spcAft>
                <a:spcPts val="800"/>
              </a:spcAft>
              <a:buFont typeface="Wingdings" panose="05000000000000000000" pitchFamily="2" charset="2"/>
              <a:buChar char="ü"/>
            </a:pPr>
            <a:r>
              <a:rPr lang="en-GB" sz="2000" b="1" dirty="0">
                <a:solidFill>
                  <a:schemeClr val="tx2">
                    <a:lumMod val="10000"/>
                  </a:schemeClr>
                </a:solidFill>
                <a:effectLst/>
                <a:latin typeface="Corbel" panose="020B0503020204020204" pitchFamily="34" charset="0"/>
                <a:ea typeface="DengXian" panose="02010600030101010101" pitchFamily="2" charset="-122"/>
                <a:cs typeface="Times New Roman" panose="02020603050405020304" pitchFamily="18" charset="0"/>
              </a:rPr>
              <a:t> trainers </a:t>
            </a:r>
            <a:endParaRPr lang="en-GB" sz="2000" b="1" dirty="0">
              <a:solidFill>
                <a:schemeClr val="tx2">
                  <a:lumMod val="10000"/>
                </a:schemeClr>
              </a:solidFill>
              <a:latin typeface="Corbel" panose="020B0503020204020204" pitchFamily="34" charset="0"/>
              <a:ea typeface="DengXian" panose="02010600030101010101" pitchFamily="2" charset="-122"/>
              <a:cs typeface="Times New Roman" panose="02020603050405020304" pitchFamily="18" charset="0"/>
            </a:endParaRPr>
          </a:p>
          <a:p>
            <a:pPr marL="342900" indent="-342900" algn="just">
              <a:lnSpc>
                <a:spcPct val="107000"/>
              </a:lnSpc>
              <a:spcAft>
                <a:spcPts val="800"/>
              </a:spcAft>
              <a:buFont typeface="Wingdings" panose="05000000000000000000" pitchFamily="2" charset="2"/>
              <a:buChar char="ü"/>
            </a:pPr>
            <a:r>
              <a:rPr lang="en-GB" sz="2000" b="1" dirty="0">
                <a:solidFill>
                  <a:schemeClr val="tx2">
                    <a:lumMod val="10000"/>
                  </a:schemeClr>
                </a:solidFill>
                <a:effectLst/>
                <a:latin typeface="Corbel" panose="020B0503020204020204" pitchFamily="34" charset="0"/>
                <a:ea typeface="DengXian" panose="02010600030101010101" pitchFamily="2" charset="-122"/>
                <a:cs typeface="Times New Roman" panose="02020603050405020304" pitchFamily="18" charset="0"/>
              </a:rPr>
              <a:t>accessories</a:t>
            </a:r>
          </a:p>
        </p:txBody>
      </p:sp>
      <p:sp>
        <p:nvSpPr>
          <p:cNvPr id="14" name="TextBox 13">
            <a:extLst>
              <a:ext uri="{FF2B5EF4-FFF2-40B4-BE49-F238E27FC236}">
                <a16:creationId xmlns:a16="http://schemas.microsoft.com/office/drawing/2014/main" id="{35B2B64B-39B6-4F2C-8CE3-D8E30600B5A4}"/>
              </a:ext>
            </a:extLst>
          </p:cNvPr>
          <p:cNvSpPr txBox="1"/>
          <p:nvPr/>
        </p:nvSpPr>
        <p:spPr>
          <a:xfrm>
            <a:off x="2699657" y="3382372"/>
            <a:ext cx="7364904" cy="1702774"/>
          </a:xfrm>
          <a:prstGeom prst="rect">
            <a:avLst/>
          </a:prstGeom>
          <a:noFill/>
        </p:spPr>
        <p:txBody>
          <a:bodyPr wrap="square">
            <a:spAutoFit/>
          </a:bodyPr>
          <a:lstStyle/>
          <a:p>
            <a:pPr algn="just">
              <a:lnSpc>
                <a:spcPct val="107000"/>
              </a:lnSpc>
              <a:spcAft>
                <a:spcPts val="800"/>
              </a:spcAft>
            </a:pPr>
            <a:r>
              <a:rPr lang="en-GB" sz="2000" b="1" dirty="0">
                <a:solidFill>
                  <a:schemeClr val="tx2">
                    <a:lumMod val="10000"/>
                  </a:schemeClr>
                </a:solidFill>
                <a:effectLst/>
                <a:latin typeface="Corbel" panose="020B0503020204020204" pitchFamily="34" charset="0"/>
                <a:ea typeface="DengXian" panose="02010600030101010101" pitchFamily="2" charset="-122"/>
                <a:cs typeface="Times New Roman" panose="02020603050405020304" pitchFamily="18" charset="0"/>
              </a:rPr>
              <a:t>Offering</a:t>
            </a:r>
          </a:p>
          <a:p>
            <a:pPr marL="342900" indent="-342900" algn="just">
              <a:lnSpc>
                <a:spcPct val="107000"/>
              </a:lnSpc>
              <a:spcAft>
                <a:spcPts val="800"/>
              </a:spcAft>
              <a:buFont typeface="Wingdings" panose="05000000000000000000" pitchFamily="2" charset="2"/>
              <a:buChar char="ü"/>
            </a:pPr>
            <a:r>
              <a:rPr lang="en-GB" sz="2000" b="1" dirty="0">
                <a:solidFill>
                  <a:schemeClr val="tx2">
                    <a:lumMod val="10000"/>
                  </a:schemeClr>
                </a:solidFill>
                <a:effectLst/>
                <a:latin typeface="Corbel" panose="020B0503020204020204" pitchFamily="34" charset="0"/>
                <a:ea typeface="DengXian" panose="02010600030101010101" pitchFamily="2" charset="-122"/>
                <a:cs typeface="Times New Roman" panose="02020603050405020304" pitchFamily="18" charset="0"/>
              </a:rPr>
              <a:t>designer drops </a:t>
            </a:r>
          </a:p>
          <a:p>
            <a:pPr marL="342900" indent="-342900" algn="just">
              <a:lnSpc>
                <a:spcPct val="107000"/>
              </a:lnSpc>
              <a:spcAft>
                <a:spcPts val="800"/>
              </a:spcAft>
              <a:buFont typeface="Wingdings" panose="05000000000000000000" pitchFamily="2" charset="2"/>
              <a:buChar char="ü"/>
            </a:pPr>
            <a:r>
              <a:rPr lang="en-GB" sz="2000" b="1" dirty="0">
                <a:solidFill>
                  <a:schemeClr val="tx2">
                    <a:lumMod val="10000"/>
                  </a:schemeClr>
                </a:solidFill>
                <a:effectLst/>
                <a:latin typeface="Corbel" panose="020B0503020204020204" pitchFamily="34" charset="0"/>
                <a:ea typeface="DengXian" panose="02010600030101010101" pitchFamily="2" charset="-122"/>
                <a:cs typeface="Times New Roman" panose="02020603050405020304" pitchFamily="18" charset="0"/>
              </a:rPr>
              <a:t>faster, quicker </a:t>
            </a:r>
          </a:p>
          <a:p>
            <a:pPr marL="342900" indent="-342900" algn="just">
              <a:lnSpc>
                <a:spcPct val="107000"/>
              </a:lnSpc>
              <a:spcAft>
                <a:spcPts val="800"/>
              </a:spcAft>
              <a:buFont typeface="Wingdings" panose="05000000000000000000" pitchFamily="2" charset="2"/>
              <a:buChar char="ü"/>
            </a:pPr>
            <a:r>
              <a:rPr lang="en-GB" sz="2000" b="1" dirty="0">
                <a:solidFill>
                  <a:schemeClr val="tx2">
                    <a:lumMod val="10000"/>
                  </a:schemeClr>
                </a:solidFill>
                <a:effectLst/>
                <a:latin typeface="Corbel" panose="020B0503020204020204" pitchFamily="34" charset="0"/>
                <a:ea typeface="DengXian" panose="02010600030101010101" pitchFamily="2" charset="-122"/>
                <a:cs typeface="Times New Roman" panose="02020603050405020304" pitchFamily="18" charset="0"/>
              </a:rPr>
              <a:t>easier  </a:t>
            </a:r>
          </a:p>
        </p:txBody>
      </p:sp>
      <p:pic>
        <p:nvPicPr>
          <p:cNvPr id="15" name="Picture 14">
            <a:extLst>
              <a:ext uri="{FF2B5EF4-FFF2-40B4-BE49-F238E27FC236}">
                <a16:creationId xmlns:a16="http://schemas.microsoft.com/office/drawing/2014/main" id="{5BF3388A-1F94-4776-831E-4DAC4D345BD8}"/>
              </a:ext>
            </a:extLst>
          </p:cNvPr>
          <p:cNvPicPr>
            <a:picLocks noChangeAspect="1"/>
          </p:cNvPicPr>
          <p:nvPr/>
        </p:nvPicPr>
        <p:blipFill>
          <a:blip r:embed="rId4"/>
          <a:stretch>
            <a:fillRect/>
          </a:stretch>
        </p:blipFill>
        <p:spPr>
          <a:xfrm>
            <a:off x="582116" y="3302383"/>
            <a:ext cx="2104573" cy="1591791"/>
          </a:xfrm>
          <a:prstGeom prst="rect">
            <a:avLst/>
          </a:prstGeom>
        </p:spPr>
      </p:pic>
      <p:pic>
        <p:nvPicPr>
          <p:cNvPr id="16" name="Picture 15">
            <a:extLst>
              <a:ext uri="{FF2B5EF4-FFF2-40B4-BE49-F238E27FC236}">
                <a16:creationId xmlns:a16="http://schemas.microsoft.com/office/drawing/2014/main" id="{0FE39776-8E2D-4B1A-AAB7-1D94253E3715}"/>
              </a:ext>
            </a:extLst>
          </p:cNvPr>
          <p:cNvPicPr>
            <a:picLocks noChangeAspect="1"/>
          </p:cNvPicPr>
          <p:nvPr/>
        </p:nvPicPr>
        <p:blipFill>
          <a:blip r:embed="rId5"/>
          <a:stretch>
            <a:fillRect/>
          </a:stretch>
        </p:blipFill>
        <p:spPr>
          <a:xfrm>
            <a:off x="595083" y="5065065"/>
            <a:ext cx="2104574" cy="1591791"/>
          </a:xfrm>
          <a:prstGeom prst="rect">
            <a:avLst/>
          </a:prstGeom>
        </p:spPr>
      </p:pic>
      <p:sp>
        <p:nvSpPr>
          <p:cNvPr id="18" name="TextBox 17">
            <a:extLst>
              <a:ext uri="{FF2B5EF4-FFF2-40B4-BE49-F238E27FC236}">
                <a16:creationId xmlns:a16="http://schemas.microsoft.com/office/drawing/2014/main" id="{75BE3E16-34BE-44D4-A754-2526D675BF16}"/>
              </a:ext>
            </a:extLst>
          </p:cNvPr>
          <p:cNvSpPr txBox="1"/>
          <p:nvPr/>
        </p:nvSpPr>
        <p:spPr>
          <a:xfrm>
            <a:off x="2843758" y="5260795"/>
            <a:ext cx="8143241" cy="1323439"/>
          </a:xfrm>
          <a:prstGeom prst="rect">
            <a:avLst/>
          </a:prstGeom>
          <a:noFill/>
        </p:spPr>
        <p:txBody>
          <a:bodyPr wrap="square">
            <a:spAutoFit/>
          </a:bodyPr>
          <a:lstStyle/>
          <a:p>
            <a:pPr marL="342900" indent="-342900">
              <a:buFont typeface="Wingdings" panose="05000000000000000000" pitchFamily="2" charset="2"/>
              <a:buChar char="ü"/>
            </a:pPr>
            <a:r>
              <a:rPr lang="en-GB" sz="2000" b="1" dirty="0">
                <a:solidFill>
                  <a:schemeClr val="tx2">
                    <a:lumMod val="10000"/>
                  </a:schemeClr>
                </a:solidFill>
              </a:rPr>
              <a:t>followers, influencers, social media</a:t>
            </a:r>
          </a:p>
          <a:p>
            <a:pPr marL="342900" indent="-342900">
              <a:buFont typeface="Wingdings" panose="05000000000000000000" pitchFamily="2" charset="2"/>
              <a:buChar char="ü"/>
            </a:pPr>
            <a:r>
              <a:rPr lang="en-GB" sz="2000" b="1" dirty="0">
                <a:solidFill>
                  <a:schemeClr val="tx2">
                    <a:lumMod val="10000"/>
                  </a:schemeClr>
                </a:solidFill>
              </a:rPr>
              <a:t>increase variety of products</a:t>
            </a:r>
          </a:p>
          <a:p>
            <a:pPr marL="342900" indent="-342900">
              <a:buFont typeface="Wingdings" panose="05000000000000000000" pitchFamily="2" charset="2"/>
              <a:buChar char="ü"/>
            </a:pPr>
            <a:r>
              <a:rPr lang="en-GB" sz="2000" b="1" dirty="0">
                <a:solidFill>
                  <a:schemeClr val="tx2">
                    <a:lumMod val="10000"/>
                  </a:schemeClr>
                </a:solidFill>
              </a:rPr>
              <a:t>develop regular client base</a:t>
            </a:r>
          </a:p>
          <a:p>
            <a:pPr marL="342900" indent="-342900">
              <a:buFont typeface="Wingdings" panose="05000000000000000000" pitchFamily="2" charset="2"/>
              <a:buChar char="ü"/>
            </a:pPr>
            <a:r>
              <a:rPr lang="en-GB" sz="2000" b="1" dirty="0">
                <a:solidFill>
                  <a:schemeClr val="tx2">
                    <a:lumMod val="10000"/>
                  </a:schemeClr>
                </a:solidFill>
              </a:rPr>
              <a:t>develop company’s presence</a:t>
            </a:r>
            <a:endParaRPr lang="en-GB" dirty="0">
              <a:solidFill>
                <a:schemeClr val="tx2">
                  <a:lumMod val="10000"/>
                </a:schemeClr>
              </a:solidFill>
            </a:endParaRPr>
          </a:p>
        </p:txBody>
      </p:sp>
      <p:pic>
        <p:nvPicPr>
          <p:cNvPr id="19" name="Picture 18">
            <a:extLst>
              <a:ext uri="{FF2B5EF4-FFF2-40B4-BE49-F238E27FC236}">
                <a16:creationId xmlns:a16="http://schemas.microsoft.com/office/drawing/2014/main" id="{6595902B-6F3B-4E6C-AAE4-C2AEB91022AD}"/>
              </a:ext>
            </a:extLst>
          </p:cNvPr>
          <p:cNvPicPr>
            <a:picLocks noChangeAspect="1"/>
          </p:cNvPicPr>
          <p:nvPr/>
        </p:nvPicPr>
        <p:blipFill>
          <a:blip r:embed="rId6"/>
          <a:stretch>
            <a:fillRect/>
          </a:stretch>
        </p:blipFill>
        <p:spPr>
          <a:xfrm>
            <a:off x="9081216" y="1209091"/>
            <a:ext cx="2920219" cy="1702774"/>
          </a:xfrm>
          <a:prstGeom prst="rect">
            <a:avLst/>
          </a:prstGeom>
        </p:spPr>
      </p:pic>
      <p:pic>
        <p:nvPicPr>
          <p:cNvPr id="20" name="Picture 19">
            <a:extLst>
              <a:ext uri="{FF2B5EF4-FFF2-40B4-BE49-F238E27FC236}">
                <a16:creationId xmlns:a16="http://schemas.microsoft.com/office/drawing/2014/main" id="{C7B16C95-BDCC-4D1D-A5B2-070DB98BC623}"/>
              </a:ext>
            </a:extLst>
          </p:cNvPr>
          <p:cNvPicPr>
            <a:picLocks noChangeAspect="1"/>
          </p:cNvPicPr>
          <p:nvPr/>
        </p:nvPicPr>
        <p:blipFill>
          <a:blip r:embed="rId7"/>
          <a:stretch>
            <a:fillRect/>
          </a:stretch>
        </p:blipFill>
        <p:spPr>
          <a:xfrm>
            <a:off x="5422662" y="2256912"/>
            <a:ext cx="3563710" cy="2081407"/>
          </a:xfrm>
          <a:prstGeom prst="rect">
            <a:avLst/>
          </a:prstGeom>
        </p:spPr>
      </p:pic>
      <p:pic>
        <p:nvPicPr>
          <p:cNvPr id="21" name="Picture 20">
            <a:extLst>
              <a:ext uri="{FF2B5EF4-FFF2-40B4-BE49-F238E27FC236}">
                <a16:creationId xmlns:a16="http://schemas.microsoft.com/office/drawing/2014/main" id="{EFDE2F25-FDAB-49B5-B5A2-A40D08D5F888}"/>
              </a:ext>
            </a:extLst>
          </p:cNvPr>
          <p:cNvPicPr>
            <a:picLocks noChangeAspect="1"/>
          </p:cNvPicPr>
          <p:nvPr/>
        </p:nvPicPr>
        <p:blipFill>
          <a:blip r:embed="rId8"/>
          <a:stretch>
            <a:fillRect/>
          </a:stretch>
        </p:blipFill>
        <p:spPr>
          <a:xfrm>
            <a:off x="10394444" y="3617414"/>
            <a:ext cx="1714500" cy="1714500"/>
          </a:xfrm>
          <a:prstGeom prst="rect">
            <a:avLst/>
          </a:prstGeom>
        </p:spPr>
      </p:pic>
      <p:pic>
        <p:nvPicPr>
          <p:cNvPr id="23" name="Picture 22">
            <a:extLst>
              <a:ext uri="{FF2B5EF4-FFF2-40B4-BE49-F238E27FC236}">
                <a16:creationId xmlns:a16="http://schemas.microsoft.com/office/drawing/2014/main" id="{99CE00E2-C87E-4231-BBF3-7F910AEFE87F}"/>
              </a:ext>
            </a:extLst>
          </p:cNvPr>
          <p:cNvPicPr>
            <a:picLocks noChangeAspect="1"/>
          </p:cNvPicPr>
          <p:nvPr/>
        </p:nvPicPr>
        <p:blipFill>
          <a:blip r:embed="rId9"/>
          <a:stretch>
            <a:fillRect/>
          </a:stretch>
        </p:blipFill>
        <p:spPr>
          <a:xfrm>
            <a:off x="7431314" y="4470400"/>
            <a:ext cx="2707751" cy="2307411"/>
          </a:xfrm>
          <a:prstGeom prst="rect">
            <a:avLst/>
          </a:prstGeom>
        </p:spPr>
      </p:pic>
    </p:spTree>
    <p:extLst>
      <p:ext uri="{BB962C8B-B14F-4D97-AF65-F5344CB8AC3E}">
        <p14:creationId xmlns:p14="http://schemas.microsoft.com/office/powerpoint/2010/main" val="1943738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54DEB-CDAC-4966-AE63-56DEC693D880}"/>
              </a:ext>
            </a:extLst>
          </p:cNvPr>
          <p:cNvSpPr>
            <a:spLocks noGrp="1"/>
          </p:cNvSpPr>
          <p:nvPr>
            <p:ph type="title"/>
          </p:nvPr>
        </p:nvSpPr>
        <p:spPr/>
        <p:txBody>
          <a:bodyPr anchor="ctr">
            <a:normAutofit fontScale="90000"/>
          </a:bodyPr>
          <a:lstStyle/>
          <a:p>
            <a:br>
              <a:rPr lang="en-GB" sz="1800" b="0" i="0" u="none" strike="noStrike" baseline="0" dirty="0">
                <a:solidFill>
                  <a:srgbClr val="000000"/>
                </a:solidFill>
                <a:latin typeface="Arial" panose="020B0604020202020204" pitchFamily="34" charset="0"/>
              </a:rPr>
            </a:br>
            <a:r>
              <a:rPr lang="en-GB" sz="4000" b="0" i="0" u="none" strike="noStrike" baseline="0" dirty="0">
                <a:solidFill>
                  <a:srgbClr val="000000"/>
                </a:solidFill>
                <a:latin typeface="Arial" panose="020B0604020202020204" pitchFamily="34" charset="0"/>
              </a:rPr>
              <a:t> </a:t>
            </a:r>
            <a:br>
              <a:rPr lang="en-GB" sz="4000" b="0" i="0" u="none" strike="noStrike" baseline="0" dirty="0">
                <a:solidFill>
                  <a:schemeClr val="accent5">
                    <a:lumMod val="50000"/>
                  </a:schemeClr>
                </a:solidFill>
                <a:latin typeface="Arial" panose="020B0604020202020204" pitchFamily="34" charset="0"/>
              </a:rPr>
            </a:br>
            <a:br>
              <a:rPr lang="en-GB" sz="4000" b="0" i="0" u="none" strike="noStrike" baseline="0" dirty="0">
                <a:solidFill>
                  <a:schemeClr val="accent5">
                    <a:lumMod val="50000"/>
                  </a:schemeClr>
                </a:solidFill>
                <a:latin typeface="Arial" panose="020B0604020202020204" pitchFamily="34" charset="0"/>
              </a:rPr>
            </a:br>
            <a:br>
              <a:rPr lang="en-GB" sz="4000" b="0" i="0" u="none" strike="noStrike" baseline="0" dirty="0">
                <a:solidFill>
                  <a:schemeClr val="accent5">
                    <a:lumMod val="50000"/>
                  </a:schemeClr>
                </a:solidFill>
                <a:latin typeface="Arial" panose="020B0604020202020204" pitchFamily="34" charset="0"/>
              </a:rPr>
            </a:br>
            <a:endParaRPr lang="en-GB" sz="4000" dirty="0">
              <a:solidFill>
                <a:schemeClr val="accent5">
                  <a:lumMod val="50000"/>
                </a:schemeClr>
              </a:solidFill>
            </a:endParaRPr>
          </a:p>
        </p:txBody>
      </p:sp>
      <p:sp>
        <p:nvSpPr>
          <p:cNvPr id="4" name="Oval 3">
            <a:extLst>
              <a:ext uri="{FF2B5EF4-FFF2-40B4-BE49-F238E27FC236}">
                <a16:creationId xmlns:a16="http://schemas.microsoft.com/office/drawing/2014/main" id="{F23A93A4-C63C-49B9-A276-0A6C6C4675BF}"/>
              </a:ext>
            </a:extLst>
          </p:cNvPr>
          <p:cNvSpPr/>
          <p:nvPr/>
        </p:nvSpPr>
        <p:spPr>
          <a:xfrm>
            <a:off x="2065887" y="174171"/>
            <a:ext cx="8345976" cy="1148257"/>
          </a:xfrm>
          <a:prstGeom prst="ellipse">
            <a:avLst/>
          </a:prstGeom>
          <a:solidFill>
            <a:schemeClr val="accent1">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5400" b="1" dirty="0">
                <a:ln w="0"/>
                <a:solidFill>
                  <a:schemeClr val="accent1"/>
                </a:solidFill>
                <a:effectLst>
                  <a:outerShdw blurRad="38100" dist="25400" dir="5400000" algn="ctr" rotWithShape="0">
                    <a:srgbClr val="6E747A">
                      <a:alpha val="43000"/>
                    </a:srgbClr>
                  </a:outerShdw>
                </a:effectLst>
              </a:rPr>
              <a:t>Sales &amp; Marketing</a:t>
            </a:r>
          </a:p>
        </p:txBody>
      </p:sp>
      <p:sp>
        <p:nvSpPr>
          <p:cNvPr id="3" name="TextBox 2">
            <a:extLst>
              <a:ext uri="{FF2B5EF4-FFF2-40B4-BE49-F238E27FC236}">
                <a16:creationId xmlns:a16="http://schemas.microsoft.com/office/drawing/2014/main" id="{E5A3B9A7-17F4-49DE-B092-96DEB1DFA7BC}"/>
              </a:ext>
            </a:extLst>
          </p:cNvPr>
          <p:cNvSpPr txBox="1"/>
          <p:nvPr/>
        </p:nvSpPr>
        <p:spPr>
          <a:xfrm>
            <a:off x="-3737504" y="2844801"/>
            <a:ext cx="11654970" cy="4659085"/>
          </a:xfrm>
          <a:prstGeom prst="rect">
            <a:avLst/>
          </a:prstGeom>
          <a:noFill/>
        </p:spPr>
        <p:txBody>
          <a:bodyPr wrap="square" rtlCol="0">
            <a:spAutoFit/>
          </a:bodyPr>
          <a:lstStyle/>
          <a:p>
            <a:endParaRPr lang="en-GB" dirty="0"/>
          </a:p>
        </p:txBody>
      </p:sp>
      <p:pic>
        <p:nvPicPr>
          <p:cNvPr id="2058" name="Picture 2057">
            <a:extLst>
              <a:ext uri="{FF2B5EF4-FFF2-40B4-BE49-F238E27FC236}">
                <a16:creationId xmlns:a16="http://schemas.microsoft.com/office/drawing/2014/main" id="{61046C5E-EBF0-49D6-8CE4-4036A4C4D5CF}"/>
              </a:ext>
            </a:extLst>
          </p:cNvPr>
          <p:cNvPicPr>
            <a:picLocks noChangeAspect="1"/>
          </p:cNvPicPr>
          <p:nvPr/>
        </p:nvPicPr>
        <p:blipFill>
          <a:blip r:embed="rId3"/>
          <a:stretch>
            <a:fillRect/>
          </a:stretch>
        </p:blipFill>
        <p:spPr>
          <a:xfrm>
            <a:off x="645129" y="1880421"/>
            <a:ext cx="5938459" cy="1624919"/>
          </a:xfrm>
          <a:prstGeom prst="rect">
            <a:avLst/>
          </a:prstGeom>
        </p:spPr>
      </p:pic>
      <p:pic>
        <p:nvPicPr>
          <p:cNvPr id="2088" name="Picture 40" descr="EBU - Social Media Group">
            <a:extLst>
              <a:ext uri="{FF2B5EF4-FFF2-40B4-BE49-F238E27FC236}">
                <a16:creationId xmlns:a16="http://schemas.microsoft.com/office/drawing/2014/main" id="{CA97D09F-B43A-4E33-BAA5-4A4F9AEF5C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129" y="3847647"/>
            <a:ext cx="2962275" cy="1543050"/>
          </a:xfrm>
          <a:prstGeom prst="rect">
            <a:avLst/>
          </a:prstGeom>
          <a:noFill/>
          <a:extLst>
            <a:ext uri="{909E8E84-426E-40DD-AFC4-6F175D3DCCD1}">
              <a14:hiddenFill xmlns:a14="http://schemas.microsoft.com/office/drawing/2010/main">
                <a:solidFill>
                  <a:srgbClr val="FFFFFF"/>
                </a:solidFill>
              </a14:hiddenFill>
            </a:ext>
          </a:extLst>
        </p:spPr>
      </p:pic>
      <p:pic>
        <p:nvPicPr>
          <p:cNvPr id="2059" name="Picture 2058">
            <a:extLst>
              <a:ext uri="{FF2B5EF4-FFF2-40B4-BE49-F238E27FC236}">
                <a16:creationId xmlns:a16="http://schemas.microsoft.com/office/drawing/2014/main" id="{8BE0A28F-6E4F-4099-9B02-92E274E04EEF}"/>
              </a:ext>
            </a:extLst>
          </p:cNvPr>
          <p:cNvPicPr>
            <a:picLocks noChangeAspect="1"/>
          </p:cNvPicPr>
          <p:nvPr/>
        </p:nvPicPr>
        <p:blipFill>
          <a:blip r:embed="rId5"/>
          <a:stretch>
            <a:fillRect/>
          </a:stretch>
        </p:blipFill>
        <p:spPr>
          <a:xfrm>
            <a:off x="8168818" y="4043361"/>
            <a:ext cx="2514600" cy="1819275"/>
          </a:xfrm>
          <a:prstGeom prst="rect">
            <a:avLst/>
          </a:prstGeom>
        </p:spPr>
      </p:pic>
      <p:pic>
        <p:nvPicPr>
          <p:cNvPr id="2060" name="Picture 2059">
            <a:extLst>
              <a:ext uri="{FF2B5EF4-FFF2-40B4-BE49-F238E27FC236}">
                <a16:creationId xmlns:a16="http://schemas.microsoft.com/office/drawing/2014/main" id="{07E22683-9039-41E7-9942-35710E66984E}"/>
              </a:ext>
            </a:extLst>
          </p:cNvPr>
          <p:cNvPicPr>
            <a:picLocks noChangeAspect="1"/>
          </p:cNvPicPr>
          <p:nvPr/>
        </p:nvPicPr>
        <p:blipFill>
          <a:blip r:embed="rId6"/>
          <a:stretch>
            <a:fillRect/>
          </a:stretch>
        </p:blipFill>
        <p:spPr>
          <a:xfrm>
            <a:off x="8660796" y="1924190"/>
            <a:ext cx="2886075" cy="1581150"/>
          </a:xfrm>
          <a:prstGeom prst="rect">
            <a:avLst/>
          </a:prstGeom>
        </p:spPr>
      </p:pic>
      <p:pic>
        <p:nvPicPr>
          <p:cNvPr id="2061" name="Picture 2060">
            <a:extLst>
              <a:ext uri="{FF2B5EF4-FFF2-40B4-BE49-F238E27FC236}">
                <a16:creationId xmlns:a16="http://schemas.microsoft.com/office/drawing/2014/main" id="{C92CF42D-5E64-461D-87C0-745A8A816479}"/>
              </a:ext>
            </a:extLst>
          </p:cNvPr>
          <p:cNvPicPr>
            <a:picLocks noChangeAspect="1"/>
          </p:cNvPicPr>
          <p:nvPr/>
        </p:nvPicPr>
        <p:blipFill>
          <a:blip r:embed="rId7"/>
          <a:stretch>
            <a:fillRect/>
          </a:stretch>
        </p:blipFill>
        <p:spPr>
          <a:xfrm>
            <a:off x="4410562" y="4704513"/>
            <a:ext cx="2857500" cy="1600200"/>
          </a:xfrm>
          <a:prstGeom prst="rect">
            <a:avLst/>
          </a:prstGeom>
        </p:spPr>
      </p:pic>
    </p:spTree>
    <p:extLst>
      <p:ext uri="{BB962C8B-B14F-4D97-AF65-F5344CB8AC3E}">
        <p14:creationId xmlns:p14="http://schemas.microsoft.com/office/powerpoint/2010/main" val="3373747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54DEB-CDAC-4966-AE63-56DEC693D880}"/>
              </a:ext>
            </a:extLst>
          </p:cNvPr>
          <p:cNvSpPr>
            <a:spLocks noGrp="1"/>
          </p:cNvSpPr>
          <p:nvPr>
            <p:ph type="title"/>
          </p:nvPr>
        </p:nvSpPr>
        <p:spPr/>
        <p:txBody>
          <a:bodyPr anchor="ctr">
            <a:normAutofit fontScale="90000"/>
          </a:bodyPr>
          <a:lstStyle/>
          <a:p>
            <a:br>
              <a:rPr lang="en-GB" sz="1800" b="0" i="0" u="none" strike="noStrike" baseline="0">
                <a:solidFill>
                  <a:srgbClr val="000000"/>
                </a:solidFill>
                <a:latin typeface="Arial" panose="020B0604020202020204" pitchFamily="34" charset="0"/>
              </a:rPr>
            </a:br>
            <a:r>
              <a:rPr lang="en-GB" sz="4000" b="0" i="0" u="none" strike="noStrike" baseline="0">
                <a:solidFill>
                  <a:srgbClr val="000000"/>
                </a:solidFill>
                <a:latin typeface="Arial" panose="020B0604020202020204" pitchFamily="34" charset="0"/>
              </a:rPr>
              <a:t> </a:t>
            </a:r>
            <a:br>
              <a:rPr lang="en-GB" sz="4000" b="0" i="0" u="none" strike="noStrike" baseline="0">
                <a:solidFill>
                  <a:schemeClr val="accent5">
                    <a:lumMod val="50000"/>
                  </a:schemeClr>
                </a:solidFill>
                <a:latin typeface="Arial" panose="020B0604020202020204" pitchFamily="34" charset="0"/>
              </a:rPr>
            </a:br>
            <a:br>
              <a:rPr lang="en-GB" sz="4000" b="0" i="0" u="none" strike="noStrike" baseline="0">
                <a:solidFill>
                  <a:schemeClr val="accent5">
                    <a:lumMod val="50000"/>
                  </a:schemeClr>
                </a:solidFill>
                <a:latin typeface="Arial" panose="020B0604020202020204" pitchFamily="34" charset="0"/>
              </a:rPr>
            </a:br>
            <a:br>
              <a:rPr lang="en-GB" sz="4000" b="0" i="0" u="none" strike="noStrike" baseline="0">
                <a:solidFill>
                  <a:schemeClr val="accent5">
                    <a:lumMod val="50000"/>
                  </a:schemeClr>
                </a:solidFill>
                <a:latin typeface="Arial" panose="020B0604020202020204" pitchFamily="34" charset="0"/>
              </a:rPr>
            </a:br>
            <a:endParaRPr lang="en-GB" sz="4000" dirty="0">
              <a:solidFill>
                <a:schemeClr val="accent5">
                  <a:lumMod val="50000"/>
                </a:schemeClr>
              </a:solidFill>
            </a:endParaRPr>
          </a:p>
        </p:txBody>
      </p:sp>
      <p:sp>
        <p:nvSpPr>
          <p:cNvPr id="4" name="Oval 3">
            <a:extLst>
              <a:ext uri="{FF2B5EF4-FFF2-40B4-BE49-F238E27FC236}">
                <a16:creationId xmlns:a16="http://schemas.microsoft.com/office/drawing/2014/main" id="{F23A93A4-C63C-49B9-A276-0A6C6C4675BF}"/>
              </a:ext>
            </a:extLst>
          </p:cNvPr>
          <p:cNvSpPr/>
          <p:nvPr/>
        </p:nvSpPr>
        <p:spPr>
          <a:xfrm>
            <a:off x="2065887" y="174171"/>
            <a:ext cx="8345976" cy="1148257"/>
          </a:xfrm>
          <a:prstGeom prst="ellipse">
            <a:avLst/>
          </a:prstGeom>
          <a:solidFill>
            <a:schemeClr val="accent1">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5400" b="1">
                <a:ln w="0"/>
                <a:solidFill>
                  <a:schemeClr val="accent1"/>
                </a:solidFill>
                <a:effectLst>
                  <a:outerShdw blurRad="38100" dist="25400" dir="5400000" algn="ctr" rotWithShape="0">
                    <a:srgbClr val="6E747A">
                      <a:alpha val="43000"/>
                    </a:srgbClr>
                  </a:outerShdw>
                </a:effectLst>
              </a:rPr>
              <a:t>Market Research</a:t>
            </a:r>
            <a:endParaRPr lang="en-GB" sz="5400" b="1" dirty="0">
              <a:ln w="0"/>
              <a:solidFill>
                <a:schemeClr val="accent1"/>
              </a:solidFill>
              <a:effectLst>
                <a:outerShdw blurRad="38100" dist="25400" dir="5400000" algn="ctr" rotWithShape="0">
                  <a:srgbClr val="6E747A">
                    <a:alpha val="43000"/>
                  </a:srgbClr>
                </a:outerShdw>
              </a:effectLst>
            </a:endParaRPr>
          </a:p>
        </p:txBody>
      </p:sp>
      <p:pic>
        <p:nvPicPr>
          <p:cNvPr id="6" name="Picture 5">
            <a:extLst>
              <a:ext uri="{FF2B5EF4-FFF2-40B4-BE49-F238E27FC236}">
                <a16:creationId xmlns:a16="http://schemas.microsoft.com/office/drawing/2014/main" id="{13BE0505-3573-4C6E-BBB7-6B95B1BDA005}"/>
              </a:ext>
            </a:extLst>
          </p:cNvPr>
          <p:cNvPicPr>
            <a:picLocks noChangeAspect="1"/>
          </p:cNvPicPr>
          <p:nvPr/>
        </p:nvPicPr>
        <p:blipFill>
          <a:blip r:embed="rId3"/>
          <a:stretch>
            <a:fillRect/>
          </a:stretch>
        </p:blipFill>
        <p:spPr>
          <a:xfrm>
            <a:off x="667657" y="1902941"/>
            <a:ext cx="4572000" cy="2828716"/>
          </a:xfrm>
          <a:prstGeom prst="rect">
            <a:avLst/>
          </a:prstGeom>
        </p:spPr>
      </p:pic>
      <p:pic>
        <p:nvPicPr>
          <p:cNvPr id="8" name="Picture 7">
            <a:extLst>
              <a:ext uri="{FF2B5EF4-FFF2-40B4-BE49-F238E27FC236}">
                <a16:creationId xmlns:a16="http://schemas.microsoft.com/office/drawing/2014/main" id="{B2E9FFED-AA4E-4AC0-A120-BC00341C0035}"/>
              </a:ext>
            </a:extLst>
          </p:cNvPr>
          <p:cNvPicPr>
            <a:picLocks noChangeAspect="1"/>
          </p:cNvPicPr>
          <p:nvPr/>
        </p:nvPicPr>
        <p:blipFill>
          <a:blip r:embed="rId4"/>
          <a:stretch>
            <a:fillRect/>
          </a:stretch>
        </p:blipFill>
        <p:spPr>
          <a:xfrm>
            <a:off x="6490962" y="1664082"/>
            <a:ext cx="5085718" cy="3067576"/>
          </a:xfrm>
          <a:prstGeom prst="rect">
            <a:avLst/>
          </a:prstGeom>
        </p:spPr>
      </p:pic>
      <p:pic>
        <p:nvPicPr>
          <p:cNvPr id="10" name="Picture 9">
            <a:extLst>
              <a:ext uri="{FF2B5EF4-FFF2-40B4-BE49-F238E27FC236}">
                <a16:creationId xmlns:a16="http://schemas.microsoft.com/office/drawing/2014/main" id="{289CA68D-953B-4979-B56D-396B25454D43}"/>
              </a:ext>
            </a:extLst>
          </p:cNvPr>
          <p:cNvPicPr>
            <a:picLocks noChangeAspect="1"/>
          </p:cNvPicPr>
          <p:nvPr/>
        </p:nvPicPr>
        <p:blipFill>
          <a:blip r:embed="rId5"/>
          <a:stretch>
            <a:fillRect/>
          </a:stretch>
        </p:blipFill>
        <p:spPr>
          <a:xfrm>
            <a:off x="3722185" y="4714875"/>
            <a:ext cx="4286250" cy="2143125"/>
          </a:xfrm>
          <a:prstGeom prst="rect">
            <a:avLst/>
          </a:prstGeom>
        </p:spPr>
      </p:pic>
    </p:spTree>
    <p:extLst>
      <p:ext uri="{BB962C8B-B14F-4D97-AF65-F5344CB8AC3E}">
        <p14:creationId xmlns:p14="http://schemas.microsoft.com/office/powerpoint/2010/main" val="1424137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54DEB-CDAC-4966-AE63-56DEC693D880}"/>
              </a:ext>
            </a:extLst>
          </p:cNvPr>
          <p:cNvSpPr>
            <a:spLocks noGrp="1"/>
          </p:cNvSpPr>
          <p:nvPr>
            <p:ph type="title"/>
          </p:nvPr>
        </p:nvSpPr>
        <p:spPr/>
        <p:txBody>
          <a:bodyPr anchor="ctr">
            <a:normAutofit fontScale="90000"/>
          </a:bodyPr>
          <a:lstStyle/>
          <a:p>
            <a:br>
              <a:rPr lang="en-GB" sz="1800" b="0" i="0" u="none" strike="noStrike" baseline="0" dirty="0">
                <a:solidFill>
                  <a:srgbClr val="000000"/>
                </a:solidFill>
                <a:latin typeface="Arial" panose="020B0604020202020204" pitchFamily="34" charset="0"/>
              </a:rPr>
            </a:br>
            <a:r>
              <a:rPr lang="en-GB" sz="4000" b="0" i="0" u="none" strike="noStrike" baseline="0" dirty="0">
                <a:solidFill>
                  <a:srgbClr val="000000"/>
                </a:solidFill>
                <a:latin typeface="Arial" panose="020B0604020202020204" pitchFamily="34" charset="0"/>
              </a:rPr>
              <a:t> </a:t>
            </a:r>
            <a:br>
              <a:rPr lang="en-GB" sz="4000" b="0" i="0" u="none" strike="noStrike" baseline="0" dirty="0">
                <a:solidFill>
                  <a:schemeClr val="accent5">
                    <a:lumMod val="50000"/>
                  </a:schemeClr>
                </a:solidFill>
                <a:latin typeface="Arial" panose="020B0604020202020204" pitchFamily="34" charset="0"/>
              </a:rPr>
            </a:br>
            <a:br>
              <a:rPr lang="en-GB" sz="4000" b="0" i="0" u="none" strike="noStrike" baseline="0" dirty="0">
                <a:solidFill>
                  <a:schemeClr val="accent5">
                    <a:lumMod val="50000"/>
                  </a:schemeClr>
                </a:solidFill>
                <a:latin typeface="Arial" panose="020B0604020202020204" pitchFamily="34" charset="0"/>
              </a:rPr>
            </a:br>
            <a:br>
              <a:rPr lang="en-GB" sz="4000" b="0" i="0" u="none" strike="noStrike" baseline="0" dirty="0">
                <a:solidFill>
                  <a:schemeClr val="accent5">
                    <a:lumMod val="50000"/>
                  </a:schemeClr>
                </a:solidFill>
                <a:latin typeface="Arial" panose="020B0604020202020204" pitchFamily="34" charset="0"/>
              </a:rPr>
            </a:br>
            <a:endParaRPr lang="en-GB" sz="4000" dirty="0">
              <a:solidFill>
                <a:schemeClr val="accent5">
                  <a:lumMod val="50000"/>
                </a:schemeClr>
              </a:solidFill>
            </a:endParaRPr>
          </a:p>
        </p:txBody>
      </p:sp>
      <p:sp>
        <p:nvSpPr>
          <p:cNvPr id="4" name="Oval 3">
            <a:extLst>
              <a:ext uri="{FF2B5EF4-FFF2-40B4-BE49-F238E27FC236}">
                <a16:creationId xmlns:a16="http://schemas.microsoft.com/office/drawing/2014/main" id="{F23A93A4-C63C-49B9-A276-0A6C6C4675BF}"/>
              </a:ext>
            </a:extLst>
          </p:cNvPr>
          <p:cNvSpPr/>
          <p:nvPr/>
        </p:nvSpPr>
        <p:spPr>
          <a:xfrm>
            <a:off x="2065887" y="174171"/>
            <a:ext cx="8345976" cy="1148257"/>
          </a:xfrm>
          <a:prstGeom prst="ellipse">
            <a:avLst/>
          </a:prstGeom>
          <a:solidFill>
            <a:schemeClr val="accent1">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5400" b="1" dirty="0">
                <a:ln w="0"/>
                <a:solidFill>
                  <a:schemeClr val="accent1"/>
                </a:solidFill>
                <a:effectLst>
                  <a:outerShdw blurRad="38100" dist="25400" dir="5400000" algn="ctr" rotWithShape="0">
                    <a:srgbClr val="6E747A">
                      <a:alpha val="43000"/>
                    </a:srgbClr>
                  </a:outerShdw>
                </a:effectLst>
              </a:rPr>
              <a:t>And now</a:t>
            </a:r>
          </a:p>
        </p:txBody>
      </p:sp>
    </p:spTree>
    <p:extLst>
      <p:ext uri="{BB962C8B-B14F-4D97-AF65-F5344CB8AC3E}">
        <p14:creationId xmlns:p14="http://schemas.microsoft.com/office/powerpoint/2010/main" val="2843883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54DEB-CDAC-4966-AE63-56DEC693D880}"/>
              </a:ext>
            </a:extLst>
          </p:cNvPr>
          <p:cNvSpPr>
            <a:spLocks noGrp="1"/>
          </p:cNvSpPr>
          <p:nvPr>
            <p:ph type="title"/>
          </p:nvPr>
        </p:nvSpPr>
        <p:spPr/>
        <p:txBody>
          <a:bodyPr anchor="ctr">
            <a:normAutofit fontScale="90000"/>
          </a:bodyPr>
          <a:lstStyle/>
          <a:p>
            <a:br>
              <a:rPr lang="en-GB" sz="1800" b="0" i="0" u="none" strike="noStrike" baseline="0" dirty="0">
                <a:solidFill>
                  <a:srgbClr val="000000"/>
                </a:solidFill>
                <a:latin typeface="Arial" panose="020B0604020202020204" pitchFamily="34" charset="0"/>
              </a:rPr>
            </a:br>
            <a:r>
              <a:rPr lang="en-GB" sz="4000" b="0" i="0" u="none" strike="noStrike" baseline="0" dirty="0">
                <a:solidFill>
                  <a:srgbClr val="000000"/>
                </a:solidFill>
                <a:latin typeface="Arial" panose="020B0604020202020204" pitchFamily="34" charset="0"/>
              </a:rPr>
              <a:t> </a:t>
            </a:r>
            <a:br>
              <a:rPr lang="en-GB" sz="4000" b="0" i="0" u="none" strike="noStrike" baseline="0" dirty="0">
                <a:solidFill>
                  <a:schemeClr val="accent5">
                    <a:lumMod val="50000"/>
                  </a:schemeClr>
                </a:solidFill>
                <a:latin typeface="Arial" panose="020B0604020202020204" pitchFamily="34" charset="0"/>
              </a:rPr>
            </a:br>
            <a:br>
              <a:rPr lang="en-GB" sz="4000" b="0" i="0" u="none" strike="noStrike" baseline="0" dirty="0">
                <a:solidFill>
                  <a:schemeClr val="accent5">
                    <a:lumMod val="50000"/>
                  </a:schemeClr>
                </a:solidFill>
                <a:latin typeface="Arial" panose="020B0604020202020204" pitchFamily="34" charset="0"/>
              </a:rPr>
            </a:br>
            <a:br>
              <a:rPr lang="en-GB" sz="4000" b="0" i="0" u="none" strike="noStrike" baseline="0" dirty="0">
                <a:solidFill>
                  <a:schemeClr val="accent5">
                    <a:lumMod val="50000"/>
                  </a:schemeClr>
                </a:solidFill>
                <a:latin typeface="Arial" panose="020B0604020202020204" pitchFamily="34" charset="0"/>
              </a:rPr>
            </a:br>
            <a:endParaRPr lang="en-GB" sz="4000" dirty="0">
              <a:solidFill>
                <a:schemeClr val="accent5">
                  <a:lumMod val="50000"/>
                </a:schemeClr>
              </a:solidFill>
            </a:endParaRPr>
          </a:p>
        </p:txBody>
      </p:sp>
      <p:sp>
        <p:nvSpPr>
          <p:cNvPr id="4" name="Oval 3">
            <a:extLst>
              <a:ext uri="{FF2B5EF4-FFF2-40B4-BE49-F238E27FC236}">
                <a16:creationId xmlns:a16="http://schemas.microsoft.com/office/drawing/2014/main" id="{F23A93A4-C63C-49B9-A276-0A6C6C4675BF}"/>
              </a:ext>
            </a:extLst>
          </p:cNvPr>
          <p:cNvSpPr/>
          <p:nvPr/>
        </p:nvSpPr>
        <p:spPr>
          <a:xfrm>
            <a:off x="2065887" y="174171"/>
            <a:ext cx="8345976" cy="1148257"/>
          </a:xfrm>
          <a:prstGeom prst="ellipse">
            <a:avLst/>
          </a:prstGeom>
          <a:solidFill>
            <a:schemeClr val="accent1">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5400" b="1" dirty="0">
                <a:ln w="0"/>
                <a:solidFill>
                  <a:schemeClr val="accent1"/>
                </a:solidFill>
                <a:effectLst>
                  <a:outerShdw blurRad="38100" dist="25400" dir="5400000" algn="ctr" rotWithShape="0">
                    <a:srgbClr val="6E747A">
                      <a:alpha val="43000"/>
                    </a:srgbClr>
                  </a:outerShdw>
                </a:effectLst>
              </a:rPr>
              <a:t>REFERENCES</a:t>
            </a:r>
          </a:p>
        </p:txBody>
      </p:sp>
    </p:spTree>
    <p:extLst>
      <p:ext uri="{BB962C8B-B14F-4D97-AF65-F5344CB8AC3E}">
        <p14:creationId xmlns:p14="http://schemas.microsoft.com/office/powerpoint/2010/main" val="2749269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54DEB-CDAC-4966-AE63-56DEC693D880}"/>
              </a:ext>
            </a:extLst>
          </p:cNvPr>
          <p:cNvSpPr>
            <a:spLocks noGrp="1"/>
          </p:cNvSpPr>
          <p:nvPr>
            <p:ph type="title"/>
          </p:nvPr>
        </p:nvSpPr>
        <p:spPr/>
        <p:txBody>
          <a:bodyPr anchor="ctr">
            <a:normAutofit fontScale="90000"/>
          </a:bodyPr>
          <a:lstStyle/>
          <a:p>
            <a:br>
              <a:rPr lang="en-GB" sz="1800" b="0" i="0" u="none" strike="noStrike" baseline="0" dirty="0">
                <a:solidFill>
                  <a:srgbClr val="000000"/>
                </a:solidFill>
                <a:latin typeface="Arial" panose="020B0604020202020204" pitchFamily="34" charset="0"/>
              </a:rPr>
            </a:br>
            <a:r>
              <a:rPr lang="en-GB" sz="4000" b="0" i="0" u="none" strike="noStrike" baseline="0" dirty="0">
                <a:solidFill>
                  <a:srgbClr val="000000"/>
                </a:solidFill>
                <a:latin typeface="Arial" panose="020B0604020202020204" pitchFamily="34" charset="0"/>
              </a:rPr>
              <a:t> </a:t>
            </a:r>
            <a:br>
              <a:rPr lang="en-GB" sz="4000" b="0" i="0" u="none" strike="noStrike" baseline="0" dirty="0">
                <a:solidFill>
                  <a:schemeClr val="accent5">
                    <a:lumMod val="50000"/>
                  </a:schemeClr>
                </a:solidFill>
                <a:latin typeface="Arial" panose="020B0604020202020204" pitchFamily="34" charset="0"/>
              </a:rPr>
            </a:br>
            <a:br>
              <a:rPr lang="en-GB" sz="4000" b="0" i="0" u="none" strike="noStrike" baseline="0" dirty="0">
                <a:solidFill>
                  <a:schemeClr val="accent5">
                    <a:lumMod val="50000"/>
                  </a:schemeClr>
                </a:solidFill>
                <a:latin typeface="Arial" panose="020B0604020202020204" pitchFamily="34" charset="0"/>
              </a:rPr>
            </a:br>
            <a:br>
              <a:rPr lang="en-GB" sz="4000" b="0" i="0" u="none" strike="noStrike" baseline="0" dirty="0">
                <a:solidFill>
                  <a:schemeClr val="accent5">
                    <a:lumMod val="50000"/>
                  </a:schemeClr>
                </a:solidFill>
                <a:latin typeface="Arial" panose="020B0604020202020204" pitchFamily="34" charset="0"/>
              </a:rPr>
            </a:br>
            <a:endParaRPr lang="en-GB" sz="4000" dirty="0">
              <a:solidFill>
                <a:schemeClr val="accent5">
                  <a:lumMod val="50000"/>
                </a:schemeClr>
              </a:solidFill>
            </a:endParaRPr>
          </a:p>
        </p:txBody>
      </p:sp>
      <p:sp>
        <p:nvSpPr>
          <p:cNvPr id="4" name="Oval 3">
            <a:extLst>
              <a:ext uri="{FF2B5EF4-FFF2-40B4-BE49-F238E27FC236}">
                <a16:creationId xmlns:a16="http://schemas.microsoft.com/office/drawing/2014/main" id="{F23A93A4-C63C-49B9-A276-0A6C6C4675BF}"/>
              </a:ext>
            </a:extLst>
          </p:cNvPr>
          <p:cNvSpPr/>
          <p:nvPr/>
        </p:nvSpPr>
        <p:spPr>
          <a:xfrm>
            <a:off x="2065887" y="174171"/>
            <a:ext cx="8345976" cy="1148257"/>
          </a:xfrm>
          <a:prstGeom prst="ellipse">
            <a:avLst/>
          </a:prstGeom>
          <a:solidFill>
            <a:schemeClr val="accent1">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5400" b="1" dirty="0">
                <a:ln w="0"/>
                <a:solidFill>
                  <a:schemeClr val="accent1"/>
                </a:solidFill>
                <a:effectLst>
                  <a:outerShdw blurRad="38100" dist="25400" dir="5400000" algn="ctr" rotWithShape="0">
                    <a:srgbClr val="6E747A">
                      <a:alpha val="43000"/>
                    </a:srgbClr>
                  </a:outerShdw>
                </a:effectLst>
              </a:rPr>
              <a:t> </a:t>
            </a:r>
          </a:p>
        </p:txBody>
      </p:sp>
    </p:spTree>
    <p:extLst>
      <p:ext uri="{BB962C8B-B14F-4D97-AF65-F5344CB8AC3E}">
        <p14:creationId xmlns:p14="http://schemas.microsoft.com/office/powerpoint/2010/main" val="5449248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op 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TM03090430[[fn=Banded]]</Template>
  <TotalTime>287</TotalTime>
  <Words>1283</Words>
  <Application>Microsoft Office PowerPoint</Application>
  <PresentationFormat>Widescreen</PresentationFormat>
  <Paragraphs>81</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Corbel</vt:lpstr>
      <vt:lpstr>Wingdings</vt:lpstr>
      <vt:lpstr>Banded</vt:lpstr>
      <vt:lpstr>  Managing Enterprise   in the   21st Century     </vt:lpstr>
      <vt:lpstr>   </vt:lpstr>
      <vt:lpstr>     </vt:lpstr>
      <vt:lpstr>     </vt:lpstr>
      <vt:lpstr>     </vt:lpstr>
      <vt:lpstr>     </vt:lpstr>
      <vt:lpstr>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Price, Asmut</dc:creator>
  <cp:lastModifiedBy>Price, Asmut</cp:lastModifiedBy>
  <cp:revision>6</cp:revision>
  <dcterms:created xsi:type="dcterms:W3CDTF">2021-11-17T13:22:20Z</dcterms:created>
  <dcterms:modified xsi:type="dcterms:W3CDTF">2021-11-18T13:40:41Z</dcterms:modified>
</cp:coreProperties>
</file>