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4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676"/>
    <p:restoredTop sz="94665"/>
  </p:normalViewPr>
  <p:slideViewPr>
    <p:cSldViewPr snapToGrid="0">
      <p:cViewPr>
        <p:scale>
          <a:sx n="100" d="100"/>
          <a:sy n="100" d="100"/>
        </p:scale>
        <p:origin x="848" y="32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C0817-A112-4847-8014-A94B7D2A4EA3}" type="datetime1">
              <a:rPr lang="en-US" smtClean="0"/>
              <a:t>10/22/19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703772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10/22/19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940893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10/22/19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0133998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10/22/19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0912327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10/22/19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4682936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10/22/19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7013525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10/22/19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1115321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10/22/19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3120324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10/22/19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9834268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10/22/19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2893132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10/22/19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945930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10/22/19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980313133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10/22/19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8370099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10/22/19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79702524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10/22/19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575609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10/22/19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4400753"/>
      </p:ext>
    </p:extLst>
  </p:cSld>
  <p:clrMapOvr>
    <a:masterClrMapping/>
  </p:clrMapOvr>
  <p:hf sldNum="0" hdr="0" ft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10/22/19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7363179"/>
      </p:ext>
    </p:extLst>
  </p:cSld>
  <p:clrMapOvr>
    <a:masterClrMapping/>
  </p:clrMapOvr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F6FA2B21-3FCD-4721-B95C-427943F61125}" type="datetime1">
              <a:rPr lang="en-US" smtClean="0"/>
              <a:t>10/22/19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012678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  <p:sldLayoutId id="2147483684" r:id="rId10"/>
    <p:sldLayoutId id="2147483685" r:id="rId11"/>
    <p:sldLayoutId id="2147483686" r:id="rId12"/>
    <p:sldLayoutId id="2147483687" r:id="rId13"/>
    <p:sldLayoutId id="2147483688" r:id="rId14"/>
    <p:sldLayoutId id="2147483689" r:id="rId15"/>
    <p:sldLayoutId id="2147483690" r:id="rId16"/>
    <p:sldLayoutId id="2147483691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tif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5204EBEB-4E79-443B-AB82-8EFD884E32C5}"/>
              </a:ext>
            </a:extLst>
          </p:cNvPr>
          <p:cNvSpPr/>
          <p:nvPr/>
        </p:nvSpPr>
        <p:spPr>
          <a:xfrm>
            <a:off x="1404553" y="103207"/>
            <a:ext cx="3155144" cy="342355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Fy</a:t>
            </a:r>
            <a:r>
              <a:rPr lang="en-GB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enw</a:t>
            </a:r>
            <a:r>
              <a:rPr lang="en-GB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yw</a:t>
            </a:r>
            <a:r>
              <a:rPr lang="en-GB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Heledd</a:t>
            </a:r>
            <a:r>
              <a:rPr lang="en-GB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Mai Jones, </a:t>
            </a:r>
            <a:r>
              <a:rPr lang="en-GB" sz="12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dwi’n</a:t>
            </a:r>
            <a:r>
              <a:rPr lang="en-GB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pedwar</a:t>
            </a:r>
            <a:r>
              <a:rPr lang="en-GB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bymtheg</a:t>
            </a:r>
            <a:r>
              <a:rPr lang="en-GB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mlwydd</a:t>
            </a:r>
            <a:r>
              <a:rPr lang="en-GB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oed</a:t>
            </a:r>
            <a:r>
              <a:rPr lang="en-GB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12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Dwi’n</a:t>
            </a:r>
            <a:r>
              <a:rPr lang="en-GB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byw</a:t>
            </a:r>
            <a:r>
              <a:rPr lang="en-GB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fferm</a:t>
            </a:r>
            <a:r>
              <a:rPr lang="en-GB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deuluol</a:t>
            </a:r>
            <a:r>
              <a:rPr lang="en-GB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gyrion</a:t>
            </a:r>
            <a:r>
              <a:rPr lang="en-GB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pentref</a:t>
            </a:r>
            <a:r>
              <a:rPr lang="en-GB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Peniel </a:t>
            </a:r>
            <a:r>
              <a:rPr lang="en-GB" sz="12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yng</a:t>
            </a:r>
            <a:r>
              <a:rPr lang="en-GB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Nghaerfyrddin</a:t>
            </a:r>
            <a:r>
              <a:rPr lang="en-GB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sz="12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mwynhau</a:t>
            </a:r>
            <a:r>
              <a:rPr lang="en-GB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gweithio</a:t>
            </a:r>
            <a:r>
              <a:rPr lang="en-GB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12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fferm</a:t>
            </a:r>
            <a:r>
              <a:rPr lang="en-GB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sy’n</a:t>
            </a:r>
            <a:r>
              <a:rPr lang="en-GB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cynnwys</a:t>
            </a:r>
            <a:r>
              <a:rPr lang="en-GB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gwartheg</a:t>
            </a:r>
            <a:r>
              <a:rPr lang="en-GB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godro</a:t>
            </a:r>
            <a:r>
              <a:rPr lang="en-GB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12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defaid</a:t>
            </a:r>
            <a:r>
              <a:rPr lang="en-GB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12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Fy</a:t>
            </a:r>
            <a:r>
              <a:rPr lang="en-GB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mhrif</a:t>
            </a:r>
            <a:r>
              <a:rPr lang="en-GB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ddiddordeb</a:t>
            </a:r>
            <a:r>
              <a:rPr lang="en-GB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ydy</a:t>
            </a:r>
            <a:r>
              <a:rPr lang="en-GB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mynychu</a:t>
            </a:r>
            <a:r>
              <a:rPr lang="en-GB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clwb</a:t>
            </a:r>
            <a:r>
              <a:rPr lang="en-GB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ffermwyr</a:t>
            </a:r>
            <a:r>
              <a:rPr lang="en-GB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ifanc</a:t>
            </a:r>
            <a:r>
              <a:rPr lang="en-GB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Dyffryn</a:t>
            </a:r>
            <a:r>
              <a:rPr lang="en-GB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Tywi</a:t>
            </a:r>
            <a:r>
              <a:rPr lang="en-GB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2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lle</a:t>
            </a:r>
            <a:r>
              <a:rPr lang="en-GB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dwi’n</a:t>
            </a:r>
            <a:r>
              <a:rPr lang="en-GB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mwynhau</a:t>
            </a:r>
            <a:r>
              <a:rPr lang="en-GB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amryw</a:t>
            </a:r>
            <a:r>
              <a:rPr lang="en-GB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12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sgiliau</a:t>
            </a:r>
            <a:r>
              <a:rPr lang="en-GB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newydd</a:t>
            </a:r>
            <a:r>
              <a:rPr lang="en-GB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megis</a:t>
            </a:r>
            <a:r>
              <a:rPr lang="en-GB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barnu</a:t>
            </a:r>
            <a:r>
              <a:rPr lang="en-GB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stoc</a:t>
            </a:r>
            <a:r>
              <a:rPr lang="en-GB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12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siarad</a:t>
            </a:r>
            <a:r>
              <a:rPr lang="en-GB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cyhoeddus</a:t>
            </a:r>
            <a:r>
              <a:rPr lang="en-GB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algn="ctr"/>
            <a:endParaRPr lang="en-GB" sz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12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Edrychaf</a:t>
            </a:r>
            <a:r>
              <a:rPr lang="en-GB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ymlaen</a:t>
            </a:r>
            <a:r>
              <a:rPr lang="en-GB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gael</a:t>
            </a:r>
            <a:r>
              <a:rPr lang="en-GB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brofiad</a:t>
            </a:r>
            <a:r>
              <a:rPr lang="en-GB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GB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ysgol</a:t>
            </a:r>
            <a:r>
              <a:rPr lang="en-GB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ddysgu</a:t>
            </a:r>
            <a:r>
              <a:rPr lang="en-GB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mwy</a:t>
            </a:r>
            <a:r>
              <a:rPr lang="en-GB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am y </a:t>
            </a:r>
            <a:r>
              <a:rPr lang="en-GB" sz="12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proffesiwn</a:t>
            </a:r>
            <a:r>
              <a:rPr lang="en-GB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12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hoffwn</a:t>
            </a:r>
            <a:r>
              <a:rPr lang="en-GB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ddiolch</a:t>
            </a:r>
            <a:r>
              <a:rPr lang="en-GB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chi am y </a:t>
            </a:r>
            <a:r>
              <a:rPr lang="en-GB" sz="12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croeso</a:t>
            </a:r>
            <a:r>
              <a:rPr lang="en-GB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ddod</a:t>
            </a:r>
            <a:r>
              <a:rPr lang="en-GB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i’r</a:t>
            </a:r>
            <a:r>
              <a:rPr lang="en-GB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ysgol</a:t>
            </a:r>
            <a:r>
              <a:rPr lang="en-GB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DC771D86-6842-4144-B7C4-4336EFD70876}"/>
              </a:ext>
            </a:extLst>
          </p:cNvPr>
          <p:cNvSpPr txBox="1"/>
          <p:nvPr/>
        </p:nvSpPr>
        <p:spPr>
          <a:xfrm>
            <a:off x="1593685" y="154804"/>
            <a:ext cx="348878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u="sng" dirty="0" err="1">
                <a:latin typeface="Arial" panose="020B0604020202020204" pitchFamily="34" charset="0"/>
                <a:cs typeface="Arial" panose="020B0604020202020204" pitchFamily="34" charset="0"/>
              </a:rPr>
              <a:t>Amdana</a:t>
            </a:r>
            <a:r>
              <a:rPr lang="en-GB" sz="1400" b="1" u="sng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b="1" u="sng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endParaRPr lang="en-GB" sz="1400" b="1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b="1" u="sng" dirty="0">
                <a:latin typeface="Arial" panose="020B0604020202020204" pitchFamily="34" charset="0"/>
                <a:cs typeface="Arial" panose="020B0604020202020204" pitchFamily="34" charset="0"/>
              </a:rPr>
              <a:t>About Me</a:t>
            </a:r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27247FC5-9A3C-4853-BCDD-AE5AB8EC9A5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8428" y="125384"/>
            <a:ext cx="3742948" cy="2328624"/>
          </a:xfrm>
          <a:prstGeom prst="rect">
            <a:avLst/>
          </a:prstGeom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DC883CD3-C83C-4023-86A9-8EB1A4090D56}"/>
              </a:ext>
            </a:extLst>
          </p:cNvPr>
          <p:cNvSpPr txBox="1"/>
          <p:nvPr/>
        </p:nvSpPr>
        <p:spPr>
          <a:xfrm>
            <a:off x="4618429" y="103207"/>
            <a:ext cx="3636572" cy="24006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b="1" u="sng" dirty="0" err="1">
                <a:latin typeface="Arial" panose="020B0604020202020204" pitchFamily="34" charset="0"/>
                <a:cs typeface="Arial" panose="020B0604020202020204" pitchFamily="34" charset="0"/>
              </a:rPr>
              <a:t>Profiad</a:t>
            </a:r>
            <a:r>
              <a:rPr lang="en-GB" sz="1200" b="1" u="sng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b="1" u="sng" dirty="0" err="1">
                <a:latin typeface="Arial" panose="020B0604020202020204" pitchFamily="34" charset="0"/>
                <a:cs typeface="Arial" panose="020B0604020202020204" pitchFamily="34" charset="0"/>
              </a:rPr>
              <a:t>addysgu</a:t>
            </a:r>
            <a:r>
              <a:rPr lang="en-GB" sz="1200" b="1" u="sng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b="1" u="sng" dirty="0" err="1">
                <a:latin typeface="Arial" panose="020B0604020202020204" pitchFamily="34" charset="0"/>
                <a:cs typeface="Arial" panose="020B0604020202020204" pitchFamily="34" charset="0"/>
              </a:rPr>
              <a:t>blaenorol</a:t>
            </a:r>
            <a:endParaRPr lang="en-GB" sz="1200" b="1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1200" b="1" u="sng" dirty="0">
                <a:latin typeface="Arial" panose="020B0604020202020204" pitchFamily="34" charset="0"/>
                <a:cs typeface="Arial" panose="020B0604020202020204" pitchFamily="34" charset="0"/>
              </a:rPr>
              <a:t>Previous teaching experiences </a:t>
            </a:r>
          </a:p>
          <a:p>
            <a:pPr algn="ctr"/>
            <a:endParaRPr lang="en-GB" sz="1200" dirty="0"/>
          </a:p>
          <a:p>
            <a:pPr algn="ctr"/>
            <a:r>
              <a:rPr lang="en-GB" sz="1200" dirty="0" err="1"/>
              <a:t>Cefais</a:t>
            </a:r>
            <a:r>
              <a:rPr lang="en-GB" sz="1200" dirty="0"/>
              <a:t> </a:t>
            </a:r>
            <a:r>
              <a:rPr lang="en-GB" sz="1200" dirty="0" err="1"/>
              <a:t>brofiad</a:t>
            </a:r>
            <a:r>
              <a:rPr lang="en-GB" sz="1200" dirty="0"/>
              <a:t> </a:t>
            </a:r>
            <a:r>
              <a:rPr lang="en-GB" sz="1200" dirty="0" err="1"/>
              <a:t>ym</a:t>
            </a:r>
            <a:r>
              <a:rPr lang="en-GB" sz="1200" dirty="0"/>
              <a:t> </a:t>
            </a:r>
            <a:r>
              <a:rPr lang="en-GB" sz="1200" dirty="0" err="1"/>
              <a:t>mlwyddyn</a:t>
            </a:r>
            <a:r>
              <a:rPr lang="en-GB" sz="1200" dirty="0"/>
              <a:t> </a:t>
            </a:r>
            <a:r>
              <a:rPr lang="en-GB" sz="1200" dirty="0" err="1"/>
              <a:t>deg</a:t>
            </a:r>
            <a:r>
              <a:rPr lang="en-GB" sz="1200" dirty="0"/>
              <a:t> </a:t>
            </a:r>
            <a:r>
              <a:rPr lang="en-GB" sz="1200" dirty="0" err="1"/>
              <a:t>i</a:t>
            </a:r>
            <a:r>
              <a:rPr lang="en-GB" sz="1200" dirty="0"/>
              <a:t> </a:t>
            </a:r>
            <a:r>
              <a:rPr lang="en-GB" sz="1200" dirty="0" err="1"/>
              <a:t>fynd</a:t>
            </a:r>
            <a:r>
              <a:rPr lang="en-GB" sz="1200" dirty="0"/>
              <a:t> </a:t>
            </a:r>
            <a:r>
              <a:rPr lang="en-GB" sz="1200" dirty="0" err="1"/>
              <a:t>ar</a:t>
            </a:r>
            <a:r>
              <a:rPr lang="en-GB" sz="1200" dirty="0"/>
              <a:t> </a:t>
            </a:r>
            <a:r>
              <a:rPr lang="en-GB" sz="1200" dirty="0" err="1"/>
              <a:t>brofiad</a:t>
            </a:r>
            <a:r>
              <a:rPr lang="en-GB" sz="1200" dirty="0"/>
              <a:t> </a:t>
            </a:r>
            <a:r>
              <a:rPr lang="en-GB" sz="1200" dirty="0" err="1"/>
              <a:t>gwaith</a:t>
            </a:r>
            <a:r>
              <a:rPr lang="en-GB" sz="1200" dirty="0"/>
              <a:t> </a:t>
            </a:r>
            <a:r>
              <a:rPr lang="en-GB" sz="1200" dirty="0" err="1"/>
              <a:t>i</a:t>
            </a:r>
            <a:r>
              <a:rPr lang="en-GB" sz="1200" dirty="0"/>
              <a:t> </a:t>
            </a:r>
            <a:r>
              <a:rPr lang="en-GB" sz="1200" dirty="0" err="1"/>
              <a:t>Ysgol</a:t>
            </a:r>
            <a:r>
              <a:rPr lang="en-GB" sz="1200" dirty="0"/>
              <a:t> Peniel, </a:t>
            </a:r>
            <a:r>
              <a:rPr lang="en-GB" sz="1200" dirty="0" err="1"/>
              <a:t>lle</a:t>
            </a:r>
            <a:r>
              <a:rPr lang="en-GB" sz="1200" dirty="0"/>
              <a:t> </a:t>
            </a:r>
            <a:r>
              <a:rPr lang="en-GB" sz="1200" dirty="0" err="1"/>
              <a:t>treuliais</a:t>
            </a:r>
            <a:r>
              <a:rPr lang="en-GB" sz="1200" dirty="0"/>
              <a:t> </a:t>
            </a:r>
            <a:r>
              <a:rPr lang="en-GB" sz="1200" dirty="0" err="1"/>
              <a:t>yr</a:t>
            </a:r>
            <a:r>
              <a:rPr lang="en-GB" sz="1200" dirty="0"/>
              <a:t> </a:t>
            </a:r>
            <a:r>
              <a:rPr lang="en-GB" sz="1200" dirty="0" err="1"/>
              <a:t>wythnos</a:t>
            </a:r>
            <a:r>
              <a:rPr lang="en-GB" sz="1200" dirty="0"/>
              <a:t> </a:t>
            </a:r>
            <a:r>
              <a:rPr lang="en-GB" sz="1200" dirty="0" err="1"/>
              <a:t>mewn</a:t>
            </a:r>
            <a:r>
              <a:rPr lang="en-GB" sz="1200" dirty="0"/>
              <a:t> </a:t>
            </a:r>
            <a:r>
              <a:rPr lang="en-GB" sz="1200" dirty="0" err="1"/>
              <a:t>dosbarthiadau</a:t>
            </a:r>
            <a:r>
              <a:rPr lang="en-GB" sz="1200" dirty="0"/>
              <a:t> </a:t>
            </a:r>
            <a:r>
              <a:rPr lang="en-GB" sz="1200" dirty="0" err="1"/>
              <a:t>amrywiol</a:t>
            </a:r>
            <a:r>
              <a:rPr lang="en-GB" sz="1200" dirty="0"/>
              <a:t>.</a:t>
            </a:r>
          </a:p>
          <a:p>
            <a:pPr algn="ctr"/>
            <a:endParaRPr lang="en-GB" sz="1200" dirty="0"/>
          </a:p>
          <a:p>
            <a:pPr algn="ctr"/>
            <a:r>
              <a:rPr lang="en-GB" sz="1200" dirty="0"/>
              <a:t>O </a:t>
            </a:r>
            <a:r>
              <a:rPr lang="en-GB" sz="1200" dirty="0" err="1"/>
              <a:t>ganlyniad</a:t>
            </a:r>
            <a:r>
              <a:rPr lang="en-GB" sz="1200" dirty="0"/>
              <a:t> </a:t>
            </a:r>
            <a:r>
              <a:rPr lang="en-GB" sz="1200" dirty="0" err="1"/>
              <a:t>i</a:t>
            </a:r>
            <a:r>
              <a:rPr lang="en-GB" sz="1200" dirty="0"/>
              <a:t> </a:t>
            </a:r>
            <a:r>
              <a:rPr lang="en-GB" sz="1200" dirty="0" err="1"/>
              <a:t>newid</a:t>
            </a:r>
            <a:r>
              <a:rPr lang="en-GB" sz="1200" dirty="0"/>
              <a:t> </a:t>
            </a:r>
            <a:r>
              <a:rPr lang="en-GB" sz="1200" dirty="0" err="1"/>
              <a:t>cwrs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y </a:t>
            </a:r>
            <a:r>
              <a:rPr lang="en-GB" sz="1200" dirty="0" err="1"/>
              <a:t>flwyddyn</a:t>
            </a:r>
            <a:r>
              <a:rPr lang="en-GB" sz="1200" dirty="0"/>
              <a:t> </a:t>
            </a:r>
            <a:r>
              <a:rPr lang="en-GB" sz="1200" dirty="0" err="1"/>
              <a:t>academaidd</a:t>
            </a:r>
            <a:r>
              <a:rPr lang="en-GB" sz="1200" dirty="0"/>
              <a:t> 2019, </a:t>
            </a:r>
            <a:r>
              <a:rPr lang="en-GB" sz="1200" dirty="0" err="1"/>
              <a:t>cefais</a:t>
            </a:r>
            <a:r>
              <a:rPr lang="en-GB" sz="1200" dirty="0"/>
              <a:t> y </a:t>
            </a:r>
            <a:r>
              <a:rPr lang="en-GB" sz="1200" dirty="0" err="1"/>
              <a:t>cyfle</a:t>
            </a:r>
            <a:r>
              <a:rPr lang="en-GB" sz="1200" dirty="0"/>
              <a:t> </a:t>
            </a:r>
            <a:r>
              <a:rPr lang="en-GB" sz="1200" dirty="0" err="1"/>
              <a:t>i</a:t>
            </a:r>
            <a:r>
              <a:rPr lang="en-GB" sz="1200" dirty="0"/>
              <a:t> </a:t>
            </a:r>
            <a:r>
              <a:rPr lang="en-GB" sz="1200" dirty="0" err="1"/>
              <a:t>fynd</a:t>
            </a:r>
            <a:r>
              <a:rPr lang="en-GB" sz="1200" dirty="0"/>
              <a:t> am </a:t>
            </a:r>
            <a:r>
              <a:rPr lang="en-GB" sz="1200" dirty="0" err="1"/>
              <a:t>bythefnos</a:t>
            </a:r>
            <a:r>
              <a:rPr lang="en-GB" sz="1200" dirty="0"/>
              <a:t> </a:t>
            </a:r>
            <a:r>
              <a:rPr lang="en-GB" sz="1200" dirty="0" err="1"/>
              <a:t>ym</a:t>
            </a:r>
            <a:r>
              <a:rPr lang="en-GB" sz="1200" dirty="0"/>
              <a:t> mis </a:t>
            </a:r>
            <a:r>
              <a:rPr lang="en-GB" sz="1200" dirty="0" err="1"/>
              <a:t>Medi</a:t>
            </a:r>
            <a:r>
              <a:rPr lang="en-GB" sz="1200" dirty="0"/>
              <a:t> </a:t>
            </a:r>
            <a:r>
              <a:rPr lang="en-GB" sz="1200" dirty="0" err="1"/>
              <a:t>i</a:t>
            </a:r>
            <a:r>
              <a:rPr lang="en-GB" sz="1200" dirty="0"/>
              <a:t> </a:t>
            </a:r>
            <a:r>
              <a:rPr lang="en-GB" sz="1200" dirty="0" err="1"/>
              <a:t>Ysgol</a:t>
            </a:r>
            <a:r>
              <a:rPr lang="en-GB" sz="1200" dirty="0"/>
              <a:t> </a:t>
            </a:r>
            <a:r>
              <a:rPr lang="en-GB" sz="1200" dirty="0" err="1"/>
              <a:t>Gynradd</a:t>
            </a:r>
            <a:r>
              <a:rPr lang="en-GB" sz="1200" dirty="0"/>
              <a:t> </a:t>
            </a:r>
            <a:r>
              <a:rPr lang="en-GB" sz="1200" dirty="0" err="1"/>
              <a:t>Llangynnwr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ddosbarth</a:t>
            </a:r>
            <a:r>
              <a:rPr lang="en-GB" sz="1200" dirty="0"/>
              <a:t> </a:t>
            </a:r>
            <a:r>
              <a:rPr lang="en-GB" sz="1200" dirty="0" err="1"/>
              <a:t>blwyddyn</a:t>
            </a:r>
            <a:r>
              <a:rPr lang="en-GB" sz="1200" dirty="0"/>
              <a:t> pump. </a:t>
            </a:r>
          </a:p>
          <a:p>
            <a:pPr algn="ctr"/>
            <a:endParaRPr lang="en-GB" dirty="0"/>
          </a:p>
        </p:txBody>
      </p:sp>
      <p:pic>
        <p:nvPicPr>
          <p:cNvPr id="27" name="Picture 26">
            <a:extLst>
              <a:ext uri="{FF2B5EF4-FFF2-40B4-BE49-F238E27FC236}">
                <a16:creationId xmlns:a16="http://schemas.microsoft.com/office/drawing/2014/main" id="{FD98C07E-5EED-4E2B-BAD8-85196D45378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1771" y="3629968"/>
            <a:ext cx="5607495" cy="3148052"/>
          </a:xfrm>
          <a:prstGeom prst="rect">
            <a:avLst/>
          </a:prstGeom>
        </p:spPr>
      </p:pic>
      <p:sp>
        <p:nvSpPr>
          <p:cNvPr id="28" name="TextBox 27">
            <a:extLst>
              <a:ext uri="{FF2B5EF4-FFF2-40B4-BE49-F238E27FC236}">
                <a16:creationId xmlns:a16="http://schemas.microsoft.com/office/drawing/2014/main" id="{790B48A9-DCB0-4E73-BD5B-5F3E3E50BE70}"/>
              </a:ext>
            </a:extLst>
          </p:cNvPr>
          <p:cNvSpPr txBox="1"/>
          <p:nvPr/>
        </p:nvSpPr>
        <p:spPr>
          <a:xfrm>
            <a:off x="3963378" y="3679824"/>
            <a:ext cx="5354277" cy="26314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u="sng" dirty="0" err="1"/>
              <a:t>Rhesymau</a:t>
            </a:r>
            <a:r>
              <a:rPr lang="en-GB" sz="1400" b="1" u="sng" dirty="0"/>
              <a:t> </a:t>
            </a:r>
            <a:r>
              <a:rPr lang="en-GB" sz="1400" b="1" u="sng" dirty="0" err="1"/>
              <a:t>dros</a:t>
            </a:r>
            <a:r>
              <a:rPr lang="en-GB" sz="1400" b="1" u="sng" dirty="0"/>
              <a:t> </a:t>
            </a:r>
            <a:r>
              <a:rPr lang="en-GB" sz="1400" b="1" u="sng" dirty="0" err="1"/>
              <a:t>ddewis</a:t>
            </a:r>
            <a:r>
              <a:rPr lang="en-GB" sz="1400" b="1" u="sng" dirty="0"/>
              <a:t> </a:t>
            </a:r>
            <a:r>
              <a:rPr lang="en-GB" sz="1400" b="1" u="sng" dirty="0" err="1"/>
              <a:t>addysgu</a:t>
            </a:r>
            <a:r>
              <a:rPr lang="en-GB" sz="1400" b="1" u="sng" dirty="0"/>
              <a:t> </a:t>
            </a:r>
            <a:r>
              <a:rPr lang="en-GB" sz="1400" b="1" u="sng" dirty="0" err="1"/>
              <a:t>fel</a:t>
            </a:r>
            <a:r>
              <a:rPr lang="en-GB" sz="1400" b="1" u="sng" dirty="0"/>
              <a:t> </a:t>
            </a:r>
            <a:r>
              <a:rPr lang="en-GB" sz="1400" b="1" u="sng" dirty="0" err="1"/>
              <a:t>proffesiwn</a:t>
            </a:r>
            <a:endParaRPr lang="en-GB" sz="1400" b="1" u="sng" dirty="0"/>
          </a:p>
          <a:p>
            <a:r>
              <a:rPr lang="en-GB" sz="1400" b="1" u="sng" dirty="0"/>
              <a:t>Reasons for entering the teaching profession </a:t>
            </a:r>
          </a:p>
          <a:p>
            <a:endParaRPr lang="en-GB" sz="1400" b="1" u="sng" dirty="0"/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Mae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swyddogaeth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athrawes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gynradd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wedi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fy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ymddiddori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roedd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cyfle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fedru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astudio’r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cwrs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yma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yng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Nghaerfyrddin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wedi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rhoi’r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ysgogiad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mi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fynd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amdani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O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gael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magwraeth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fferm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dwi’n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mwynhau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gweithio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amgylchedd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prysur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llawn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gweithgarwch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ogystal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â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medru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bod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proffesiwn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lle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mae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modd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rhoi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cymorth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bobl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eraill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gweithio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Cymuned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fywiog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Gwelaf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mwynhad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o weld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disgyblion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am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bynciau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syniadau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newydd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a’r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cyffro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ddaw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ddysgu</a:t>
            </a:r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</a:rPr>
              <a:t> plant.   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100" dirty="0"/>
          </a:p>
        </p:txBody>
      </p:sp>
      <p:pic>
        <p:nvPicPr>
          <p:cNvPr id="29" name="Picture 28">
            <a:extLst>
              <a:ext uri="{FF2B5EF4-FFF2-40B4-BE49-F238E27FC236}">
                <a16:creationId xmlns:a16="http://schemas.microsoft.com/office/drawing/2014/main" id="{D918A36B-7853-4111-8D3B-8CD1DAA16AF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28537" y="153064"/>
            <a:ext cx="3716630" cy="2300944"/>
          </a:xfrm>
          <a:prstGeom prst="rect">
            <a:avLst/>
          </a:prstGeom>
        </p:spPr>
      </p:pic>
      <p:sp>
        <p:nvSpPr>
          <p:cNvPr id="30" name="TextBox 29">
            <a:extLst>
              <a:ext uri="{FF2B5EF4-FFF2-40B4-BE49-F238E27FC236}">
                <a16:creationId xmlns:a16="http://schemas.microsoft.com/office/drawing/2014/main" id="{9B5B33C0-C8D5-40A4-8E7B-A15741A16A2F}"/>
              </a:ext>
            </a:extLst>
          </p:cNvPr>
          <p:cNvSpPr txBox="1"/>
          <p:nvPr/>
        </p:nvSpPr>
        <p:spPr>
          <a:xfrm>
            <a:off x="8580934" y="416414"/>
            <a:ext cx="350550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/>
              <a:t>Y math o </a:t>
            </a:r>
            <a:r>
              <a:rPr lang="en-GB" sz="1200" b="1" u="sng" dirty="0" err="1"/>
              <a:t>athro</a:t>
            </a:r>
            <a:r>
              <a:rPr lang="en-GB" sz="1200" b="1" u="sng" dirty="0"/>
              <a:t> </a:t>
            </a:r>
            <a:r>
              <a:rPr lang="en-GB" sz="1200" b="1" u="sng" dirty="0" err="1"/>
              <a:t>hoffaf</a:t>
            </a:r>
            <a:r>
              <a:rPr lang="en-GB" sz="1200" b="1" u="sng" dirty="0"/>
              <a:t> bod</a:t>
            </a:r>
          </a:p>
          <a:p>
            <a:r>
              <a:rPr lang="en-GB" sz="1200" b="1" u="sng" dirty="0"/>
              <a:t>The kind of teacher I aspire to be</a:t>
            </a:r>
          </a:p>
          <a:p>
            <a:endParaRPr lang="en-GB" sz="1200" dirty="0"/>
          </a:p>
          <a:p>
            <a:r>
              <a:rPr lang="en-GB" sz="1200" dirty="0" err="1"/>
              <a:t>Gobeithiaf</a:t>
            </a:r>
            <a:r>
              <a:rPr lang="en-GB" sz="1200" dirty="0"/>
              <a:t> </a:t>
            </a:r>
            <a:r>
              <a:rPr lang="en-GB" sz="1200" dirty="0" err="1"/>
              <a:t>fedru</a:t>
            </a:r>
            <a:r>
              <a:rPr lang="en-GB" sz="1200" dirty="0"/>
              <a:t> </a:t>
            </a:r>
            <a:r>
              <a:rPr lang="en-GB" sz="1200" dirty="0" err="1"/>
              <a:t>fod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athrawes</a:t>
            </a:r>
            <a:r>
              <a:rPr lang="en-GB" sz="1200" dirty="0"/>
              <a:t> </a:t>
            </a:r>
            <a:r>
              <a:rPr lang="en-GB" sz="1200" dirty="0" err="1"/>
              <a:t>sy’n</a:t>
            </a:r>
            <a:r>
              <a:rPr lang="en-GB" sz="1200" dirty="0"/>
              <a:t> </a:t>
            </a:r>
            <a:r>
              <a:rPr lang="en-GB" sz="1200" dirty="0" err="1"/>
              <a:t>rhoi</a:t>
            </a:r>
            <a:r>
              <a:rPr lang="en-GB" sz="1200" dirty="0"/>
              <a:t> </a:t>
            </a:r>
            <a:r>
              <a:rPr lang="en-GB" sz="1200" dirty="0" err="1"/>
              <a:t>sylfaen</a:t>
            </a:r>
            <a:r>
              <a:rPr lang="en-GB" sz="1200" dirty="0"/>
              <a:t> </a:t>
            </a:r>
            <a:r>
              <a:rPr lang="en-GB" sz="1200" dirty="0" err="1"/>
              <a:t>cadarn</a:t>
            </a:r>
            <a:r>
              <a:rPr lang="en-GB" sz="1200" dirty="0"/>
              <a:t> </a:t>
            </a:r>
            <a:r>
              <a:rPr lang="en-GB" sz="1200" dirty="0" err="1"/>
              <a:t>i’r</a:t>
            </a:r>
            <a:r>
              <a:rPr lang="en-GB" sz="1200" dirty="0"/>
              <a:t> plant </a:t>
            </a:r>
            <a:r>
              <a:rPr lang="en-GB" sz="1200" dirty="0" err="1"/>
              <a:t>mewn</a:t>
            </a:r>
            <a:r>
              <a:rPr lang="en-GB" sz="1200" dirty="0"/>
              <a:t> </a:t>
            </a:r>
            <a:r>
              <a:rPr lang="en-GB" sz="1200" dirty="0" err="1"/>
              <a:t>amgylchedd</a:t>
            </a:r>
            <a:r>
              <a:rPr lang="en-GB" sz="1200" dirty="0"/>
              <a:t> </a:t>
            </a:r>
            <a:r>
              <a:rPr lang="en-GB" sz="1200" dirty="0" err="1"/>
              <a:t>lle</a:t>
            </a:r>
            <a:r>
              <a:rPr lang="en-GB" sz="1200" dirty="0"/>
              <a:t> </a:t>
            </a:r>
            <a:r>
              <a:rPr lang="en-GB" sz="1200" dirty="0" err="1"/>
              <a:t>teimlai’r</a:t>
            </a:r>
            <a:r>
              <a:rPr lang="en-GB" sz="1200" dirty="0"/>
              <a:t> plant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gyffyrddus</a:t>
            </a:r>
            <a:r>
              <a:rPr lang="en-GB" sz="1200" dirty="0"/>
              <a:t>.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ogystal</a:t>
            </a:r>
            <a:r>
              <a:rPr lang="en-GB" sz="1200" dirty="0"/>
              <a:t> </a:t>
            </a:r>
            <a:r>
              <a:rPr lang="en-GB" sz="1200" dirty="0" err="1"/>
              <a:t>â</a:t>
            </a:r>
            <a:r>
              <a:rPr lang="en-GB" sz="1200" dirty="0"/>
              <a:t> </a:t>
            </a:r>
            <a:r>
              <a:rPr lang="en-GB" sz="1200" dirty="0" err="1"/>
              <a:t>dyfalbarhau</a:t>
            </a:r>
            <a:r>
              <a:rPr lang="en-GB" sz="1200" dirty="0"/>
              <a:t> a </a:t>
            </a:r>
            <a:r>
              <a:rPr lang="en-GB" sz="1200" dirty="0" err="1"/>
              <a:t>gwneud</a:t>
            </a:r>
            <a:r>
              <a:rPr lang="en-GB" sz="1200" dirty="0"/>
              <a:t> </a:t>
            </a:r>
            <a:r>
              <a:rPr lang="en-GB" sz="1200" dirty="0" err="1"/>
              <a:t>fy</a:t>
            </a:r>
            <a:r>
              <a:rPr lang="en-GB" sz="1200" dirty="0"/>
              <a:t> </a:t>
            </a:r>
            <a:r>
              <a:rPr lang="en-GB" sz="1200" dirty="0" err="1"/>
              <a:t>nghorau</a:t>
            </a:r>
            <a:r>
              <a:rPr lang="en-GB" sz="1200" dirty="0"/>
              <a:t> </a:t>
            </a:r>
            <a:r>
              <a:rPr lang="en-GB" sz="1200" dirty="0" err="1"/>
              <a:t>gan</a:t>
            </a:r>
            <a:r>
              <a:rPr lang="en-GB" sz="1200" dirty="0"/>
              <a:t> </a:t>
            </a:r>
            <a:r>
              <a:rPr lang="en-GB" sz="1200" dirty="0" err="1"/>
              <a:t>weithio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galed</a:t>
            </a:r>
            <a:r>
              <a:rPr lang="en-GB" sz="1200" dirty="0"/>
              <a:t> </a:t>
            </a:r>
            <a:r>
              <a:rPr lang="en-GB" sz="1200" dirty="0" err="1"/>
              <a:t>er</a:t>
            </a:r>
            <a:r>
              <a:rPr lang="en-GB" sz="1200" dirty="0"/>
              <a:t> </a:t>
            </a:r>
            <a:r>
              <a:rPr lang="en-GB" sz="1200" dirty="0" err="1"/>
              <a:t>lles</a:t>
            </a:r>
            <a:r>
              <a:rPr lang="en-GB" sz="1200" dirty="0"/>
              <a:t> y plant. </a:t>
            </a:r>
          </a:p>
        </p:txBody>
      </p:sp>
      <p:pic>
        <p:nvPicPr>
          <p:cNvPr id="31" name="Picture 30">
            <a:extLst>
              <a:ext uri="{FF2B5EF4-FFF2-40B4-BE49-F238E27FC236}">
                <a16:creationId xmlns:a16="http://schemas.microsoft.com/office/drawing/2014/main" id="{FCC90589-A3E8-4369-8088-A861A56A2D3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40582" y="3804451"/>
            <a:ext cx="2451418" cy="3049663"/>
          </a:xfrm>
          <a:prstGeom prst="rect">
            <a:avLst/>
          </a:prstGeom>
        </p:spPr>
      </p:pic>
      <p:sp>
        <p:nvSpPr>
          <p:cNvPr id="32" name="TextBox 31">
            <a:extLst>
              <a:ext uri="{FF2B5EF4-FFF2-40B4-BE49-F238E27FC236}">
                <a16:creationId xmlns:a16="http://schemas.microsoft.com/office/drawing/2014/main" id="{64B893A5-04B7-4831-9F75-23466AF3DA69}"/>
              </a:ext>
            </a:extLst>
          </p:cNvPr>
          <p:cNvSpPr txBox="1"/>
          <p:nvPr/>
        </p:nvSpPr>
        <p:spPr>
          <a:xfrm>
            <a:off x="9851687" y="3864422"/>
            <a:ext cx="2229207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 err="1"/>
              <a:t>Meysydd</a:t>
            </a:r>
            <a:r>
              <a:rPr lang="en-GB" sz="1200" b="1" u="sng" dirty="0"/>
              <a:t> / </a:t>
            </a:r>
            <a:r>
              <a:rPr lang="en-GB" sz="1200" b="1" u="sng" dirty="0" err="1"/>
              <a:t>pynciau</a:t>
            </a:r>
            <a:r>
              <a:rPr lang="en-GB" sz="1200" b="1" u="sng" dirty="0"/>
              <a:t> </a:t>
            </a:r>
            <a:r>
              <a:rPr lang="en-GB" sz="1200" b="1" u="sng" dirty="0" err="1"/>
              <a:t>medraf</a:t>
            </a:r>
            <a:r>
              <a:rPr lang="en-GB" sz="1200" b="1" u="sng" dirty="0"/>
              <a:t> </a:t>
            </a:r>
            <a:r>
              <a:rPr lang="en-GB" sz="1200" b="1" u="sng" dirty="0" err="1"/>
              <a:t>eu</a:t>
            </a:r>
            <a:r>
              <a:rPr lang="en-GB" sz="1200" b="1" u="sng" dirty="0"/>
              <a:t> </a:t>
            </a:r>
            <a:r>
              <a:rPr lang="en-GB" sz="1200" b="1" u="sng" dirty="0" err="1"/>
              <a:t>haddysgu</a:t>
            </a:r>
            <a:endParaRPr lang="en-GB" sz="1200" b="1" u="sng" dirty="0"/>
          </a:p>
          <a:p>
            <a:r>
              <a:rPr lang="en-GB" sz="1200" b="1" u="sng" dirty="0"/>
              <a:t>Areas / subjects I could teach</a:t>
            </a:r>
          </a:p>
          <a:p>
            <a:endParaRPr lang="en-GB" sz="1200" b="1" u="sng" dirty="0"/>
          </a:p>
          <a:p>
            <a:r>
              <a:rPr lang="en-GB" sz="1200" dirty="0" err="1"/>
              <a:t>Dwi’n</a:t>
            </a:r>
            <a:r>
              <a:rPr lang="en-GB" sz="1200" dirty="0"/>
              <a:t> </a:t>
            </a:r>
            <a:r>
              <a:rPr lang="en-GB" sz="1200" dirty="0" err="1"/>
              <a:t>mwynhau</a:t>
            </a:r>
            <a:r>
              <a:rPr lang="en-GB" sz="1200" dirty="0"/>
              <a:t> </a:t>
            </a:r>
            <a:r>
              <a:rPr lang="en-GB" sz="1200" dirty="0" err="1"/>
              <a:t>addysgu</a:t>
            </a:r>
            <a:r>
              <a:rPr lang="en-GB" sz="1200" dirty="0"/>
              <a:t> </a:t>
            </a:r>
            <a:r>
              <a:rPr lang="en-GB" sz="1200" dirty="0" err="1"/>
              <a:t>pynciau</a:t>
            </a:r>
            <a:r>
              <a:rPr lang="en-GB" sz="1200" dirty="0"/>
              <a:t> </a:t>
            </a:r>
            <a:r>
              <a:rPr lang="en-GB" sz="1200" dirty="0" err="1"/>
              <a:t>ym</a:t>
            </a:r>
            <a:r>
              <a:rPr lang="en-GB" sz="1200" dirty="0"/>
              <a:t> </a:t>
            </a:r>
            <a:r>
              <a:rPr lang="en-GB" sz="1200" dirty="0" err="1"/>
              <a:t>myd</a:t>
            </a:r>
            <a:r>
              <a:rPr lang="en-GB" sz="1200" dirty="0"/>
              <a:t> y </a:t>
            </a:r>
            <a:r>
              <a:rPr lang="en-GB" sz="1200" dirty="0" err="1"/>
              <a:t>celfyddydau</a:t>
            </a:r>
            <a:r>
              <a:rPr lang="en-GB" sz="1200" dirty="0"/>
              <a:t> </a:t>
            </a:r>
            <a:r>
              <a:rPr lang="en-GB" sz="1200" dirty="0" err="1"/>
              <a:t>mynegiannol</a:t>
            </a:r>
            <a:r>
              <a:rPr lang="en-GB" sz="1200" dirty="0"/>
              <a:t>, </a:t>
            </a:r>
            <a:r>
              <a:rPr lang="en-GB" sz="1200" dirty="0" err="1"/>
              <a:t>dyniaethau</a:t>
            </a:r>
            <a:r>
              <a:rPr lang="en-GB" sz="1200" dirty="0"/>
              <a:t> a </a:t>
            </a:r>
            <a:r>
              <a:rPr lang="en-GB" sz="1200" dirty="0" err="1"/>
              <a:t>ieithoedd</a:t>
            </a:r>
            <a:r>
              <a:rPr lang="en-GB" sz="1200" dirty="0"/>
              <a:t>, </a:t>
            </a:r>
            <a:r>
              <a:rPr lang="en-GB" sz="1200" dirty="0" err="1"/>
              <a:t>llythrennedd</a:t>
            </a:r>
            <a:r>
              <a:rPr lang="en-GB" sz="1200" dirty="0"/>
              <a:t> ac </a:t>
            </a:r>
            <a:r>
              <a:rPr lang="en-GB" sz="1200" dirty="0" err="1"/>
              <a:t>chyfathrebu</a:t>
            </a:r>
            <a:r>
              <a:rPr lang="en-GB" sz="1200" dirty="0"/>
              <a:t>. </a:t>
            </a:r>
            <a:r>
              <a:rPr lang="en-GB" sz="1200" dirty="0" err="1"/>
              <a:t>Serch</a:t>
            </a:r>
            <a:r>
              <a:rPr lang="en-GB" sz="1200" dirty="0"/>
              <a:t> </a:t>
            </a:r>
            <a:r>
              <a:rPr lang="en-GB" sz="1200" dirty="0" err="1"/>
              <a:t>hynny</a:t>
            </a:r>
            <a:r>
              <a:rPr lang="en-GB" sz="1200" dirty="0"/>
              <a:t>, </a:t>
            </a:r>
            <a:r>
              <a:rPr lang="en-GB" sz="1200" dirty="0" err="1"/>
              <a:t>rwy’n</a:t>
            </a:r>
            <a:r>
              <a:rPr lang="en-GB" sz="1200" dirty="0"/>
              <a:t> </a:t>
            </a:r>
            <a:r>
              <a:rPr lang="en-GB" sz="1200" dirty="0" err="1"/>
              <a:t>mwynhau</a:t>
            </a:r>
            <a:r>
              <a:rPr lang="en-GB" sz="1200" dirty="0"/>
              <a:t> </a:t>
            </a:r>
            <a:r>
              <a:rPr lang="en-GB" sz="1200" dirty="0" err="1"/>
              <a:t>dysgu</a:t>
            </a:r>
            <a:r>
              <a:rPr lang="en-GB" sz="1200" dirty="0"/>
              <a:t> </a:t>
            </a:r>
            <a:r>
              <a:rPr lang="en-GB" sz="1200" dirty="0" err="1"/>
              <a:t>pob</a:t>
            </a:r>
            <a:r>
              <a:rPr lang="en-GB" sz="1200" dirty="0"/>
              <a:t> math o </a:t>
            </a:r>
            <a:r>
              <a:rPr lang="en-GB" sz="1200" dirty="0" err="1"/>
              <a:t>bynciau</a:t>
            </a:r>
            <a:r>
              <a:rPr lang="en-GB" sz="1200" dirty="0"/>
              <a:t> ac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barod</a:t>
            </a:r>
            <a:r>
              <a:rPr lang="en-GB" sz="1200" dirty="0"/>
              <a:t> </a:t>
            </a:r>
            <a:r>
              <a:rPr lang="en-GB" sz="1200" dirty="0" err="1"/>
              <a:t>i</a:t>
            </a:r>
            <a:r>
              <a:rPr lang="en-GB" sz="1200" dirty="0"/>
              <a:t> </a:t>
            </a:r>
            <a:r>
              <a:rPr lang="en-GB" sz="1200" dirty="0" err="1"/>
              <a:t>wneud</a:t>
            </a:r>
            <a:r>
              <a:rPr lang="en-GB" sz="1200" dirty="0"/>
              <a:t> </a:t>
            </a:r>
            <a:r>
              <a:rPr lang="en-GB" sz="1200" dirty="0" err="1"/>
              <a:t>fy</a:t>
            </a:r>
            <a:r>
              <a:rPr lang="en-GB" sz="1200" dirty="0"/>
              <a:t> </a:t>
            </a:r>
            <a:r>
              <a:rPr lang="en-GB" sz="1200" dirty="0" err="1"/>
              <a:t>ngorau</a:t>
            </a:r>
            <a:r>
              <a:rPr lang="en-GB" sz="1200" dirty="0"/>
              <a:t> </a:t>
            </a:r>
            <a:r>
              <a:rPr lang="en-GB" sz="1200" dirty="0" err="1"/>
              <a:t>ar</a:t>
            </a:r>
            <a:r>
              <a:rPr lang="en-GB" sz="1200" dirty="0"/>
              <a:t> draws y </a:t>
            </a:r>
            <a:r>
              <a:rPr lang="en-GB" sz="1200" dirty="0" err="1"/>
              <a:t>cwricwlwm</a:t>
            </a:r>
            <a:r>
              <a:rPr lang="en-GB" sz="1200" dirty="0"/>
              <a:t>.</a:t>
            </a:r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27247FC5-9A3C-4853-BCDD-AE5AB8EC9A5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8973" y="4495800"/>
            <a:ext cx="3803791" cy="2358573"/>
          </a:xfrm>
          <a:prstGeom prst="rect">
            <a:avLst/>
          </a:prstGeom>
        </p:spPr>
      </p:pic>
      <p:sp>
        <p:nvSpPr>
          <p:cNvPr id="24" name="TextBox 23">
            <a:extLst>
              <a:ext uri="{FF2B5EF4-FFF2-40B4-BE49-F238E27FC236}">
                <a16:creationId xmlns:a16="http://schemas.microsoft.com/office/drawing/2014/main" id="{DC883CD3-C83C-4023-86A9-8EB1A4090D56}"/>
              </a:ext>
            </a:extLst>
          </p:cNvPr>
          <p:cNvSpPr txBox="1"/>
          <p:nvPr/>
        </p:nvSpPr>
        <p:spPr>
          <a:xfrm>
            <a:off x="0" y="4642009"/>
            <a:ext cx="3710160" cy="22159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 err="1">
                <a:latin typeface="Arial" panose="020B0604020202020204" pitchFamily="34" charset="0"/>
                <a:cs typeface="Arial" panose="020B0604020202020204" pitchFamily="34" charset="0"/>
              </a:rPr>
              <a:t>Cefndir</a:t>
            </a:r>
            <a:r>
              <a:rPr lang="en-GB" sz="1200" b="1" u="sng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b="1" u="sng" dirty="0" err="1">
                <a:latin typeface="Arial" panose="020B0604020202020204" pitchFamily="34" charset="0"/>
                <a:cs typeface="Arial" panose="020B0604020202020204" pitchFamily="34" charset="0"/>
              </a:rPr>
              <a:t>academaidd</a:t>
            </a:r>
            <a:endParaRPr lang="en-GB" sz="1200" b="1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b="1" u="sng" dirty="0">
                <a:latin typeface="Arial" panose="020B0604020202020204" pitchFamily="34" charset="0"/>
                <a:cs typeface="Arial" panose="020B0604020202020204" pitchFamily="34" charset="0"/>
              </a:rPr>
              <a:t>Academic history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Fe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fynychais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Ysgol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Gymunedol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Peniel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a’r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ysgol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Gyfun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Gymraeg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Bro Myrddin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lle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astudiais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Gymraeg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Hanes a Drama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fel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fy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mhynciau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Lefel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A. Fe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ddechreuais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ym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Mhrifysgol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Drindod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Dewi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Sant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2018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astudio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cwrs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Astudiaethau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Addysg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Gynradd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cyn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symud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cwrs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ym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mis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Medi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2019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wneud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cwrs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BA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Addysg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Gynradd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gyda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SAC. </a:t>
            </a:r>
          </a:p>
          <a:p>
            <a:endParaRPr lang="en-GB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AA1422C3-4616-C54A-9E75-6F73884DF3E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8973" y="0"/>
            <a:ext cx="1450261" cy="25793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4158819"/>
      </p:ext>
    </p:extLst>
  </p:cSld>
  <p:clrMapOvr>
    <a:masterClrMapping/>
  </p:clrMapOvr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163</TotalTime>
  <Words>410</Words>
  <Application>Microsoft Macintosh PowerPoint</Application>
  <PresentationFormat>Widescreen</PresentationFormat>
  <Paragraphs>27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Century Gothic</vt:lpstr>
      <vt:lpstr>Wingdings 3</vt:lpstr>
      <vt:lpstr>Slice</vt:lpstr>
      <vt:lpstr>PowerPoint Presentation</vt:lpstr>
    </vt:vector>
  </TitlesOfParts>
  <LinksUpToDate>false</LinksUpToDate>
  <SharedDoc>false</SharedDoc>
  <HyperlinksChanged>false</HyperlinksChanged>
  <AppVersion>16.0012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jack Davies</dc:creator>
  <cp:lastModifiedBy/>
  <cp:revision>39</cp:revision>
  <dcterms:created xsi:type="dcterms:W3CDTF">2019-09-05T20:58:34Z</dcterms:created>
  <dcterms:modified xsi:type="dcterms:W3CDTF">2019-10-22T20:54:48Z</dcterms:modified>
</cp:coreProperties>
</file>