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70" r:id="rId6"/>
    <p:sldId id="272" r:id="rId7"/>
    <p:sldId id="271" r:id="rId8"/>
    <p:sldId id="273" r:id="rId9"/>
    <p:sldId id="262" r:id="rId10"/>
    <p:sldId id="263" r:id="rId11"/>
    <p:sldId id="257" r:id="rId12"/>
    <p:sldId id="258" r:id="rId13"/>
    <p:sldId id="259" r:id="rId14"/>
    <p:sldId id="260" r:id="rId15"/>
    <p:sldId id="261" r:id="rId16"/>
    <p:sldId id="264" r:id="rId17"/>
    <p:sldId id="265" r:id="rId18"/>
    <p:sldId id="266" r:id="rId19"/>
    <p:sldId id="267" r:id="rId20"/>
    <p:sldId id="268" r:id="rId21"/>
    <p:sldId id="269" r:id="rId22"/>
  </p:sldIdLst>
  <p:sldSz cx="18288000" cy="10287000"/>
  <p:notesSz cx="6858000" cy="9144000"/>
  <p:embeddedFontLst>
    <p:embeddedFont>
      <p:font typeface="Inter" panose="020B0604020202020204" charset="0"/>
      <p:regular r:id="rId23"/>
    </p:embeddedFont>
    <p:embeddedFont>
      <p:font typeface="Inter Bold" panose="020B0604020202020204" charset="0"/>
      <p:regular r:id="rId24"/>
    </p:embeddedFont>
    <p:embeddedFont>
      <p:font typeface="Inter Bold Italics" panose="020B0604020202020204" charset="0"/>
      <p:regular r:id="rId25"/>
    </p:embeddedFont>
    <p:embeddedFont>
      <p:font typeface="Overpass" panose="020B0604020202020204" charset="0"/>
      <p:regular r:id="rId26"/>
    </p:embeddedFont>
    <p:embeddedFont>
      <p:font typeface="Overpass Ultra-Bold" panose="020B0604020202020204" charset="0"/>
      <p:regular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78624D-C484-45E9-AB00-9A2226294287}" v="2" dt="2026-03-17T14:59:39.675"/>
    <p1510:client id="{6BCB0DBE-DEE0-4378-915E-206E5CF3E245}" v="1" dt="2026-03-17T15:21:51.2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0" d="100"/>
          <a:sy n="50" d="100"/>
        </p:scale>
        <p:origin x="946" y="4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5.fntdata"/><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2.svg"/></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3.svg"/></Relationships>
</file>

<file path=ppt/slides/_rels/slide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2.svg"/></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2.svg"/></Relationships>
</file>

<file path=ppt/slides/_rels/slide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3.svg"/></Relationships>
</file>

<file path=ppt/slides/_rels/slide1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2.svg"/></Relationships>
</file>

<file path=ppt/slides/_rels/slide1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_rels/slide1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svg"/></Relationships>
</file>

<file path=ppt/slides/_rels/slide1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dirty="0"/>
          </a:p>
        </p:txBody>
      </p:sp>
      <p:sp>
        <p:nvSpPr>
          <p:cNvPr id="3" name="Freeform 3"/>
          <p:cNvSpPr/>
          <p:nvPr/>
        </p:nvSpPr>
        <p:spPr>
          <a:xfrm>
            <a:off x="10409062" y="8709298"/>
            <a:ext cx="7878938" cy="1531954"/>
          </a:xfrm>
          <a:custGeom>
            <a:avLst/>
            <a:gdLst/>
            <a:ahLst/>
            <a:cxnLst/>
            <a:rect l="l" t="t" r="r" b="b"/>
            <a:pathLst>
              <a:path w="7878938" h="1531954">
                <a:moveTo>
                  <a:pt x="0" y="0"/>
                </a:moveTo>
                <a:lnTo>
                  <a:pt x="7878938" y="0"/>
                </a:lnTo>
                <a:lnTo>
                  <a:pt x="7878938" y="1531954"/>
                </a:lnTo>
                <a:lnTo>
                  <a:pt x="0" y="1531954"/>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709298"/>
            <a:ext cx="8114223" cy="1577702"/>
          </a:xfrm>
          <a:custGeom>
            <a:avLst/>
            <a:gdLst/>
            <a:ahLst/>
            <a:cxnLst/>
            <a:rect l="l" t="t" r="r" b="b"/>
            <a:pathLst>
              <a:path w="8114223" h="1577702">
                <a:moveTo>
                  <a:pt x="8114223" y="0"/>
                </a:moveTo>
                <a:lnTo>
                  <a:pt x="0" y="0"/>
                </a:lnTo>
                <a:lnTo>
                  <a:pt x="0" y="1577702"/>
                </a:lnTo>
                <a:lnTo>
                  <a:pt x="8114223" y="1577702"/>
                </a:lnTo>
                <a:lnTo>
                  <a:pt x="8114223"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5864277" y="794600"/>
            <a:ext cx="6559446" cy="1291143"/>
            <a:chOff x="0" y="0"/>
            <a:chExt cx="1727591" cy="340054"/>
          </a:xfrm>
        </p:grpSpPr>
        <p:sp>
          <p:nvSpPr>
            <p:cNvPr id="6" name="Freeform 6"/>
            <p:cNvSpPr/>
            <p:nvPr/>
          </p:nvSpPr>
          <p:spPr>
            <a:xfrm>
              <a:off x="0" y="0"/>
              <a:ext cx="1727591" cy="340054"/>
            </a:xfrm>
            <a:custGeom>
              <a:avLst/>
              <a:gdLst/>
              <a:ahLst/>
              <a:cxnLst/>
              <a:rect l="l" t="t" r="r" b="b"/>
              <a:pathLst>
                <a:path w="1727591" h="340054">
                  <a:moveTo>
                    <a:pt x="60194" y="0"/>
                  </a:moveTo>
                  <a:lnTo>
                    <a:pt x="1667397" y="0"/>
                  </a:lnTo>
                  <a:cubicBezTo>
                    <a:pt x="1700641" y="0"/>
                    <a:pt x="1727591" y="26950"/>
                    <a:pt x="1727591" y="60194"/>
                  </a:cubicBezTo>
                  <a:lnTo>
                    <a:pt x="1727591" y="279860"/>
                  </a:lnTo>
                  <a:cubicBezTo>
                    <a:pt x="1727591" y="313104"/>
                    <a:pt x="1700641" y="340054"/>
                    <a:pt x="1667397" y="340054"/>
                  </a:cubicBezTo>
                  <a:lnTo>
                    <a:pt x="60194" y="340054"/>
                  </a:lnTo>
                  <a:cubicBezTo>
                    <a:pt x="26950" y="340054"/>
                    <a:pt x="0" y="313104"/>
                    <a:pt x="0" y="279860"/>
                  </a:cubicBezTo>
                  <a:lnTo>
                    <a:pt x="0" y="60194"/>
                  </a:lnTo>
                  <a:cubicBezTo>
                    <a:pt x="0" y="26950"/>
                    <a:pt x="26950" y="0"/>
                    <a:pt x="60194" y="0"/>
                  </a:cubicBezTo>
                  <a:close/>
                </a:path>
              </a:pathLst>
            </a:custGeom>
            <a:gradFill rotWithShape="1">
              <a:gsLst>
                <a:gs pos="0">
                  <a:srgbClr val="013E6A">
                    <a:alpha val="35000"/>
                  </a:srgbClr>
                </a:gs>
                <a:gs pos="25000">
                  <a:srgbClr val="43D1FF">
                    <a:alpha val="35000"/>
                  </a:srgbClr>
                </a:gs>
                <a:gs pos="50000">
                  <a:srgbClr val="013E6A">
                    <a:alpha val="35000"/>
                  </a:srgbClr>
                </a:gs>
                <a:gs pos="75000">
                  <a:srgbClr val="419AD6">
                    <a:alpha val="35000"/>
                  </a:srgbClr>
                </a:gs>
                <a:gs pos="100000">
                  <a:srgbClr val="01186A">
                    <a:alpha val="35000"/>
                  </a:srgbClr>
                </a:gs>
              </a:gsLst>
              <a:lin ang="5400000"/>
            </a:gradFill>
          </p:spPr>
          <p:txBody>
            <a:bodyPr/>
            <a:lstStyle/>
            <a:p>
              <a:endParaRPr lang="en-GB"/>
            </a:p>
          </p:txBody>
        </p:sp>
        <p:sp>
          <p:nvSpPr>
            <p:cNvPr id="7" name="TextBox 7"/>
            <p:cNvSpPr txBox="1"/>
            <p:nvPr/>
          </p:nvSpPr>
          <p:spPr>
            <a:xfrm>
              <a:off x="0" y="-38100"/>
              <a:ext cx="1727591" cy="378154"/>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538875" y="2470608"/>
            <a:ext cx="17210249" cy="2413225"/>
          </a:xfrm>
          <a:prstGeom prst="rect">
            <a:avLst/>
          </a:prstGeom>
        </p:spPr>
        <p:txBody>
          <a:bodyPr lIns="0" tIns="0" rIns="0" bIns="0" rtlCol="0" anchor="t">
            <a:spAutoFit/>
          </a:bodyPr>
          <a:lstStyle/>
          <a:p>
            <a:pPr algn="ctr">
              <a:lnSpc>
                <a:spcPts val="4832"/>
              </a:lnSpc>
            </a:pPr>
            <a:r>
              <a:rPr lang="en-US" sz="3451" b="1" dirty="0">
                <a:solidFill>
                  <a:srgbClr val="002060">
                    <a:alpha val="64706"/>
                  </a:srgbClr>
                </a:solidFill>
                <a:latin typeface="Overpass Ultra-Bold"/>
                <a:ea typeface="Overpass Ultra-Bold"/>
                <a:cs typeface="Overpass Ultra-Bold"/>
                <a:sym typeface="Overpass Ultra-Bold"/>
              </a:rPr>
              <a:t>A DBA RESEARCH PROPOSAL ON THE TOPIC OF AN EXPLORATION OF BOKO HARAM’S CONFLICT IMPACT ON WOMEN'S LIVELIHOODS, BUSINESS RESILIENCE, AND ECONOMIC SUSTAINABILITY IN NORTHEASTERN NIGERIA: A SYSTEMATIC LITERATURE REVIEW</a:t>
            </a:r>
          </a:p>
        </p:txBody>
      </p:sp>
      <p:sp>
        <p:nvSpPr>
          <p:cNvPr id="9" name="TextBox 9"/>
          <p:cNvSpPr txBox="1"/>
          <p:nvPr/>
        </p:nvSpPr>
        <p:spPr>
          <a:xfrm>
            <a:off x="4761981" y="6932080"/>
            <a:ext cx="9067800" cy="1777218"/>
          </a:xfrm>
          <a:prstGeom prst="rect">
            <a:avLst/>
          </a:prstGeom>
        </p:spPr>
        <p:txBody>
          <a:bodyPr wrap="square" lIns="0" tIns="0" rIns="0" bIns="0" rtlCol="0" anchor="t">
            <a:spAutoFit/>
          </a:bodyPr>
          <a:lstStyle/>
          <a:p>
            <a:pPr algn="ctr">
              <a:lnSpc>
                <a:spcPts val="4759"/>
              </a:lnSpc>
            </a:pPr>
            <a:r>
              <a:rPr lang="en-US" sz="2800" dirty="0">
                <a:solidFill>
                  <a:schemeClr val="tx2"/>
                </a:solidFill>
                <a:latin typeface="Inter"/>
                <a:ea typeface="Inter"/>
                <a:cs typeface="Inter"/>
                <a:sym typeface="Inter"/>
              </a:rPr>
              <a:t>Presented By: Sabrina Reid DBA Candidate - UWTSD</a:t>
            </a:r>
          </a:p>
          <a:p>
            <a:pPr algn="ctr">
              <a:lnSpc>
                <a:spcPts val="4759"/>
              </a:lnSpc>
            </a:pPr>
            <a:r>
              <a:rPr lang="en-US" sz="2800" dirty="0">
                <a:solidFill>
                  <a:schemeClr val="tx2"/>
                </a:solidFill>
                <a:latin typeface="Inter"/>
                <a:ea typeface="Inter"/>
                <a:cs typeface="Inter"/>
                <a:sym typeface="Inter"/>
              </a:rPr>
              <a:t>Student ID: 1920873</a:t>
            </a:r>
          </a:p>
          <a:p>
            <a:pPr algn="ctr">
              <a:lnSpc>
                <a:spcPts val="4759"/>
              </a:lnSpc>
            </a:pPr>
            <a:r>
              <a:rPr lang="en-US" sz="2800" dirty="0">
                <a:solidFill>
                  <a:schemeClr val="tx2"/>
                </a:solidFill>
                <a:latin typeface="Inter"/>
                <a:ea typeface="Inter"/>
                <a:cs typeface="Inter"/>
                <a:sym typeface="Inter"/>
              </a:rPr>
              <a:t>Lecturer: Dr Eno Amasi Mycock</a:t>
            </a:r>
          </a:p>
        </p:txBody>
      </p:sp>
      <p:sp>
        <p:nvSpPr>
          <p:cNvPr id="10" name="TextBox 10"/>
          <p:cNvSpPr txBox="1"/>
          <p:nvPr/>
        </p:nvSpPr>
        <p:spPr>
          <a:xfrm>
            <a:off x="7135210" y="922590"/>
            <a:ext cx="4321343" cy="1163153"/>
          </a:xfrm>
          <a:prstGeom prst="rect">
            <a:avLst/>
          </a:prstGeom>
        </p:spPr>
        <p:txBody>
          <a:bodyPr lIns="0" tIns="0" rIns="0" bIns="0" rtlCol="0" anchor="t">
            <a:spAutoFit/>
          </a:bodyPr>
          <a:lstStyle/>
          <a:p>
            <a:pPr algn="ctr">
              <a:lnSpc>
                <a:spcPts val="4664"/>
              </a:lnSpc>
            </a:pPr>
            <a:r>
              <a:rPr lang="en-US" sz="3331" b="1" dirty="0">
                <a:solidFill>
                  <a:schemeClr val="tx2"/>
                </a:solidFill>
                <a:latin typeface="Inter"/>
                <a:ea typeface="Inter"/>
                <a:cs typeface="Inter"/>
                <a:sym typeface="Inter"/>
              </a:rPr>
              <a:t>University of Wales Trinity Saint David</a:t>
            </a:r>
          </a:p>
        </p:txBody>
      </p:sp>
      <p:grpSp>
        <p:nvGrpSpPr>
          <p:cNvPr id="11" name="Group 11"/>
          <p:cNvGrpSpPr/>
          <p:nvPr/>
        </p:nvGrpSpPr>
        <p:grpSpPr>
          <a:xfrm>
            <a:off x="6983329" y="5538448"/>
            <a:ext cx="4782213" cy="1085668"/>
            <a:chOff x="0" y="0"/>
            <a:chExt cx="1259513" cy="285937"/>
          </a:xfrm>
        </p:grpSpPr>
        <p:sp>
          <p:nvSpPr>
            <p:cNvPr id="12" name="Freeform 12"/>
            <p:cNvSpPr/>
            <p:nvPr/>
          </p:nvSpPr>
          <p:spPr>
            <a:xfrm>
              <a:off x="0" y="0"/>
              <a:ext cx="1259513" cy="285937"/>
            </a:xfrm>
            <a:custGeom>
              <a:avLst/>
              <a:gdLst/>
              <a:ahLst/>
              <a:cxnLst/>
              <a:rect l="l" t="t" r="r" b="b"/>
              <a:pathLst>
                <a:path w="1259513" h="285937">
                  <a:moveTo>
                    <a:pt x="82564" y="0"/>
                  </a:moveTo>
                  <a:lnTo>
                    <a:pt x="1176949" y="0"/>
                  </a:lnTo>
                  <a:cubicBezTo>
                    <a:pt x="1222548" y="0"/>
                    <a:pt x="1259513" y="36965"/>
                    <a:pt x="1259513" y="82564"/>
                  </a:cubicBezTo>
                  <a:lnTo>
                    <a:pt x="1259513" y="203373"/>
                  </a:lnTo>
                  <a:cubicBezTo>
                    <a:pt x="1259513" y="248972"/>
                    <a:pt x="1222548" y="285937"/>
                    <a:pt x="1176949" y="285937"/>
                  </a:cubicBezTo>
                  <a:lnTo>
                    <a:pt x="82564" y="285937"/>
                  </a:lnTo>
                  <a:cubicBezTo>
                    <a:pt x="60667" y="285937"/>
                    <a:pt x="39666" y="277239"/>
                    <a:pt x="24182" y="261755"/>
                  </a:cubicBezTo>
                  <a:cubicBezTo>
                    <a:pt x="8699" y="246271"/>
                    <a:pt x="0" y="225271"/>
                    <a:pt x="0" y="203373"/>
                  </a:cubicBezTo>
                  <a:lnTo>
                    <a:pt x="0" y="82564"/>
                  </a:lnTo>
                  <a:cubicBezTo>
                    <a:pt x="0" y="36965"/>
                    <a:pt x="36965" y="0"/>
                    <a:pt x="82564" y="0"/>
                  </a:cubicBezTo>
                  <a:close/>
                </a:path>
              </a:pathLst>
            </a:custGeom>
            <a:gradFill rotWithShape="1">
              <a:gsLst>
                <a:gs pos="0">
                  <a:srgbClr val="013E6A">
                    <a:alpha val="35000"/>
                  </a:srgbClr>
                </a:gs>
                <a:gs pos="25000">
                  <a:srgbClr val="43D1FF">
                    <a:alpha val="35000"/>
                  </a:srgbClr>
                </a:gs>
                <a:gs pos="50000">
                  <a:srgbClr val="013E6A">
                    <a:alpha val="35000"/>
                  </a:srgbClr>
                </a:gs>
                <a:gs pos="75000">
                  <a:srgbClr val="419AD6">
                    <a:alpha val="35000"/>
                  </a:srgbClr>
                </a:gs>
                <a:gs pos="100000">
                  <a:srgbClr val="01186A">
                    <a:alpha val="35000"/>
                  </a:srgbClr>
                </a:gs>
              </a:gsLst>
              <a:lin ang="5400000"/>
            </a:gradFill>
          </p:spPr>
          <p:txBody>
            <a:bodyPr/>
            <a:lstStyle/>
            <a:p>
              <a:endParaRPr lang="en-GB"/>
            </a:p>
          </p:txBody>
        </p:sp>
        <p:sp>
          <p:nvSpPr>
            <p:cNvPr id="13" name="TextBox 13"/>
            <p:cNvSpPr txBox="1"/>
            <p:nvPr/>
          </p:nvSpPr>
          <p:spPr>
            <a:xfrm>
              <a:off x="0" y="-38100"/>
              <a:ext cx="1259513" cy="324037"/>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6826221" y="5736646"/>
            <a:ext cx="4939320" cy="887470"/>
          </a:xfrm>
          <a:prstGeom prst="rect">
            <a:avLst/>
          </a:prstGeom>
        </p:spPr>
        <p:txBody>
          <a:bodyPr lIns="0" tIns="0" rIns="0" bIns="0" rtlCol="0" anchor="t">
            <a:spAutoFit/>
          </a:bodyPr>
          <a:lstStyle/>
          <a:p>
            <a:pPr algn="ctr">
              <a:lnSpc>
                <a:spcPts val="3584"/>
              </a:lnSpc>
              <a:spcBef>
                <a:spcPct val="0"/>
              </a:spcBef>
            </a:pPr>
            <a:r>
              <a:rPr lang="en-US" sz="2560" b="1" dirty="0">
                <a:solidFill>
                  <a:schemeClr val="tx2"/>
                </a:solidFill>
                <a:latin typeface="Inter"/>
                <a:ea typeface="Inter"/>
                <a:cs typeface="Inter"/>
                <a:sym typeface="Inter"/>
              </a:rPr>
              <a:t>Converting Research into Practice LCDB 7010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7371B-7D29-195E-49BD-25BFB03CB1C0}"/>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7C1B277-DE68-C19D-7FEA-14B7A74DC3D6}"/>
              </a:ext>
            </a:extLst>
          </p:cNvPr>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a:extLst>
              <a:ext uri="{FF2B5EF4-FFF2-40B4-BE49-F238E27FC236}">
                <a16:creationId xmlns:a16="http://schemas.microsoft.com/office/drawing/2014/main" id="{A4A15323-0DD8-75CD-A954-7E02D2239EB1}"/>
              </a:ext>
            </a:extLst>
          </p:cNvPr>
          <p:cNvSpPr/>
          <p:nvPr/>
        </p:nvSpPr>
        <p:spPr>
          <a:xfrm>
            <a:off x="5994074" y="1028700"/>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a:extLst>
              <a:ext uri="{FF2B5EF4-FFF2-40B4-BE49-F238E27FC236}">
                <a16:creationId xmlns:a16="http://schemas.microsoft.com/office/drawing/2014/main" id="{300F95B8-8E70-227C-7EF3-8AB9C06694AD}"/>
              </a:ext>
            </a:extLst>
          </p:cNvPr>
          <p:cNvSpPr txBox="1"/>
          <p:nvPr/>
        </p:nvSpPr>
        <p:spPr>
          <a:xfrm>
            <a:off x="2057400" y="1436649"/>
            <a:ext cx="14497050" cy="6958252"/>
          </a:xfrm>
          <a:prstGeom prst="rect">
            <a:avLst/>
          </a:prstGeom>
        </p:spPr>
        <p:txBody>
          <a:bodyPr wrap="square" lIns="0" tIns="0" rIns="0" bIns="0" rtlCol="0" anchor="t">
            <a:spAutoFit/>
          </a:bodyPr>
          <a:lstStyle/>
          <a:p>
            <a:pPr algn="ctr">
              <a:lnSpc>
                <a:spcPts val="4225"/>
              </a:lnSpc>
            </a:pPr>
            <a:r>
              <a:rPr lang="en-GB" sz="3017" dirty="0">
                <a:solidFill>
                  <a:srgbClr val="2F5F98"/>
                </a:solidFill>
                <a:latin typeface="Inter"/>
                <a:ea typeface="Inter"/>
                <a:cs typeface="Inter"/>
                <a:sym typeface="Inter"/>
              </a:rPr>
              <a:t>The preliminary findings reveal that the Boko Haram insurgency has distinctly gendered economic consequences, with women experiencing amplified livelihood disruptions as a consequence of insecurity, institutional failure, and pre-existing disparities. Regardless of this, women are active economic agents, supporting their families through microenterprises and social networks. The current research fails to include gender-sensitive and intersectional analysis, restricting the understanding of women's resilience tactics and strategies. Applying conflict, feminist security, and sustainable livelihood frameworks illustrates how power dynamics impact women's adaptive capabilities. The data emphasises the necessity of gender-responsive, resilience-oriented solutions, which include targeted microfinance, cooperative models, and increased market access, to promote women's microbusinesses and sustainable long-term regional recovery.</a:t>
            </a:r>
            <a:endParaRPr lang="en-US" sz="3017" dirty="0">
              <a:solidFill>
                <a:srgbClr val="2F5F98"/>
              </a:solidFill>
              <a:latin typeface="Inter"/>
              <a:ea typeface="Inter"/>
              <a:cs typeface="Inter"/>
              <a:sym typeface="Inter"/>
            </a:endParaRPr>
          </a:p>
        </p:txBody>
      </p:sp>
      <p:sp>
        <p:nvSpPr>
          <p:cNvPr id="5" name="TextBox 5">
            <a:extLst>
              <a:ext uri="{FF2B5EF4-FFF2-40B4-BE49-F238E27FC236}">
                <a16:creationId xmlns:a16="http://schemas.microsoft.com/office/drawing/2014/main" id="{2ED6D5AD-140A-EEEE-6EE7-B650974A1F8B}"/>
              </a:ext>
            </a:extLst>
          </p:cNvPr>
          <p:cNvSpPr txBox="1"/>
          <p:nvPr/>
        </p:nvSpPr>
        <p:spPr>
          <a:xfrm>
            <a:off x="5556256" y="14693"/>
            <a:ext cx="7175488" cy="860172"/>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Overpass Ultra-Bold"/>
                <a:ea typeface="Overpass Ultra-Bold"/>
                <a:cs typeface="Overpass Ultra-Bold"/>
                <a:sym typeface="Overpass Ultra-Bold"/>
              </a:rPr>
              <a:t>Preliminary Findings</a:t>
            </a:r>
          </a:p>
        </p:txBody>
      </p:sp>
      <p:sp>
        <p:nvSpPr>
          <p:cNvPr id="6" name="Freeform 6">
            <a:extLst>
              <a:ext uri="{FF2B5EF4-FFF2-40B4-BE49-F238E27FC236}">
                <a16:creationId xmlns:a16="http://schemas.microsoft.com/office/drawing/2014/main" id="{0726FE63-CB6E-1F1C-26D4-A5A4948C0418}"/>
              </a:ext>
            </a:extLst>
          </p:cNvPr>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0394B80C-A16C-BEE6-2414-E797A50AEBDB}"/>
              </a:ext>
            </a:extLst>
          </p:cNvPr>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extLst>
      <p:ext uri="{BB962C8B-B14F-4D97-AF65-F5344CB8AC3E}">
        <p14:creationId xmlns:p14="http://schemas.microsoft.com/office/powerpoint/2010/main" val="1461711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4838F-5E12-495F-71BE-8665A469227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88BF0ED-0BB1-0AB6-E7C0-DC01AA1BD7B7}"/>
              </a:ext>
            </a:extLst>
          </p:cNvPr>
          <p:cNvSpPr/>
          <p:nvPr/>
        </p:nvSpPr>
        <p:spPr>
          <a:xfrm>
            <a:off x="0" y="-60413"/>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a:extLst>
              <a:ext uri="{FF2B5EF4-FFF2-40B4-BE49-F238E27FC236}">
                <a16:creationId xmlns:a16="http://schemas.microsoft.com/office/drawing/2014/main" id="{FF95D9C7-F6BC-3941-BF7A-FE4857B00953}"/>
              </a:ext>
            </a:extLst>
          </p:cNvPr>
          <p:cNvSpPr/>
          <p:nvPr/>
        </p:nvSpPr>
        <p:spPr>
          <a:xfrm>
            <a:off x="5994074" y="1028700"/>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a:extLst>
              <a:ext uri="{FF2B5EF4-FFF2-40B4-BE49-F238E27FC236}">
                <a16:creationId xmlns:a16="http://schemas.microsoft.com/office/drawing/2014/main" id="{98F02D8C-025A-AD98-9D31-CB49EAD226CD}"/>
              </a:ext>
            </a:extLst>
          </p:cNvPr>
          <p:cNvSpPr txBox="1"/>
          <p:nvPr/>
        </p:nvSpPr>
        <p:spPr>
          <a:xfrm>
            <a:off x="304800" y="2202263"/>
            <a:ext cx="17449800" cy="6927602"/>
          </a:xfrm>
          <a:prstGeom prst="rect">
            <a:avLst/>
          </a:prstGeom>
        </p:spPr>
        <p:txBody>
          <a:bodyPr wrap="square" lIns="0" tIns="0" rIns="0" bIns="0" rtlCol="0" anchor="t">
            <a:spAutoFit/>
          </a:bodyPr>
          <a:lstStyle/>
          <a:p>
            <a:pPr algn="ctr">
              <a:lnSpc>
                <a:spcPts val="4225"/>
              </a:lnSpc>
            </a:pPr>
            <a:r>
              <a:rPr lang="en-GB" sz="2000" dirty="0">
                <a:solidFill>
                  <a:srgbClr val="2F5F98"/>
                </a:solidFill>
                <a:latin typeface="Inter"/>
                <a:ea typeface="Inter"/>
                <a:cs typeface="Inter"/>
                <a:sym typeface="Inter"/>
              </a:rPr>
              <a:t>This study utilises a pragmatic research paradigm. Pragmatism is relevant since the research aims necessitate the integration of various forms of data, critical interrogation of conceptual and methodological assumptions, and contextual interpretation of women's livelihood experiences in conflict-affected areas. Unlike positivism, which emphasises objective measurement and generalisable causal assertions, pragmatism advocates for a flexible, problem-oriented approach that values both qualitative and quantitative discoveries. This is consistent with the study's objectives of synthesising, evaluating, and interpreting complicated, context-dependent evidence on women's economic resilience during an insurgency. Furthermore, this study utilises the PRISMA framework to facilitate the process of systematic review. PRISMA provides a transparent, meticulous, and reproducible structure for identifying, screening, and synthesising the evidence, which is in alignment with this study's objectives of critically analysing existing literature on women's livelihoods, economic resilience, and adaptation strategies within Boko Haram-affected communities. Given the subject matter's multidisciplinary and context-dependent nature, implementing PRISMA ensures an extensive and impartial search method, transparent documentation of inclusion and exclusion assessments, and a meticulous audit trail. This further strengthens the review's credibility, methodological rigour, and analytical breadth, whilst additionally supporting the study's pragmatic paradigm by allowing for the incorporation of various forms of evidence and critical interrogation of conceptual, methodological, and contextual gaps within the existing literature</a:t>
            </a:r>
            <a:r>
              <a:rPr lang="en-GB" dirty="0">
                <a:solidFill>
                  <a:srgbClr val="2F5F98"/>
                </a:solidFill>
                <a:latin typeface="Inter"/>
                <a:ea typeface="Inter"/>
                <a:cs typeface="Inter"/>
                <a:sym typeface="Inter"/>
              </a:rPr>
              <a:t>. </a:t>
            </a:r>
            <a:endParaRPr lang="en-US" dirty="0">
              <a:solidFill>
                <a:srgbClr val="2F5F98"/>
              </a:solidFill>
              <a:latin typeface="Inter"/>
              <a:ea typeface="Inter"/>
              <a:cs typeface="Inter"/>
              <a:sym typeface="Inter"/>
            </a:endParaRPr>
          </a:p>
        </p:txBody>
      </p:sp>
      <p:sp>
        <p:nvSpPr>
          <p:cNvPr id="5" name="TextBox 5">
            <a:extLst>
              <a:ext uri="{FF2B5EF4-FFF2-40B4-BE49-F238E27FC236}">
                <a16:creationId xmlns:a16="http://schemas.microsoft.com/office/drawing/2014/main" id="{533C2B21-8993-B9BF-2717-B3E2B3409F54}"/>
              </a:ext>
            </a:extLst>
          </p:cNvPr>
          <p:cNvSpPr txBox="1"/>
          <p:nvPr/>
        </p:nvSpPr>
        <p:spPr>
          <a:xfrm>
            <a:off x="5556256" y="14693"/>
            <a:ext cx="7175488" cy="860172"/>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Overpass Ultra-Bold"/>
                <a:ea typeface="Overpass Ultra-Bold"/>
                <a:cs typeface="Overpass Ultra-Bold"/>
                <a:sym typeface="Overpass Ultra-Bold"/>
              </a:rPr>
              <a:t>Methodological</a:t>
            </a:r>
          </a:p>
        </p:txBody>
      </p:sp>
      <p:sp>
        <p:nvSpPr>
          <p:cNvPr id="6" name="Freeform 6">
            <a:extLst>
              <a:ext uri="{FF2B5EF4-FFF2-40B4-BE49-F238E27FC236}">
                <a16:creationId xmlns:a16="http://schemas.microsoft.com/office/drawing/2014/main" id="{6CF79F1E-B609-C78E-671D-464F083FB265}"/>
              </a:ext>
            </a:extLst>
          </p:cNvPr>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142A3CDB-9B7E-502C-A216-0328AC889582}"/>
              </a:ext>
            </a:extLst>
          </p:cNvPr>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extLst>
      <p:ext uri="{BB962C8B-B14F-4D97-AF65-F5344CB8AC3E}">
        <p14:creationId xmlns:p14="http://schemas.microsoft.com/office/powerpoint/2010/main" val="818003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91FBB9-9592-D8F5-917F-979556D9387D}"/>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FE72B0D3-BDFE-3840-E3D9-F696FD964EF0}"/>
              </a:ext>
            </a:extLst>
          </p:cNvPr>
          <p:cNvSpPr/>
          <p:nvPr/>
        </p:nvSpPr>
        <p:spPr>
          <a:xfrm>
            <a:off x="0" y="-52793"/>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a:extLst>
              <a:ext uri="{FF2B5EF4-FFF2-40B4-BE49-F238E27FC236}">
                <a16:creationId xmlns:a16="http://schemas.microsoft.com/office/drawing/2014/main" id="{BA7D01E4-DE9E-972E-EC67-8F552C7255ED}"/>
              </a:ext>
            </a:extLst>
          </p:cNvPr>
          <p:cNvSpPr/>
          <p:nvPr/>
        </p:nvSpPr>
        <p:spPr>
          <a:xfrm>
            <a:off x="5916015" y="1293821"/>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a:extLst>
              <a:ext uri="{FF2B5EF4-FFF2-40B4-BE49-F238E27FC236}">
                <a16:creationId xmlns:a16="http://schemas.microsoft.com/office/drawing/2014/main" id="{601AB6A9-4D84-2DBC-6F96-3410782A59ED}"/>
              </a:ext>
            </a:extLst>
          </p:cNvPr>
          <p:cNvSpPr txBox="1"/>
          <p:nvPr/>
        </p:nvSpPr>
        <p:spPr>
          <a:xfrm>
            <a:off x="3309008" y="3238542"/>
            <a:ext cx="11669982" cy="3732112"/>
          </a:xfrm>
          <a:prstGeom prst="rect">
            <a:avLst/>
          </a:prstGeom>
        </p:spPr>
        <p:txBody>
          <a:bodyPr wrap="square" lIns="0" tIns="0" rIns="0" bIns="0" rtlCol="0" anchor="t">
            <a:spAutoFit/>
          </a:bodyPr>
          <a:lstStyle/>
          <a:p>
            <a:pPr algn="ctr">
              <a:lnSpc>
                <a:spcPts val="4225"/>
              </a:lnSpc>
            </a:pPr>
            <a:r>
              <a:rPr lang="en-GB" sz="3200" dirty="0">
                <a:solidFill>
                  <a:srgbClr val="2F5F98"/>
                </a:solidFill>
                <a:latin typeface="Inter"/>
                <a:ea typeface="Inter"/>
                <a:cs typeface="Inter"/>
                <a:sym typeface="Inter"/>
              </a:rPr>
              <a:t>Ethical concerns can consist of safeguarding vulnerable women from re-traumatisation. The study must avoid promoting gender stereotypes, respect cultural sensitivities, and protect data in insecure settings. Power inequalities, the study's positionality, and the potential harm from misrepresentation all necessitate rigorous ethical management.</a:t>
            </a:r>
            <a:endParaRPr lang="en-US" sz="3200" dirty="0">
              <a:solidFill>
                <a:srgbClr val="2F5F98"/>
              </a:solidFill>
              <a:latin typeface="Inter"/>
              <a:ea typeface="Inter"/>
              <a:cs typeface="Inter"/>
              <a:sym typeface="Inter"/>
            </a:endParaRPr>
          </a:p>
        </p:txBody>
      </p:sp>
      <p:sp>
        <p:nvSpPr>
          <p:cNvPr id="5" name="TextBox 5">
            <a:extLst>
              <a:ext uri="{FF2B5EF4-FFF2-40B4-BE49-F238E27FC236}">
                <a16:creationId xmlns:a16="http://schemas.microsoft.com/office/drawing/2014/main" id="{AAF35709-C1FC-5A42-6318-C562CD46D284}"/>
              </a:ext>
            </a:extLst>
          </p:cNvPr>
          <p:cNvSpPr txBox="1"/>
          <p:nvPr/>
        </p:nvSpPr>
        <p:spPr>
          <a:xfrm>
            <a:off x="5254628" y="14693"/>
            <a:ext cx="7778744" cy="823687"/>
          </a:xfrm>
          <a:prstGeom prst="rect">
            <a:avLst/>
          </a:prstGeom>
        </p:spPr>
        <p:txBody>
          <a:bodyPr wrap="square" lIns="0" tIns="0" rIns="0" bIns="0" rtlCol="0" anchor="t">
            <a:spAutoFit/>
          </a:bodyPr>
          <a:lstStyle/>
          <a:p>
            <a:pPr algn="ctr">
              <a:lnSpc>
                <a:spcPts val="7279"/>
              </a:lnSpc>
            </a:pPr>
            <a:r>
              <a:rPr lang="en-US" sz="4000" b="1" dirty="0">
                <a:solidFill>
                  <a:srgbClr val="2F5F98"/>
                </a:solidFill>
                <a:latin typeface="Overpass Ultra-Bold"/>
                <a:ea typeface="Overpass Ultra-Bold"/>
                <a:cs typeface="Overpass Ultra-Bold"/>
                <a:sym typeface="Overpass Ultra-Bold"/>
              </a:rPr>
              <a:t>Ethical Issues</a:t>
            </a:r>
          </a:p>
        </p:txBody>
      </p:sp>
      <p:sp>
        <p:nvSpPr>
          <p:cNvPr id="6" name="Freeform 6">
            <a:extLst>
              <a:ext uri="{FF2B5EF4-FFF2-40B4-BE49-F238E27FC236}">
                <a16:creationId xmlns:a16="http://schemas.microsoft.com/office/drawing/2014/main" id="{C9E8DBCA-7C56-FCC5-C5D5-1C0437695821}"/>
              </a:ext>
            </a:extLst>
          </p:cNvPr>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8635B31E-0775-9FED-40B2-0625DBF869F4}"/>
              </a:ext>
            </a:extLst>
          </p:cNvPr>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extLst>
      <p:ext uri="{BB962C8B-B14F-4D97-AF65-F5344CB8AC3E}">
        <p14:creationId xmlns:p14="http://schemas.microsoft.com/office/powerpoint/2010/main" val="3824069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7F2D9-F357-622C-1A46-7FAEB46B5C64}"/>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99BA86B1-E670-6D27-78C8-34288D610802}"/>
              </a:ext>
            </a:extLst>
          </p:cNvPr>
          <p:cNvSpPr/>
          <p:nvPr/>
        </p:nvSpPr>
        <p:spPr>
          <a:xfrm>
            <a:off x="0" y="-52793"/>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a:extLst>
              <a:ext uri="{FF2B5EF4-FFF2-40B4-BE49-F238E27FC236}">
                <a16:creationId xmlns:a16="http://schemas.microsoft.com/office/drawing/2014/main" id="{507732F9-2FFF-D0A9-3AD3-286DAC974AD4}"/>
              </a:ext>
            </a:extLst>
          </p:cNvPr>
          <p:cNvSpPr/>
          <p:nvPr/>
        </p:nvSpPr>
        <p:spPr>
          <a:xfrm>
            <a:off x="5916015" y="1293821"/>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a:extLst>
              <a:ext uri="{FF2B5EF4-FFF2-40B4-BE49-F238E27FC236}">
                <a16:creationId xmlns:a16="http://schemas.microsoft.com/office/drawing/2014/main" id="{B9B552A7-CEEB-9138-91CF-F2AC0C8712EE}"/>
              </a:ext>
            </a:extLst>
          </p:cNvPr>
          <p:cNvSpPr txBox="1"/>
          <p:nvPr/>
        </p:nvSpPr>
        <p:spPr>
          <a:xfrm>
            <a:off x="5254628" y="14693"/>
            <a:ext cx="7778744" cy="823687"/>
          </a:xfrm>
          <a:prstGeom prst="rect">
            <a:avLst/>
          </a:prstGeom>
        </p:spPr>
        <p:txBody>
          <a:bodyPr wrap="square" lIns="0" tIns="0" rIns="0" bIns="0" rtlCol="0" anchor="t">
            <a:spAutoFit/>
          </a:bodyPr>
          <a:lstStyle/>
          <a:p>
            <a:pPr algn="ctr">
              <a:lnSpc>
                <a:spcPts val="7279"/>
              </a:lnSpc>
            </a:pPr>
            <a:r>
              <a:rPr lang="en-US" sz="4000" b="1" dirty="0">
                <a:solidFill>
                  <a:srgbClr val="2F5F98"/>
                </a:solidFill>
                <a:latin typeface="Overpass Ultra-Bold"/>
                <a:ea typeface="Overpass Ultra-Bold"/>
                <a:cs typeface="Overpass Ultra-Bold"/>
                <a:sym typeface="Overpass Ultra-Bold"/>
              </a:rPr>
              <a:t>Inclusive and Exclusive Criteria</a:t>
            </a:r>
          </a:p>
        </p:txBody>
      </p:sp>
      <p:sp>
        <p:nvSpPr>
          <p:cNvPr id="6" name="Freeform 6">
            <a:extLst>
              <a:ext uri="{FF2B5EF4-FFF2-40B4-BE49-F238E27FC236}">
                <a16:creationId xmlns:a16="http://schemas.microsoft.com/office/drawing/2014/main" id="{A88B19BA-D859-1F2C-D77C-6C29D1B21F39}"/>
              </a:ext>
            </a:extLst>
          </p:cNvPr>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085A9546-BDC3-6DA6-93FF-E71710526763}"/>
              </a:ext>
            </a:extLst>
          </p:cNvPr>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9" name="Picture 8">
            <a:extLst>
              <a:ext uri="{FF2B5EF4-FFF2-40B4-BE49-F238E27FC236}">
                <a16:creationId xmlns:a16="http://schemas.microsoft.com/office/drawing/2014/main" id="{F85FF390-38FD-0B94-6A73-4849D18DE03C}"/>
              </a:ext>
            </a:extLst>
          </p:cNvPr>
          <p:cNvPicPr>
            <a:picLocks noChangeAspect="1"/>
          </p:cNvPicPr>
          <p:nvPr/>
        </p:nvPicPr>
        <p:blipFill>
          <a:blip r:embed="rId5"/>
          <a:stretch>
            <a:fillRect/>
          </a:stretch>
        </p:blipFill>
        <p:spPr>
          <a:xfrm>
            <a:off x="5885535" y="1028700"/>
            <a:ext cx="6256665" cy="8573015"/>
          </a:xfrm>
          <a:prstGeom prst="rect">
            <a:avLst/>
          </a:prstGeom>
        </p:spPr>
      </p:pic>
    </p:spTree>
    <p:extLst>
      <p:ext uri="{BB962C8B-B14F-4D97-AF65-F5344CB8AC3E}">
        <p14:creationId xmlns:p14="http://schemas.microsoft.com/office/powerpoint/2010/main" val="3960830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9769" y="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4720423" y="163111"/>
            <a:ext cx="8847154" cy="1094802"/>
            <a:chOff x="0" y="0"/>
            <a:chExt cx="2330115" cy="288343"/>
          </a:xfrm>
        </p:grpSpPr>
        <p:sp>
          <p:nvSpPr>
            <p:cNvPr id="6" name="Freeform 6"/>
            <p:cNvSpPr/>
            <p:nvPr/>
          </p:nvSpPr>
          <p:spPr>
            <a:xfrm>
              <a:off x="0" y="0"/>
              <a:ext cx="2330115" cy="288343"/>
            </a:xfrm>
            <a:custGeom>
              <a:avLst/>
              <a:gdLst/>
              <a:ahLst/>
              <a:cxnLst/>
              <a:rect l="l" t="t" r="r" b="b"/>
              <a:pathLst>
                <a:path w="2330115" h="288343">
                  <a:moveTo>
                    <a:pt x="44629" y="0"/>
                  </a:moveTo>
                  <a:lnTo>
                    <a:pt x="2285486" y="0"/>
                  </a:lnTo>
                  <a:cubicBezTo>
                    <a:pt x="2310134" y="0"/>
                    <a:pt x="2330115" y="19981"/>
                    <a:pt x="2330115" y="44629"/>
                  </a:cubicBezTo>
                  <a:lnTo>
                    <a:pt x="2330115" y="243714"/>
                  </a:lnTo>
                  <a:cubicBezTo>
                    <a:pt x="2330115" y="268362"/>
                    <a:pt x="2310134" y="288343"/>
                    <a:pt x="2285486" y="288343"/>
                  </a:cubicBezTo>
                  <a:lnTo>
                    <a:pt x="44629" y="288343"/>
                  </a:lnTo>
                  <a:cubicBezTo>
                    <a:pt x="32793" y="288343"/>
                    <a:pt x="21441" y="283641"/>
                    <a:pt x="13071" y="275272"/>
                  </a:cubicBezTo>
                  <a:cubicBezTo>
                    <a:pt x="4702" y="266902"/>
                    <a:pt x="0" y="255551"/>
                    <a:pt x="0" y="243714"/>
                  </a:cubicBezTo>
                  <a:lnTo>
                    <a:pt x="0" y="44629"/>
                  </a:lnTo>
                  <a:cubicBezTo>
                    <a:pt x="0" y="19981"/>
                    <a:pt x="19981" y="0"/>
                    <a:pt x="44629" y="0"/>
                  </a:cubicBezTo>
                  <a:close/>
                </a:path>
              </a:pathLst>
            </a:custGeom>
            <a:gradFill rotWithShape="1">
              <a:gsLst>
                <a:gs pos="0">
                  <a:srgbClr val="013E6A">
                    <a:alpha val="35000"/>
                  </a:srgbClr>
                </a:gs>
                <a:gs pos="25000">
                  <a:srgbClr val="43D1FF">
                    <a:alpha val="35000"/>
                  </a:srgbClr>
                </a:gs>
                <a:gs pos="50000">
                  <a:srgbClr val="013E6A">
                    <a:alpha val="35000"/>
                  </a:srgbClr>
                </a:gs>
                <a:gs pos="75000">
                  <a:srgbClr val="419AD6">
                    <a:alpha val="35000"/>
                  </a:srgbClr>
                </a:gs>
                <a:gs pos="100000">
                  <a:srgbClr val="01186A">
                    <a:alpha val="35000"/>
                  </a:srgbClr>
                </a:gs>
              </a:gsLst>
              <a:lin ang="5400000"/>
            </a:gradFill>
          </p:spPr>
          <p:txBody>
            <a:bodyPr/>
            <a:lstStyle/>
            <a:p>
              <a:endParaRPr lang="en-GB"/>
            </a:p>
          </p:txBody>
        </p:sp>
        <p:sp>
          <p:nvSpPr>
            <p:cNvPr id="7" name="TextBox 7"/>
            <p:cNvSpPr txBox="1"/>
            <p:nvPr/>
          </p:nvSpPr>
          <p:spPr>
            <a:xfrm>
              <a:off x="0" y="-38100"/>
              <a:ext cx="2330115" cy="326443"/>
            </a:xfrm>
            <a:prstGeom prst="rect">
              <a:avLst/>
            </a:prstGeom>
          </p:spPr>
          <p:txBody>
            <a:bodyPr lIns="50800" tIns="50800" rIns="50800" bIns="50800" rtlCol="0" anchor="ctr"/>
            <a:lstStyle/>
            <a:p>
              <a:pPr algn="ctr">
                <a:lnSpc>
                  <a:spcPts val="2659"/>
                </a:lnSpc>
              </a:pPr>
              <a:endParaRPr/>
            </a:p>
          </p:txBody>
        </p:sp>
      </p:grpSp>
      <p:sp>
        <p:nvSpPr>
          <p:cNvPr id="8" name="Freeform 8"/>
          <p:cNvSpPr/>
          <p:nvPr/>
        </p:nvSpPr>
        <p:spPr>
          <a:xfrm>
            <a:off x="4586831" y="1508021"/>
            <a:ext cx="9208483" cy="392619"/>
          </a:xfrm>
          <a:custGeom>
            <a:avLst/>
            <a:gdLst/>
            <a:ahLst/>
            <a:cxnLst/>
            <a:rect l="l" t="t" r="r" b="b"/>
            <a:pathLst>
              <a:path w="9302627" h="642727">
                <a:moveTo>
                  <a:pt x="0" y="0"/>
                </a:moveTo>
                <a:lnTo>
                  <a:pt x="9302626" y="0"/>
                </a:lnTo>
                <a:lnTo>
                  <a:pt x="9302626" y="642727"/>
                </a:lnTo>
                <a:lnTo>
                  <a:pt x="0" y="6427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9" name="Freeform 9"/>
          <p:cNvSpPr/>
          <p:nvPr/>
        </p:nvSpPr>
        <p:spPr>
          <a:xfrm>
            <a:off x="7315200" y="2310587"/>
            <a:ext cx="10119793" cy="5986434"/>
          </a:xfrm>
          <a:custGeom>
            <a:avLst/>
            <a:gdLst/>
            <a:ahLst/>
            <a:cxnLst/>
            <a:rect l="l" t="t" r="r" b="b"/>
            <a:pathLst>
              <a:path w="10119793" h="5986434">
                <a:moveTo>
                  <a:pt x="0" y="0"/>
                </a:moveTo>
                <a:lnTo>
                  <a:pt x="10119793" y="0"/>
                </a:lnTo>
                <a:lnTo>
                  <a:pt x="10119793" y="5986433"/>
                </a:lnTo>
                <a:lnTo>
                  <a:pt x="0" y="5986433"/>
                </a:lnTo>
                <a:lnTo>
                  <a:pt x="0" y="0"/>
                </a:lnTo>
                <a:close/>
              </a:path>
            </a:pathLst>
          </a:custGeom>
          <a:blipFill>
            <a:blip r:embed="rId5"/>
            <a:stretch>
              <a:fillRect l="-1445" t="-630" b="-118"/>
            </a:stretch>
          </a:blipFill>
        </p:spPr>
        <p:txBody>
          <a:bodyPr/>
          <a:lstStyle/>
          <a:p>
            <a:endParaRPr lang="en-GB"/>
          </a:p>
        </p:txBody>
      </p:sp>
      <p:sp>
        <p:nvSpPr>
          <p:cNvPr id="10" name="TextBox 10"/>
          <p:cNvSpPr txBox="1"/>
          <p:nvPr/>
        </p:nvSpPr>
        <p:spPr>
          <a:xfrm>
            <a:off x="4586832" y="184809"/>
            <a:ext cx="9133873" cy="777457"/>
          </a:xfrm>
          <a:prstGeom prst="rect">
            <a:avLst/>
          </a:prstGeom>
        </p:spPr>
        <p:txBody>
          <a:bodyPr wrap="square" lIns="0" tIns="0" rIns="0" bIns="0" rtlCol="0" anchor="t">
            <a:spAutoFit/>
          </a:bodyPr>
          <a:lstStyle/>
          <a:p>
            <a:pPr algn="ctr">
              <a:lnSpc>
                <a:spcPts val="6570"/>
              </a:lnSpc>
            </a:pPr>
            <a:r>
              <a:rPr lang="en-US" sz="4400" b="1" dirty="0">
                <a:solidFill>
                  <a:schemeClr val="tx2"/>
                </a:solidFill>
                <a:latin typeface="Overpass Ultra-Bold"/>
                <a:ea typeface="Overpass Ultra-Bold"/>
                <a:cs typeface="Overpass Ultra-Bold"/>
                <a:sym typeface="Overpass Ultra-Bold"/>
              </a:rPr>
              <a:t>Systematic Literature Review</a:t>
            </a:r>
          </a:p>
        </p:txBody>
      </p:sp>
      <p:sp>
        <p:nvSpPr>
          <p:cNvPr id="11" name="TextBox 11"/>
          <p:cNvSpPr txBox="1"/>
          <p:nvPr/>
        </p:nvSpPr>
        <p:spPr>
          <a:xfrm>
            <a:off x="733021" y="2196287"/>
            <a:ext cx="5849158" cy="6100734"/>
          </a:xfrm>
          <a:prstGeom prst="rect">
            <a:avLst/>
          </a:prstGeom>
        </p:spPr>
        <p:txBody>
          <a:bodyPr lIns="0" tIns="0" rIns="0" bIns="0" rtlCol="0" anchor="t">
            <a:spAutoFit/>
          </a:bodyPr>
          <a:lstStyle/>
          <a:p>
            <a:pPr algn="ctr">
              <a:lnSpc>
                <a:spcPts val="3694"/>
              </a:lnSpc>
            </a:pPr>
            <a:r>
              <a:rPr lang="en-US" sz="2638" b="1">
                <a:solidFill>
                  <a:srgbClr val="2F5F98"/>
                </a:solidFill>
                <a:latin typeface="Overpass Ultra-Bold"/>
                <a:ea typeface="Overpass Ultra-Bold"/>
                <a:cs typeface="Overpass Ultra-Bold"/>
                <a:sym typeface="Overpass Ultra-Bold"/>
              </a:rPr>
              <a:t>PRISMA MAPPING</a:t>
            </a:r>
          </a:p>
          <a:p>
            <a:pPr algn="ctr">
              <a:lnSpc>
                <a:spcPts val="3694"/>
              </a:lnSpc>
              <a:spcBef>
                <a:spcPct val="0"/>
              </a:spcBef>
            </a:pPr>
            <a:r>
              <a:rPr lang="en-US" sz="2638" b="1">
                <a:solidFill>
                  <a:srgbClr val="2F5F98"/>
                </a:solidFill>
                <a:latin typeface="Overpass Ultra-Bold"/>
                <a:ea typeface="Overpass Ultra-Bold"/>
                <a:cs typeface="Overpass Ultra-Bold"/>
                <a:sym typeface="Overpass Ultra-Bold"/>
              </a:rPr>
              <a:t>During the initial data collection, twenty-five items were identified. Three were deleted as duplicates, and one was excluded because it was outside the scope of the study. An additional nine were excluded during the timeframe screening, and five did not match the quality criteria based on the ABS journal rankings. Ultimately, only seven papers met all the inclusion criteria and were chosen for final evaluation.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3096497" y="738917"/>
            <a:ext cx="12095007" cy="835655"/>
          </a:xfrm>
          <a:custGeom>
            <a:avLst/>
            <a:gdLst/>
            <a:ahLst/>
            <a:cxnLst/>
            <a:rect l="l" t="t" r="r" b="b"/>
            <a:pathLst>
              <a:path w="12095007" h="835655">
                <a:moveTo>
                  <a:pt x="0" y="0"/>
                </a:moveTo>
                <a:lnTo>
                  <a:pt x="12095006" y="0"/>
                </a:lnTo>
                <a:lnTo>
                  <a:pt x="12095006" y="835655"/>
                </a:lnTo>
                <a:lnTo>
                  <a:pt x="0" y="835655"/>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9258300"/>
            <a:ext cx="5692507" cy="1106832"/>
          </a:xfrm>
          <a:custGeom>
            <a:avLst/>
            <a:gdLst/>
            <a:ahLst/>
            <a:cxnLst/>
            <a:rect l="l" t="t" r="r" b="b"/>
            <a:pathLst>
              <a:path w="5692507" h="1106832">
                <a:moveTo>
                  <a:pt x="5692507" y="0"/>
                </a:moveTo>
                <a:lnTo>
                  <a:pt x="0" y="0"/>
                </a:lnTo>
                <a:lnTo>
                  <a:pt x="0" y="1106832"/>
                </a:lnTo>
                <a:lnTo>
                  <a:pt x="5692507" y="1106832"/>
                </a:lnTo>
                <a:lnTo>
                  <a:pt x="5692507"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TextBox 6"/>
          <p:cNvSpPr txBox="1"/>
          <p:nvPr/>
        </p:nvSpPr>
        <p:spPr>
          <a:xfrm>
            <a:off x="343490" y="1748746"/>
            <a:ext cx="6490079" cy="7509554"/>
          </a:xfrm>
          <a:prstGeom prst="rect">
            <a:avLst/>
          </a:prstGeom>
        </p:spPr>
        <p:txBody>
          <a:bodyPr lIns="0" tIns="0" rIns="0" bIns="0" rtlCol="0" anchor="t">
            <a:spAutoFit/>
          </a:bodyPr>
          <a:lstStyle/>
          <a:p>
            <a:pPr algn="ctr">
              <a:lnSpc>
                <a:spcPts val="3491"/>
              </a:lnSpc>
            </a:pPr>
            <a:r>
              <a:rPr lang="en-US" sz="2493" b="1">
                <a:solidFill>
                  <a:srgbClr val="2F5F98"/>
                </a:solidFill>
                <a:latin typeface="Inter Bold"/>
                <a:ea typeface="Inter Bold"/>
                <a:cs typeface="Inter Bold"/>
                <a:sym typeface="Inter Bold"/>
              </a:rPr>
              <a:t>This study applies an integrated conceptual framework combining conflict theory, feminist security perspectives, and the Sustainable Rural Livelihoods Framework to analyse how the Boko Haram insurgency shapes women’s economic autonomy in northeastern Nigeria. Drawing on Collier’s (2019) fragility theory, feminist scholars such as Tickner (1992), Sjoberg (2013), and Enloe (2016), and Scoones’ (1998) livelihoods model, the framework illustrates how structural fragility, gendered insecurity, and disrupted livelihood systems intersect to constrain women’s financial independence and their ability to sustain income-generating activities.</a:t>
            </a:r>
          </a:p>
        </p:txBody>
      </p:sp>
      <p:sp>
        <p:nvSpPr>
          <p:cNvPr id="7" name="TextBox 7"/>
          <p:cNvSpPr txBox="1"/>
          <p:nvPr/>
        </p:nvSpPr>
        <p:spPr>
          <a:xfrm>
            <a:off x="4042172" y="65060"/>
            <a:ext cx="10203656" cy="860172"/>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Overpass Ultra-Bold"/>
                <a:ea typeface="Overpass Ultra-Bold"/>
                <a:cs typeface="Overpass Ultra-Bold"/>
                <a:sym typeface="Overpass Ultra-Bold"/>
              </a:rPr>
              <a:t>Models Conceptual Framework</a:t>
            </a:r>
          </a:p>
        </p:txBody>
      </p:sp>
      <p:pic>
        <p:nvPicPr>
          <p:cNvPr id="15" name="Picture 14" descr="The diagram illustrates a conceptual framework linking state fragility, gendered insecurity, and sustainable rural livelihood theories, highlighting women's adaptation strategies for economic resilience and financial self-sufficiency.&#10;&#10;AI-generated content may be incorrect.">
            <a:extLst>
              <a:ext uri="{FF2B5EF4-FFF2-40B4-BE49-F238E27FC236}">
                <a16:creationId xmlns:a16="http://schemas.microsoft.com/office/drawing/2014/main" id="{CEB1F2E3-8E97-03F4-EDE6-BB66B9AA820E}"/>
              </a:ext>
            </a:extLst>
          </p:cNvPr>
          <p:cNvPicPr>
            <a:picLocks noChangeAspect="1"/>
          </p:cNvPicPr>
          <p:nvPr/>
        </p:nvPicPr>
        <p:blipFill>
          <a:blip r:embed="rId5"/>
          <a:stretch>
            <a:fillRect/>
          </a:stretch>
        </p:blipFill>
        <p:spPr>
          <a:xfrm>
            <a:off x="7010400" y="1748746"/>
            <a:ext cx="11064675" cy="834775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5994074" y="1028700"/>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2343150" y="1962633"/>
            <a:ext cx="13601700" cy="6381294"/>
          </a:xfrm>
          <a:prstGeom prst="rect">
            <a:avLst/>
          </a:prstGeom>
        </p:spPr>
        <p:txBody>
          <a:bodyPr lIns="0" tIns="0" rIns="0" bIns="0" rtlCol="0" anchor="t">
            <a:spAutoFit/>
          </a:bodyPr>
          <a:lstStyle/>
          <a:p>
            <a:pPr algn="ctr">
              <a:lnSpc>
                <a:spcPts val="4225"/>
              </a:lnSpc>
            </a:pPr>
            <a:r>
              <a:rPr lang="en-US" sz="3017">
                <a:solidFill>
                  <a:srgbClr val="2F5F98"/>
                </a:solidFill>
                <a:latin typeface="Inter"/>
                <a:ea typeface="Inter"/>
                <a:cs typeface="Inter"/>
                <a:sym typeface="Inter"/>
              </a:rPr>
              <a:t>Boko Haram (Jamā’at Ahl al‑Sunnah lid‑Da‘wah wa’l‑Jihād) remains one of West Africa’s most destabilising forces, with northeastern Nigeria most affected since 2009 (Tafida et al., 2023). The insurgency has caused mass displacement, loss of life, and economic collapse, yet its long‑term effects on women’s livelihoods are still underexplored (Daouda, 2020). Driven by poverty, extremism, and political marginalisation, the conflict has destroyed assets, disrupted rural economies, and weakened trade networks (Abubakar and Amurtiya, 2023). In this fragile context, women’s micro‑enterprises, petty trading, food processing, farming, and cross‑border commerce remain essential but highly vulnerable due to their concentration in informal work (El Bushra and Sahl, 2005; Chant and Sweetman, 2012).</a:t>
            </a:r>
          </a:p>
        </p:txBody>
      </p:sp>
      <p:sp>
        <p:nvSpPr>
          <p:cNvPr id="5" name="TextBox 5"/>
          <p:cNvSpPr txBox="1"/>
          <p:nvPr/>
        </p:nvSpPr>
        <p:spPr>
          <a:xfrm>
            <a:off x="7226312" y="-1270"/>
            <a:ext cx="4279888" cy="860172"/>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Overpass Ultra-Bold"/>
                <a:ea typeface="Overpass Ultra-Bold"/>
                <a:cs typeface="Overpass Ultra-Bold"/>
                <a:sym typeface="Overpass Ultra-Bold"/>
              </a:rPr>
              <a:t>Introduction</a:t>
            </a:r>
          </a:p>
        </p:txBody>
      </p:sp>
      <p:sp>
        <p:nvSpPr>
          <p:cNvPr id="6" name="Freeform 6"/>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Freeform 7"/>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3200401" y="240392"/>
            <a:ext cx="11963400" cy="1008418"/>
            <a:chOff x="0" y="0"/>
            <a:chExt cx="2553709" cy="265592"/>
          </a:xfrm>
        </p:grpSpPr>
        <p:sp>
          <p:nvSpPr>
            <p:cNvPr id="6" name="Freeform 6"/>
            <p:cNvSpPr/>
            <p:nvPr/>
          </p:nvSpPr>
          <p:spPr>
            <a:xfrm>
              <a:off x="0" y="0"/>
              <a:ext cx="2553709" cy="265592"/>
            </a:xfrm>
            <a:custGeom>
              <a:avLst/>
              <a:gdLst/>
              <a:ahLst/>
              <a:cxnLst/>
              <a:rect l="l" t="t" r="r" b="b"/>
              <a:pathLst>
                <a:path w="2553709" h="265592">
                  <a:moveTo>
                    <a:pt x="40721" y="0"/>
                  </a:moveTo>
                  <a:lnTo>
                    <a:pt x="2512988" y="0"/>
                  </a:lnTo>
                  <a:cubicBezTo>
                    <a:pt x="2523788" y="0"/>
                    <a:pt x="2534145" y="4290"/>
                    <a:pt x="2541782" y="11927"/>
                  </a:cubicBezTo>
                  <a:cubicBezTo>
                    <a:pt x="2549419" y="19564"/>
                    <a:pt x="2553709" y="29921"/>
                    <a:pt x="2553709" y="40721"/>
                  </a:cubicBezTo>
                  <a:lnTo>
                    <a:pt x="2553709" y="224870"/>
                  </a:lnTo>
                  <a:cubicBezTo>
                    <a:pt x="2553709" y="235670"/>
                    <a:pt x="2549419" y="246028"/>
                    <a:pt x="2541782" y="253665"/>
                  </a:cubicBezTo>
                  <a:cubicBezTo>
                    <a:pt x="2534145" y="261301"/>
                    <a:pt x="2523788" y="265592"/>
                    <a:pt x="2512988" y="265592"/>
                  </a:cubicBezTo>
                  <a:lnTo>
                    <a:pt x="40721" y="265592"/>
                  </a:lnTo>
                  <a:cubicBezTo>
                    <a:pt x="29921" y="265592"/>
                    <a:pt x="19564" y="261301"/>
                    <a:pt x="11927" y="253665"/>
                  </a:cubicBezTo>
                  <a:cubicBezTo>
                    <a:pt x="4290" y="246028"/>
                    <a:pt x="0" y="235670"/>
                    <a:pt x="0" y="224870"/>
                  </a:cubicBezTo>
                  <a:lnTo>
                    <a:pt x="0" y="40721"/>
                  </a:lnTo>
                  <a:cubicBezTo>
                    <a:pt x="0" y="29921"/>
                    <a:pt x="4290" y="19564"/>
                    <a:pt x="11927" y="11927"/>
                  </a:cubicBezTo>
                  <a:cubicBezTo>
                    <a:pt x="19564" y="4290"/>
                    <a:pt x="29921" y="0"/>
                    <a:pt x="40721" y="0"/>
                  </a:cubicBezTo>
                  <a:close/>
                </a:path>
              </a:pathLst>
            </a:custGeom>
            <a:solidFill>
              <a:srgbClr val="2F5F98">
                <a:alpha val="34902"/>
              </a:srgbClr>
            </a:solidFill>
          </p:spPr>
          <p:txBody>
            <a:bodyPr/>
            <a:lstStyle/>
            <a:p>
              <a:endParaRPr lang="en-GB"/>
            </a:p>
          </p:txBody>
        </p:sp>
        <p:sp>
          <p:nvSpPr>
            <p:cNvPr id="7" name="TextBox 7"/>
            <p:cNvSpPr txBox="1"/>
            <p:nvPr/>
          </p:nvSpPr>
          <p:spPr>
            <a:xfrm>
              <a:off x="0" y="-38100"/>
              <a:ext cx="2553709" cy="303692"/>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3216580" y="1431551"/>
            <a:ext cx="4885319" cy="7960215"/>
            <a:chOff x="0" y="0"/>
            <a:chExt cx="1286668" cy="2096518"/>
          </a:xfrm>
        </p:grpSpPr>
        <p:sp>
          <p:nvSpPr>
            <p:cNvPr id="9" name="Freeform 9"/>
            <p:cNvSpPr/>
            <p:nvPr/>
          </p:nvSpPr>
          <p:spPr>
            <a:xfrm>
              <a:off x="0" y="0"/>
              <a:ext cx="1286668" cy="2096518"/>
            </a:xfrm>
            <a:custGeom>
              <a:avLst/>
              <a:gdLst/>
              <a:ahLst/>
              <a:cxnLst/>
              <a:rect l="l" t="t" r="r" b="b"/>
              <a:pathLst>
                <a:path w="1286668" h="2096518">
                  <a:moveTo>
                    <a:pt x="80821" y="0"/>
                  </a:moveTo>
                  <a:lnTo>
                    <a:pt x="1205847" y="0"/>
                  </a:lnTo>
                  <a:cubicBezTo>
                    <a:pt x="1250484" y="0"/>
                    <a:pt x="1286668" y="36185"/>
                    <a:pt x="1286668" y="80821"/>
                  </a:cubicBezTo>
                  <a:lnTo>
                    <a:pt x="1286668" y="2015696"/>
                  </a:lnTo>
                  <a:cubicBezTo>
                    <a:pt x="1286668" y="2060333"/>
                    <a:pt x="1250484" y="2096518"/>
                    <a:pt x="1205847" y="2096518"/>
                  </a:cubicBezTo>
                  <a:lnTo>
                    <a:pt x="80821" y="2096518"/>
                  </a:lnTo>
                  <a:cubicBezTo>
                    <a:pt x="36185" y="2096518"/>
                    <a:pt x="0" y="2060333"/>
                    <a:pt x="0" y="2015696"/>
                  </a:cubicBezTo>
                  <a:lnTo>
                    <a:pt x="0" y="80821"/>
                  </a:lnTo>
                  <a:cubicBezTo>
                    <a:pt x="0" y="36185"/>
                    <a:pt x="36185" y="0"/>
                    <a:pt x="80821" y="0"/>
                  </a:cubicBezTo>
                  <a:close/>
                </a:path>
              </a:pathLst>
            </a:custGeom>
            <a:gradFill rotWithShape="1">
              <a:gsLst>
                <a:gs pos="0">
                  <a:srgbClr val="013E6A">
                    <a:alpha val="100000"/>
                  </a:srgbClr>
                </a:gs>
                <a:gs pos="25000">
                  <a:srgbClr val="43D1FF">
                    <a:alpha val="100000"/>
                  </a:srgbClr>
                </a:gs>
                <a:gs pos="50000">
                  <a:srgbClr val="013E6A">
                    <a:alpha val="100000"/>
                  </a:srgbClr>
                </a:gs>
                <a:gs pos="75000">
                  <a:srgbClr val="419AD6">
                    <a:alpha val="100000"/>
                  </a:srgbClr>
                </a:gs>
                <a:gs pos="100000">
                  <a:srgbClr val="01186A">
                    <a:alpha val="100000"/>
                  </a:srgbClr>
                </a:gs>
              </a:gsLst>
              <a:lin ang="5400000"/>
            </a:gradFill>
          </p:spPr>
          <p:txBody>
            <a:bodyPr/>
            <a:lstStyle/>
            <a:p>
              <a:endParaRPr lang="en-GB"/>
            </a:p>
          </p:txBody>
        </p:sp>
        <p:sp>
          <p:nvSpPr>
            <p:cNvPr id="10" name="TextBox 10"/>
            <p:cNvSpPr txBox="1"/>
            <p:nvPr/>
          </p:nvSpPr>
          <p:spPr>
            <a:xfrm>
              <a:off x="0" y="-47625"/>
              <a:ext cx="1286668" cy="2144143"/>
            </a:xfrm>
            <a:prstGeom prst="rect">
              <a:avLst/>
            </a:prstGeom>
          </p:spPr>
          <p:txBody>
            <a:bodyPr lIns="50800" tIns="50800" rIns="50800" bIns="50800" rtlCol="0" anchor="ctr"/>
            <a:lstStyle/>
            <a:p>
              <a:pPr algn="ctr">
                <a:lnSpc>
                  <a:spcPts val="2939"/>
                </a:lnSpc>
              </a:pPr>
              <a:r>
                <a:rPr lang="en-US" sz="2099">
                  <a:solidFill>
                    <a:srgbClr val="FFFFFF"/>
                  </a:solidFill>
                  <a:latin typeface="Inter"/>
                  <a:ea typeface="Inter"/>
                  <a:cs typeface="Inter"/>
                  <a:sym typeface="Inter"/>
                </a:rPr>
                <a:t>Research Questions</a:t>
              </a:r>
            </a:p>
            <a:p>
              <a:pPr algn="ctr">
                <a:lnSpc>
                  <a:spcPts val="2939"/>
                </a:lnSpc>
              </a:pPr>
              <a:r>
                <a:rPr lang="en-US" sz="2099">
                  <a:solidFill>
                    <a:srgbClr val="FFFFFF"/>
                  </a:solidFill>
                  <a:latin typeface="Inter"/>
                  <a:ea typeface="Inter"/>
                  <a:cs typeface="Inter"/>
                  <a:sym typeface="Inter"/>
                </a:rPr>
                <a:t>•In what ways has the Boko Haram insurgency impacted women’s livelihoods and their ability to earn income within communities affected by conflict? </a:t>
              </a:r>
            </a:p>
            <a:p>
              <a:pPr algn="ctr">
                <a:lnSpc>
                  <a:spcPts val="2939"/>
                </a:lnSpc>
              </a:pPr>
              <a:r>
                <a:rPr lang="en-US" sz="2099">
                  <a:solidFill>
                    <a:srgbClr val="FFFFFF"/>
                  </a:solidFill>
                  <a:latin typeface="Inter"/>
                  <a:ea typeface="Inter"/>
                  <a:cs typeface="Inter"/>
                  <a:sym typeface="Inter"/>
                </a:rPr>
                <a:t>•What significant obstacles do women encounter in achieving economic resilience and sustainability amid the insurgency?</a:t>
              </a:r>
            </a:p>
            <a:p>
              <a:pPr algn="ctr">
                <a:lnSpc>
                  <a:spcPts val="2939"/>
                </a:lnSpc>
              </a:pPr>
              <a:r>
                <a:rPr lang="en-US" sz="2099">
                  <a:solidFill>
                    <a:srgbClr val="FFFFFF"/>
                  </a:solidFill>
                  <a:latin typeface="Inter"/>
                  <a:ea typeface="Inter"/>
                  <a:cs typeface="Inter"/>
                  <a:sym typeface="Inter"/>
                </a:rPr>
                <a:t>•What strategies of resilience and adaptation have women employed to maintain their livelihoods and business operations during market disruptions caused by conflict?</a:t>
              </a:r>
            </a:p>
            <a:p>
              <a:pPr algn="ctr">
                <a:lnSpc>
                  <a:spcPts val="2939"/>
                </a:lnSpc>
              </a:pPr>
              <a:r>
                <a:rPr lang="en-US" sz="2099">
                  <a:solidFill>
                    <a:srgbClr val="FFFFFF"/>
                  </a:solidFill>
                  <a:latin typeface="Inter"/>
                  <a:ea typeface="Inter"/>
                  <a:cs typeface="Inter"/>
                  <a:sym typeface="Inter"/>
                </a:rPr>
                <a:t>•Where are the main gaps in existing knowledge, especially concerning gender-specific economic impacts and responses within the context affected by Boko Haram? </a:t>
              </a:r>
            </a:p>
            <a:p>
              <a:pPr algn="ctr">
                <a:lnSpc>
                  <a:spcPts val="2939"/>
                </a:lnSpc>
              </a:pPr>
              <a:endParaRPr lang="en-US" sz="2099">
                <a:solidFill>
                  <a:srgbClr val="FFFFFF"/>
                </a:solidFill>
                <a:latin typeface="Inter"/>
                <a:ea typeface="Inter"/>
                <a:cs typeface="Inter"/>
                <a:sym typeface="Inter"/>
              </a:endParaRPr>
            </a:p>
          </p:txBody>
        </p:sp>
      </p:grpSp>
      <p:grpSp>
        <p:nvGrpSpPr>
          <p:cNvPr id="11" name="Group 11"/>
          <p:cNvGrpSpPr/>
          <p:nvPr/>
        </p:nvGrpSpPr>
        <p:grpSpPr>
          <a:xfrm>
            <a:off x="294522" y="1699699"/>
            <a:ext cx="3363078" cy="6442297"/>
            <a:chOff x="0" y="0"/>
            <a:chExt cx="885749" cy="1696737"/>
          </a:xfrm>
        </p:grpSpPr>
        <p:sp>
          <p:nvSpPr>
            <p:cNvPr id="12" name="Freeform 12"/>
            <p:cNvSpPr/>
            <p:nvPr/>
          </p:nvSpPr>
          <p:spPr>
            <a:xfrm>
              <a:off x="0" y="0"/>
              <a:ext cx="885749" cy="1696737"/>
            </a:xfrm>
            <a:custGeom>
              <a:avLst/>
              <a:gdLst/>
              <a:ahLst/>
              <a:cxnLst/>
              <a:rect l="l" t="t" r="r" b="b"/>
              <a:pathLst>
                <a:path w="885749" h="1696737">
                  <a:moveTo>
                    <a:pt x="117404" y="0"/>
                  </a:moveTo>
                  <a:lnTo>
                    <a:pt x="768345" y="0"/>
                  </a:lnTo>
                  <a:cubicBezTo>
                    <a:pt x="799482" y="0"/>
                    <a:pt x="829345" y="12369"/>
                    <a:pt x="851362" y="34387"/>
                  </a:cubicBezTo>
                  <a:cubicBezTo>
                    <a:pt x="873380" y="56404"/>
                    <a:pt x="885749" y="86266"/>
                    <a:pt x="885749" y="117404"/>
                  </a:cubicBezTo>
                  <a:lnTo>
                    <a:pt x="885749" y="1579333"/>
                  </a:lnTo>
                  <a:cubicBezTo>
                    <a:pt x="885749" y="1644173"/>
                    <a:pt x="833185" y="1696737"/>
                    <a:pt x="768345" y="1696737"/>
                  </a:cubicBezTo>
                  <a:lnTo>
                    <a:pt x="117404" y="1696737"/>
                  </a:lnTo>
                  <a:cubicBezTo>
                    <a:pt x="52563" y="1696737"/>
                    <a:pt x="0" y="1644173"/>
                    <a:pt x="0" y="1579333"/>
                  </a:cubicBezTo>
                  <a:lnTo>
                    <a:pt x="0" y="117404"/>
                  </a:lnTo>
                  <a:cubicBezTo>
                    <a:pt x="0" y="86266"/>
                    <a:pt x="12369" y="56404"/>
                    <a:pt x="34387" y="34387"/>
                  </a:cubicBezTo>
                  <a:cubicBezTo>
                    <a:pt x="56404" y="12369"/>
                    <a:pt x="86266" y="0"/>
                    <a:pt x="117404" y="0"/>
                  </a:cubicBezTo>
                  <a:close/>
                </a:path>
              </a:pathLst>
            </a:custGeom>
            <a:gradFill rotWithShape="1">
              <a:gsLst>
                <a:gs pos="0">
                  <a:srgbClr val="013E6A">
                    <a:alpha val="100000"/>
                  </a:srgbClr>
                </a:gs>
                <a:gs pos="25000">
                  <a:srgbClr val="43D1FF">
                    <a:alpha val="100000"/>
                  </a:srgbClr>
                </a:gs>
                <a:gs pos="50000">
                  <a:srgbClr val="013E6A">
                    <a:alpha val="100000"/>
                  </a:srgbClr>
                </a:gs>
                <a:gs pos="75000">
                  <a:srgbClr val="419AD6">
                    <a:alpha val="100000"/>
                  </a:srgbClr>
                </a:gs>
                <a:gs pos="100000">
                  <a:srgbClr val="01186A">
                    <a:alpha val="100000"/>
                  </a:srgbClr>
                </a:gs>
              </a:gsLst>
              <a:lin ang="5400000"/>
            </a:gradFill>
          </p:spPr>
          <p:txBody>
            <a:bodyPr/>
            <a:lstStyle/>
            <a:p>
              <a:endParaRPr lang="en-GB"/>
            </a:p>
          </p:txBody>
        </p:sp>
        <p:sp>
          <p:nvSpPr>
            <p:cNvPr id="13" name="TextBox 13"/>
            <p:cNvSpPr txBox="1"/>
            <p:nvPr/>
          </p:nvSpPr>
          <p:spPr>
            <a:xfrm>
              <a:off x="0" y="-47625"/>
              <a:ext cx="885749" cy="1744362"/>
            </a:xfrm>
            <a:prstGeom prst="rect">
              <a:avLst/>
            </a:prstGeom>
          </p:spPr>
          <p:txBody>
            <a:bodyPr lIns="50800" tIns="50800" rIns="50800" bIns="50800" rtlCol="0" anchor="ctr"/>
            <a:lstStyle/>
            <a:p>
              <a:pPr algn="ctr">
                <a:lnSpc>
                  <a:spcPts val="2939"/>
                </a:lnSpc>
              </a:pPr>
              <a:r>
                <a:rPr lang="en-US" sz="2099">
                  <a:solidFill>
                    <a:srgbClr val="FFFFFF"/>
                  </a:solidFill>
                  <a:latin typeface="Inter"/>
                  <a:ea typeface="Inter"/>
                  <a:cs typeface="Inter"/>
                  <a:sym typeface="Inter"/>
                </a:rPr>
                <a:t>The Aim</a:t>
              </a:r>
            </a:p>
            <a:p>
              <a:pPr algn="ctr">
                <a:lnSpc>
                  <a:spcPts val="2939"/>
                </a:lnSpc>
              </a:pPr>
              <a:r>
                <a:rPr lang="en-US" sz="2099">
                  <a:solidFill>
                    <a:srgbClr val="FFFFFF"/>
                  </a:solidFill>
                  <a:latin typeface="Inter"/>
                  <a:ea typeface="Inter"/>
                  <a:cs typeface="Inter"/>
                  <a:sym typeface="Inter"/>
                </a:rPr>
                <a:t>This study aims to systematically review and critically synthesise relevant literature on how Boko Haram’s conflict in northeastern Nigeria affects women’s livelihoods, financial independence, and the resilience and sustainability of their income-generating activities and microbusinesses.</a:t>
              </a:r>
            </a:p>
          </p:txBody>
        </p:sp>
      </p:grpSp>
      <p:grpSp>
        <p:nvGrpSpPr>
          <p:cNvPr id="14" name="Group 14"/>
          <p:cNvGrpSpPr/>
          <p:nvPr/>
        </p:nvGrpSpPr>
        <p:grpSpPr>
          <a:xfrm>
            <a:off x="4441561" y="1903909"/>
            <a:ext cx="8308177" cy="8065562"/>
            <a:chOff x="0" y="0"/>
            <a:chExt cx="2188162" cy="2124263"/>
          </a:xfrm>
        </p:grpSpPr>
        <p:sp>
          <p:nvSpPr>
            <p:cNvPr id="15" name="Freeform 15"/>
            <p:cNvSpPr/>
            <p:nvPr/>
          </p:nvSpPr>
          <p:spPr>
            <a:xfrm>
              <a:off x="0" y="0"/>
              <a:ext cx="2188162" cy="2124263"/>
            </a:xfrm>
            <a:custGeom>
              <a:avLst/>
              <a:gdLst/>
              <a:ahLst/>
              <a:cxnLst/>
              <a:rect l="l" t="t" r="r" b="b"/>
              <a:pathLst>
                <a:path w="2188162" h="2124263">
                  <a:moveTo>
                    <a:pt x="47524" y="0"/>
                  </a:moveTo>
                  <a:lnTo>
                    <a:pt x="2140638" y="0"/>
                  </a:lnTo>
                  <a:cubicBezTo>
                    <a:pt x="2166885" y="0"/>
                    <a:pt x="2188162" y="21277"/>
                    <a:pt x="2188162" y="47524"/>
                  </a:cubicBezTo>
                  <a:lnTo>
                    <a:pt x="2188162" y="2076739"/>
                  </a:lnTo>
                  <a:cubicBezTo>
                    <a:pt x="2188162" y="2089344"/>
                    <a:pt x="2183155" y="2101431"/>
                    <a:pt x="2174242" y="2110344"/>
                  </a:cubicBezTo>
                  <a:cubicBezTo>
                    <a:pt x="2165330" y="2119256"/>
                    <a:pt x="2153242" y="2124263"/>
                    <a:pt x="2140638" y="2124263"/>
                  </a:cubicBezTo>
                  <a:lnTo>
                    <a:pt x="47524" y="2124263"/>
                  </a:lnTo>
                  <a:cubicBezTo>
                    <a:pt x="34920" y="2124263"/>
                    <a:pt x="22832" y="2119256"/>
                    <a:pt x="13919" y="2110344"/>
                  </a:cubicBezTo>
                  <a:cubicBezTo>
                    <a:pt x="5007" y="2101431"/>
                    <a:pt x="0" y="2089344"/>
                    <a:pt x="0" y="2076739"/>
                  </a:cubicBezTo>
                  <a:lnTo>
                    <a:pt x="0" y="47524"/>
                  </a:lnTo>
                  <a:cubicBezTo>
                    <a:pt x="0" y="34920"/>
                    <a:pt x="5007" y="22832"/>
                    <a:pt x="13919" y="13919"/>
                  </a:cubicBezTo>
                  <a:cubicBezTo>
                    <a:pt x="22832" y="5007"/>
                    <a:pt x="34920" y="0"/>
                    <a:pt x="47524" y="0"/>
                  </a:cubicBezTo>
                  <a:close/>
                </a:path>
              </a:pathLst>
            </a:custGeom>
            <a:gradFill rotWithShape="1">
              <a:gsLst>
                <a:gs pos="0">
                  <a:srgbClr val="013E6A">
                    <a:alpha val="100000"/>
                  </a:srgbClr>
                </a:gs>
                <a:gs pos="25000">
                  <a:srgbClr val="43D1FF">
                    <a:alpha val="100000"/>
                  </a:srgbClr>
                </a:gs>
                <a:gs pos="50000">
                  <a:srgbClr val="013E6A">
                    <a:alpha val="100000"/>
                  </a:srgbClr>
                </a:gs>
                <a:gs pos="75000">
                  <a:srgbClr val="419AD6">
                    <a:alpha val="100000"/>
                  </a:srgbClr>
                </a:gs>
                <a:gs pos="100000">
                  <a:srgbClr val="01186A">
                    <a:alpha val="100000"/>
                  </a:srgbClr>
                </a:gs>
              </a:gsLst>
              <a:lin ang="5400000"/>
            </a:gradFill>
          </p:spPr>
          <p:txBody>
            <a:bodyPr/>
            <a:lstStyle/>
            <a:p>
              <a:endParaRPr lang="en-GB"/>
            </a:p>
          </p:txBody>
        </p:sp>
        <p:sp>
          <p:nvSpPr>
            <p:cNvPr id="16" name="TextBox 16"/>
            <p:cNvSpPr txBox="1"/>
            <p:nvPr/>
          </p:nvSpPr>
          <p:spPr>
            <a:xfrm>
              <a:off x="0" y="-47625"/>
              <a:ext cx="2188162" cy="2171888"/>
            </a:xfrm>
            <a:prstGeom prst="rect">
              <a:avLst/>
            </a:prstGeom>
          </p:spPr>
          <p:txBody>
            <a:bodyPr lIns="50800" tIns="50800" rIns="50800" bIns="50800" rtlCol="0" anchor="ctr"/>
            <a:lstStyle/>
            <a:p>
              <a:pPr algn="ctr">
                <a:lnSpc>
                  <a:spcPts val="2939"/>
                </a:lnSpc>
              </a:pPr>
              <a:r>
                <a:rPr lang="en-US" sz="2099">
                  <a:solidFill>
                    <a:srgbClr val="FFFFFF"/>
                  </a:solidFill>
                  <a:latin typeface="Inter"/>
                  <a:ea typeface="Inter"/>
                  <a:cs typeface="Inter"/>
                  <a:sym typeface="Inter"/>
                </a:rPr>
                <a:t>The Objectives</a:t>
              </a:r>
            </a:p>
            <a:p>
              <a:pPr algn="ctr">
                <a:lnSpc>
                  <a:spcPts val="2939"/>
                </a:lnSpc>
              </a:pPr>
              <a:r>
                <a:rPr lang="en-US" sz="2099">
                  <a:solidFill>
                    <a:srgbClr val="FFFFFF"/>
                  </a:solidFill>
                  <a:latin typeface="Inter"/>
                  <a:ea typeface="Inter"/>
                  <a:cs typeface="Inter"/>
                  <a:sym typeface="Inter"/>
                </a:rPr>
                <a:t>•To critically assess and synthesise existing research on the economic effects of Boko Haram’s conflict on women’s livelihoods and their ability to earn income in conflict-affected communities, assessing the strength of current evidence, interrogating underlying assumptions, and identifying conceptual, methodological, and contextual gaps in the literature.</a:t>
              </a:r>
            </a:p>
            <a:p>
              <a:pPr algn="ctr">
                <a:lnSpc>
                  <a:spcPts val="2939"/>
                </a:lnSpc>
              </a:pPr>
              <a:r>
                <a:rPr lang="en-US" sz="2099">
                  <a:solidFill>
                    <a:srgbClr val="FFFFFF"/>
                  </a:solidFill>
                  <a:latin typeface="Inter"/>
                  <a:ea typeface="Inter"/>
                  <a:cs typeface="Inter"/>
                  <a:sym typeface="Inter"/>
                </a:rPr>
                <a:t>•To critically evaluate and integrate existing research on the challenges women encounter in attaining economic resilience and sustainable livelihoods in insurgency-affected settings, this involves evaluating the quality and assumptions of current evidence and pinpointing gaps in the literature related to concepts, methods, and context.</a:t>
              </a:r>
            </a:p>
            <a:p>
              <a:pPr algn="ctr">
                <a:lnSpc>
                  <a:spcPts val="2939"/>
                </a:lnSpc>
              </a:pPr>
              <a:r>
                <a:rPr lang="en-US" sz="2099">
                  <a:solidFill>
                    <a:srgbClr val="FFFFFF"/>
                  </a:solidFill>
                  <a:latin typeface="Inter"/>
                  <a:ea typeface="Inter"/>
                  <a:cs typeface="Inter"/>
                  <a:sym typeface="Inter"/>
                </a:rPr>
                <a:t>•To examine existing research on the resilience and adaptation strategies women employ to sustain their livelihoods and businesses during conflict-related market disruptions, evaluating the strengths and weaknesses of current evidence and identifying gaps in concepts, methods, and context within the literature.</a:t>
              </a:r>
            </a:p>
            <a:p>
              <a:pPr algn="ctr">
                <a:lnSpc>
                  <a:spcPts val="2939"/>
                </a:lnSpc>
              </a:pPr>
              <a:endParaRPr lang="en-US" sz="2099">
                <a:solidFill>
                  <a:srgbClr val="FFFFFF"/>
                </a:solidFill>
                <a:latin typeface="Inter"/>
                <a:ea typeface="Inter"/>
                <a:cs typeface="Inter"/>
                <a:sym typeface="Inter"/>
              </a:endParaRPr>
            </a:p>
          </p:txBody>
        </p:sp>
      </p:grpSp>
      <p:sp>
        <p:nvSpPr>
          <p:cNvPr id="17" name="TextBox 17"/>
          <p:cNvSpPr txBox="1"/>
          <p:nvPr/>
        </p:nvSpPr>
        <p:spPr>
          <a:xfrm>
            <a:off x="4190852" y="288036"/>
            <a:ext cx="10439548" cy="625236"/>
          </a:xfrm>
          <a:prstGeom prst="rect">
            <a:avLst/>
          </a:prstGeom>
        </p:spPr>
        <p:txBody>
          <a:bodyPr wrap="square" lIns="0" tIns="0" rIns="0" bIns="0" rtlCol="0" anchor="t">
            <a:spAutoFit/>
          </a:bodyPr>
          <a:lstStyle/>
          <a:p>
            <a:pPr algn="ctr">
              <a:lnSpc>
                <a:spcPts val="5320"/>
              </a:lnSpc>
            </a:pPr>
            <a:r>
              <a:rPr lang="en-US" sz="3800" b="1" dirty="0">
                <a:solidFill>
                  <a:srgbClr val="FFFFFF"/>
                </a:solidFill>
                <a:latin typeface="Overpass Ultra-Bold"/>
                <a:ea typeface="Overpass Ultra-Bold"/>
                <a:cs typeface="Overpass Ultra-Bold"/>
                <a:sym typeface="Overpass Ultra-Bold"/>
              </a:rPr>
              <a:t>Research Aims, Objectives, and Questions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4876800" y="951121"/>
            <a:ext cx="9753600" cy="424121"/>
          </a:xfrm>
          <a:custGeom>
            <a:avLst/>
            <a:gdLst/>
            <a:ahLst/>
            <a:cxnLst/>
            <a:rect l="l" t="t" r="r" b="b"/>
            <a:pathLst>
              <a:path w="10031464" h="693083">
                <a:moveTo>
                  <a:pt x="0" y="0"/>
                </a:moveTo>
                <a:lnTo>
                  <a:pt x="10031464" y="0"/>
                </a:lnTo>
                <a:lnTo>
                  <a:pt x="10031464" y="693082"/>
                </a:lnTo>
                <a:lnTo>
                  <a:pt x="0" y="6930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6" name="Group 6"/>
          <p:cNvGrpSpPr/>
          <p:nvPr/>
        </p:nvGrpSpPr>
        <p:grpSpPr>
          <a:xfrm>
            <a:off x="914400" y="1866900"/>
            <a:ext cx="9352331" cy="7248539"/>
            <a:chOff x="0" y="0"/>
            <a:chExt cx="751131" cy="582165"/>
          </a:xfrm>
        </p:grpSpPr>
        <p:sp>
          <p:nvSpPr>
            <p:cNvPr id="7" name="Freeform 7"/>
            <p:cNvSpPr/>
            <p:nvPr/>
          </p:nvSpPr>
          <p:spPr>
            <a:xfrm>
              <a:off x="0" y="0"/>
              <a:ext cx="751131" cy="582165"/>
            </a:xfrm>
            <a:custGeom>
              <a:avLst/>
              <a:gdLst/>
              <a:ahLst/>
              <a:cxnLst/>
              <a:rect l="l" t="t" r="r" b="b"/>
              <a:pathLst>
                <a:path w="751131" h="582165">
                  <a:moveTo>
                    <a:pt x="16168" y="0"/>
                  </a:moveTo>
                  <a:lnTo>
                    <a:pt x="734963" y="0"/>
                  </a:lnTo>
                  <a:cubicBezTo>
                    <a:pt x="739251" y="0"/>
                    <a:pt x="743363" y="1703"/>
                    <a:pt x="746395" y="4736"/>
                  </a:cubicBezTo>
                  <a:cubicBezTo>
                    <a:pt x="749427" y="7768"/>
                    <a:pt x="751131" y="11880"/>
                    <a:pt x="751131" y="16168"/>
                  </a:cubicBezTo>
                  <a:lnTo>
                    <a:pt x="751131" y="565997"/>
                  </a:lnTo>
                  <a:cubicBezTo>
                    <a:pt x="751131" y="570285"/>
                    <a:pt x="749427" y="574397"/>
                    <a:pt x="746395" y="577429"/>
                  </a:cubicBezTo>
                  <a:cubicBezTo>
                    <a:pt x="743363" y="580462"/>
                    <a:pt x="739251" y="582165"/>
                    <a:pt x="734963" y="582165"/>
                  </a:cubicBezTo>
                  <a:lnTo>
                    <a:pt x="16168" y="582165"/>
                  </a:lnTo>
                  <a:cubicBezTo>
                    <a:pt x="11880" y="582165"/>
                    <a:pt x="7768" y="580462"/>
                    <a:pt x="4736" y="577429"/>
                  </a:cubicBezTo>
                  <a:cubicBezTo>
                    <a:pt x="1703" y="574397"/>
                    <a:pt x="0" y="570285"/>
                    <a:pt x="0" y="565997"/>
                  </a:cubicBezTo>
                  <a:lnTo>
                    <a:pt x="0" y="16168"/>
                  </a:lnTo>
                  <a:cubicBezTo>
                    <a:pt x="0" y="11880"/>
                    <a:pt x="1703" y="7768"/>
                    <a:pt x="4736" y="4736"/>
                  </a:cubicBezTo>
                  <a:cubicBezTo>
                    <a:pt x="7768" y="1703"/>
                    <a:pt x="11880" y="0"/>
                    <a:pt x="16168" y="0"/>
                  </a:cubicBezTo>
                  <a:close/>
                </a:path>
              </a:pathLst>
            </a:custGeom>
          </p:spPr>
          <p:txBody>
            <a:bodyPr/>
            <a:lstStyle/>
            <a:p>
              <a:endParaRPr lang="en-GB"/>
            </a:p>
          </p:txBody>
        </p:sp>
        <p:sp>
          <p:nvSpPr>
            <p:cNvPr id="8" name="TextBox 8"/>
            <p:cNvSpPr txBox="1"/>
            <p:nvPr/>
          </p:nvSpPr>
          <p:spPr>
            <a:xfrm>
              <a:off x="0" y="-66675"/>
              <a:ext cx="751131" cy="648840"/>
            </a:xfrm>
            <a:prstGeom prst="rect">
              <a:avLst/>
            </a:prstGeom>
          </p:spPr>
          <p:txBody>
            <a:bodyPr lIns="50800" tIns="50800" rIns="50800" bIns="50800" rtlCol="0" anchor="ctr"/>
            <a:lstStyle/>
            <a:p>
              <a:pPr algn="ctr">
                <a:lnSpc>
                  <a:spcPts val="3919"/>
                </a:lnSpc>
              </a:pPr>
              <a:r>
                <a:rPr lang="en-US" sz="2799" b="1" i="1" dirty="0">
                  <a:solidFill>
                    <a:srgbClr val="2F5F98"/>
                  </a:solidFill>
                  <a:latin typeface="Inter Bold Italics"/>
                  <a:ea typeface="Inter Bold Italics"/>
                  <a:cs typeface="Inter Bold Italics"/>
                  <a:sym typeface="Inter Bold Italics"/>
                </a:rPr>
                <a:t>Database </a:t>
              </a:r>
            </a:p>
            <a:p>
              <a:pPr algn="ctr">
                <a:lnSpc>
                  <a:spcPts val="3499"/>
                </a:lnSpc>
              </a:pPr>
              <a:r>
                <a:rPr lang="en-US" sz="2499" b="1" dirty="0">
                  <a:solidFill>
                    <a:srgbClr val="2F5F98"/>
                  </a:solidFill>
                  <a:latin typeface="Inter Bold"/>
                  <a:ea typeface="Inter Bold"/>
                  <a:cs typeface="Inter Bold"/>
                  <a:sym typeface="Inter Bold"/>
                </a:rPr>
                <a:t>This study draws on a diverse array of sources, including academic databases, institutional repositories, and </a:t>
              </a:r>
              <a:r>
                <a:rPr lang="en-US" sz="2499" b="1" dirty="0" err="1">
                  <a:solidFill>
                    <a:srgbClr val="2F5F98"/>
                  </a:solidFill>
                  <a:latin typeface="Inter Bold"/>
                  <a:ea typeface="Inter Bold"/>
                  <a:cs typeface="Inter Bold"/>
                  <a:sym typeface="Inter Bold"/>
                </a:rPr>
                <a:t>recognised</a:t>
              </a:r>
              <a:r>
                <a:rPr lang="en-US" sz="2499" b="1" dirty="0">
                  <a:solidFill>
                    <a:srgbClr val="2F5F98"/>
                  </a:solidFill>
                  <a:latin typeface="Inter Bold"/>
                  <a:ea typeface="Inter Bold"/>
                  <a:cs typeface="Inter Bold"/>
                  <a:sym typeface="Inter Bold"/>
                </a:rPr>
                <a:t> international </a:t>
              </a:r>
              <a:r>
                <a:rPr lang="en-US" sz="2499" b="1" dirty="0" err="1">
                  <a:solidFill>
                    <a:srgbClr val="2F5F98"/>
                  </a:solidFill>
                  <a:latin typeface="Inter Bold"/>
                  <a:ea typeface="Inter Bold"/>
                  <a:cs typeface="Inter Bold"/>
                  <a:sym typeface="Inter Bold"/>
                </a:rPr>
                <a:t>organisations</a:t>
              </a:r>
              <a:r>
                <a:rPr lang="en-US" sz="2499" b="1" dirty="0">
                  <a:solidFill>
                    <a:srgbClr val="2F5F98"/>
                  </a:solidFill>
                  <a:latin typeface="Inter Bold"/>
                  <a:ea typeface="Inter Bold"/>
                  <a:cs typeface="Inter Bold"/>
                  <a:sym typeface="Inter Bold"/>
                </a:rPr>
                <a:t>. Notable resources include the university of Wales Trinity Saint David e-library, open Africa, Research online, Emerald publishing, Sage, ResearchGate, Taylor and Francis, Library of Science, Science Direct, SSRN Elsevier, Google Scholar, and Monash university resources. Additionally, the research references reports and datasets from the world health </a:t>
              </a:r>
              <a:r>
                <a:rPr lang="en-US" sz="2499" b="1" dirty="0" err="1">
                  <a:solidFill>
                    <a:srgbClr val="2F5F98"/>
                  </a:solidFill>
                  <a:latin typeface="Inter Bold"/>
                  <a:ea typeface="Inter Bold"/>
                  <a:cs typeface="Inter Bold"/>
                  <a:sym typeface="Inter Bold"/>
                </a:rPr>
                <a:t>organisation</a:t>
              </a:r>
              <a:r>
                <a:rPr lang="en-US" sz="2499" b="1" dirty="0">
                  <a:solidFill>
                    <a:srgbClr val="2F5F98"/>
                  </a:solidFill>
                  <a:latin typeface="Inter Bold"/>
                  <a:ea typeface="Inter Bold"/>
                  <a:cs typeface="Inter Bold"/>
                  <a:sym typeface="Inter Bold"/>
                </a:rPr>
                <a:t>, the united nations development </a:t>
              </a:r>
              <a:r>
                <a:rPr lang="en-US" sz="2499" b="1" dirty="0" err="1">
                  <a:solidFill>
                    <a:srgbClr val="2F5F98"/>
                  </a:solidFill>
                  <a:latin typeface="Inter Bold"/>
                  <a:ea typeface="Inter Bold"/>
                  <a:cs typeface="Inter Bold"/>
                  <a:sym typeface="Inter Bold"/>
                </a:rPr>
                <a:t>programme</a:t>
              </a:r>
              <a:r>
                <a:rPr lang="en-US" sz="2499" b="1" dirty="0">
                  <a:solidFill>
                    <a:srgbClr val="2F5F98"/>
                  </a:solidFill>
                  <a:latin typeface="Inter Bold"/>
                  <a:ea typeface="Inter Bold"/>
                  <a:cs typeface="Inter Bold"/>
                  <a:sym typeface="Inter Bold"/>
                </a:rPr>
                <a:t>, UNICEF, the national bureau of statistics of the federal republic of Nigeria, Academia. Edu, ProQuest, JSTOR, the European journal of education studies, Nigeria nutrition and health platforms, and the world bank group. </a:t>
              </a:r>
            </a:p>
            <a:p>
              <a:pPr algn="ctr">
                <a:lnSpc>
                  <a:spcPts val="3499"/>
                </a:lnSpc>
              </a:pPr>
              <a:endParaRPr lang="en-US" sz="2499" b="1" dirty="0">
                <a:solidFill>
                  <a:srgbClr val="2F5F98"/>
                </a:solidFill>
                <a:latin typeface="Inter Bold"/>
                <a:ea typeface="Inter Bold"/>
                <a:cs typeface="Inter Bold"/>
                <a:sym typeface="Inter Bold"/>
              </a:endParaRPr>
            </a:p>
          </p:txBody>
        </p:sp>
      </p:grpSp>
      <p:sp>
        <p:nvSpPr>
          <p:cNvPr id="9" name="TextBox 9"/>
          <p:cNvSpPr txBox="1"/>
          <p:nvPr/>
        </p:nvSpPr>
        <p:spPr>
          <a:xfrm>
            <a:off x="4222922" y="191440"/>
            <a:ext cx="11061356" cy="1943481"/>
          </a:xfrm>
          <a:prstGeom prst="rect">
            <a:avLst/>
          </a:prstGeom>
        </p:spPr>
        <p:txBody>
          <a:bodyPr lIns="0" tIns="0" rIns="0" bIns="0" rtlCol="0" anchor="t">
            <a:spAutoFit/>
          </a:bodyPr>
          <a:lstStyle/>
          <a:p>
            <a:pPr algn="ctr">
              <a:lnSpc>
                <a:spcPts val="7859"/>
              </a:lnSpc>
            </a:pPr>
            <a:r>
              <a:rPr lang="en-US" sz="4400" b="1" dirty="0">
                <a:solidFill>
                  <a:srgbClr val="2F5F98"/>
                </a:solidFill>
                <a:latin typeface="Overpass Ultra-Bold"/>
                <a:ea typeface="Overpass Ultra-Bold"/>
                <a:cs typeface="Overpass Ultra-Bold"/>
                <a:sym typeface="Overpass Ultra-Bold"/>
              </a:rPr>
              <a:t>Systematic Literature Review</a:t>
            </a:r>
          </a:p>
          <a:p>
            <a:pPr algn="ctr">
              <a:lnSpc>
                <a:spcPts val="7859"/>
              </a:lnSpc>
            </a:pPr>
            <a:endParaRPr lang="en-US" sz="5613" b="1" dirty="0">
              <a:solidFill>
                <a:srgbClr val="2F5F98"/>
              </a:solidFill>
              <a:latin typeface="Overpass Ultra-Bold"/>
              <a:ea typeface="Overpass Ultra-Bold"/>
              <a:cs typeface="Overpass Ultra-Bold"/>
              <a:sym typeface="Overpass Ultra-Bold"/>
            </a:endParaRPr>
          </a:p>
        </p:txBody>
      </p:sp>
      <p:sp>
        <p:nvSpPr>
          <p:cNvPr id="10" name="TextBox 10"/>
          <p:cNvSpPr txBox="1"/>
          <p:nvPr/>
        </p:nvSpPr>
        <p:spPr>
          <a:xfrm>
            <a:off x="12878651" y="2919220"/>
            <a:ext cx="3503498" cy="4400935"/>
          </a:xfrm>
          <a:prstGeom prst="rect">
            <a:avLst/>
          </a:prstGeom>
        </p:spPr>
        <p:txBody>
          <a:bodyPr lIns="0" tIns="0" rIns="0" bIns="0" rtlCol="0" anchor="t">
            <a:spAutoFit/>
          </a:bodyPr>
          <a:lstStyle/>
          <a:p>
            <a:pPr algn="ctr">
              <a:lnSpc>
                <a:spcPts val="3793"/>
              </a:lnSpc>
            </a:pPr>
            <a:r>
              <a:rPr lang="en-US" sz="2709" b="1" i="1">
                <a:solidFill>
                  <a:srgbClr val="2F5F98"/>
                </a:solidFill>
                <a:latin typeface="Inter Bold Italics"/>
                <a:ea typeface="Inter Bold Italics"/>
                <a:cs typeface="Inter Bold Italics"/>
                <a:sym typeface="Inter Bold Italics"/>
              </a:rPr>
              <a:t>Keywords</a:t>
            </a:r>
          </a:p>
          <a:p>
            <a:pPr algn="ctr">
              <a:lnSpc>
                <a:spcPts val="3513"/>
              </a:lnSpc>
            </a:pPr>
            <a:r>
              <a:rPr lang="en-US" sz="2509" b="1">
                <a:solidFill>
                  <a:srgbClr val="2F5F98"/>
                </a:solidFill>
                <a:latin typeface="Inter Bold"/>
                <a:ea typeface="Inter Bold"/>
                <a:cs typeface="Inter Bold"/>
                <a:sym typeface="Inter Bold"/>
              </a:rPr>
              <a:t>Boko Haram’s Conflict; Women’s Livelihoods; Financial Self-sufficiency; Income Generating; Micro Businesses; Conflict-affected Communities, Northeastern Nigeria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4121587" y="1044624"/>
            <a:ext cx="10044827" cy="694006"/>
          </a:xfrm>
          <a:custGeom>
            <a:avLst/>
            <a:gdLst/>
            <a:ahLst/>
            <a:cxnLst/>
            <a:rect l="l" t="t" r="r" b="b"/>
            <a:pathLst>
              <a:path w="10044827" h="694006">
                <a:moveTo>
                  <a:pt x="0" y="0"/>
                </a:moveTo>
                <a:lnTo>
                  <a:pt x="10044826" y="0"/>
                </a:lnTo>
                <a:lnTo>
                  <a:pt x="10044826" y="694006"/>
                </a:lnTo>
                <a:lnTo>
                  <a:pt x="0" y="694006"/>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6" name="Group 6"/>
          <p:cNvGrpSpPr/>
          <p:nvPr/>
        </p:nvGrpSpPr>
        <p:grpSpPr>
          <a:xfrm>
            <a:off x="5597307" y="1929688"/>
            <a:ext cx="7093387" cy="1052545"/>
            <a:chOff x="0" y="0"/>
            <a:chExt cx="1868217" cy="277213"/>
          </a:xfrm>
        </p:grpSpPr>
        <p:sp>
          <p:nvSpPr>
            <p:cNvPr id="7" name="Freeform 7"/>
            <p:cNvSpPr/>
            <p:nvPr/>
          </p:nvSpPr>
          <p:spPr>
            <a:xfrm>
              <a:off x="0" y="0"/>
              <a:ext cx="1868217" cy="277213"/>
            </a:xfrm>
            <a:custGeom>
              <a:avLst/>
              <a:gdLst/>
              <a:ahLst/>
              <a:cxnLst/>
              <a:rect l="l" t="t" r="r" b="b"/>
              <a:pathLst>
                <a:path w="1868217" h="277213">
                  <a:moveTo>
                    <a:pt x="55663" y="0"/>
                  </a:moveTo>
                  <a:lnTo>
                    <a:pt x="1812554" y="0"/>
                  </a:lnTo>
                  <a:cubicBezTo>
                    <a:pt x="1843296" y="0"/>
                    <a:pt x="1868217" y="24921"/>
                    <a:pt x="1868217" y="55663"/>
                  </a:cubicBezTo>
                  <a:lnTo>
                    <a:pt x="1868217" y="221551"/>
                  </a:lnTo>
                  <a:cubicBezTo>
                    <a:pt x="1868217" y="252292"/>
                    <a:pt x="1843296" y="277213"/>
                    <a:pt x="1812554" y="277213"/>
                  </a:cubicBezTo>
                  <a:lnTo>
                    <a:pt x="55663" y="277213"/>
                  </a:lnTo>
                  <a:cubicBezTo>
                    <a:pt x="24921" y="277213"/>
                    <a:pt x="0" y="252292"/>
                    <a:pt x="0" y="221551"/>
                  </a:cubicBezTo>
                  <a:lnTo>
                    <a:pt x="0" y="55663"/>
                  </a:lnTo>
                  <a:cubicBezTo>
                    <a:pt x="0" y="24921"/>
                    <a:pt x="24921" y="0"/>
                    <a:pt x="55663" y="0"/>
                  </a:cubicBezTo>
                  <a:close/>
                </a:path>
              </a:pathLst>
            </a:custGeom>
            <a:gradFill rotWithShape="1">
              <a:gsLst>
                <a:gs pos="0">
                  <a:srgbClr val="013E6A">
                    <a:alpha val="35000"/>
                  </a:srgbClr>
                </a:gs>
                <a:gs pos="25000">
                  <a:srgbClr val="43D1FF">
                    <a:alpha val="35000"/>
                  </a:srgbClr>
                </a:gs>
                <a:gs pos="50000">
                  <a:srgbClr val="013E6A">
                    <a:alpha val="35000"/>
                  </a:srgbClr>
                </a:gs>
                <a:gs pos="75000">
                  <a:srgbClr val="419AD6">
                    <a:alpha val="35000"/>
                  </a:srgbClr>
                </a:gs>
                <a:gs pos="100000">
                  <a:srgbClr val="01186A">
                    <a:alpha val="35000"/>
                  </a:srgbClr>
                </a:gs>
              </a:gsLst>
              <a:lin ang="5400000"/>
            </a:gradFill>
          </p:spPr>
          <p:txBody>
            <a:bodyPr/>
            <a:lstStyle/>
            <a:p>
              <a:endParaRPr lang="en-GB"/>
            </a:p>
          </p:txBody>
        </p:sp>
        <p:sp>
          <p:nvSpPr>
            <p:cNvPr id="8" name="TextBox 8"/>
            <p:cNvSpPr txBox="1"/>
            <p:nvPr/>
          </p:nvSpPr>
          <p:spPr>
            <a:xfrm>
              <a:off x="0" y="-38100"/>
              <a:ext cx="1868217" cy="315313"/>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3562249" y="3496582"/>
            <a:ext cx="11163501" cy="5618618"/>
          </a:xfrm>
          <a:custGeom>
            <a:avLst/>
            <a:gdLst/>
            <a:ahLst/>
            <a:cxnLst/>
            <a:rect l="l" t="t" r="r" b="b"/>
            <a:pathLst>
              <a:path w="11163501" h="5618618">
                <a:moveTo>
                  <a:pt x="0" y="0"/>
                </a:moveTo>
                <a:lnTo>
                  <a:pt x="11163502" y="0"/>
                </a:lnTo>
                <a:lnTo>
                  <a:pt x="11163502" y="5618618"/>
                </a:lnTo>
                <a:lnTo>
                  <a:pt x="0" y="5618618"/>
                </a:lnTo>
                <a:lnTo>
                  <a:pt x="0" y="0"/>
                </a:lnTo>
                <a:close/>
              </a:path>
            </a:pathLst>
          </a:custGeom>
          <a:blipFill>
            <a:blip r:embed="rId5"/>
            <a:stretch>
              <a:fillRect/>
            </a:stretch>
          </a:blipFill>
        </p:spPr>
        <p:txBody>
          <a:bodyPr/>
          <a:lstStyle/>
          <a:p>
            <a:endParaRPr lang="en-GB"/>
          </a:p>
        </p:txBody>
      </p:sp>
      <p:sp>
        <p:nvSpPr>
          <p:cNvPr id="10" name="TextBox 10"/>
          <p:cNvSpPr txBox="1"/>
          <p:nvPr/>
        </p:nvSpPr>
        <p:spPr>
          <a:xfrm>
            <a:off x="4235885" y="45879"/>
            <a:ext cx="9816227" cy="860172"/>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Overpass Ultra-Bold"/>
                <a:ea typeface="Overpass Ultra-Bold"/>
                <a:cs typeface="Overpass Ultra-Bold"/>
                <a:sym typeface="Overpass Ultra-Bold"/>
              </a:rPr>
              <a:t>Systematic Literature Review</a:t>
            </a:r>
          </a:p>
        </p:txBody>
      </p:sp>
      <p:sp>
        <p:nvSpPr>
          <p:cNvPr id="11" name="TextBox 11"/>
          <p:cNvSpPr txBox="1"/>
          <p:nvPr/>
        </p:nvSpPr>
        <p:spPr>
          <a:xfrm>
            <a:off x="5960265" y="1990792"/>
            <a:ext cx="6367470" cy="637034"/>
          </a:xfrm>
          <a:prstGeom prst="rect">
            <a:avLst/>
          </a:prstGeom>
        </p:spPr>
        <p:txBody>
          <a:bodyPr lIns="0" tIns="0" rIns="0" bIns="0" rtlCol="0" anchor="t">
            <a:spAutoFit/>
          </a:bodyPr>
          <a:lstStyle/>
          <a:p>
            <a:pPr algn="ctr">
              <a:lnSpc>
                <a:spcPts val="5421"/>
              </a:lnSpc>
              <a:spcBef>
                <a:spcPct val="0"/>
              </a:spcBef>
            </a:pPr>
            <a:r>
              <a:rPr lang="en-US" sz="3872" dirty="0">
                <a:solidFill>
                  <a:schemeClr val="tx2"/>
                </a:solidFill>
                <a:latin typeface="Overpass"/>
                <a:ea typeface="Overpass"/>
                <a:cs typeface="Overpass"/>
                <a:sym typeface="Overpass"/>
              </a:rPr>
              <a:t>Inclusive-Exclusive Criteria</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7096847" y="1028700"/>
            <a:ext cx="4874373" cy="729755"/>
            <a:chOff x="0" y="0"/>
            <a:chExt cx="1283785" cy="192199"/>
          </a:xfrm>
        </p:grpSpPr>
        <p:sp>
          <p:nvSpPr>
            <p:cNvPr id="6" name="Freeform 6"/>
            <p:cNvSpPr/>
            <p:nvPr/>
          </p:nvSpPr>
          <p:spPr>
            <a:xfrm>
              <a:off x="0" y="0"/>
              <a:ext cx="1283785" cy="192199"/>
            </a:xfrm>
            <a:custGeom>
              <a:avLst/>
              <a:gdLst/>
              <a:ahLst/>
              <a:cxnLst/>
              <a:rect l="l" t="t" r="r" b="b"/>
              <a:pathLst>
                <a:path w="1283785" h="192199">
                  <a:moveTo>
                    <a:pt x="81003" y="0"/>
                  </a:moveTo>
                  <a:lnTo>
                    <a:pt x="1202783" y="0"/>
                  </a:lnTo>
                  <a:cubicBezTo>
                    <a:pt x="1224266" y="0"/>
                    <a:pt x="1244869" y="8534"/>
                    <a:pt x="1260060" y="23725"/>
                  </a:cubicBezTo>
                  <a:cubicBezTo>
                    <a:pt x="1275251" y="38916"/>
                    <a:pt x="1283785" y="59520"/>
                    <a:pt x="1283785" y="81003"/>
                  </a:cubicBezTo>
                  <a:lnTo>
                    <a:pt x="1283785" y="111196"/>
                  </a:lnTo>
                  <a:cubicBezTo>
                    <a:pt x="1283785" y="155933"/>
                    <a:pt x="1247519" y="192199"/>
                    <a:pt x="1202783" y="192199"/>
                  </a:cubicBezTo>
                  <a:lnTo>
                    <a:pt x="81003" y="192199"/>
                  </a:lnTo>
                  <a:cubicBezTo>
                    <a:pt x="59520" y="192199"/>
                    <a:pt x="38916" y="183665"/>
                    <a:pt x="23725" y="168474"/>
                  </a:cubicBezTo>
                  <a:cubicBezTo>
                    <a:pt x="8534" y="153283"/>
                    <a:pt x="0" y="132679"/>
                    <a:pt x="0" y="111196"/>
                  </a:cubicBezTo>
                  <a:lnTo>
                    <a:pt x="0" y="81003"/>
                  </a:lnTo>
                  <a:cubicBezTo>
                    <a:pt x="0" y="36266"/>
                    <a:pt x="36266" y="0"/>
                    <a:pt x="81003" y="0"/>
                  </a:cubicBezTo>
                  <a:close/>
                </a:path>
              </a:pathLst>
            </a:custGeom>
            <a:gradFill rotWithShape="1">
              <a:gsLst>
                <a:gs pos="0">
                  <a:srgbClr val="013E6A">
                    <a:alpha val="35000"/>
                  </a:srgbClr>
                </a:gs>
                <a:gs pos="25000">
                  <a:srgbClr val="43D1FF">
                    <a:alpha val="35000"/>
                  </a:srgbClr>
                </a:gs>
                <a:gs pos="50000">
                  <a:srgbClr val="013E6A">
                    <a:alpha val="35000"/>
                  </a:srgbClr>
                </a:gs>
                <a:gs pos="75000">
                  <a:srgbClr val="419AD6">
                    <a:alpha val="35000"/>
                  </a:srgbClr>
                </a:gs>
                <a:gs pos="100000">
                  <a:srgbClr val="01186A">
                    <a:alpha val="35000"/>
                  </a:srgbClr>
                </a:gs>
              </a:gsLst>
              <a:lin ang="5400000"/>
            </a:gradFill>
          </p:spPr>
          <p:txBody>
            <a:bodyPr/>
            <a:lstStyle/>
            <a:p>
              <a:endParaRPr lang="en-GB"/>
            </a:p>
          </p:txBody>
        </p:sp>
        <p:sp>
          <p:nvSpPr>
            <p:cNvPr id="7" name="TextBox 7"/>
            <p:cNvSpPr txBox="1"/>
            <p:nvPr/>
          </p:nvSpPr>
          <p:spPr>
            <a:xfrm>
              <a:off x="0" y="-57150"/>
              <a:ext cx="1283785" cy="249349"/>
            </a:xfrm>
            <a:prstGeom prst="rect">
              <a:avLst/>
            </a:prstGeom>
          </p:spPr>
          <p:txBody>
            <a:bodyPr lIns="50800" tIns="50800" rIns="50800" bIns="50800" rtlCol="0" anchor="ctr"/>
            <a:lstStyle/>
            <a:p>
              <a:pPr algn="ctr">
                <a:lnSpc>
                  <a:spcPts val="4199"/>
                </a:lnSpc>
              </a:pPr>
              <a:r>
                <a:rPr lang="en-US" sz="2999" b="1" dirty="0">
                  <a:solidFill>
                    <a:schemeClr val="tx2">
                      <a:alpha val="34902"/>
                    </a:schemeClr>
                  </a:solidFill>
                  <a:latin typeface="Inter Bold"/>
                  <a:ea typeface="Inter Bold"/>
                  <a:cs typeface="Inter Bold"/>
                  <a:sym typeface="Inter Bold"/>
                </a:rPr>
                <a:t>CIMO Framework</a:t>
              </a:r>
            </a:p>
          </p:txBody>
        </p:sp>
      </p:grpSp>
      <p:sp>
        <p:nvSpPr>
          <p:cNvPr id="8" name="TextBox 8"/>
          <p:cNvSpPr txBox="1"/>
          <p:nvPr/>
        </p:nvSpPr>
        <p:spPr>
          <a:xfrm>
            <a:off x="5561034" y="-121443"/>
            <a:ext cx="7749840" cy="695319"/>
          </a:xfrm>
          <a:prstGeom prst="rect">
            <a:avLst/>
          </a:prstGeom>
        </p:spPr>
        <p:txBody>
          <a:bodyPr wrap="square" lIns="0" tIns="0" rIns="0" bIns="0" rtlCol="0" anchor="t">
            <a:spAutoFit/>
          </a:bodyPr>
          <a:lstStyle/>
          <a:p>
            <a:pPr algn="ctr">
              <a:lnSpc>
                <a:spcPts val="5890"/>
              </a:lnSpc>
            </a:pPr>
            <a:r>
              <a:rPr lang="en-US" sz="4207" b="1" dirty="0">
                <a:solidFill>
                  <a:srgbClr val="2F5F98"/>
                </a:solidFill>
                <a:latin typeface="Overpass Ultra-Bold"/>
                <a:ea typeface="Overpass Ultra-Bold"/>
                <a:cs typeface="Overpass Ultra-Bold"/>
                <a:sym typeface="Overpass Ultra-Bold"/>
              </a:rPr>
              <a:t>Systematic Literature Review</a:t>
            </a:r>
          </a:p>
        </p:txBody>
      </p:sp>
      <p:sp>
        <p:nvSpPr>
          <p:cNvPr id="9" name="Freeform 9"/>
          <p:cNvSpPr/>
          <p:nvPr/>
        </p:nvSpPr>
        <p:spPr>
          <a:xfrm>
            <a:off x="4903405" y="644710"/>
            <a:ext cx="8481189" cy="409603"/>
          </a:xfrm>
          <a:custGeom>
            <a:avLst/>
            <a:gdLst/>
            <a:ahLst/>
            <a:cxnLst/>
            <a:rect l="l" t="t" r="r" b="b"/>
            <a:pathLst>
              <a:path w="7800309" h="538930">
                <a:moveTo>
                  <a:pt x="0" y="0"/>
                </a:moveTo>
                <a:lnTo>
                  <a:pt x="7800309" y="0"/>
                </a:lnTo>
                <a:lnTo>
                  <a:pt x="7800309" y="538930"/>
                </a:lnTo>
                <a:lnTo>
                  <a:pt x="0" y="53893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10"/>
          <p:cNvSpPr/>
          <p:nvPr/>
        </p:nvSpPr>
        <p:spPr>
          <a:xfrm>
            <a:off x="5276412" y="1952303"/>
            <a:ext cx="8319084" cy="8161308"/>
          </a:xfrm>
          <a:custGeom>
            <a:avLst/>
            <a:gdLst/>
            <a:ahLst/>
            <a:cxnLst/>
            <a:rect l="l" t="t" r="r" b="b"/>
            <a:pathLst>
              <a:path w="8319084" h="8161308">
                <a:moveTo>
                  <a:pt x="0" y="0"/>
                </a:moveTo>
                <a:lnTo>
                  <a:pt x="8319084" y="0"/>
                </a:lnTo>
                <a:lnTo>
                  <a:pt x="8319084" y="8161308"/>
                </a:lnTo>
                <a:lnTo>
                  <a:pt x="0" y="8161308"/>
                </a:lnTo>
                <a:lnTo>
                  <a:pt x="0" y="0"/>
                </a:lnTo>
                <a:close/>
              </a:path>
            </a:pathLst>
          </a:custGeom>
          <a:blipFill>
            <a:blip r:embed="rId5"/>
            <a:stretch>
              <a:fillRect/>
            </a:stretch>
          </a:blipFill>
        </p:spPr>
        <p:txBody>
          <a:bodyPr/>
          <a:lstStyle/>
          <a:p>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5875886" y="904278"/>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288159" y="1956561"/>
            <a:ext cx="9204155" cy="6373877"/>
          </a:xfrm>
          <a:custGeom>
            <a:avLst/>
            <a:gdLst/>
            <a:ahLst/>
            <a:cxnLst/>
            <a:rect l="l" t="t" r="r" b="b"/>
            <a:pathLst>
              <a:path w="9204155" h="6373877">
                <a:moveTo>
                  <a:pt x="0" y="0"/>
                </a:moveTo>
                <a:lnTo>
                  <a:pt x="9204155" y="0"/>
                </a:lnTo>
                <a:lnTo>
                  <a:pt x="9204155" y="6373878"/>
                </a:lnTo>
                <a:lnTo>
                  <a:pt x="0" y="6373878"/>
                </a:lnTo>
                <a:lnTo>
                  <a:pt x="0" y="0"/>
                </a:lnTo>
                <a:close/>
              </a:path>
            </a:pathLst>
          </a:custGeom>
          <a:blipFill>
            <a:blip r:embed="rId4"/>
            <a:stretch>
              <a:fillRect/>
            </a:stretch>
          </a:blipFill>
        </p:spPr>
        <p:txBody>
          <a:bodyPr/>
          <a:lstStyle/>
          <a:p>
            <a:endParaRPr lang="en-GB"/>
          </a:p>
        </p:txBody>
      </p:sp>
      <p:sp>
        <p:nvSpPr>
          <p:cNvPr id="5" name="TextBox 5"/>
          <p:cNvSpPr txBox="1"/>
          <p:nvPr/>
        </p:nvSpPr>
        <p:spPr>
          <a:xfrm>
            <a:off x="5264424" y="-106874"/>
            <a:ext cx="7678892" cy="1796326"/>
          </a:xfrm>
          <a:prstGeom prst="rect">
            <a:avLst/>
          </a:prstGeom>
        </p:spPr>
        <p:txBody>
          <a:bodyPr wrap="square" lIns="0" tIns="0" rIns="0" bIns="0" rtlCol="0" anchor="t">
            <a:spAutoFit/>
          </a:bodyPr>
          <a:lstStyle/>
          <a:p>
            <a:pPr algn="ctr">
              <a:lnSpc>
                <a:spcPts val="7279"/>
              </a:lnSpc>
            </a:pPr>
            <a:r>
              <a:rPr lang="en-US" sz="4400" b="1" dirty="0">
                <a:solidFill>
                  <a:srgbClr val="2F5F98"/>
                </a:solidFill>
                <a:latin typeface="Overpass Ultra-Bold"/>
                <a:ea typeface="Overpass Ultra-Bold"/>
                <a:cs typeface="Overpass Ultra-Bold"/>
                <a:sym typeface="Overpass Ultra-Bold"/>
              </a:rPr>
              <a:t>Proposed Methodology</a:t>
            </a:r>
          </a:p>
          <a:p>
            <a:pPr algn="ctr">
              <a:lnSpc>
                <a:spcPts val="7279"/>
              </a:lnSpc>
            </a:pPr>
            <a:endParaRPr lang="en-US" sz="5199" b="1" dirty="0">
              <a:solidFill>
                <a:srgbClr val="2F5F98"/>
              </a:solidFill>
              <a:latin typeface="Overpass Ultra-Bold"/>
              <a:ea typeface="Overpass Ultra-Bold"/>
              <a:cs typeface="Overpass Ultra-Bold"/>
              <a:sym typeface="Overpass Ultra-Bold"/>
            </a:endParaRPr>
          </a:p>
        </p:txBody>
      </p:sp>
      <p:sp>
        <p:nvSpPr>
          <p:cNvPr id="6" name="TextBox 6"/>
          <p:cNvSpPr txBox="1"/>
          <p:nvPr/>
        </p:nvSpPr>
        <p:spPr>
          <a:xfrm>
            <a:off x="9809216" y="1851786"/>
            <a:ext cx="8124776" cy="6686719"/>
          </a:xfrm>
          <a:prstGeom prst="rect">
            <a:avLst/>
          </a:prstGeom>
        </p:spPr>
        <p:txBody>
          <a:bodyPr lIns="0" tIns="0" rIns="0" bIns="0" rtlCol="0" anchor="t">
            <a:spAutoFit/>
          </a:bodyPr>
          <a:lstStyle/>
          <a:p>
            <a:pPr algn="ctr">
              <a:lnSpc>
                <a:spcPts val="3140"/>
              </a:lnSpc>
              <a:spcBef>
                <a:spcPct val="0"/>
              </a:spcBef>
            </a:pPr>
            <a:r>
              <a:rPr lang="en-US" sz="2243" b="1">
                <a:solidFill>
                  <a:srgbClr val="2F5F98"/>
                </a:solidFill>
                <a:latin typeface="Overpass Ultra-Bold"/>
                <a:ea typeface="Overpass Ultra-Bold"/>
                <a:cs typeface="Overpass Ultra-Bold"/>
                <a:sym typeface="Overpass Ultra-Bold"/>
              </a:rPr>
              <a:t>This study adopts an interpretivist philosophy, recognising that women’s economic experiences in conflict‑affected northeastern Nigeria are socially constructed and best understood through the meanings individuals assign to them (Saunders, Lewis and Thornhill, 2023). A multi‑method qualitative design enables a rich, contextual exploration of how Boko Haram’s insurgency shapes women’s livelihoods, resilience, and adaptation strategies.</a:t>
            </a:r>
          </a:p>
          <a:p>
            <a:pPr algn="ctr">
              <a:lnSpc>
                <a:spcPts val="3140"/>
              </a:lnSpc>
              <a:spcBef>
                <a:spcPct val="0"/>
              </a:spcBef>
            </a:pPr>
            <a:r>
              <a:rPr lang="en-US" sz="2243" b="1">
                <a:solidFill>
                  <a:srgbClr val="2F5F98"/>
                </a:solidFill>
                <a:latin typeface="Overpass Ultra-Bold"/>
                <a:ea typeface="Overpass Ultra-Bold"/>
                <a:cs typeface="Overpass Ultra-Bold"/>
                <a:sym typeface="Overpass Ultra-Bold"/>
              </a:rPr>
              <a:t>Drawing on academic journals and grey literature, the study uses thematic analysis to identify patterns across the evidence, while a longitudinal lens traces how women’s economic conditions and coping mechanisms have evolved since 2020. This methodological approach supports a nuanced, critically informed understanding of the economic impacts of insurgency, the barriers to women’s resilience, and the strategies they employ to sustain livelihoods under prolonged insecurity.</a:t>
            </a:r>
          </a:p>
        </p:txBody>
      </p:sp>
      <p:sp>
        <p:nvSpPr>
          <p:cNvPr id="7" name="TextBox 7"/>
          <p:cNvSpPr txBox="1"/>
          <p:nvPr/>
        </p:nvSpPr>
        <p:spPr>
          <a:xfrm>
            <a:off x="492471" y="8481355"/>
            <a:ext cx="8795530" cy="266224"/>
          </a:xfrm>
          <a:prstGeom prst="rect">
            <a:avLst/>
          </a:prstGeom>
        </p:spPr>
        <p:txBody>
          <a:bodyPr lIns="0" tIns="0" rIns="0" bIns="0" rtlCol="0" anchor="t">
            <a:spAutoFit/>
          </a:bodyPr>
          <a:lstStyle/>
          <a:p>
            <a:pPr algn="ctr">
              <a:lnSpc>
                <a:spcPts val="1922"/>
              </a:lnSpc>
              <a:spcBef>
                <a:spcPct val="0"/>
              </a:spcBef>
            </a:pPr>
            <a:r>
              <a:rPr lang="en-US" sz="1372" b="1">
                <a:solidFill>
                  <a:srgbClr val="2F5F98"/>
                </a:solidFill>
                <a:latin typeface="Overpass Ultra-Bold"/>
                <a:ea typeface="Overpass Ultra-Bold"/>
                <a:cs typeface="Overpass Ultra-Bold"/>
                <a:sym typeface="Overpass Ultra-Bold"/>
              </a:rPr>
              <a:t>The research Onion: Source: © 2022 Mark NK Saunders; developed from Saunders et al. 2023</a:t>
            </a:r>
          </a:p>
        </p:txBody>
      </p:sp>
      <p:sp>
        <p:nvSpPr>
          <p:cNvPr id="8" name="Freeform 8"/>
          <p:cNvSpPr/>
          <p:nvPr/>
        </p:nvSpPr>
        <p:spPr>
          <a:xfrm flipH="1">
            <a:off x="0" y="8864657"/>
            <a:ext cx="7413175" cy="1441393"/>
          </a:xfrm>
          <a:custGeom>
            <a:avLst/>
            <a:gdLst/>
            <a:ahLst/>
            <a:cxnLst/>
            <a:rect l="l" t="t" r="r" b="b"/>
            <a:pathLst>
              <a:path w="7413175" h="1441393">
                <a:moveTo>
                  <a:pt x="7413175" y="0"/>
                </a:moveTo>
                <a:lnTo>
                  <a:pt x="0" y="0"/>
                </a:lnTo>
                <a:lnTo>
                  <a:pt x="0" y="1441393"/>
                </a:lnTo>
                <a:lnTo>
                  <a:pt x="7413175" y="1441393"/>
                </a:lnTo>
                <a:lnTo>
                  <a:pt x="7413175"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10972800" y="8883707"/>
            <a:ext cx="7315200" cy="1422343"/>
          </a:xfrm>
          <a:custGeom>
            <a:avLst/>
            <a:gdLst/>
            <a:ahLst/>
            <a:cxnLst/>
            <a:rect l="l" t="t" r="r" b="b"/>
            <a:pathLst>
              <a:path w="7315200" h="1422343">
                <a:moveTo>
                  <a:pt x="0" y="0"/>
                </a:moveTo>
                <a:lnTo>
                  <a:pt x="7315200" y="0"/>
                </a:lnTo>
                <a:lnTo>
                  <a:pt x="7315200" y="1422343"/>
                </a:lnTo>
                <a:lnTo>
                  <a:pt x="0" y="1422343"/>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10972800" y="8864657"/>
            <a:ext cx="7315200" cy="1422343"/>
          </a:xfrm>
          <a:custGeom>
            <a:avLst/>
            <a:gdLst/>
            <a:ahLst/>
            <a:cxnLst/>
            <a:rect l="l" t="t" r="r" b="b"/>
            <a:pathLst>
              <a:path w="7315200" h="1422343">
                <a:moveTo>
                  <a:pt x="0" y="0"/>
                </a:moveTo>
                <a:lnTo>
                  <a:pt x="7315200" y="0"/>
                </a:lnTo>
                <a:lnTo>
                  <a:pt x="7315200" y="1422343"/>
                </a:lnTo>
                <a:lnTo>
                  <a:pt x="0" y="1422343"/>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763217"/>
            <a:ext cx="7315200" cy="1422343"/>
          </a:xfrm>
          <a:custGeom>
            <a:avLst/>
            <a:gdLst/>
            <a:ahLst/>
            <a:cxnLst/>
            <a:rect l="l" t="t" r="r" b="b"/>
            <a:pathLst>
              <a:path w="7315200" h="1422343">
                <a:moveTo>
                  <a:pt x="7315200" y="0"/>
                </a:moveTo>
                <a:lnTo>
                  <a:pt x="0" y="0"/>
                </a:lnTo>
                <a:lnTo>
                  <a:pt x="0" y="1422343"/>
                </a:lnTo>
                <a:lnTo>
                  <a:pt x="7315200" y="1422343"/>
                </a:lnTo>
                <a:lnTo>
                  <a:pt x="731520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3249734" y="97245"/>
            <a:ext cx="11223792" cy="847169"/>
            <a:chOff x="0" y="0"/>
            <a:chExt cx="2956060" cy="223123"/>
          </a:xfrm>
        </p:grpSpPr>
        <p:sp>
          <p:nvSpPr>
            <p:cNvPr id="6" name="Freeform 6"/>
            <p:cNvSpPr/>
            <p:nvPr/>
          </p:nvSpPr>
          <p:spPr>
            <a:xfrm>
              <a:off x="0" y="0"/>
              <a:ext cx="2956060" cy="223123"/>
            </a:xfrm>
            <a:custGeom>
              <a:avLst/>
              <a:gdLst/>
              <a:ahLst/>
              <a:cxnLst/>
              <a:rect l="l" t="t" r="r" b="b"/>
              <a:pathLst>
                <a:path w="2956060" h="223123">
                  <a:moveTo>
                    <a:pt x="35179" y="0"/>
                  </a:moveTo>
                  <a:lnTo>
                    <a:pt x="2920882" y="0"/>
                  </a:lnTo>
                  <a:cubicBezTo>
                    <a:pt x="2940310" y="0"/>
                    <a:pt x="2956060" y="15750"/>
                    <a:pt x="2956060" y="35179"/>
                  </a:cubicBezTo>
                  <a:lnTo>
                    <a:pt x="2956060" y="187944"/>
                  </a:lnTo>
                  <a:cubicBezTo>
                    <a:pt x="2956060" y="197274"/>
                    <a:pt x="2952354" y="206222"/>
                    <a:pt x="2945757" y="212819"/>
                  </a:cubicBezTo>
                  <a:cubicBezTo>
                    <a:pt x="2939159" y="219417"/>
                    <a:pt x="2930212" y="223123"/>
                    <a:pt x="2920882" y="223123"/>
                  </a:cubicBezTo>
                  <a:lnTo>
                    <a:pt x="35179" y="223123"/>
                  </a:lnTo>
                  <a:cubicBezTo>
                    <a:pt x="25849" y="223123"/>
                    <a:pt x="16901" y="219417"/>
                    <a:pt x="10304" y="212819"/>
                  </a:cubicBezTo>
                  <a:cubicBezTo>
                    <a:pt x="3706" y="206222"/>
                    <a:pt x="0" y="197274"/>
                    <a:pt x="0" y="187944"/>
                  </a:cubicBezTo>
                  <a:lnTo>
                    <a:pt x="0" y="35179"/>
                  </a:lnTo>
                  <a:cubicBezTo>
                    <a:pt x="0" y="25849"/>
                    <a:pt x="3706" y="16901"/>
                    <a:pt x="10304" y="10304"/>
                  </a:cubicBezTo>
                  <a:cubicBezTo>
                    <a:pt x="16901" y="3706"/>
                    <a:pt x="25849" y="0"/>
                    <a:pt x="35179" y="0"/>
                  </a:cubicBezTo>
                  <a:close/>
                </a:path>
              </a:pathLst>
            </a:custGeom>
            <a:solidFill>
              <a:srgbClr val="2F5F98">
                <a:alpha val="34902"/>
              </a:srgbClr>
            </a:solidFill>
          </p:spPr>
          <p:txBody>
            <a:bodyPr/>
            <a:lstStyle/>
            <a:p>
              <a:endParaRPr lang="en-GB"/>
            </a:p>
          </p:txBody>
        </p:sp>
        <p:sp>
          <p:nvSpPr>
            <p:cNvPr id="7" name="TextBox 7"/>
            <p:cNvSpPr txBox="1"/>
            <p:nvPr/>
          </p:nvSpPr>
          <p:spPr>
            <a:xfrm>
              <a:off x="0" y="-38100"/>
              <a:ext cx="2956060" cy="261223"/>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226096" y="1523089"/>
            <a:ext cx="9327479" cy="7375865"/>
            <a:chOff x="0" y="0"/>
            <a:chExt cx="2456620" cy="1942615"/>
          </a:xfrm>
        </p:grpSpPr>
        <p:sp>
          <p:nvSpPr>
            <p:cNvPr id="9" name="Freeform 9"/>
            <p:cNvSpPr/>
            <p:nvPr/>
          </p:nvSpPr>
          <p:spPr>
            <a:xfrm>
              <a:off x="0" y="0"/>
              <a:ext cx="2456620" cy="1942615"/>
            </a:xfrm>
            <a:custGeom>
              <a:avLst/>
              <a:gdLst/>
              <a:ahLst/>
              <a:cxnLst/>
              <a:rect l="l" t="t" r="r" b="b"/>
              <a:pathLst>
                <a:path w="2456620" h="1942615">
                  <a:moveTo>
                    <a:pt x="42331" y="0"/>
                  </a:moveTo>
                  <a:lnTo>
                    <a:pt x="2414289" y="0"/>
                  </a:lnTo>
                  <a:cubicBezTo>
                    <a:pt x="2425516" y="0"/>
                    <a:pt x="2436283" y="4460"/>
                    <a:pt x="2444222" y="12398"/>
                  </a:cubicBezTo>
                  <a:cubicBezTo>
                    <a:pt x="2452160" y="20337"/>
                    <a:pt x="2456620" y="31104"/>
                    <a:pt x="2456620" y="42331"/>
                  </a:cubicBezTo>
                  <a:lnTo>
                    <a:pt x="2456620" y="1900284"/>
                  </a:lnTo>
                  <a:cubicBezTo>
                    <a:pt x="2456620" y="1923662"/>
                    <a:pt x="2437668" y="1942615"/>
                    <a:pt x="2414289" y="1942615"/>
                  </a:cubicBezTo>
                  <a:lnTo>
                    <a:pt x="42331" y="1942615"/>
                  </a:lnTo>
                  <a:cubicBezTo>
                    <a:pt x="18952" y="1942615"/>
                    <a:pt x="0" y="1923662"/>
                    <a:pt x="0" y="1900284"/>
                  </a:cubicBezTo>
                  <a:lnTo>
                    <a:pt x="0" y="42331"/>
                  </a:lnTo>
                  <a:cubicBezTo>
                    <a:pt x="0" y="18952"/>
                    <a:pt x="18952" y="0"/>
                    <a:pt x="42331" y="0"/>
                  </a:cubicBezTo>
                  <a:close/>
                </a:path>
              </a:pathLst>
            </a:custGeom>
            <a:gradFill rotWithShape="1">
              <a:gsLst>
                <a:gs pos="0">
                  <a:srgbClr val="013E6A">
                    <a:alpha val="100000"/>
                  </a:srgbClr>
                </a:gs>
                <a:gs pos="25000">
                  <a:srgbClr val="43D1FF">
                    <a:alpha val="100000"/>
                  </a:srgbClr>
                </a:gs>
                <a:gs pos="50000">
                  <a:srgbClr val="013E6A">
                    <a:alpha val="100000"/>
                  </a:srgbClr>
                </a:gs>
                <a:gs pos="75000">
                  <a:srgbClr val="419AD6">
                    <a:alpha val="100000"/>
                  </a:srgbClr>
                </a:gs>
                <a:gs pos="100000">
                  <a:srgbClr val="01186A">
                    <a:alpha val="100000"/>
                  </a:srgbClr>
                </a:gs>
              </a:gsLst>
              <a:lin ang="5400000"/>
            </a:gradFill>
            <a:ln w="38100" cap="rnd">
              <a:solidFill>
                <a:srgbClr val="B0C3D5"/>
              </a:solidFill>
              <a:prstDash val="solid"/>
              <a:round/>
            </a:ln>
          </p:spPr>
          <p:txBody>
            <a:bodyPr/>
            <a:lstStyle/>
            <a:p>
              <a:endParaRPr lang="en-GB"/>
            </a:p>
          </p:txBody>
        </p:sp>
        <p:sp>
          <p:nvSpPr>
            <p:cNvPr id="10" name="TextBox 10"/>
            <p:cNvSpPr txBox="1"/>
            <p:nvPr/>
          </p:nvSpPr>
          <p:spPr>
            <a:xfrm>
              <a:off x="0" y="-38100"/>
              <a:ext cx="2456620" cy="1980715"/>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214052" y="1355362"/>
            <a:ext cx="7818080" cy="7055681"/>
            <a:chOff x="0" y="0"/>
            <a:chExt cx="2059083" cy="1858286"/>
          </a:xfrm>
        </p:grpSpPr>
        <p:sp>
          <p:nvSpPr>
            <p:cNvPr id="12" name="Freeform 12"/>
            <p:cNvSpPr/>
            <p:nvPr/>
          </p:nvSpPr>
          <p:spPr>
            <a:xfrm>
              <a:off x="0" y="0"/>
              <a:ext cx="2059083" cy="1858286"/>
            </a:xfrm>
            <a:custGeom>
              <a:avLst/>
              <a:gdLst/>
              <a:ahLst/>
              <a:cxnLst/>
              <a:rect l="l" t="t" r="r" b="b"/>
              <a:pathLst>
                <a:path w="2059083" h="1858286">
                  <a:moveTo>
                    <a:pt x="50503" y="0"/>
                  </a:moveTo>
                  <a:lnTo>
                    <a:pt x="2008580" y="0"/>
                  </a:lnTo>
                  <a:cubicBezTo>
                    <a:pt x="2036472" y="0"/>
                    <a:pt x="2059083" y="22611"/>
                    <a:pt x="2059083" y="50503"/>
                  </a:cubicBezTo>
                  <a:lnTo>
                    <a:pt x="2059083" y="1807783"/>
                  </a:lnTo>
                  <a:cubicBezTo>
                    <a:pt x="2059083" y="1821177"/>
                    <a:pt x="2053762" y="1834023"/>
                    <a:pt x="2044291" y="1843494"/>
                  </a:cubicBezTo>
                  <a:cubicBezTo>
                    <a:pt x="2034820" y="1852966"/>
                    <a:pt x="2021974" y="1858286"/>
                    <a:pt x="2008580" y="1858286"/>
                  </a:cubicBezTo>
                  <a:lnTo>
                    <a:pt x="50503" y="1858286"/>
                  </a:lnTo>
                  <a:cubicBezTo>
                    <a:pt x="37109" y="1858286"/>
                    <a:pt x="24263" y="1852966"/>
                    <a:pt x="14792" y="1843494"/>
                  </a:cubicBezTo>
                  <a:cubicBezTo>
                    <a:pt x="5321" y="1834023"/>
                    <a:pt x="0" y="1821177"/>
                    <a:pt x="0" y="1807783"/>
                  </a:cubicBezTo>
                  <a:lnTo>
                    <a:pt x="0" y="50503"/>
                  </a:lnTo>
                  <a:cubicBezTo>
                    <a:pt x="0" y="37109"/>
                    <a:pt x="5321" y="24263"/>
                    <a:pt x="14792" y="14792"/>
                  </a:cubicBezTo>
                  <a:cubicBezTo>
                    <a:pt x="24263" y="5321"/>
                    <a:pt x="37109" y="0"/>
                    <a:pt x="50503" y="0"/>
                  </a:cubicBezTo>
                  <a:close/>
                </a:path>
              </a:pathLst>
            </a:custGeom>
            <a:gradFill rotWithShape="1">
              <a:gsLst>
                <a:gs pos="0">
                  <a:srgbClr val="013E6A">
                    <a:alpha val="100000"/>
                  </a:srgbClr>
                </a:gs>
                <a:gs pos="25000">
                  <a:srgbClr val="43D1FF">
                    <a:alpha val="100000"/>
                  </a:srgbClr>
                </a:gs>
                <a:gs pos="50000">
                  <a:srgbClr val="013E6A">
                    <a:alpha val="100000"/>
                  </a:srgbClr>
                </a:gs>
                <a:gs pos="75000">
                  <a:srgbClr val="419AD6">
                    <a:alpha val="100000"/>
                  </a:srgbClr>
                </a:gs>
                <a:gs pos="100000">
                  <a:srgbClr val="01186A">
                    <a:alpha val="100000"/>
                  </a:srgbClr>
                </a:gs>
              </a:gsLst>
              <a:lin ang="5400000"/>
            </a:gradFill>
            <a:ln w="38100" cap="rnd">
              <a:solidFill>
                <a:srgbClr val="000000"/>
              </a:solidFill>
              <a:prstDash val="solid"/>
              <a:round/>
            </a:ln>
          </p:spPr>
          <p:txBody>
            <a:bodyPr/>
            <a:lstStyle/>
            <a:p>
              <a:endParaRPr lang="en-GB"/>
            </a:p>
          </p:txBody>
        </p:sp>
        <p:sp>
          <p:nvSpPr>
            <p:cNvPr id="13" name="TextBox 13"/>
            <p:cNvSpPr txBox="1"/>
            <p:nvPr/>
          </p:nvSpPr>
          <p:spPr>
            <a:xfrm>
              <a:off x="0" y="-38100"/>
              <a:ext cx="2059083" cy="1896386"/>
            </a:xfrm>
            <a:prstGeom prst="rect">
              <a:avLst/>
            </a:prstGeom>
          </p:spPr>
          <p:txBody>
            <a:bodyPr lIns="50800" tIns="50800" rIns="50800" bIns="50800" rtlCol="0" anchor="ctr"/>
            <a:lstStyle/>
            <a:p>
              <a:pPr algn="ctr">
                <a:lnSpc>
                  <a:spcPts val="2659"/>
                </a:lnSpc>
              </a:pPr>
              <a:endParaRPr/>
            </a:p>
          </p:txBody>
        </p:sp>
      </p:grpSp>
      <p:sp>
        <p:nvSpPr>
          <p:cNvPr id="14" name="TextBox 14"/>
          <p:cNvSpPr txBox="1"/>
          <p:nvPr/>
        </p:nvSpPr>
        <p:spPr>
          <a:xfrm>
            <a:off x="3171297" y="88810"/>
            <a:ext cx="11380666" cy="1266552"/>
          </a:xfrm>
          <a:prstGeom prst="rect">
            <a:avLst/>
          </a:prstGeom>
        </p:spPr>
        <p:txBody>
          <a:bodyPr lIns="0" tIns="0" rIns="0" bIns="0" rtlCol="0" anchor="t">
            <a:spAutoFit/>
          </a:bodyPr>
          <a:lstStyle/>
          <a:p>
            <a:pPr algn="ctr">
              <a:lnSpc>
                <a:spcPts val="4740"/>
              </a:lnSpc>
            </a:pPr>
            <a:r>
              <a:rPr lang="en-US" sz="3385" b="1">
                <a:solidFill>
                  <a:srgbClr val="000000"/>
                </a:solidFill>
                <a:latin typeface="Overpass Ultra-Bold"/>
                <a:ea typeface="Overpass Ultra-Bold"/>
                <a:cs typeface="Overpass Ultra-Bold"/>
                <a:sym typeface="Overpass Ultra-Bold"/>
              </a:rPr>
              <a:t>Expected Contributions and Managerial Implications </a:t>
            </a:r>
          </a:p>
          <a:p>
            <a:pPr algn="ctr">
              <a:lnSpc>
                <a:spcPts val="4740"/>
              </a:lnSpc>
            </a:pPr>
            <a:endParaRPr lang="en-US" sz="3385" b="1">
              <a:solidFill>
                <a:srgbClr val="000000"/>
              </a:solidFill>
              <a:latin typeface="Overpass Ultra-Bold"/>
              <a:ea typeface="Overpass Ultra-Bold"/>
              <a:cs typeface="Overpass Ultra-Bold"/>
              <a:sym typeface="Overpass Ultra-Bold"/>
            </a:endParaRPr>
          </a:p>
        </p:txBody>
      </p:sp>
      <p:grpSp>
        <p:nvGrpSpPr>
          <p:cNvPr id="15" name="Group 15"/>
          <p:cNvGrpSpPr/>
          <p:nvPr/>
        </p:nvGrpSpPr>
        <p:grpSpPr>
          <a:xfrm>
            <a:off x="9632911" y="4892598"/>
            <a:ext cx="501805" cy="501805"/>
            <a:chOff x="0" y="0"/>
            <a:chExt cx="812800" cy="812800"/>
          </a:xfrm>
        </p:grpSpPr>
        <p:sp>
          <p:nvSpPr>
            <p:cNvPr id="16" name="Freeform 16"/>
            <p:cNvSpPr/>
            <p:nvPr/>
          </p:nvSpPr>
          <p:spPr>
            <a:xfrm>
              <a:off x="0" y="0"/>
              <a:ext cx="812800" cy="812800"/>
            </a:xfrm>
            <a:custGeom>
              <a:avLst/>
              <a:gdLst/>
              <a:ahLst/>
              <a:cxnLst/>
              <a:rect l="l" t="t" r="r" b="b"/>
              <a:pathLst>
                <a:path w="812800" h="812800">
                  <a:moveTo>
                    <a:pt x="812800" y="406400"/>
                  </a:moveTo>
                  <a:lnTo>
                    <a:pt x="406400" y="0"/>
                  </a:lnTo>
                  <a:lnTo>
                    <a:pt x="406400" y="203200"/>
                  </a:lnTo>
                  <a:lnTo>
                    <a:pt x="0" y="203200"/>
                  </a:lnTo>
                  <a:lnTo>
                    <a:pt x="0" y="609600"/>
                  </a:lnTo>
                  <a:lnTo>
                    <a:pt x="406400" y="609600"/>
                  </a:lnTo>
                  <a:lnTo>
                    <a:pt x="406400" y="812800"/>
                  </a:lnTo>
                  <a:lnTo>
                    <a:pt x="812800" y="406400"/>
                  </a:lnTo>
                  <a:close/>
                </a:path>
              </a:pathLst>
            </a:custGeom>
            <a:solidFill>
              <a:srgbClr val="272905"/>
            </a:solidFill>
          </p:spPr>
          <p:txBody>
            <a:bodyPr/>
            <a:lstStyle/>
            <a:p>
              <a:endParaRPr lang="en-GB"/>
            </a:p>
          </p:txBody>
        </p:sp>
        <p:sp>
          <p:nvSpPr>
            <p:cNvPr id="17" name="TextBox 17"/>
            <p:cNvSpPr txBox="1"/>
            <p:nvPr/>
          </p:nvSpPr>
          <p:spPr>
            <a:xfrm>
              <a:off x="0" y="165100"/>
              <a:ext cx="711200" cy="444500"/>
            </a:xfrm>
            <a:prstGeom prst="rect">
              <a:avLst/>
            </a:prstGeom>
          </p:spPr>
          <p:txBody>
            <a:bodyPr lIns="50800" tIns="50800" rIns="50800" bIns="50800" rtlCol="0" anchor="ctr"/>
            <a:lstStyle/>
            <a:p>
              <a:pPr algn="ctr">
                <a:lnSpc>
                  <a:spcPts val="2659"/>
                </a:lnSpc>
              </a:pPr>
              <a:endParaRPr/>
            </a:p>
          </p:txBody>
        </p:sp>
      </p:grpSp>
      <p:sp>
        <p:nvSpPr>
          <p:cNvPr id="18" name="TextBox 18"/>
          <p:cNvSpPr txBox="1"/>
          <p:nvPr/>
        </p:nvSpPr>
        <p:spPr>
          <a:xfrm>
            <a:off x="305432" y="1685027"/>
            <a:ext cx="9168807" cy="7004364"/>
          </a:xfrm>
          <a:prstGeom prst="rect">
            <a:avLst/>
          </a:prstGeom>
        </p:spPr>
        <p:txBody>
          <a:bodyPr lIns="0" tIns="0" rIns="0" bIns="0" rtlCol="0" anchor="t">
            <a:spAutoFit/>
          </a:bodyPr>
          <a:lstStyle/>
          <a:p>
            <a:pPr algn="ctr">
              <a:lnSpc>
                <a:spcPts val="3692"/>
              </a:lnSpc>
              <a:spcBef>
                <a:spcPct val="0"/>
              </a:spcBef>
            </a:pPr>
            <a:r>
              <a:rPr lang="en-US" sz="2637" b="1">
                <a:solidFill>
                  <a:srgbClr val="FFFFFF"/>
                </a:solidFill>
                <a:latin typeface="Inter Bold"/>
                <a:ea typeface="Inter Bold"/>
                <a:cs typeface="Inter Bold"/>
                <a:sym typeface="Inter Bold"/>
              </a:rPr>
              <a:t>Academic Contribution</a:t>
            </a:r>
          </a:p>
          <a:p>
            <a:pPr algn="ctr">
              <a:lnSpc>
                <a:spcPts val="3272"/>
              </a:lnSpc>
              <a:spcBef>
                <a:spcPct val="0"/>
              </a:spcBef>
            </a:pPr>
            <a:r>
              <a:rPr lang="en-US" sz="2337">
                <a:solidFill>
                  <a:srgbClr val="FFFFFF"/>
                </a:solidFill>
                <a:latin typeface="Inter"/>
                <a:ea typeface="Inter"/>
                <a:cs typeface="Inter"/>
                <a:sym typeface="Inter"/>
              </a:rPr>
              <a:t>This study offers a significant theoretical contribution by deepening understanding of the gendered economic impacts of the Boko Haram insurgency in northeastern Nigeria. Moving beyond security‑ and humanitarian‑focused analyses, it systematically synthesises evidence on women’s livelihoods, micro‑enterprises, and financial resilience, reframing women as active economic agents rather than passive victims.</a:t>
            </a:r>
          </a:p>
          <a:p>
            <a:pPr algn="ctr">
              <a:lnSpc>
                <a:spcPts val="3272"/>
              </a:lnSpc>
              <a:spcBef>
                <a:spcPct val="0"/>
              </a:spcBef>
            </a:pPr>
            <a:r>
              <a:rPr lang="en-US" sz="2337">
                <a:solidFill>
                  <a:srgbClr val="FFFFFF"/>
                </a:solidFill>
                <a:latin typeface="Inter"/>
                <a:ea typeface="Inter"/>
                <a:cs typeface="Inter"/>
                <a:sym typeface="Inter"/>
              </a:rPr>
              <a:t>Drawing on conflict and state fragility theory, feminist security and gender‑power perspectives, and the Sustainable Rural Livelihoods Framework, the study explains how institutional breakdown, insecurity, and displacement generate gender‑specific livelihood shocks and shape women’s adaptation strategies. It also addresses key methodological and intersectional gaps in existing research, including the limited use of gender‑sensitive and socioeconomic assessments of resilience in conflict‑affected settings.</a:t>
            </a:r>
          </a:p>
        </p:txBody>
      </p:sp>
      <p:sp>
        <p:nvSpPr>
          <p:cNvPr id="19" name="TextBox 19"/>
          <p:cNvSpPr txBox="1"/>
          <p:nvPr/>
        </p:nvSpPr>
        <p:spPr>
          <a:xfrm>
            <a:off x="10457198" y="1827905"/>
            <a:ext cx="7331789" cy="6053446"/>
          </a:xfrm>
          <a:prstGeom prst="rect">
            <a:avLst/>
          </a:prstGeom>
        </p:spPr>
        <p:txBody>
          <a:bodyPr lIns="0" tIns="0" rIns="0" bIns="0" rtlCol="0" anchor="t">
            <a:spAutoFit/>
          </a:bodyPr>
          <a:lstStyle/>
          <a:p>
            <a:pPr algn="ctr">
              <a:lnSpc>
                <a:spcPts val="3605"/>
              </a:lnSpc>
              <a:spcBef>
                <a:spcPct val="0"/>
              </a:spcBef>
            </a:pPr>
            <a:r>
              <a:rPr lang="en-US" sz="2575" b="1">
                <a:solidFill>
                  <a:srgbClr val="FFFFFF"/>
                </a:solidFill>
                <a:latin typeface="Inter Bold"/>
                <a:ea typeface="Inter Bold"/>
                <a:cs typeface="Inter Bold"/>
                <a:sym typeface="Inter Bold"/>
              </a:rPr>
              <a:t>Managerial Implications</a:t>
            </a:r>
          </a:p>
          <a:p>
            <a:pPr algn="ctr">
              <a:lnSpc>
                <a:spcPts val="3185"/>
              </a:lnSpc>
              <a:spcBef>
                <a:spcPct val="0"/>
              </a:spcBef>
            </a:pPr>
            <a:r>
              <a:rPr lang="en-US" sz="2275">
                <a:solidFill>
                  <a:srgbClr val="FFFFFF"/>
                </a:solidFill>
                <a:latin typeface="Inter"/>
                <a:ea typeface="Inter"/>
                <a:cs typeface="Inter"/>
                <a:sym typeface="Inter"/>
              </a:rPr>
              <a:t>The Study Emphasises The Significance Of Developing Gender-responsive And Resilience-oriented Interventions From Both A Managerial And Policy Perspective. Sustainable Livelihood Programmes, Specialised Microfinance, Cooperative Enterprise Models, And Reliable Market Access Mechanisms That Foster Women's Economic Potential Should Be Prioritised By Development Agencies, Non-governmental Organisations (Ngos), And Policymakers. Recognising Women-owned Microbusinesses As Vital For Sustainable Economic Recovery Will Improve Long-term Stability In The Region, As It Contributes To Comprehensive Post-conflict Development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6061671" y="582651"/>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a:off x="5530477" y="43647"/>
            <a:ext cx="12757523" cy="10262403"/>
          </a:xfrm>
          <a:custGeom>
            <a:avLst/>
            <a:gdLst/>
            <a:ahLst/>
            <a:cxnLst/>
            <a:rect l="l" t="t" r="r" b="b"/>
            <a:pathLst>
              <a:path w="12757523" h="10262403">
                <a:moveTo>
                  <a:pt x="0" y="0"/>
                </a:moveTo>
                <a:lnTo>
                  <a:pt x="12757523" y="0"/>
                </a:lnTo>
                <a:lnTo>
                  <a:pt x="12757523" y="10262403"/>
                </a:lnTo>
                <a:lnTo>
                  <a:pt x="0" y="10262403"/>
                </a:lnTo>
                <a:lnTo>
                  <a:pt x="0" y="0"/>
                </a:lnTo>
                <a:close/>
              </a:path>
            </a:pathLst>
          </a:custGeom>
          <a:blipFill>
            <a:blip r:embed="rId5"/>
            <a:stretch>
              <a:fillRect t="-191" b="-191"/>
            </a:stretch>
          </a:blipFill>
        </p:spPr>
        <p:txBody>
          <a:bodyPr/>
          <a:lstStyle/>
          <a:p>
            <a:endParaRPr lang="en-GB"/>
          </a:p>
        </p:txBody>
      </p:sp>
      <p:sp>
        <p:nvSpPr>
          <p:cNvPr id="6" name="TextBox 6"/>
          <p:cNvSpPr txBox="1"/>
          <p:nvPr/>
        </p:nvSpPr>
        <p:spPr>
          <a:xfrm>
            <a:off x="5761741" y="-16711"/>
            <a:ext cx="3106919" cy="978036"/>
          </a:xfrm>
          <a:prstGeom prst="rect">
            <a:avLst/>
          </a:prstGeom>
        </p:spPr>
        <p:txBody>
          <a:bodyPr lIns="0" tIns="0" rIns="0" bIns="0" rtlCol="0" anchor="t">
            <a:spAutoFit/>
          </a:bodyPr>
          <a:lstStyle/>
          <a:p>
            <a:pPr algn="ctr">
              <a:lnSpc>
                <a:spcPts val="6992"/>
              </a:lnSpc>
            </a:pPr>
            <a:r>
              <a:rPr lang="en-US" sz="4994" b="1">
                <a:solidFill>
                  <a:srgbClr val="2F5F98"/>
                </a:solidFill>
                <a:latin typeface="Overpass Ultra-Bold"/>
                <a:ea typeface="Overpass Ultra-Bold"/>
                <a:cs typeface="Overpass Ultra-Bold"/>
                <a:sym typeface="Overpass Ultra-Bold"/>
              </a:rPr>
              <a:t>Timeline</a:t>
            </a:r>
          </a:p>
        </p:txBody>
      </p:sp>
      <p:sp>
        <p:nvSpPr>
          <p:cNvPr id="7" name="TextBox 7"/>
          <p:cNvSpPr txBox="1"/>
          <p:nvPr/>
        </p:nvSpPr>
        <p:spPr>
          <a:xfrm>
            <a:off x="352419" y="-121486"/>
            <a:ext cx="4654796" cy="1463345"/>
          </a:xfrm>
          <a:prstGeom prst="rect">
            <a:avLst/>
          </a:prstGeom>
        </p:spPr>
        <p:txBody>
          <a:bodyPr lIns="0" tIns="0" rIns="0" bIns="0" rtlCol="0" anchor="t">
            <a:spAutoFit/>
          </a:bodyPr>
          <a:lstStyle/>
          <a:p>
            <a:pPr algn="ctr">
              <a:lnSpc>
                <a:spcPts val="10476"/>
              </a:lnSpc>
            </a:pPr>
            <a:r>
              <a:rPr lang="en-US" sz="7482" b="1">
                <a:solidFill>
                  <a:srgbClr val="2F5F98"/>
                </a:solidFill>
                <a:latin typeface="Overpass Ultra-Bold"/>
                <a:ea typeface="Overpass Ultra-Bold"/>
                <a:cs typeface="Overpass Ultra-Bold"/>
                <a:sym typeface="Overpass Ultra-Bold"/>
              </a:rPr>
              <a:t>Timeline</a:t>
            </a:r>
          </a:p>
        </p:txBody>
      </p:sp>
      <p:sp>
        <p:nvSpPr>
          <p:cNvPr id="8" name="Freeform 8"/>
          <p:cNvSpPr/>
          <p:nvPr/>
        </p:nvSpPr>
        <p:spPr>
          <a:xfrm>
            <a:off x="229437" y="1172560"/>
            <a:ext cx="4900761" cy="338598"/>
          </a:xfrm>
          <a:custGeom>
            <a:avLst/>
            <a:gdLst/>
            <a:ahLst/>
            <a:cxnLst/>
            <a:rect l="l" t="t" r="r" b="b"/>
            <a:pathLst>
              <a:path w="4900761" h="338598">
                <a:moveTo>
                  <a:pt x="0" y="0"/>
                </a:moveTo>
                <a:lnTo>
                  <a:pt x="4900761" y="0"/>
                </a:lnTo>
                <a:lnTo>
                  <a:pt x="4900761" y="338598"/>
                </a:lnTo>
                <a:lnTo>
                  <a:pt x="0" y="338598"/>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5916015" y="1028700"/>
            <a:ext cx="6455969" cy="446049"/>
          </a:xfrm>
          <a:custGeom>
            <a:avLst/>
            <a:gdLst/>
            <a:ahLst/>
            <a:cxnLst/>
            <a:rect l="l" t="t" r="r" b="b"/>
            <a:pathLst>
              <a:path w="6455969" h="446049">
                <a:moveTo>
                  <a:pt x="0" y="0"/>
                </a:moveTo>
                <a:lnTo>
                  <a:pt x="6455970" y="0"/>
                </a:lnTo>
                <a:lnTo>
                  <a:pt x="6455970"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7401997" y="-1270"/>
            <a:ext cx="3723203" cy="860172"/>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Overpass Ultra-Bold"/>
                <a:ea typeface="Overpass Ultra-Bold"/>
                <a:cs typeface="Overpass Ultra-Bold"/>
                <a:sym typeface="Overpass Ultra-Bold"/>
              </a:rPr>
              <a:t>References</a:t>
            </a:r>
          </a:p>
        </p:txBody>
      </p:sp>
      <p:sp>
        <p:nvSpPr>
          <p:cNvPr id="5" name="Freeform 5"/>
          <p:cNvSpPr/>
          <p:nvPr/>
        </p:nvSpPr>
        <p:spPr>
          <a:xfrm>
            <a:off x="12015422" y="8928174"/>
            <a:ext cx="6272578" cy="1219619"/>
          </a:xfrm>
          <a:custGeom>
            <a:avLst/>
            <a:gdLst/>
            <a:ahLst/>
            <a:cxnLst/>
            <a:rect l="l" t="t" r="r" b="b"/>
            <a:pathLst>
              <a:path w="6272578" h="1219619">
                <a:moveTo>
                  <a:pt x="0" y="0"/>
                </a:moveTo>
                <a:lnTo>
                  <a:pt x="6272578" y="0"/>
                </a:lnTo>
                <a:lnTo>
                  <a:pt x="6272578" y="1219619"/>
                </a:lnTo>
                <a:lnTo>
                  <a:pt x="0" y="121961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flipH="1">
            <a:off x="208754" y="8928174"/>
            <a:ext cx="5916015" cy="1150290"/>
          </a:xfrm>
          <a:custGeom>
            <a:avLst/>
            <a:gdLst/>
            <a:ahLst/>
            <a:cxnLst/>
            <a:rect l="l" t="t" r="r" b="b"/>
            <a:pathLst>
              <a:path w="5916015" h="1150290">
                <a:moveTo>
                  <a:pt x="5916015" y="0"/>
                </a:moveTo>
                <a:lnTo>
                  <a:pt x="0" y="0"/>
                </a:lnTo>
                <a:lnTo>
                  <a:pt x="0" y="1150290"/>
                </a:lnTo>
                <a:lnTo>
                  <a:pt x="5916015" y="1150290"/>
                </a:lnTo>
                <a:lnTo>
                  <a:pt x="5916015"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7" name="TextBox 7"/>
          <p:cNvSpPr txBox="1"/>
          <p:nvPr/>
        </p:nvSpPr>
        <p:spPr>
          <a:xfrm>
            <a:off x="0" y="1672822"/>
            <a:ext cx="18288000" cy="7007701"/>
          </a:xfrm>
          <a:prstGeom prst="rect">
            <a:avLst/>
          </a:prstGeom>
        </p:spPr>
        <p:txBody>
          <a:bodyPr lIns="0" tIns="0" rIns="0" bIns="0" rtlCol="0" anchor="t">
            <a:spAutoFit/>
          </a:bodyPr>
          <a:lstStyle/>
          <a:p>
            <a:pPr marL="452247" lvl="1" indent="-226123" algn="l">
              <a:lnSpc>
                <a:spcPts val="2932"/>
              </a:lnSpc>
              <a:buFont typeface="Arial"/>
              <a:buChar char="•"/>
            </a:pPr>
            <a:r>
              <a:rPr lang="en-US" sz="2094">
                <a:solidFill>
                  <a:srgbClr val="000000"/>
                </a:solidFill>
                <a:latin typeface="Inter"/>
                <a:ea typeface="Inter"/>
                <a:cs typeface="Inter"/>
                <a:sym typeface="Inter"/>
              </a:rPr>
              <a:t>Abubakar, T. and Amurtiya, M. (2023) 'Boko-Haram Insurgency and Rural Livelihood Dilemma: Implication for Sustainable Development in North-East Nigeria', Library of Science, pp. 216-225. Available at: https://bibliotekanauki.pl/articles/27314038#:~:text=The%20Boko%2DHaram%20insurgency%20has,access%20to%20affordable%20agricultural%20inputs. (Accessed: 2 February 2026).</a:t>
            </a:r>
          </a:p>
          <a:p>
            <a:pPr marL="452247" lvl="1" indent="-226123" algn="l">
              <a:lnSpc>
                <a:spcPts val="2932"/>
              </a:lnSpc>
              <a:buFont typeface="Arial"/>
              <a:buChar char="•"/>
            </a:pPr>
            <a:r>
              <a:rPr lang="en-US" sz="2094">
                <a:solidFill>
                  <a:srgbClr val="000000"/>
                </a:solidFill>
                <a:latin typeface="Inter"/>
                <a:ea typeface="Inter"/>
                <a:cs typeface="Inter"/>
                <a:sym typeface="Inter"/>
              </a:rPr>
              <a:t>Chant, S., Sweetman, C. (2012) 'Fixing women or fixing the world? ‘Smart economics’, efficiency approaches, and gender equality in development', Gender and Development, 20(3), pp. 517-529. Available at: https://doi-org.uwtsd.idm.oclc.org/10.1080/13552074.2012.731812 (Accessed: 4 February 2026).</a:t>
            </a:r>
          </a:p>
          <a:p>
            <a:pPr marL="452247" lvl="1" indent="-226123" algn="l">
              <a:lnSpc>
                <a:spcPts val="2932"/>
              </a:lnSpc>
              <a:buFont typeface="Arial"/>
              <a:buChar char="•"/>
            </a:pPr>
            <a:r>
              <a:rPr lang="en-US" sz="2094">
                <a:solidFill>
                  <a:srgbClr val="000000"/>
                </a:solidFill>
                <a:latin typeface="Inter"/>
                <a:ea typeface="Inter"/>
                <a:cs typeface="Inter"/>
                <a:sym typeface="Inter"/>
              </a:rPr>
              <a:t>Collier, P. (2019). Fixing Fragility: The role of the private sector and local institutions. Available at: https://www.researchgate.net/profile/Mamane-Bello/publication/330423386_FIXING_FRAGILITY/links/5c3f5b34a6fdccd6b5b18633/FIXING-FRAGILITY.pdf (Accessed: 13 February 2026).</a:t>
            </a:r>
          </a:p>
          <a:p>
            <a:pPr marL="452247" lvl="1" indent="-226123" algn="l">
              <a:lnSpc>
                <a:spcPts val="2932"/>
              </a:lnSpc>
              <a:buFont typeface="Arial"/>
              <a:buChar char="•"/>
            </a:pPr>
            <a:r>
              <a:rPr lang="en-US" sz="2094">
                <a:solidFill>
                  <a:srgbClr val="000000"/>
                </a:solidFill>
                <a:latin typeface="Inter"/>
                <a:ea typeface="Inter"/>
                <a:cs typeface="Inter"/>
                <a:sym typeface="Inter"/>
              </a:rPr>
              <a:t>Daouda, Y. (2020) 'Poverty and living conditions with Boko Haram in the Lake Chad Basin: the case of southeastern Niger', Review of African Political Economy, 47 (163), pp. 126-134. Available at: https://doi.org/10.1080/03056244.2020.1722086 (Accessed: 2 February 2026) </a:t>
            </a:r>
          </a:p>
          <a:p>
            <a:pPr marL="452247" lvl="1" indent="-226123" algn="l">
              <a:lnSpc>
                <a:spcPts val="2932"/>
              </a:lnSpc>
              <a:buFont typeface="Arial"/>
              <a:buChar char="•"/>
            </a:pPr>
            <a:r>
              <a:rPr lang="en-US" sz="2094">
                <a:solidFill>
                  <a:srgbClr val="000000"/>
                </a:solidFill>
                <a:latin typeface="Inter"/>
                <a:ea typeface="Inter"/>
                <a:cs typeface="Inter"/>
                <a:sym typeface="Inter"/>
              </a:rPr>
              <a:t>El-Bushra, J., Sah, I. (2005) Cycles of Violence: Gender Relations and Armed Conflict. Agency for Co-operation and Research in Development. Available at: https://web.archive.org/web/20200321061535id_/http://johnwatsonsite.com/MyClassNotes/Topics/Gender/cycles_of_violence.pdf (Accessed: 4 February 2026).</a:t>
            </a:r>
          </a:p>
          <a:p>
            <a:pPr marL="452247" lvl="1" indent="-226123" algn="l">
              <a:lnSpc>
                <a:spcPts val="2932"/>
              </a:lnSpc>
              <a:buFont typeface="Arial"/>
              <a:buChar char="•"/>
            </a:pPr>
            <a:r>
              <a:rPr lang="en-US" sz="2094">
                <a:solidFill>
                  <a:srgbClr val="000000"/>
                </a:solidFill>
                <a:latin typeface="Inter"/>
                <a:ea typeface="Inter"/>
                <a:cs typeface="Inter"/>
                <a:sym typeface="Inter"/>
              </a:rPr>
              <a:t>Enloe, C. (2016) Globalization and Militarism: Feminists Make the Link. Rowman and Littlefield. Available at: https://www.google.co.uk/books/edition/Globalization_and_Militarism/zU6HCwAAQBAJ?hl=en&amp;gbpv=1&amp;dq=Feminist+Security+Theory+(FST)+Key+scholars:+Cynthia+Enloe,+J.+Ann+Tickner,+Laura+Sjoberg&amp;pg=PR7&amp;printsec=frontcover (Accessed: 13 February 2026).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5" name="Group 5"/>
          <p:cNvGrpSpPr/>
          <p:nvPr/>
        </p:nvGrpSpPr>
        <p:grpSpPr>
          <a:xfrm>
            <a:off x="6520165" y="105214"/>
            <a:ext cx="5247669" cy="1078701"/>
            <a:chOff x="0" y="0"/>
            <a:chExt cx="1382102" cy="284102"/>
          </a:xfrm>
        </p:grpSpPr>
        <p:sp>
          <p:nvSpPr>
            <p:cNvPr id="6" name="Freeform 6"/>
            <p:cNvSpPr/>
            <p:nvPr/>
          </p:nvSpPr>
          <p:spPr>
            <a:xfrm>
              <a:off x="0" y="0"/>
              <a:ext cx="1382102" cy="284102"/>
            </a:xfrm>
            <a:custGeom>
              <a:avLst/>
              <a:gdLst/>
              <a:ahLst/>
              <a:cxnLst/>
              <a:rect l="l" t="t" r="r" b="b"/>
              <a:pathLst>
                <a:path w="1382102" h="284102">
                  <a:moveTo>
                    <a:pt x="75241" y="0"/>
                  </a:moveTo>
                  <a:lnTo>
                    <a:pt x="1306862" y="0"/>
                  </a:lnTo>
                  <a:cubicBezTo>
                    <a:pt x="1348416" y="0"/>
                    <a:pt x="1382102" y="33686"/>
                    <a:pt x="1382102" y="75241"/>
                  </a:cubicBezTo>
                  <a:lnTo>
                    <a:pt x="1382102" y="208862"/>
                  </a:lnTo>
                  <a:cubicBezTo>
                    <a:pt x="1382102" y="250416"/>
                    <a:pt x="1348416" y="284102"/>
                    <a:pt x="1306862" y="284102"/>
                  </a:cubicBezTo>
                  <a:lnTo>
                    <a:pt x="75241" y="284102"/>
                  </a:lnTo>
                  <a:cubicBezTo>
                    <a:pt x="33686" y="284102"/>
                    <a:pt x="0" y="250416"/>
                    <a:pt x="0" y="208862"/>
                  </a:cubicBezTo>
                  <a:lnTo>
                    <a:pt x="0" y="75241"/>
                  </a:lnTo>
                  <a:cubicBezTo>
                    <a:pt x="0" y="33686"/>
                    <a:pt x="33686" y="0"/>
                    <a:pt x="75241" y="0"/>
                  </a:cubicBezTo>
                  <a:close/>
                </a:path>
              </a:pathLst>
            </a:custGeom>
            <a:gradFill rotWithShape="1">
              <a:gsLst>
                <a:gs pos="0">
                  <a:srgbClr val="013E6A">
                    <a:alpha val="35000"/>
                  </a:srgbClr>
                </a:gs>
                <a:gs pos="25000">
                  <a:srgbClr val="43D1FF">
                    <a:alpha val="35000"/>
                  </a:srgbClr>
                </a:gs>
                <a:gs pos="50000">
                  <a:srgbClr val="013E6A">
                    <a:alpha val="35000"/>
                  </a:srgbClr>
                </a:gs>
                <a:gs pos="75000">
                  <a:srgbClr val="419AD6">
                    <a:alpha val="35000"/>
                  </a:srgbClr>
                </a:gs>
                <a:gs pos="100000">
                  <a:srgbClr val="01186A">
                    <a:alpha val="35000"/>
                  </a:srgbClr>
                </a:gs>
              </a:gsLst>
              <a:lin ang="5400000"/>
            </a:gradFill>
          </p:spPr>
          <p:txBody>
            <a:bodyPr/>
            <a:lstStyle/>
            <a:p>
              <a:endParaRPr lang="en-GB"/>
            </a:p>
          </p:txBody>
        </p:sp>
        <p:sp>
          <p:nvSpPr>
            <p:cNvPr id="7" name="TextBox 7"/>
            <p:cNvSpPr txBox="1"/>
            <p:nvPr/>
          </p:nvSpPr>
          <p:spPr>
            <a:xfrm>
              <a:off x="0" y="-38100"/>
              <a:ext cx="1382102" cy="322202"/>
            </a:xfrm>
            <a:prstGeom prst="rect">
              <a:avLst/>
            </a:prstGeom>
          </p:spPr>
          <p:txBody>
            <a:bodyPr lIns="50800" tIns="50800" rIns="50800" bIns="50800" rtlCol="0" anchor="ctr"/>
            <a:lstStyle/>
            <a:p>
              <a:pPr algn="ctr">
                <a:lnSpc>
                  <a:spcPts val="2659"/>
                </a:lnSpc>
              </a:pPr>
              <a:endParaRPr/>
            </a:p>
          </p:txBody>
        </p:sp>
      </p:grpSp>
      <p:sp>
        <p:nvSpPr>
          <p:cNvPr id="8" name="TextBox 8"/>
          <p:cNvSpPr txBox="1"/>
          <p:nvPr/>
        </p:nvSpPr>
        <p:spPr>
          <a:xfrm>
            <a:off x="7115675" y="177489"/>
            <a:ext cx="4056650" cy="858889"/>
          </a:xfrm>
          <a:prstGeom prst="rect">
            <a:avLst/>
          </a:prstGeom>
        </p:spPr>
        <p:txBody>
          <a:bodyPr wrap="square" lIns="0" tIns="0" rIns="0" bIns="0" rtlCol="0" anchor="t">
            <a:spAutoFit/>
          </a:bodyPr>
          <a:lstStyle/>
          <a:p>
            <a:pPr algn="ctr">
              <a:lnSpc>
                <a:spcPts val="7279"/>
              </a:lnSpc>
            </a:pPr>
            <a:r>
              <a:rPr lang="en-US" sz="5199" b="1" dirty="0">
                <a:solidFill>
                  <a:srgbClr val="2F5F98"/>
                </a:solidFill>
                <a:latin typeface="Inter Bold"/>
                <a:ea typeface="Inter Bold"/>
                <a:cs typeface="Inter Bold"/>
                <a:sym typeface="Inter Bold"/>
              </a:rPr>
              <a:t>References</a:t>
            </a:r>
          </a:p>
        </p:txBody>
      </p:sp>
      <p:sp>
        <p:nvSpPr>
          <p:cNvPr id="9" name="TextBox 9"/>
          <p:cNvSpPr txBox="1"/>
          <p:nvPr/>
        </p:nvSpPr>
        <p:spPr>
          <a:xfrm>
            <a:off x="714891" y="1634143"/>
            <a:ext cx="16858218" cy="6462758"/>
          </a:xfrm>
          <a:prstGeom prst="rect">
            <a:avLst/>
          </a:prstGeom>
        </p:spPr>
        <p:txBody>
          <a:bodyPr lIns="0" tIns="0" rIns="0" bIns="0" rtlCol="0" anchor="t">
            <a:spAutoFit/>
          </a:bodyPr>
          <a:lstStyle/>
          <a:p>
            <a:pPr algn="l">
              <a:lnSpc>
                <a:spcPts val="3063"/>
              </a:lnSpc>
            </a:pPr>
            <a:endParaRPr/>
          </a:p>
          <a:p>
            <a:pPr marL="472375" lvl="1" indent="-236187" algn="l">
              <a:lnSpc>
                <a:spcPts val="3063"/>
              </a:lnSpc>
              <a:buFont typeface="Arial"/>
              <a:buChar char="•"/>
            </a:pPr>
            <a:r>
              <a:rPr lang="en-US" sz="2187">
                <a:solidFill>
                  <a:srgbClr val="000000"/>
                </a:solidFill>
                <a:latin typeface="Inter"/>
                <a:ea typeface="Inter"/>
                <a:cs typeface="Inter"/>
                <a:sym typeface="Inter"/>
              </a:rPr>
              <a:t>Scoones, I. (1998) 'Sustainable Rural Livelihoods. A Framework for Analysis', Institute of Development Studies, 72, pp. 1-22. Available at: https://www.researchgate.net/publication/270588972_Sustainable_Rural_Livelihoods_A_Framework_for_Analysis_IDS_Working_Paper_72 (Accessed: 13 February 2026).</a:t>
            </a:r>
          </a:p>
          <a:p>
            <a:pPr marL="472375" lvl="1" indent="-236187" algn="l">
              <a:lnSpc>
                <a:spcPts val="3063"/>
              </a:lnSpc>
              <a:buFont typeface="Arial"/>
              <a:buChar char="•"/>
            </a:pPr>
            <a:r>
              <a:rPr lang="en-US" sz="2187">
                <a:solidFill>
                  <a:srgbClr val="000000"/>
                </a:solidFill>
                <a:latin typeface="Inter"/>
                <a:ea typeface="Inter"/>
                <a:cs typeface="Inter"/>
                <a:sym typeface="Inter"/>
              </a:rPr>
              <a:t>Saunders, M. (2022). Research Methods for Business Students Ninth Edition 2023.</a:t>
            </a:r>
          </a:p>
          <a:p>
            <a:pPr marL="472375" lvl="1" indent="-236187" algn="l">
              <a:lnSpc>
                <a:spcPts val="3063"/>
              </a:lnSpc>
              <a:buFont typeface="Arial"/>
              <a:buChar char="•"/>
            </a:pPr>
            <a:r>
              <a:rPr lang="en-US" sz="2187">
                <a:solidFill>
                  <a:srgbClr val="000000"/>
                </a:solidFill>
                <a:latin typeface="Inter"/>
                <a:ea typeface="Inter"/>
                <a:cs typeface="Inter"/>
                <a:sym typeface="Inter"/>
              </a:rPr>
              <a:t>Saunders, M., Lewis, P., Thornhill, A. (2023) Research Methods for Business Students Ninth Edition. Pearson. Available at: https://moodle.uwtsd.ac.uk/pluginfile.php/1157902/mod_resource/content/1/2023RMBChapter4andPreface.pdf (Accessed: 19 February 2026).</a:t>
            </a:r>
          </a:p>
          <a:p>
            <a:pPr marL="472375" lvl="1" indent="-236187" algn="l">
              <a:lnSpc>
                <a:spcPts val="3063"/>
              </a:lnSpc>
              <a:buFont typeface="Arial"/>
              <a:buChar char="•"/>
            </a:pPr>
            <a:r>
              <a:rPr lang="en-US" sz="2187">
                <a:solidFill>
                  <a:srgbClr val="000000"/>
                </a:solidFill>
                <a:latin typeface="Inter"/>
                <a:ea typeface="Inter"/>
                <a:cs typeface="Inter"/>
                <a:sym typeface="Inter"/>
              </a:rPr>
              <a:t>Sjoberg, L. (2013). Gendering Global Conflict Towards a Feminist Theory of War.  Columbia University Press. Available at: https://pestuge.iliauni.edu.ge/wp-content/uploads/2017/12/Laura-Sjoberg-Gendering-Global-Conflict.-Toward-Feminist-Theory-of-War.pdf (Accessed: 13 February 2026).</a:t>
            </a:r>
          </a:p>
          <a:p>
            <a:pPr marL="472375" lvl="1" indent="-236187" algn="l">
              <a:lnSpc>
                <a:spcPts val="3063"/>
              </a:lnSpc>
              <a:buFont typeface="Arial"/>
              <a:buChar char="•"/>
            </a:pPr>
            <a:r>
              <a:rPr lang="en-US" sz="2187">
                <a:solidFill>
                  <a:srgbClr val="000000"/>
                </a:solidFill>
                <a:latin typeface="Inter"/>
                <a:ea typeface="Inter"/>
                <a:cs typeface="Inter"/>
                <a:sym typeface="Inter"/>
              </a:rPr>
              <a:t>Tafida, A., Tukur, A., Adebayo, E., Ndaghu, A., Onu, and Momodu, J. (2023) 'Boko Haram insurgency and livelihood vulnerability of rural households in Northern Adamawa State, Nigeria', Research in Globalization, 6, pp.1-9. Available at: https://doi.org/10.1016/j.resglo.2023.100116 (Accessed: 2 February 2026).</a:t>
            </a:r>
          </a:p>
          <a:p>
            <a:pPr marL="472375" lvl="1" indent="-236187" algn="l">
              <a:lnSpc>
                <a:spcPts val="3063"/>
              </a:lnSpc>
              <a:buFont typeface="Arial"/>
              <a:buChar char="•"/>
            </a:pPr>
            <a:r>
              <a:rPr lang="en-US" sz="2187">
                <a:solidFill>
                  <a:srgbClr val="000000"/>
                </a:solidFill>
                <a:latin typeface="Inter"/>
                <a:ea typeface="Inter"/>
                <a:cs typeface="Inter"/>
                <a:sym typeface="Inter"/>
              </a:rPr>
              <a:t>Tickner, J. (1992).  Gender in International Relations: Feminist Perspectives on Achieving Global Security. Columbia University Press. Available at: https://www.ces.uc.pt/ficheiros2/files/Short.pdf (Accessed: 13 February 2026).</a:t>
            </a:r>
          </a:p>
        </p:txBody>
      </p:sp>
      <p:sp>
        <p:nvSpPr>
          <p:cNvPr id="10" name="Freeform 10"/>
          <p:cNvSpPr/>
          <p:nvPr/>
        </p:nvSpPr>
        <p:spPr>
          <a:xfrm>
            <a:off x="6065010" y="1028700"/>
            <a:ext cx="6455969" cy="446049"/>
          </a:xfrm>
          <a:custGeom>
            <a:avLst/>
            <a:gdLst/>
            <a:ahLst/>
            <a:cxnLst/>
            <a:rect l="l" t="t" r="r" b="b"/>
            <a:pathLst>
              <a:path w="6455969" h="446049">
                <a:moveTo>
                  <a:pt x="0" y="0"/>
                </a:moveTo>
                <a:lnTo>
                  <a:pt x="6455969" y="0"/>
                </a:lnTo>
                <a:lnTo>
                  <a:pt x="6455969" y="446049"/>
                </a:lnTo>
                <a:lnTo>
                  <a:pt x="0" y="446049"/>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050"/>
            <a:ext cx="18288000" cy="10325100"/>
          </a:xfrm>
          <a:custGeom>
            <a:avLst/>
            <a:gdLst/>
            <a:ahLst/>
            <a:cxnLst/>
            <a:rect l="l" t="t" r="r" b="b"/>
            <a:pathLst>
              <a:path w="18288000" h="10325100">
                <a:moveTo>
                  <a:pt x="0" y="0"/>
                </a:moveTo>
                <a:lnTo>
                  <a:pt x="18288000" y="0"/>
                </a:lnTo>
                <a:lnTo>
                  <a:pt x="18288000" y="10325100"/>
                </a:lnTo>
                <a:lnTo>
                  <a:pt x="0" y="10325100"/>
                </a:lnTo>
                <a:lnTo>
                  <a:pt x="0" y="0"/>
                </a:lnTo>
                <a:close/>
              </a:path>
            </a:pathLst>
          </a:custGeom>
          <a:blipFill>
            <a:blip r:embed="rId2"/>
            <a:stretch>
              <a:fillRect/>
            </a:stretch>
          </a:blipFill>
        </p:spPr>
        <p:txBody>
          <a:bodyPr/>
          <a:lstStyle/>
          <a:p>
            <a:endParaRPr lang="en-GB"/>
          </a:p>
        </p:txBody>
      </p:sp>
      <p:sp>
        <p:nvSpPr>
          <p:cNvPr id="3" name="Freeform 3"/>
          <p:cNvSpPr/>
          <p:nvPr/>
        </p:nvSpPr>
        <p:spPr>
          <a:xfrm>
            <a:off x="5916015" y="5841047"/>
            <a:ext cx="6455969" cy="446049"/>
          </a:xfrm>
          <a:custGeom>
            <a:avLst/>
            <a:gdLst/>
            <a:ahLst/>
            <a:cxnLst/>
            <a:rect l="l" t="t" r="r" b="b"/>
            <a:pathLst>
              <a:path w="6455969" h="446049">
                <a:moveTo>
                  <a:pt x="0" y="0"/>
                </a:moveTo>
                <a:lnTo>
                  <a:pt x="6455970" y="0"/>
                </a:lnTo>
                <a:lnTo>
                  <a:pt x="6455970" y="446049"/>
                </a:lnTo>
                <a:lnTo>
                  <a:pt x="0" y="446049"/>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10972800" y="85471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 name="Freeform 5"/>
          <p:cNvSpPr/>
          <p:nvPr/>
        </p:nvSpPr>
        <p:spPr>
          <a:xfrm flipH="1">
            <a:off x="0" y="85471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TextBox 6"/>
          <p:cNvSpPr txBox="1"/>
          <p:nvPr/>
        </p:nvSpPr>
        <p:spPr>
          <a:xfrm>
            <a:off x="5916016" y="4022281"/>
            <a:ext cx="6455968" cy="1520288"/>
          </a:xfrm>
          <a:prstGeom prst="rect">
            <a:avLst/>
          </a:prstGeom>
        </p:spPr>
        <p:txBody>
          <a:bodyPr wrap="square" lIns="0" tIns="0" rIns="0" bIns="0" rtlCol="0" anchor="t">
            <a:spAutoFit/>
          </a:bodyPr>
          <a:lstStyle/>
          <a:p>
            <a:pPr algn="ctr">
              <a:lnSpc>
                <a:spcPts val="12880"/>
              </a:lnSpc>
            </a:pPr>
            <a:r>
              <a:rPr lang="en-US" sz="9200" b="1" dirty="0">
                <a:solidFill>
                  <a:srgbClr val="2F5F98"/>
                </a:solidFill>
                <a:latin typeface="Overpass Ultra-Bold"/>
                <a:ea typeface="Overpass Ultra-Bold"/>
                <a:cs typeface="Overpass Ultra-Bold"/>
                <a:sym typeface="Overpass Ultra-Bold"/>
              </a:rPr>
              <a:t>Thank You</a:t>
            </a:r>
          </a:p>
        </p:txBody>
      </p:sp>
      <p:sp>
        <p:nvSpPr>
          <p:cNvPr id="7" name="Freeform 7"/>
          <p:cNvSpPr/>
          <p:nvPr/>
        </p:nvSpPr>
        <p:spPr>
          <a:xfrm>
            <a:off x="10972800" y="317529"/>
            <a:ext cx="7315200" cy="1422343"/>
          </a:xfrm>
          <a:custGeom>
            <a:avLst/>
            <a:gdLst/>
            <a:ahLst/>
            <a:cxnLst/>
            <a:rect l="l" t="t" r="r" b="b"/>
            <a:pathLst>
              <a:path w="7315200" h="1422343">
                <a:moveTo>
                  <a:pt x="0" y="0"/>
                </a:moveTo>
                <a:lnTo>
                  <a:pt x="7315200" y="0"/>
                </a:lnTo>
                <a:lnTo>
                  <a:pt x="7315200" y="1422342"/>
                </a:lnTo>
                <a:lnTo>
                  <a:pt x="0" y="142234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Freeform 8"/>
          <p:cNvSpPr/>
          <p:nvPr/>
        </p:nvSpPr>
        <p:spPr>
          <a:xfrm flipH="1">
            <a:off x="0" y="317529"/>
            <a:ext cx="7315200" cy="1422343"/>
          </a:xfrm>
          <a:custGeom>
            <a:avLst/>
            <a:gdLst/>
            <a:ahLst/>
            <a:cxnLst/>
            <a:rect l="l" t="t" r="r" b="b"/>
            <a:pathLst>
              <a:path w="7315200" h="1422343">
                <a:moveTo>
                  <a:pt x="7315200" y="0"/>
                </a:moveTo>
                <a:lnTo>
                  <a:pt x="0" y="0"/>
                </a:lnTo>
                <a:lnTo>
                  <a:pt x="0" y="1422342"/>
                </a:lnTo>
                <a:lnTo>
                  <a:pt x="7315200" y="1422342"/>
                </a:lnTo>
                <a:lnTo>
                  <a:pt x="731520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fe17946d-473b-4586-81ce-d4c04b62bab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C6FAE98E0725340AA54BF6C37EBD441" ma:contentTypeVersion="17" ma:contentTypeDescription="Create a new document." ma:contentTypeScope="" ma:versionID="1857b8087821548aee4f057ec1eb328f">
  <xsd:schema xmlns:xsd="http://www.w3.org/2001/XMLSchema" xmlns:xs="http://www.w3.org/2001/XMLSchema" xmlns:p="http://schemas.microsoft.com/office/2006/metadata/properties" xmlns:ns3="fe17946d-473b-4586-81ce-d4c04b62babd" xmlns:ns4="c665fd62-4853-463e-bebb-3fe726021d2f" targetNamespace="http://schemas.microsoft.com/office/2006/metadata/properties" ma:root="true" ma:fieldsID="737b4ab918893779bd97285494ecefad" ns3:_="" ns4:_="">
    <xsd:import namespace="fe17946d-473b-4586-81ce-d4c04b62babd"/>
    <xsd:import namespace="c665fd62-4853-463e-bebb-3fe726021d2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DateTaken" minOccurs="0"/>
                <xsd:element ref="ns3:MediaServiceAutoTags" minOccurs="0"/>
                <xsd:element ref="ns3:MediaServiceGenerationTime" minOccurs="0"/>
                <xsd:element ref="ns3:MediaServiceEventHashCode" minOccurs="0"/>
                <xsd:element ref="ns3:MediaServiceSearchProperties" minOccurs="0"/>
                <xsd:element ref="ns3:_activity" minOccurs="0"/>
                <xsd:element ref="ns3:MediaServiceOCR" minOccurs="0"/>
                <xsd:element ref="ns3:MediaServiceObjectDetectorVersions" minOccurs="0"/>
                <xsd:element ref="ns3:MediaServiceSystemTag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17946d-473b-4586-81ce-d4c04b62bab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_activity" ma:index="20" nillable="true" ma:displayName="_activity" ma:hidden="true" ma:internalName="_activity">
      <xsd:simpleType>
        <xsd:restriction base="dms:Note"/>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ystemTags" ma:index="23" nillable="true" ma:displayName="MediaServiceSystemTags" ma:hidden="true" ma:internalName="MediaServiceSystemTags" ma:readOnly="true">
      <xsd:simpleType>
        <xsd:restriction base="dms:Note"/>
      </xsd:simpleType>
    </xsd:element>
    <xsd:element name="MediaLengthInSeconds" ma:index="24"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665fd62-4853-463e-bebb-3fe726021d2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B01899-76E4-4490-8773-6D6592770D09}">
  <ds:schemaRefs>
    <ds:schemaRef ds:uri="http://purl.org/dc/terms/"/>
    <ds:schemaRef ds:uri="http://purl.org/dc/elements/1.1/"/>
    <ds:schemaRef ds:uri="http://purl.org/dc/dcmitype/"/>
    <ds:schemaRef ds:uri="http://schemas.microsoft.com/office/2006/metadata/properties"/>
    <ds:schemaRef ds:uri="http://schemas.microsoft.com/office/2006/documentManagement/types"/>
    <ds:schemaRef ds:uri="c665fd62-4853-463e-bebb-3fe726021d2f"/>
    <ds:schemaRef ds:uri="fe17946d-473b-4586-81ce-d4c04b62babd"/>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6ECC79BC-1A29-4520-83A1-AEB7623740FA}">
  <ds:schemaRefs>
    <ds:schemaRef ds:uri="http://schemas.microsoft.com/sharepoint/v3/contenttype/forms"/>
  </ds:schemaRefs>
</ds:datastoreItem>
</file>

<file path=customXml/itemProps3.xml><?xml version="1.0" encoding="utf-8"?>
<ds:datastoreItem xmlns:ds="http://schemas.openxmlformats.org/officeDocument/2006/customXml" ds:itemID="{04DDD751-5FA6-424B-BB20-598E1F3980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17946d-473b-4586-81ce-d4c04b62babd"/>
    <ds:schemaRef ds:uri="c665fd62-4853-463e-bebb-3fe726021d2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15162</TotalTime>
  <Words>2413</Words>
  <Application>Microsoft Office PowerPoint</Application>
  <PresentationFormat>Custom</PresentationFormat>
  <Paragraphs>69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DBA RESEARCH PROPOSAL ON THE TOPIC OF AN EXPLORATION OF BOKO HARAM’S CONFLICT IMPACT ON WOMEN'S LIVELIHOODS, BUSINESS RESILIENCE, AND ECONOMIC SUSTAINABILITY IN NORTHEASTERN NIGERIA: A SYSTEMATIC LITERATURE REVIEW</dc:title>
  <cp:lastModifiedBy>Sabrina Reid (1920873)</cp:lastModifiedBy>
  <cp:revision>5</cp:revision>
  <dcterms:created xsi:type="dcterms:W3CDTF">2006-08-16T00:00:00Z</dcterms:created>
  <dcterms:modified xsi:type="dcterms:W3CDTF">2026-06-08T11:51:08Z</dcterms:modified>
  <dc:identifier>DAHCInuIyoA</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0x0101006C6FAE98E0725340AA54BF6C37EBD441</vt:lpwstr>
  </property>
</Properties>
</file>