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4660"/>
  </p:normalViewPr>
  <p:slideViewPr>
    <p:cSldViewPr snapToGrid="0">
      <p:cViewPr varScale="1">
        <p:scale>
          <a:sx n="59" d="100"/>
          <a:sy n="59" d="100"/>
        </p:scale>
        <p:origin x="1220" y="5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669B4-A6E7-44C7-901D-A7E40CF2DCE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2A18D89-DF0D-4146-A015-AA48097C7233}">
      <dgm:prSet custT="1"/>
      <dgm:spPr/>
      <dgm:t>
        <a:bodyPr/>
        <a:lstStyle/>
        <a:p>
          <a:r>
            <a:rPr lang="en-GB" sz="1800">
              <a:solidFill>
                <a:schemeClr val="bg1"/>
              </a:solidFill>
            </a:rPr>
            <a:t>Minor Conditions 26.1% - this includes the common cold or flu and sickness and diarrhoea. </a:t>
          </a:r>
          <a:endParaRPr lang="en-US" sz="1800">
            <a:solidFill>
              <a:schemeClr val="bg1"/>
            </a:solidFill>
          </a:endParaRPr>
        </a:p>
      </dgm:t>
    </dgm:pt>
    <dgm:pt modelId="{0568ED79-8B5E-4528-88A7-B3E0E1356D3C}" type="parTrans" cxnId="{F0CD91E0-B099-43CA-B088-371AFE5C0AE5}">
      <dgm:prSet/>
      <dgm:spPr/>
      <dgm:t>
        <a:bodyPr/>
        <a:lstStyle/>
        <a:p>
          <a:endParaRPr lang="en-US" sz="1800">
            <a:solidFill>
              <a:schemeClr val="bg1"/>
            </a:solidFill>
          </a:endParaRPr>
        </a:p>
      </dgm:t>
    </dgm:pt>
    <dgm:pt modelId="{25A296FF-CDC3-49CB-88E7-851D498B67C4}" type="sibTrans" cxnId="{F0CD91E0-B099-43CA-B088-371AFE5C0AE5}">
      <dgm:prSet/>
      <dgm:spPr/>
      <dgm:t>
        <a:bodyPr/>
        <a:lstStyle/>
        <a:p>
          <a:endParaRPr lang="en-US" sz="1800">
            <a:solidFill>
              <a:schemeClr val="bg1"/>
            </a:solidFill>
          </a:endParaRPr>
        </a:p>
      </dgm:t>
    </dgm:pt>
    <dgm:pt modelId="{2A498F70-145E-4F58-8600-AEC03C5BC947}">
      <dgm:prSet custT="1"/>
      <dgm:spPr/>
      <dgm:t>
        <a:bodyPr/>
        <a:lstStyle/>
        <a:p>
          <a:r>
            <a:rPr lang="en-GB" sz="1800" dirty="0">
              <a:solidFill>
                <a:schemeClr val="bg1"/>
              </a:solidFill>
            </a:rPr>
            <a:t>Other Conditions 17.1% - This includes coronavirus-related illnesses. </a:t>
          </a:r>
          <a:endParaRPr lang="en-US" sz="1800" dirty="0">
            <a:solidFill>
              <a:schemeClr val="bg1"/>
            </a:solidFill>
          </a:endParaRPr>
        </a:p>
      </dgm:t>
    </dgm:pt>
    <dgm:pt modelId="{E6C6E9DF-F115-4134-9E59-E8FD73C0E078}" type="parTrans" cxnId="{937E975D-0B88-481F-B684-8DF2CB48BD16}">
      <dgm:prSet/>
      <dgm:spPr/>
      <dgm:t>
        <a:bodyPr/>
        <a:lstStyle/>
        <a:p>
          <a:endParaRPr lang="en-US" sz="1800">
            <a:solidFill>
              <a:schemeClr val="bg1"/>
            </a:solidFill>
          </a:endParaRPr>
        </a:p>
      </dgm:t>
    </dgm:pt>
    <dgm:pt modelId="{14219955-5CE4-4FD9-AA63-F9A0F6341045}" type="sibTrans" cxnId="{937E975D-0B88-481F-B684-8DF2CB48BD16}">
      <dgm:prSet/>
      <dgm:spPr/>
      <dgm:t>
        <a:bodyPr/>
        <a:lstStyle/>
        <a:p>
          <a:endParaRPr lang="en-US" sz="1800">
            <a:solidFill>
              <a:schemeClr val="bg1"/>
            </a:solidFill>
          </a:endParaRPr>
        </a:p>
      </dgm:t>
    </dgm:pt>
    <dgm:pt modelId="{05919DFF-B4ED-40E8-A2B3-C1C704056481}">
      <dgm:prSet custT="1"/>
      <dgm:spPr/>
      <dgm:t>
        <a:bodyPr/>
        <a:lstStyle/>
        <a:p>
          <a:r>
            <a:rPr lang="en-GB" sz="1800">
              <a:solidFill>
                <a:schemeClr val="bg1"/>
              </a:solidFill>
            </a:rPr>
            <a:t>Musculoskeletal problems 15.4% - This includes back neck and upper limb problems.</a:t>
          </a:r>
          <a:endParaRPr lang="en-US" sz="1800">
            <a:solidFill>
              <a:schemeClr val="bg1"/>
            </a:solidFill>
          </a:endParaRPr>
        </a:p>
      </dgm:t>
    </dgm:pt>
    <dgm:pt modelId="{860C3183-93E3-4979-BF30-4CEA204B9B2D}" type="parTrans" cxnId="{42DE7672-9CC8-4538-B259-A2E60CFD97CD}">
      <dgm:prSet/>
      <dgm:spPr/>
      <dgm:t>
        <a:bodyPr/>
        <a:lstStyle/>
        <a:p>
          <a:endParaRPr lang="en-US" sz="1800">
            <a:solidFill>
              <a:schemeClr val="bg1"/>
            </a:solidFill>
          </a:endParaRPr>
        </a:p>
      </dgm:t>
    </dgm:pt>
    <dgm:pt modelId="{4A835A33-7BFE-4DF6-AA12-D76539B31F12}" type="sibTrans" cxnId="{42DE7672-9CC8-4538-B259-A2E60CFD97CD}">
      <dgm:prSet/>
      <dgm:spPr/>
      <dgm:t>
        <a:bodyPr/>
        <a:lstStyle/>
        <a:p>
          <a:endParaRPr lang="en-US" sz="1800">
            <a:solidFill>
              <a:schemeClr val="bg1"/>
            </a:solidFill>
          </a:endParaRPr>
        </a:p>
      </dgm:t>
    </dgm:pt>
    <dgm:pt modelId="{233BACE4-9CD9-42DB-A67B-CDCBA7096412}">
      <dgm:prSet custT="1"/>
      <dgm:spPr/>
      <dgm:t>
        <a:bodyPr/>
        <a:lstStyle/>
        <a:p>
          <a:r>
            <a:rPr lang="en-GB" sz="1800" dirty="0">
              <a:solidFill>
                <a:schemeClr val="bg1"/>
              </a:solidFill>
            </a:rPr>
            <a:t>Mental Health conditions 11.6% - this includes stress, depression, and anxiety.</a:t>
          </a:r>
          <a:endParaRPr lang="en-US" sz="1800" dirty="0">
            <a:solidFill>
              <a:schemeClr val="bg1"/>
            </a:solidFill>
          </a:endParaRPr>
        </a:p>
      </dgm:t>
    </dgm:pt>
    <dgm:pt modelId="{8D60E4DC-CC64-4AF9-8459-72C1804C1BA0}" type="parTrans" cxnId="{005F5725-8319-4C85-906F-1AC017D326A7}">
      <dgm:prSet/>
      <dgm:spPr/>
      <dgm:t>
        <a:bodyPr/>
        <a:lstStyle/>
        <a:p>
          <a:endParaRPr lang="en-US" sz="1800">
            <a:solidFill>
              <a:schemeClr val="bg1"/>
            </a:solidFill>
          </a:endParaRPr>
        </a:p>
      </dgm:t>
    </dgm:pt>
    <dgm:pt modelId="{C55F3DFC-1E7D-4CBA-846F-026BB1B25DE9}" type="sibTrans" cxnId="{005F5725-8319-4C85-906F-1AC017D326A7}">
      <dgm:prSet/>
      <dgm:spPr/>
      <dgm:t>
        <a:bodyPr/>
        <a:lstStyle/>
        <a:p>
          <a:endParaRPr lang="en-US" sz="1800">
            <a:solidFill>
              <a:schemeClr val="bg1"/>
            </a:solidFill>
          </a:endParaRPr>
        </a:p>
      </dgm:t>
    </dgm:pt>
    <dgm:pt modelId="{5951EDDE-C694-4178-A324-6C6E436556A0}">
      <dgm:prSet custT="1"/>
      <dgm:spPr/>
      <dgm:t>
        <a:bodyPr/>
        <a:lstStyle/>
        <a:p>
          <a:r>
            <a:rPr lang="en-GB" sz="1800" dirty="0">
              <a:solidFill>
                <a:schemeClr val="bg1"/>
              </a:solidFill>
            </a:rPr>
            <a:t>Sourced From </a:t>
          </a:r>
          <a:r>
            <a:rPr lang="en-GB" sz="1800" b="1" dirty="0">
              <a:solidFill>
                <a:schemeClr val="bg1"/>
              </a:solidFill>
            </a:rPr>
            <a:t>(Leaker &amp; Kumar, 2021)</a:t>
          </a:r>
          <a:endParaRPr lang="en-US" sz="1800" dirty="0">
            <a:solidFill>
              <a:schemeClr val="bg1"/>
            </a:solidFill>
          </a:endParaRPr>
        </a:p>
      </dgm:t>
    </dgm:pt>
    <dgm:pt modelId="{9D635FC6-7B08-43E7-8B9B-41CBD051342C}" type="parTrans" cxnId="{FC1AB66A-4322-4373-B962-6FB43398AD6C}">
      <dgm:prSet/>
      <dgm:spPr/>
      <dgm:t>
        <a:bodyPr/>
        <a:lstStyle/>
        <a:p>
          <a:endParaRPr lang="en-US" sz="1800">
            <a:solidFill>
              <a:schemeClr val="bg1"/>
            </a:solidFill>
          </a:endParaRPr>
        </a:p>
      </dgm:t>
    </dgm:pt>
    <dgm:pt modelId="{31A1E4C1-A793-4AC9-B929-C96FA287F110}" type="sibTrans" cxnId="{FC1AB66A-4322-4373-B962-6FB43398AD6C}">
      <dgm:prSet/>
      <dgm:spPr/>
      <dgm:t>
        <a:bodyPr/>
        <a:lstStyle/>
        <a:p>
          <a:endParaRPr lang="en-US" sz="1800">
            <a:solidFill>
              <a:schemeClr val="bg1"/>
            </a:solidFill>
          </a:endParaRPr>
        </a:p>
      </dgm:t>
    </dgm:pt>
    <dgm:pt modelId="{8CB2CC27-5907-4274-A54A-C036AAB607B9}" type="pres">
      <dgm:prSet presAssocID="{C1A669B4-A6E7-44C7-901D-A7E40CF2DCED}" presName="vert0" presStyleCnt="0">
        <dgm:presLayoutVars>
          <dgm:dir/>
          <dgm:animOne val="branch"/>
          <dgm:animLvl val="lvl"/>
        </dgm:presLayoutVars>
      </dgm:prSet>
      <dgm:spPr/>
    </dgm:pt>
    <dgm:pt modelId="{8AE69633-B7EA-43CA-877D-EF9F35B5C296}" type="pres">
      <dgm:prSet presAssocID="{72A18D89-DF0D-4146-A015-AA48097C7233}" presName="thickLine" presStyleLbl="alignNode1" presStyleIdx="0" presStyleCnt="5"/>
      <dgm:spPr/>
    </dgm:pt>
    <dgm:pt modelId="{1A4798D8-B835-4A93-8638-5397A752B839}" type="pres">
      <dgm:prSet presAssocID="{72A18D89-DF0D-4146-A015-AA48097C7233}" presName="horz1" presStyleCnt="0"/>
      <dgm:spPr/>
    </dgm:pt>
    <dgm:pt modelId="{7C28359C-85BC-4E17-809A-EBCB7AFCA966}" type="pres">
      <dgm:prSet presAssocID="{72A18D89-DF0D-4146-A015-AA48097C7233}" presName="tx1" presStyleLbl="revTx" presStyleIdx="0" presStyleCnt="5" custLinFactNeighborX="-2710" custLinFactNeighborY="-8230"/>
      <dgm:spPr/>
    </dgm:pt>
    <dgm:pt modelId="{460831D3-E799-4554-B577-770D89887CC4}" type="pres">
      <dgm:prSet presAssocID="{72A18D89-DF0D-4146-A015-AA48097C7233}" presName="vert1" presStyleCnt="0"/>
      <dgm:spPr/>
    </dgm:pt>
    <dgm:pt modelId="{71FE2299-37AC-43D5-8573-C8CF73F84FF1}" type="pres">
      <dgm:prSet presAssocID="{2A498F70-145E-4F58-8600-AEC03C5BC947}" presName="thickLine" presStyleLbl="alignNode1" presStyleIdx="1" presStyleCnt="5"/>
      <dgm:spPr/>
    </dgm:pt>
    <dgm:pt modelId="{93C11E28-DE9F-46F8-A52F-8672E43EB140}" type="pres">
      <dgm:prSet presAssocID="{2A498F70-145E-4F58-8600-AEC03C5BC947}" presName="horz1" presStyleCnt="0"/>
      <dgm:spPr/>
    </dgm:pt>
    <dgm:pt modelId="{5763C7BD-9747-411F-8840-F234EE218432}" type="pres">
      <dgm:prSet presAssocID="{2A498F70-145E-4F58-8600-AEC03C5BC947}" presName="tx1" presStyleLbl="revTx" presStyleIdx="1" presStyleCnt="5"/>
      <dgm:spPr/>
    </dgm:pt>
    <dgm:pt modelId="{1F01F28A-9FCC-47C8-B5F1-CBA4AC3DE030}" type="pres">
      <dgm:prSet presAssocID="{2A498F70-145E-4F58-8600-AEC03C5BC947}" presName="vert1" presStyleCnt="0"/>
      <dgm:spPr/>
    </dgm:pt>
    <dgm:pt modelId="{03250056-9473-49A0-8250-52409960F4A6}" type="pres">
      <dgm:prSet presAssocID="{05919DFF-B4ED-40E8-A2B3-C1C704056481}" presName="thickLine" presStyleLbl="alignNode1" presStyleIdx="2" presStyleCnt="5"/>
      <dgm:spPr/>
    </dgm:pt>
    <dgm:pt modelId="{5CBC12D0-FCCF-409E-BC61-5029539B36DC}" type="pres">
      <dgm:prSet presAssocID="{05919DFF-B4ED-40E8-A2B3-C1C704056481}" presName="horz1" presStyleCnt="0"/>
      <dgm:spPr/>
    </dgm:pt>
    <dgm:pt modelId="{C7487C93-2AE8-4D51-9BCC-42284D0E20D3}" type="pres">
      <dgm:prSet presAssocID="{05919DFF-B4ED-40E8-A2B3-C1C704056481}" presName="tx1" presStyleLbl="revTx" presStyleIdx="2" presStyleCnt="5"/>
      <dgm:spPr/>
    </dgm:pt>
    <dgm:pt modelId="{5654E7A1-0BD4-4705-A178-B9A082B047AC}" type="pres">
      <dgm:prSet presAssocID="{05919DFF-B4ED-40E8-A2B3-C1C704056481}" presName="vert1" presStyleCnt="0"/>
      <dgm:spPr/>
    </dgm:pt>
    <dgm:pt modelId="{A626619D-4E95-4EA7-BA39-C006EA8007E3}" type="pres">
      <dgm:prSet presAssocID="{233BACE4-9CD9-42DB-A67B-CDCBA7096412}" presName="thickLine" presStyleLbl="alignNode1" presStyleIdx="3" presStyleCnt="5"/>
      <dgm:spPr/>
    </dgm:pt>
    <dgm:pt modelId="{8B7B660A-BE71-47DB-BD49-6038E5875C2A}" type="pres">
      <dgm:prSet presAssocID="{233BACE4-9CD9-42DB-A67B-CDCBA7096412}" presName="horz1" presStyleCnt="0"/>
      <dgm:spPr/>
    </dgm:pt>
    <dgm:pt modelId="{0DFD2EDC-2827-4FFD-BE8C-54C6D18D4291}" type="pres">
      <dgm:prSet presAssocID="{233BACE4-9CD9-42DB-A67B-CDCBA7096412}" presName="tx1" presStyleLbl="revTx" presStyleIdx="3" presStyleCnt="5"/>
      <dgm:spPr/>
    </dgm:pt>
    <dgm:pt modelId="{93E10D84-5DCD-46F3-AD6C-80D1C77FB7B9}" type="pres">
      <dgm:prSet presAssocID="{233BACE4-9CD9-42DB-A67B-CDCBA7096412}" presName="vert1" presStyleCnt="0"/>
      <dgm:spPr/>
    </dgm:pt>
    <dgm:pt modelId="{6F4AD6A4-02D1-428C-B9A8-0E0BDBC1377A}" type="pres">
      <dgm:prSet presAssocID="{5951EDDE-C694-4178-A324-6C6E436556A0}" presName="thickLine" presStyleLbl="alignNode1" presStyleIdx="4" presStyleCnt="5"/>
      <dgm:spPr/>
    </dgm:pt>
    <dgm:pt modelId="{9DF3CF8A-8ED6-40C4-8CE4-18E8F36B0B1E}" type="pres">
      <dgm:prSet presAssocID="{5951EDDE-C694-4178-A324-6C6E436556A0}" presName="horz1" presStyleCnt="0"/>
      <dgm:spPr/>
    </dgm:pt>
    <dgm:pt modelId="{7996E3EA-084C-447A-AA13-005D5F638DDD}" type="pres">
      <dgm:prSet presAssocID="{5951EDDE-C694-4178-A324-6C6E436556A0}" presName="tx1" presStyleLbl="revTx" presStyleIdx="4" presStyleCnt="5"/>
      <dgm:spPr/>
    </dgm:pt>
    <dgm:pt modelId="{EC85B330-E07F-4F58-93A9-DD8504CC2DA0}" type="pres">
      <dgm:prSet presAssocID="{5951EDDE-C694-4178-A324-6C6E436556A0}" presName="vert1" presStyleCnt="0"/>
      <dgm:spPr/>
    </dgm:pt>
  </dgm:ptLst>
  <dgm:cxnLst>
    <dgm:cxn modelId="{005F5725-8319-4C85-906F-1AC017D326A7}" srcId="{C1A669B4-A6E7-44C7-901D-A7E40CF2DCED}" destId="{233BACE4-9CD9-42DB-A67B-CDCBA7096412}" srcOrd="3" destOrd="0" parTransId="{8D60E4DC-CC64-4AF9-8459-72C1804C1BA0}" sibTransId="{C55F3DFC-1E7D-4CBA-846F-026BB1B25DE9}"/>
    <dgm:cxn modelId="{75BB8830-864E-42ED-AA33-3736CB84A6DD}" type="presOf" srcId="{233BACE4-9CD9-42DB-A67B-CDCBA7096412}" destId="{0DFD2EDC-2827-4FFD-BE8C-54C6D18D4291}" srcOrd="0" destOrd="0" presId="urn:microsoft.com/office/officeart/2008/layout/LinedList"/>
    <dgm:cxn modelId="{937E975D-0B88-481F-B684-8DF2CB48BD16}" srcId="{C1A669B4-A6E7-44C7-901D-A7E40CF2DCED}" destId="{2A498F70-145E-4F58-8600-AEC03C5BC947}" srcOrd="1" destOrd="0" parTransId="{E6C6E9DF-F115-4134-9E59-E8FD73C0E078}" sibTransId="{14219955-5CE4-4FD9-AA63-F9A0F6341045}"/>
    <dgm:cxn modelId="{A7280A61-5E6C-41C1-AE7C-50F8ACFB505C}" type="presOf" srcId="{5951EDDE-C694-4178-A324-6C6E436556A0}" destId="{7996E3EA-084C-447A-AA13-005D5F638DDD}" srcOrd="0" destOrd="0" presId="urn:microsoft.com/office/officeart/2008/layout/LinedList"/>
    <dgm:cxn modelId="{FC1AB66A-4322-4373-B962-6FB43398AD6C}" srcId="{C1A669B4-A6E7-44C7-901D-A7E40CF2DCED}" destId="{5951EDDE-C694-4178-A324-6C6E436556A0}" srcOrd="4" destOrd="0" parTransId="{9D635FC6-7B08-43E7-8B9B-41CBD051342C}" sibTransId="{31A1E4C1-A793-4AC9-B929-C96FA287F110}"/>
    <dgm:cxn modelId="{42DE7672-9CC8-4538-B259-A2E60CFD97CD}" srcId="{C1A669B4-A6E7-44C7-901D-A7E40CF2DCED}" destId="{05919DFF-B4ED-40E8-A2B3-C1C704056481}" srcOrd="2" destOrd="0" parTransId="{860C3183-93E3-4979-BF30-4CEA204B9B2D}" sibTransId="{4A835A33-7BFE-4DF6-AA12-D76539B31F12}"/>
    <dgm:cxn modelId="{51950D97-0619-47A7-A3F2-89B9C4CD1990}" type="presOf" srcId="{C1A669B4-A6E7-44C7-901D-A7E40CF2DCED}" destId="{8CB2CC27-5907-4274-A54A-C036AAB607B9}" srcOrd="0" destOrd="0" presId="urn:microsoft.com/office/officeart/2008/layout/LinedList"/>
    <dgm:cxn modelId="{CA274FD1-9B4C-4D20-8DE5-F0F1CCC7FC25}" type="presOf" srcId="{05919DFF-B4ED-40E8-A2B3-C1C704056481}" destId="{C7487C93-2AE8-4D51-9BCC-42284D0E20D3}" srcOrd="0" destOrd="0" presId="urn:microsoft.com/office/officeart/2008/layout/LinedList"/>
    <dgm:cxn modelId="{F0CD91E0-B099-43CA-B088-371AFE5C0AE5}" srcId="{C1A669B4-A6E7-44C7-901D-A7E40CF2DCED}" destId="{72A18D89-DF0D-4146-A015-AA48097C7233}" srcOrd="0" destOrd="0" parTransId="{0568ED79-8B5E-4528-88A7-B3E0E1356D3C}" sibTransId="{25A296FF-CDC3-49CB-88E7-851D498B67C4}"/>
    <dgm:cxn modelId="{EC3725E2-BA80-4608-879C-F4E65B4B2957}" type="presOf" srcId="{2A498F70-145E-4F58-8600-AEC03C5BC947}" destId="{5763C7BD-9747-411F-8840-F234EE218432}" srcOrd="0" destOrd="0" presId="urn:microsoft.com/office/officeart/2008/layout/LinedList"/>
    <dgm:cxn modelId="{B72D3AFD-279E-4A45-8D9F-E4A58DED6D5A}" type="presOf" srcId="{72A18D89-DF0D-4146-A015-AA48097C7233}" destId="{7C28359C-85BC-4E17-809A-EBCB7AFCA966}" srcOrd="0" destOrd="0" presId="urn:microsoft.com/office/officeart/2008/layout/LinedList"/>
    <dgm:cxn modelId="{4850E320-D0E6-4B82-8BB3-1E6C996DD1CA}" type="presParOf" srcId="{8CB2CC27-5907-4274-A54A-C036AAB607B9}" destId="{8AE69633-B7EA-43CA-877D-EF9F35B5C296}" srcOrd="0" destOrd="0" presId="urn:microsoft.com/office/officeart/2008/layout/LinedList"/>
    <dgm:cxn modelId="{921295EF-AE1D-4438-9CC8-93A1AEA86BE3}" type="presParOf" srcId="{8CB2CC27-5907-4274-A54A-C036AAB607B9}" destId="{1A4798D8-B835-4A93-8638-5397A752B839}" srcOrd="1" destOrd="0" presId="urn:microsoft.com/office/officeart/2008/layout/LinedList"/>
    <dgm:cxn modelId="{313F0DA7-7148-43F7-A55E-C0D6071B0F87}" type="presParOf" srcId="{1A4798D8-B835-4A93-8638-5397A752B839}" destId="{7C28359C-85BC-4E17-809A-EBCB7AFCA966}" srcOrd="0" destOrd="0" presId="urn:microsoft.com/office/officeart/2008/layout/LinedList"/>
    <dgm:cxn modelId="{B79DEDCB-B1A6-4DF1-8441-A22CBF402CD1}" type="presParOf" srcId="{1A4798D8-B835-4A93-8638-5397A752B839}" destId="{460831D3-E799-4554-B577-770D89887CC4}" srcOrd="1" destOrd="0" presId="urn:microsoft.com/office/officeart/2008/layout/LinedList"/>
    <dgm:cxn modelId="{68EF017B-8020-4E5C-817D-2C68218D40D5}" type="presParOf" srcId="{8CB2CC27-5907-4274-A54A-C036AAB607B9}" destId="{71FE2299-37AC-43D5-8573-C8CF73F84FF1}" srcOrd="2" destOrd="0" presId="urn:microsoft.com/office/officeart/2008/layout/LinedList"/>
    <dgm:cxn modelId="{38CCA204-EEB2-4FEB-B23D-72B4A98D4B5D}" type="presParOf" srcId="{8CB2CC27-5907-4274-A54A-C036AAB607B9}" destId="{93C11E28-DE9F-46F8-A52F-8672E43EB140}" srcOrd="3" destOrd="0" presId="urn:microsoft.com/office/officeart/2008/layout/LinedList"/>
    <dgm:cxn modelId="{17A6169F-E304-4A4A-8DFF-AB60A15CC347}" type="presParOf" srcId="{93C11E28-DE9F-46F8-A52F-8672E43EB140}" destId="{5763C7BD-9747-411F-8840-F234EE218432}" srcOrd="0" destOrd="0" presId="urn:microsoft.com/office/officeart/2008/layout/LinedList"/>
    <dgm:cxn modelId="{5A0F9CBE-7502-47B8-9522-1B72B5C313FC}" type="presParOf" srcId="{93C11E28-DE9F-46F8-A52F-8672E43EB140}" destId="{1F01F28A-9FCC-47C8-B5F1-CBA4AC3DE030}" srcOrd="1" destOrd="0" presId="urn:microsoft.com/office/officeart/2008/layout/LinedList"/>
    <dgm:cxn modelId="{55527304-F7EA-48AF-9C54-E284BB94ADAE}" type="presParOf" srcId="{8CB2CC27-5907-4274-A54A-C036AAB607B9}" destId="{03250056-9473-49A0-8250-52409960F4A6}" srcOrd="4" destOrd="0" presId="urn:microsoft.com/office/officeart/2008/layout/LinedList"/>
    <dgm:cxn modelId="{16E4F239-09E0-4644-812F-FD88516C19B3}" type="presParOf" srcId="{8CB2CC27-5907-4274-A54A-C036AAB607B9}" destId="{5CBC12D0-FCCF-409E-BC61-5029539B36DC}" srcOrd="5" destOrd="0" presId="urn:microsoft.com/office/officeart/2008/layout/LinedList"/>
    <dgm:cxn modelId="{2D76DB40-756B-43DC-BCE5-A882B10B7620}" type="presParOf" srcId="{5CBC12D0-FCCF-409E-BC61-5029539B36DC}" destId="{C7487C93-2AE8-4D51-9BCC-42284D0E20D3}" srcOrd="0" destOrd="0" presId="urn:microsoft.com/office/officeart/2008/layout/LinedList"/>
    <dgm:cxn modelId="{E382D66D-20BA-4302-A880-A5CF2BCE18E9}" type="presParOf" srcId="{5CBC12D0-FCCF-409E-BC61-5029539B36DC}" destId="{5654E7A1-0BD4-4705-A178-B9A082B047AC}" srcOrd="1" destOrd="0" presId="urn:microsoft.com/office/officeart/2008/layout/LinedList"/>
    <dgm:cxn modelId="{2F77BF33-D189-42F0-AEC6-AE37119C3267}" type="presParOf" srcId="{8CB2CC27-5907-4274-A54A-C036AAB607B9}" destId="{A626619D-4E95-4EA7-BA39-C006EA8007E3}" srcOrd="6" destOrd="0" presId="urn:microsoft.com/office/officeart/2008/layout/LinedList"/>
    <dgm:cxn modelId="{F281EB5A-F5C3-499B-9715-EE1D1ED78E61}" type="presParOf" srcId="{8CB2CC27-5907-4274-A54A-C036AAB607B9}" destId="{8B7B660A-BE71-47DB-BD49-6038E5875C2A}" srcOrd="7" destOrd="0" presId="urn:microsoft.com/office/officeart/2008/layout/LinedList"/>
    <dgm:cxn modelId="{489B590C-913A-4730-8E7C-90142F8AF37F}" type="presParOf" srcId="{8B7B660A-BE71-47DB-BD49-6038E5875C2A}" destId="{0DFD2EDC-2827-4FFD-BE8C-54C6D18D4291}" srcOrd="0" destOrd="0" presId="urn:microsoft.com/office/officeart/2008/layout/LinedList"/>
    <dgm:cxn modelId="{B6C53743-676B-4637-8222-90B7D3A62551}" type="presParOf" srcId="{8B7B660A-BE71-47DB-BD49-6038E5875C2A}" destId="{93E10D84-5DCD-46F3-AD6C-80D1C77FB7B9}" srcOrd="1" destOrd="0" presId="urn:microsoft.com/office/officeart/2008/layout/LinedList"/>
    <dgm:cxn modelId="{449F8CEC-1C34-446B-BC20-A811B8B7EF43}" type="presParOf" srcId="{8CB2CC27-5907-4274-A54A-C036AAB607B9}" destId="{6F4AD6A4-02D1-428C-B9A8-0E0BDBC1377A}" srcOrd="8" destOrd="0" presId="urn:microsoft.com/office/officeart/2008/layout/LinedList"/>
    <dgm:cxn modelId="{200DFB0D-3104-4150-863D-D983057564E6}" type="presParOf" srcId="{8CB2CC27-5907-4274-A54A-C036AAB607B9}" destId="{9DF3CF8A-8ED6-40C4-8CE4-18E8F36B0B1E}" srcOrd="9" destOrd="0" presId="urn:microsoft.com/office/officeart/2008/layout/LinedList"/>
    <dgm:cxn modelId="{60CB14FC-65F9-47C7-B30B-9D455425C409}" type="presParOf" srcId="{9DF3CF8A-8ED6-40C4-8CE4-18E8F36B0B1E}" destId="{7996E3EA-084C-447A-AA13-005D5F638DDD}" srcOrd="0" destOrd="0" presId="urn:microsoft.com/office/officeart/2008/layout/LinedList"/>
    <dgm:cxn modelId="{E1FA5195-F5D1-4A97-8F74-7585BAFD9C5E}" type="presParOf" srcId="{9DF3CF8A-8ED6-40C4-8CE4-18E8F36B0B1E}" destId="{EC85B330-E07F-4F58-93A9-DD8504CC2DA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9B52C2-EB28-49A2-A73B-68C2E8EF60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16F7C98-35DF-4DCB-A551-4F7539B3477C}">
      <dgm:prSet/>
      <dgm:spPr/>
      <dgm:t>
        <a:bodyPr/>
        <a:lstStyle/>
        <a:p>
          <a:r>
            <a:rPr lang="en-GB"/>
            <a:t>Be aware of your own emotions.</a:t>
          </a:r>
          <a:endParaRPr lang="en-US"/>
        </a:p>
      </dgm:t>
    </dgm:pt>
    <dgm:pt modelId="{EACBF72C-6199-4310-BF10-CF3843EAD6E9}" type="parTrans" cxnId="{58AB43C4-6EF8-4AA5-85CB-DA9D3444C8DD}">
      <dgm:prSet/>
      <dgm:spPr/>
      <dgm:t>
        <a:bodyPr/>
        <a:lstStyle/>
        <a:p>
          <a:endParaRPr lang="en-US"/>
        </a:p>
      </dgm:t>
    </dgm:pt>
    <dgm:pt modelId="{92A6AC36-0405-4144-BB3A-5308472CE696}" type="sibTrans" cxnId="{58AB43C4-6EF8-4AA5-85CB-DA9D3444C8DD}">
      <dgm:prSet/>
      <dgm:spPr/>
      <dgm:t>
        <a:bodyPr/>
        <a:lstStyle/>
        <a:p>
          <a:endParaRPr lang="en-US"/>
        </a:p>
      </dgm:t>
    </dgm:pt>
    <dgm:pt modelId="{12DBA37F-9C67-49D8-B276-1C031225998B}">
      <dgm:prSet/>
      <dgm:spPr/>
      <dgm:t>
        <a:bodyPr/>
        <a:lstStyle/>
        <a:p>
          <a:r>
            <a:rPr lang="en-GB"/>
            <a:t>Manage your own emotions.</a:t>
          </a:r>
          <a:endParaRPr lang="en-US"/>
        </a:p>
      </dgm:t>
    </dgm:pt>
    <dgm:pt modelId="{D788B753-4780-4D27-9761-B49339430AAB}" type="parTrans" cxnId="{A307F19D-549F-4BB1-B9EC-A40405C4A8B4}">
      <dgm:prSet/>
      <dgm:spPr/>
      <dgm:t>
        <a:bodyPr/>
        <a:lstStyle/>
        <a:p>
          <a:endParaRPr lang="en-US"/>
        </a:p>
      </dgm:t>
    </dgm:pt>
    <dgm:pt modelId="{2E207796-14B5-4643-8AB7-085BB6E87889}" type="sibTrans" cxnId="{A307F19D-549F-4BB1-B9EC-A40405C4A8B4}">
      <dgm:prSet/>
      <dgm:spPr/>
      <dgm:t>
        <a:bodyPr/>
        <a:lstStyle/>
        <a:p>
          <a:endParaRPr lang="en-US"/>
        </a:p>
      </dgm:t>
    </dgm:pt>
    <dgm:pt modelId="{9E31F81C-9E91-422B-8079-5203C59C2834}">
      <dgm:prSet/>
      <dgm:spPr/>
      <dgm:t>
        <a:bodyPr/>
        <a:lstStyle/>
        <a:p>
          <a:r>
            <a:rPr lang="en-GB"/>
            <a:t>Motivate yourself.</a:t>
          </a:r>
          <a:endParaRPr lang="en-US"/>
        </a:p>
      </dgm:t>
    </dgm:pt>
    <dgm:pt modelId="{C9FFBA64-46B6-461E-861E-37407398B8FF}" type="parTrans" cxnId="{8110E69B-35C4-4FA0-A2F1-0F616EA04EAF}">
      <dgm:prSet/>
      <dgm:spPr/>
      <dgm:t>
        <a:bodyPr/>
        <a:lstStyle/>
        <a:p>
          <a:endParaRPr lang="en-US"/>
        </a:p>
      </dgm:t>
    </dgm:pt>
    <dgm:pt modelId="{3D4D6C44-E6CE-4F52-81A7-435A3F133BDD}" type="sibTrans" cxnId="{8110E69B-35C4-4FA0-A2F1-0F616EA04EAF}">
      <dgm:prSet/>
      <dgm:spPr/>
      <dgm:t>
        <a:bodyPr/>
        <a:lstStyle/>
        <a:p>
          <a:endParaRPr lang="en-US"/>
        </a:p>
      </dgm:t>
    </dgm:pt>
    <dgm:pt modelId="{FE688936-F15D-42EB-88F0-8CE47B0C715B}">
      <dgm:prSet/>
      <dgm:spPr/>
      <dgm:t>
        <a:bodyPr/>
        <a:lstStyle/>
        <a:p>
          <a:r>
            <a:rPr lang="en-GB"/>
            <a:t>Recognize and understand other people’s emotions.</a:t>
          </a:r>
          <a:endParaRPr lang="en-US"/>
        </a:p>
      </dgm:t>
    </dgm:pt>
    <dgm:pt modelId="{7FC34933-71ED-4D1D-A997-C3D2A90D6AFB}" type="parTrans" cxnId="{A378DAAF-2F9F-4E0F-81B1-374EB8BB1593}">
      <dgm:prSet/>
      <dgm:spPr/>
      <dgm:t>
        <a:bodyPr/>
        <a:lstStyle/>
        <a:p>
          <a:endParaRPr lang="en-US"/>
        </a:p>
      </dgm:t>
    </dgm:pt>
    <dgm:pt modelId="{FB27E4C0-DFB9-4D6A-A822-C5731C7B881F}" type="sibTrans" cxnId="{A378DAAF-2F9F-4E0F-81B1-374EB8BB1593}">
      <dgm:prSet/>
      <dgm:spPr/>
      <dgm:t>
        <a:bodyPr/>
        <a:lstStyle/>
        <a:p>
          <a:endParaRPr lang="en-US"/>
        </a:p>
      </dgm:t>
    </dgm:pt>
    <dgm:pt modelId="{AE6C8D93-A8EC-48D3-A0E4-7F104F1A3B72}">
      <dgm:prSet/>
      <dgm:spPr/>
      <dgm:t>
        <a:bodyPr/>
        <a:lstStyle/>
        <a:p>
          <a:r>
            <a:rPr lang="en-GB"/>
            <a:t>Manage relationships (others’ emotions)</a:t>
          </a:r>
          <a:endParaRPr lang="en-US"/>
        </a:p>
      </dgm:t>
    </dgm:pt>
    <dgm:pt modelId="{7E6C4E20-3F2E-4744-BE94-8696E8972415}" type="parTrans" cxnId="{4BB59E47-82A3-4130-B5C4-6CBB53314BB1}">
      <dgm:prSet/>
      <dgm:spPr/>
      <dgm:t>
        <a:bodyPr/>
        <a:lstStyle/>
        <a:p>
          <a:endParaRPr lang="en-US"/>
        </a:p>
      </dgm:t>
    </dgm:pt>
    <dgm:pt modelId="{9DCC0A07-2445-44F6-B3E3-12DB5E0256F7}" type="sibTrans" cxnId="{4BB59E47-82A3-4130-B5C4-6CBB53314BB1}">
      <dgm:prSet/>
      <dgm:spPr/>
      <dgm:t>
        <a:bodyPr/>
        <a:lstStyle/>
        <a:p>
          <a:endParaRPr lang="en-US"/>
        </a:p>
      </dgm:t>
    </dgm:pt>
    <dgm:pt modelId="{96D5A941-B4D0-45D6-B05A-4DD4129FDCE1}" type="pres">
      <dgm:prSet presAssocID="{3E9B52C2-EB28-49A2-A73B-68C2E8EF60D7}" presName="root" presStyleCnt="0">
        <dgm:presLayoutVars>
          <dgm:dir/>
          <dgm:resizeHandles val="exact"/>
        </dgm:presLayoutVars>
      </dgm:prSet>
      <dgm:spPr/>
    </dgm:pt>
    <dgm:pt modelId="{4DD07DB8-5372-48C9-9C39-D95A4CEB5900}" type="pres">
      <dgm:prSet presAssocID="{716F7C98-35DF-4DCB-A551-4F7539B3477C}" presName="compNode" presStyleCnt="0"/>
      <dgm:spPr/>
    </dgm:pt>
    <dgm:pt modelId="{737A8B6B-A452-4961-BEED-428E3DEF055B}" type="pres">
      <dgm:prSet presAssocID="{716F7C98-35DF-4DCB-A551-4F7539B3477C}" presName="bgRect" presStyleLbl="bgShp" presStyleIdx="0" presStyleCnt="5"/>
      <dgm:spPr/>
    </dgm:pt>
    <dgm:pt modelId="{CBB92415-60B5-4CCA-A627-1788CCD28003}" type="pres">
      <dgm:prSet presAssocID="{716F7C98-35DF-4DCB-A551-4F7539B3477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ngry Face with No Fill"/>
        </a:ext>
      </dgm:extLst>
    </dgm:pt>
    <dgm:pt modelId="{FD90C30A-EB67-42B4-9556-E6D5F3D0289B}" type="pres">
      <dgm:prSet presAssocID="{716F7C98-35DF-4DCB-A551-4F7539B3477C}" presName="spaceRect" presStyleCnt="0"/>
      <dgm:spPr/>
    </dgm:pt>
    <dgm:pt modelId="{04042396-DD2E-4D5B-A8AA-CEED7B2AF829}" type="pres">
      <dgm:prSet presAssocID="{716F7C98-35DF-4DCB-A551-4F7539B3477C}" presName="parTx" presStyleLbl="revTx" presStyleIdx="0" presStyleCnt="5">
        <dgm:presLayoutVars>
          <dgm:chMax val="0"/>
          <dgm:chPref val="0"/>
        </dgm:presLayoutVars>
      </dgm:prSet>
      <dgm:spPr/>
    </dgm:pt>
    <dgm:pt modelId="{3B1B8133-E19C-4AE2-8ABB-E5263B6C1C4A}" type="pres">
      <dgm:prSet presAssocID="{92A6AC36-0405-4144-BB3A-5308472CE696}" presName="sibTrans" presStyleCnt="0"/>
      <dgm:spPr/>
    </dgm:pt>
    <dgm:pt modelId="{59F16C64-6287-4779-94F2-D8D3C225333F}" type="pres">
      <dgm:prSet presAssocID="{12DBA37F-9C67-49D8-B276-1C031225998B}" presName="compNode" presStyleCnt="0"/>
      <dgm:spPr/>
    </dgm:pt>
    <dgm:pt modelId="{7729A5CD-9B04-431C-BB3D-184CC7861A76}" type="pres">
      <dgm:prSet presAssocID="{12DBA37F-9C67-49D8-B276-1C031225998B}" presName="bgRect" presStyleLbl="bgShp" presStyleIdx="1" presStyleCnt="5"/>
      <dgm:spPr/>
    </dgm:pt>
    <dgm:pt modelId="{917C223A-5C6B-4DF4-84A7-AA7C5759B8FC}" type="pres">
      <dgm:prSet presAssocID="{12DBA37F-9C67-49D8-B276-1C031225998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rying Face with No Fill"/>
        </a:ext>
      </dgm:extLst>
    </dgm:pt>
    <dgm:pt modelId="{AB07E9C5-BD89-4694-9201-907D8624622B}" type="pres">
      <dgm:prSet presAssocID="{12DBA37F-9C67-49D8-B276-1C031225998B}" presName="spaceRect" presStyleCnt="0"/>
      <dgm:spPr/>
    </dgm:pt>
    <dgm:pt modelId="{25B05447-3DBD-46AD-9A80-4D342BC8A264}" type="pres">
      <dgm:prSet presAssocID="{12DBA37F-9C67-49D8-B276-1C031225998B}" presName="parTx" presStyleLbl="revTx" presStyleIdx="1" presStyleCnt="5">
        <dgm:presLayoutVars>
          <dgm:chMax val="0"/>
          <dgm:chPref val="0"/>
        </dgm:presLayoutVars>
      </dgm:prSet>
      <dgm:spPr/>
    </dgm:pt>
    <dgm:pt modelId="{835864E8-4BD1-4328-B12D-D4E7965FF580}" type="pres">
      <dgm:prSet presAssocID="{2E207796-14B5-4643-8AB7-085BB6E87889}" presName="sibTrans" presStyleCnt="0"/>
      <dgm:spPr/>
    </dgm:pt>
    <dgm:pt modelId="{7F176D09-E0CF-4088-B487-6E053EDDFBE3}" type="pres">
      <dgm:prSet presAssocID="{9E31F81C-9E91-422B-8079-5203C59C2834}" presName="compNode" presStyleCnt="0"/>
      <dgm:spPr/>
    </dgm:pt>
    <dgm:pt modelId="{C1AE4AAC-B4DB-47BA-980C-6F77B3798CF4}" type="pres">
      <dgm:prSet presAssocID="{9E31F81C-9E91-422B-8079-5203C59C2834}" presName="bgRect" presStyleLbl="bgShp" presStyleIdx="2" presStyleCnt="5"/>
      <dgm:spPr/>
    </dgm:pt>
    <dgm:pt modelId="{F409D95E-C308-4AB9-A7A3-BD7621449B68}" type="pres">
      <dgm:prSet presAssocID="{9E31F81C-9E91-422B-8079-5203C59C28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ium"/>
        </a:ext>
      </dgm:extLst>
    </dgm:pt>
    <dgm:pt modelId="{666CA350-3571-4EE6-9EA2-2E60CBFAB331}" type="pres">
      <dgm:prSet presAssocID="{9E31F81C-9E91-422B-8079-5203C59C2834}" presName="spaceRect" presStyleCnt="0"/>
      <dgm:spPr/>
    </dgm:pt>
    <dgm:pt modelId="{DFBD6198-41E3-462C-A675-79E7ADCAD74F}" type="pres">
      <dgm:prSet presAssocID="{9E31F81C-9E91-422B-8079-5203C59C2834}" presName="parTx" presStyleLbl="revTx" presStyleIdx="2" presStyleCnt="5">
        <dgm:presLayoutVars>
          <dgm:chMax val="0"/>
          <dgm:chPref val="0"/>
        </dgm:presLayoutVars>
      </dgm:prSet>
      <dgm:spPr/>
    </dgm:pt>
    <dgm:pt modelId="{B6604401-4899-4078-95A4-1A07121595AC}" type="pres">
      <dgm:prSet presAssocID="{3D4D6C44-E6CE-4F52-81A7-435A3F133BDD}" presName="sibTrans" presStyleCnt="0"/>
      <dgm:spPr/>
    </dgm:pt>
    <dgm:pt modelId="{F342FE20-1AAC-4DCB-BD80-7A14C7CC53DD}" type="pres">
      <dgm:prSet presAssocID="{FE688936-F15D-42EB-88F0-8CE47B0C715B}" presName="compNode" presStyleCnt="0"/>
      <dgm:spPr/>
    </dgm:pt>
    <dgm:pt modelId="{5D1EA35A-C7EC-478F-90D6-39D7482F7210}" type="pres">
      <dgm:prSet presAssocID="{FE688936-F15D-42EB-88F0-8CE47B0C715B}" presName="bgRect" presStyleLbl="bgShp" presStyleIdx="3" presStyleCnt="5"/>
      <dgm:spPr/>
    </dgm:pt>
    <dgm:pt modelId="{C028C58C-4EA8-4E93-BF4B-173D2E3F2CBE}" type="pres">
      <dgm:prSet presAssocID="{FE688936-F15D-42EB-88F0-8CE47B0C715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utral Face with Solid Fill"/>
        </a:ext>
      </dgm:extLst>
    </dgm:pt>
    <dgm:pt modelId="{F4A8E7E4-E8B9-4DA2-8E09-6498AA594C2B}" type="pres">
      <dgm:prSet presAssocID="{FE688936-F15D-42EB-88F0-8CE47B0C715B}" presName="spaceRect" presStyleCnt="0"/>
      <dgm:spPr/>
    </dgm:pt>
    <dgm:pt modelId="{A189EF86-9120-426C-B1C9-4001172A3B43}" type="pres">
      <dgm:prSet presAssocID="{FE688936-F15D-42EB-88F0-8CE47B0C715B}" presName="parTx" presStyleLbl="revTx" presStyleIdx="3" presStyleCnt="5">
        <dgm:presLayoutVars>
          <dgm:chMax val="0"/>
          <dgm:chPref val="0"/>
        </dgm:presLayoutVars>
      </dgm:prSet>
      <dgm:spPr/>
    </dgm:pt>
    <dgm:pt modelId="{30F2150F-57AF-47E1-86CA-335811DC4AB2}" type="pres">
      <dgm:prSet presAssocID="{FB27E4C0-DFB9-4D6A-A822-C5731C7B881F}" presName="sibTrans" presStyleCnt="0"/>
      <dgm:spPr/>
    </dgm:pt>
    <dgm:pt modelId="{A5A82D44-8464-443B-9C5B-5E6F6E0D9F44}" type="pres">
      <dgm:prSet presAssocID="{AE6C8D93-A8EC-48D3-A0E4-7F104F1A3B72}" presName="compNode" presStyleCnt="0"/>
      <dgm:spPr/>
    </dgm:pt>
    <dgm:pt modelId="{15D6FFB6-0ABF-4683-8A60-07F8530153E9}" type="pres">
      <dgm:prSet presAssocID="{AE6C8D93-A8EC-48D3-A0E4-7F104F1A3B72}" presName="bgRect" presStyleLbl="bgShp" presStyleIdx="4" presStyleCnt="5"/>
      <dgm:spPr/>
    </dgm:pt>
    <dgm:pt modelId="{3C0131B2-0F83-4BA8-8DA0-7ECEA6B5788D}" type="pres">
      <dgm:prSet presAssocID="{AE6C8D93-A8EC-48D3-A0E4-7F104F1A3B7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n Love Face Outline"/>
        </a:ext>
      </dgm:extLst>
    </dgm:pt>
    <dgm:pt modelId="{94E0BE13-0FBC-49FC-83E3-F9E07D3CF245}" type="pres">
      <dgm:prSet presAssocID="{AE6C8D93-A8EC-48D3-A0E4-7F104F1A3B72}" presName="spaceRect" presStyleCnt="0"/>
      <dgm:spPr/>
    </dgm:pt>
    <dgm:pt modelId="{A7EDF02D-B72E-4866-A301-E033ECAA421C}" type="pres">
      <dgm:prSet presAssocID="{AE6C8D93-A8EC-48D3-A0E4-7F104F1A3B72}" presName="parTx" presStyleLbl="revTx" presStyleIdx="4" presStyleCnt="5">
        <dgm:presLayoutVars>
          <dgm:chMax val="0"/>
          <dgm:chPref val="0"/>
        </dgm:presLayoutVars>
      </dgm:prSet>
      <dgm:spPr/>
    </dgm:pt>
  </dgm:ptLst>
  <dgm:cxnLst>
    <dgm:cxn modelId="{4272BB08-2FE3-4FF2-8951-4BBC75D3AFFE}" type="presOf" srcId="{3E9B52C2-EB28-49A2-A73B-68C2E8EF60D7}" destId="{96D5A941-B4D0-45D6-B05A-4DD4129FDCE1}" srcOrd="0" destOrd="0" presId="urn:microsoft.com/office/officeart/2018/2/layout/IconVerticalSolidList"/>
    <dgm:cxn modelId="{6C0CDE33-6DA1-4E85-903D-80E8EEB523BA}" type="presOf" srcId="{AE6C8D93-A8EC-48D3-A0E4-7F104F1A3B72}" destId="{A7EDF02D-B72E-4866-A301-E033ECAA421C}" srcOrd="0" destOrd="0" presId="urn:microsoft.com/office/officeart/2018/2/layout/IconVerticalSolidList"/>
    <dgm:cxn modelId="{4BB59E47-82A3-4130-B5C4-6CBB53314BB1}" srcId="{3E9B52C2-EB28-49A2-A73B-68C2E8EF60D7}" destId="{AE6C8D93-A8EC-48D3-A0E4-7F104F1A3B72}" srcOrd="4" destOrd="0" parTransId="{7E6C4E20-3F2E-4744-BE94-8696E8972415}" sibTransId="{9DCC0A07-2445-44F6-B3E3-12DB5E0256F7}"/>
    <dgm:cxn modelId="{5E84795A-58A8-4E70-A031-FD44F7FBF20B}" type="presOf" srcId="{9E31F81C-9E91-422B-8079-5203C59C2834}" destId="{DFBD6198-41E3-462C-A675-79E7ADCAD74F}" srcOrd="0" destOrd="0" presId="urn:microsoft.com/office/officeart/2018/2/layout/IconVerticalSolidList"/>
    <dgm:cxn modelId="{1E505E8A-072A-40E9-A3D5-6A32E0A62B80}" type="presOf" srcId="{716F7C98-35DF-4DCB-A551-4F7539B3477C}" destId="{04042396-DD2E-4D5B-A8AA-CEED7B2AF829}" srcOrd="0" destOrd="0" presId="urn:microsoft.com/office/officeart/2018/2/layout/IconVerticalSolidList"/>
    <dgm:cxn modelId="{8110E69B-35C4-4FA0-A2F1-0F616EA04EAF}" srcId="{3E9B52C2-EB28-49A2-A73B-68C2E8EF60D7}" destId="{9E31F81C-9E91-422B-8079-5203C59C2834}" srcOrd="2" destOrd="0" parTransId="{C9FFBA64-46B6-461E-861E-37407398B8FF}" sibTransId="{3D4D6C44-E6CE-4F52-81A7-435A3F133BDD}"/>
    <dgm:cxn modelId="{A307F19D-549F-4BB1-B9EC-A40405C4A8B4}" srcId="{3E9B52C2-EB28-49A2-A73B-68C2E8EF60D7}" destId="{12DBA37F-9C67-49D8-B276-1C031225998B}" srcOrd="1" destOrd="0" parTransId="{D788B753-4780-4D27-9761-B49339430AAB}" sibTransId="{2E207796-14B5-4643-8AB7-085BB6E87889}"/>
    <dgm:cxn modelId="{A378DAAF-2F9F-4E0F-81B1-374EB8BB1593}" srcId="{3E9B52C2-EB28-49A2-A73B-68C2E8EF60D7}" destId="{FE688936-F15D-42EB-88F0-8CE47B0C715B}" srcOrd="3" destOrd="0" parTransId="{7FC34933-71ED-4D1D-A997-C3D2A90D6AFB}" sibTransId="{FB27E4C0-DFB9-4D6A-A822-C5731C7B881F}"/>
    <dgm:cxn modelId="{6EEDE5AF-2A84-4C9C-A16E-CC626DFC8CC6}" type="presOf" srcId="{12DBA37F-9C67-49D8-B276-1C031225998B}" destId="{25B05447-3DBD-46AD-9A80-4D342BC8A264}" srcOrd="0" destOrd="0" presId="urn:microsoft.com/office/officeart/2018/2/layout/IconVerticalSolidList"/>
    <dgm:cxn modelId="{58AB43C4-6EF8-4AA5-85CB-DA9D3444C8DD}" srcId="{3E9B52C2-EB28-49A2-A73B-68C2E8EF60D7}" destId="{716F7C98-35DF-4DCB-A551-4F7539B3477C}" srcOrd="0" destOrd="0" parTransId="{EACBF72C-6199-4310-BF10-CF3843EAD6E9}" sibTransId="{92A6AC36-0405-4144-BB3A-5308472CE696}"/>
    <dgm:cxn modelId="{2B82D6EB-6C1C-41BF-ADA6-58B2FE569334}" type="presOf" srcId="{FE688936-F15D-42EB-88F0-8CE47B0C715B}" destId="{A189EF86-9120-426C-B1C9-4001172A3B43}" srcOrd="0" destOrd="0" presId="urn:microsoft.com/office/officeart/2018/2/layout/IconVerticalSolidList"/>
    <dgm:cxn modelId="{75D3841A-9469-4FA0-8433-8BE89164333F}" type="presParOf" srcId="{96D5A941-B4D0-45D6-B05A-4DD4129FDCE1}" destId="{4DD07DB8-5372-48C9-9C39-D95A4CEB5900}" srcOrd="0" destOrd="0" presId="urn:microsoft.com/office/officeart/2018/2/layout/IconVerticalSolidList"/>
    <dgm:cxn modelId="{62E4CC2A-F869-462C-92E4-63CDACB0FDBE}" type="presParOf" srcId="{4DD07DB8-5372-48C9-9C39-D95A4CEB5900}" destId="{737A8B6B-A452-4961-BEED-428E3DEF055B}" srcOrd="0" destOrd="0" presId="urn:microsoft.com/office/officeart/2018/2/layout/IconVerticalSolidList"/>
    <dgm:cxn modelId="{6C3C3365-1E51-49BB-8343-BCA95B183745}" type="presParOf" srcId="{4DD07DB8-5372-48C9-9C39-D95A4CEB5900}" destId="{CBB92415-60B5-4CCA-A627-1788CCD28003}" srcOrd="1" destOrd="0" presId="urn:microsoft.com/office/officeart/2018/2/layout/IconVerticalSolidList"/>
    <dgm:cxn modelId="{62C59AAD-295E-41DC-886A-EF06DFCEA06D}" type="presParOf" srcId="{4DD07DB8-5372-48C9-9C39-D95A4CEB5900}" destId="{FD90C30A-EB67-42B4-9556-E6D5F3D0289B}" srcOrd="2" destOrd="0" presId="urn:microsoft.com/office/officeart/2018/2/layout/IconVerticalSolidList"/>
    <dgm:cxn modelId="{76F0D80E-B7CE-4D3C-8999-CFBAA30E936D}" type="presParOf" srcId="{4DD07DB8-5372-48C9-9C39-D95A4CEB5900}" destId="{04042396-DD2E-4D5B-A8AA-CEED7B2AF829}" srcOrd="3" destOrd="0" presId="urn:microsoft.com/office/officeart/2018/2/layout/IconVerticalSolidList"/>
    <dgm:cxn modelId="{18BFD287-F31F-4BB1-A357-6969C9D8666F}" type="presParOf" srcId="{96D5A941-B4D0-45D6-B05A-4DD4129FDCE1}" destId="{3B1B8133-E19C-4AE2-8ABB-E5263B6C1C4A}" srcOrd="1" destOrd="0" presId="urn:microsoft.com/office/officeart/2018/2/layout/IconVerticalSolidList"/>
    <dgm:cxn modelId="{CC671498-A504-4B9F-8ED7-19EFFDBB8E2F}" type="presParOf" srcId="{96D5A941-B4D0-45D6-B05A-4DD4129FDCE1}" destId="{59F16C64-6287-4779-94F2-D8D3C225333F}" srcOrd="2" destOrd="0" presId="urn:microsoft.com/office/officeart/2018/2/layout/IconVerticalSolidList"/>
    <dgm:cxn modelId="{C78F6641-7CDF-48C9-B7CD-B845D53B773F}" type="presParOf" srcId="{59F16C64-6287-4779-94F2-D8D3C225333F}" destId="{7729A5CD-9B04-431C-BB3D-184CC7861A76}" srcOrd="0" destOrd="0" presId="urn:microsoft.com/office/officeart/2018/2/layout/IconVerticalSolidList"/>
    <dgm:cxn modelId="{15610C4B-F9A8-44C3-88E8-6160D8426A77}" type="presParOf" srcId="{59F16C64-6287-4779-94F2-D8D3C225333F}" destId="{917C223A-5C6B-4DF4-84A7-AA7C5759B8FC}" srcOrd="1" destOrd="0" presId="urn:microsoft.com/office/officeart/2018/2/layout/IconVerticalSolidList"/>
    <dgm:cxn modelId="{B89656B9-CF9F-4101-AB7D-DF8D1FAF1953}" type="presParOf" srcId="{59F16C64-6287-4779-94F2-D8D3C225333F}" destId="{AB07E9C5-BD89-4694-9201-907D8624622B}" srcOrd="2" destOrd="0" presId="urn:microsoft.com/office/officeart/2018/2/layout/IconVerticalSolidList"/>
    <dgm:cxn modelId="{CE079E68-116E-454E-B8F8-F1C218BC9732}" type="presParOf" srcId="{59F16C64-6287-4779-94F2-D8D3C225333F}" destId="{25B05447-3DBD-46AD-9A80-4D342BC8A264}" srcOrd="3" destOrd="0" presId="urn:microsoft.com/office/officeart/2018/2/layout/IconVerticalSolidList"/>
    <dgm:cxn modelId="{C1A98093-22C7-4B9D-A69C-BE95A0CC5FE2}" type="presParOf" srcId="{96D5A941-B4D0-45D6-B05A-4DD4129FDCE1}" destId="{835864E8-4BD1-4328-B12D-D4E7965FF580}" srcOrd="3" destOrd="0" presId="urn:microsoft.com/office/officeart/2018/2/layout/IconVerticalSolidList"/>
    <dgm:cxn modelId="{DA8F54F7-BE3E-497C-9DAF-0AD00A8C9C3F}" type="presParOf" srcId="{96D5A941-B4D0-45D6-B05A-4DD4129FDCE1}" destId="{7F176D09-E0CF-4088-B487-6E053EDDFBE3}" srcOrd="4" destOrd="0" presId="urn:microsoft.com/office/officeart/2018/2/layout/IconVerticalSolidList"/>
    <dgm:cxn modelId="{D27A1EAC-3102-4270-9A28-AC9AFE7A0A4F}" type="presParOf" srcId="{7F176D09-E0CF-4088-B487-6E053EDDFBE3}" destId="{C1AE4AAC-B4DB-47BA-980C-6F77B3798CF4}" srcOrd="0" destOrd="0" presId="urn:microsoft.com/office/officeart/2018/2/layout/IconVerticalSolidList"/>
    <dgm:cxn modelId="{E5EF3C23-A0D0-419E-A86A-0137D0DE84B4}" type="presParOf" srcId="{7F176D09-E0CF-4088-B487-6E053EDDFBE3}" destId="{F409D95E-C308-4AB9-A7A3-BD7621449B68}" srcOrd="1" destOrd="0" presId="urn:microsoft.com/office/officeart/2018/2/layout/IconVerticalSolidList"/>
    <dgm:cxn modelId="{0B52F6F0-D350-4913-8BD1-0A7FA7BF75A6}" type="presParOf" srcId="{7F176D09-E0CF-4088-B487-6E053EDDFBE3}" destId="{666CA350-3571-4EE6-9EA2-2E60CBFAB331}" srcOrd="2" destOrd="0" presId="urn:microsoft.com/office/officeart/2018/2/layout/IconVerticalSolidList"/>
    <dgm:cxn modelId="{10DC12E9-0462-4318-A89B-DABDACB91BE6}" type="presParOf" srcId="{7F176D09-E0CF-4088-B487-6E053EDDFBE3}" destId="{DFBD6198-41E3-462C-A675-79E7ADCAD74F}" srcOrd="3" destOrd="0" presId="urn:microsoft.com/office/officeart/2018/2/layout/IconVerticalSolidList"/>
    <dgm:cxn modelId="{E8B49798-F9DA-47F1-8C26-36D31FB7B0AA}" type="presParOf" srcId="{96D5A941-B4D0-45D6-B05A-4DD4129FDCE1}" destId="{B6604401-4899-4078-95A4-1A07121595AC}" srcOrd="5" destOrd="0" presId="urn:microsoft.com/office/officeart/2018/2/layout/IconVerticalSolidList"/>
    <dgm:cxn modelId="{37F4047F-B5C5-46CC-A7CC-15ECAB1FF9F4}" type="presParOf" srcId="{96D5A941-B4D0-45D6-B05A-4DD4129FDCE1}" destId="{F342FE20-1AAC-4DCB-BD80-7A14C7CC53DD}" srcOrd="6" destOrd="0" presId="urn:microsoft.com/office/officeart/2018/2/layout/IconVerticalSolidList"/>
    <dgm:cxn modelId="{65D60A53-AE10-47CC-80B4-D7F69047258B}" type="presParOf" srcId="{F342FE20-1AAC-4DCB-BD80-7A14C7CC53DD}" destId="{5D1EA35A-C7EC-478F-90D6-39D7482F7210}" srcOrd="0" destOrd="0" presId="urn:microsoft.com/office/officeart/2018/2/layout/IconVerticalSolidList"/>
    <dgm:cxn modelId="{E2F2B1F7-801F-404F-8793-D8B8FF5F0470}" type="presParOf" srcId="{F342FE20-1AAC-4DCB-BD80-7A14C7CC53DD}" destId="{C028C58C-4EA8-4E93-BF4B-173D2E3F2CBE}" srcOrd="1" destOrd="0" presId="urn:microsoft.com/office/officeart/2018/2/layout/IconVerticalSolidList"/>
    <dgm:cxn modelId="{39D4E6C1-C673-4A70-93B8-221EBCA1F9B4}" type="presParOf" srcId="{F342FE20-1AAC-4DCB-BD80-7A14C7CC53DD}" destId="{F4A8E7E4-E8B9-4DA2-8E09-6498AA594C2B}" srcOrd="2" destOrd="0" presId="urn:microsoft.com/office/officeart/2018/2/layout/IconVerticalSolidList"/>
    <dgm:cxn modelId="{68D5ACF5-40F1-4BA0-8AAB-36728242F1A8}" type="presParOf" srcId="{F342FE20-1AAC-4DCB-BD80-7A14C7CC53DD}" destId="{A189EF86-9120-426C-B1C9-4001172A3B43}" srcOrd="3" destOrd="0" presId="urn:microsoft.com/office/officeart/2018/2/layout/IconVerticalSolidList"/>
    <dgm:cxn modelId="{397871DF-5DDE-43E6-B3F3-4057230ED37B}" type="presParOf" srcId="{96D5A941-B4D0-45D6-B05A-4DD4129FDCE1}" destId="{30F2150F-57AF-47E1-86CA-335811DC4AB2}" srcOrd="7" destOrd="0" presId="urn:microsoft.com/office/officeart/2018/2/layout/IconVerticalSolidList"/>
    <dgm:cxn modelId="{8B3CBD0F-8B62-4433-B150-AAB10C7C79D2}" type="presParOf" srcId="{96D5A941-B4D0-45D6-B05A-4DD4129FDCE1}" destId="{A5A82D44-8464-443B-9C5B-5E6F6E0D9F44}" srcOrd="8" destOrd="0" presId="urn:microsoft.com/office/officeart/2018/2/layout/IconVerticalSolidList"/>
    <dgm:cxn modelId="{7C096BF4-FFBF-4A52-B5FF-81AD3971C2A6}" type="presParOf" srcId="{A5A82D44-8464-443B-9C5B-5E6F6E0D9F44}" destId="{15D6FFB6-0ABF-4683-8A60-07F8530153E9}" srcOrd="0" destOrd="0" presId="urn:microsoft.com/office/officeart/2018/2/layout/IconVerticalSolidList"/>
    <dgm:cxn modelId="{F4C47AB2-D23B-4CDF-8E93-6B56CB7E84DB}" type="presParOf" srcId="{A5A82D44-8464-443B-9C5B-5E6F6E0D9F44}" destId="{3C0131B2-0F83-4BA8-8DA0-7ECEA6B5788D}" srcOrd="1" destOrd="0" presId="urn:microsoft.com/office/officeart/2018/2/layout/IconVerticalSolidList"/>
    <dgm:cxn modelId="{C82BE381-25BD-4729-BED4-AC260BE6CEE0}" type="presParOf" srcId="{A5A82D44-8464-443B-9C5B-5E6F6E0D9F44}" destId="{94E0BE13-0FBC-49FC-83E3-F9E07D3CF245}" srcOrd="2" destOrd="0" presId="urn:microsoft.com/office/officeart/2018/2/layout/IconVerticalSolidList"/>
    <dgm:cxn modelId="{17281B57-7AE7-4E63-9092-034A860DB4E5}" type="presParOf" srcId="{A5A82D44-8464-443B-9C5B-5E6F6E0D9F44}" destId="{A7EDF02D-B72E-4866-A301-E033ECAA42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69633-B7EA-43CA-877D-EF9F35B5C296}">
      <dsp:nvSpPr>
        <dsp:cNvPr id="0" name=""/>
        <dsp:cNvSpPr/>
      </dsp:nvSpPr>
      <dsp:spPr>
        <a:xfrm>
          <a:off x="0" y="586"/>
          <a:ext cx="59000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8359C-85BC-4E17-809A-EBCB7AFCA966}">
      <dsp:nvSpPr>
        <dsp:cNvPr id="0" name=""/>
        <dsp:cNvSpPr/>
      </dsp:nvSpPr>
      <dsp:spPr>
        <a:xfrm>
          <a:off x="0" y="0"/>
          <a:ext cx="5900057" cy="9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bg1"/>
              </a:solidFill>
            </a:rPr>
            <a:t>Minor Conditions 26.1% - this includes the common cold or flu and sickness and diarrhoea. </a:t>
          </a:r>
          <a:endParaRPr lang="en-US" sz="1800" kern="1200">
            <a:solidFill>
              <a:schemeClr val="bg1"/>
            </a:solidFill>
          </a:endParaRPr>
        </a:p>
      </dsp:txBody>
      <dsp:txXfrm>
        <a:off x="0" y="0"/>
        <a:ext cx="5900057" cy="960901"/>
      </dsp:txXfrm>
    </dsp:sp>
    <dsp:sp modelId="{71FE2299-37AC-43D5-8573-C8CF73F84FF1}">
      <dsp:nvSpPr>
        <dsp:cNvPr id="0" name=""/>
        <dsp:cNvSpPr/>
      </dsp:nvSpPr>
      <dsp:spPr>
        <a:xfrm>
          <a:off x="0" y="961487"/>
          <a:ext cx="59000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3C7BD-9747-411F-8840-F234EE218432}">
      <dsp:nvSpPr>
        <dsp:cNvPr id="0" name=""/>
        <dsp:cNvSpPr/>
      </dsp:nvSpPr>
      <dsp:spPr>
        <a:xfrm>
          <a:off x="0" y="961487"/>
          <a:ext cx="5900057" cy="9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bg1"/>
              </a:solidFill>
            </a:rPr>
            <a:t>Other Conditions 17.1% - This includes coronavirus-related illnesses. </a:t>
          </a:r>
          <a:endParaRPr lang="en-US" sz="1800" kern="1200" dirty="0">
            <a:solidFill>
              <a:schemeClr val="bg1"/>
            </a:solidFill>
          </a:endParaRPr>
        </a:p>
      </dsp:txBody>
      <dsp:txXfrm>
        <a:off x="0" y="961487"/>
        <a:ext cx="5900057" cy="960901"/>
      </dsp:txXfrm>
    </dsp:sp>
    <dsp:sp modelId="{03250056-9473-49A0-8250-52409960F4A6}">
      <dsp:nvSpPr>
        <dsp:cNvPr id="0" name=""/>
        <dsp:cNvSpPr/>
      </dsp:nvSpPr>
      <dsp:spPr>
        <a:xfrm>
          <a:off x="0" y="1922388"/>
          <a:ext cx="59000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487C93-2AE8-4D51-9BCC-42284D0E20D3}">
      <dsp:nvSpPr>
        <dsp:cNvPr id="0" name=""/>
        <dsp:cNvSpPr/>
      </dsp:nvSpPr>
      <dsp:spPr>
        <a:xfrm>
          <a:off x="0" y="1922388"/>
          <a:ext cx="5900057" cy="9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solidFill>
                <a:schemeClr val="bg1"/>
              </a:solidFill>
            </a:rPr>
            <a:t>Musculoskeletal problems 15.4% - This includes back neck and upper limb problems.</a:t>
          </a:r>
          <a:endParaRPr lang="en-US" sz="1800" kern="1200">
            <a:solidFill>
              <a:schemeClr val="bg1"/>
            </a:solidFill>
          </a:endParaRPr>
        </a:p>
      </dsp:txBody>
      <dsp:txXfrm>
        <a:off x="0" y="1922388"/>
        <a:ext cx="5900057" cy="960901"/>
      </dsp:txXfrm>
    </dsp:sp>
    <dsp:sp modelId="{A626619D-4E95-4EA7-BA39-C006EA8007E3}">
      <dsp:nvSpPr>
        <dsp:cNvPr id="0" name=""/>
        <dsp:cNvSpPr/>
      </dsp:nvSpPr>
      <dsp:spPr>
        <a:xfrm>
          <a:off x="0" y="2883290"/>
          <a:ext cx="59000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FD2EDC-2827-4FFD-BE8C-54C6D18D4291}">
      <dsp:nvSpPr>
        <dsp:cNvPr id="0" name=""/>
        <dsp:cNvSpPr/>
      </dsp:nvSpPr>
      <dsp:spPr>
        <a:xfrm>
          <a:off x="0" y="2883290"/>
          <a:ext cx="5900057" cy="9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bg1"/>
              </a:solidFill>
            </a:rPr>
            <a:t>Mental Health conditions 11.6% - this includes stress, depression, and anxiety.</a:t>
          </a:r>
          <a:endParaRPr lang="en-US" sz="1800" kern="1200" dirty="0">
            <a:solidFill>
              <a:schemeClr val="bg1"/>
            </a:solidFill>
          </a:endParaRPr>
        </a:p>
      </dsp:txBody>
      <dsp:txXfrm>
        <a:off x="0" y="2883290"/>
        <a:ext cx="5900057" cy="960901"/>
      </dsp:txXfrm>
    </dsp:sp>
    <dsp:sp modelId="{6F4AD6A4-02D1-428C-B9A8-0E0BDBC1377A}">
      <dsp:nvSpPr>
        <dsp:cNvPr id="0" name=""/>
        <dsp:cNvSpPr/>
      </dsp:nvSpPr>
      <dsp:spPr>
        <a:xfrm>
          <a:off x="0" y="3844191"/>
          <a:ext cx="590005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96E3EA-084C-447A-AA13-005D5F638DDD}">
      <dsp:nvSpPr>
        <dsp:cNvPr id="0" name=""/>
        <dsp:cNvSpPr/>
      </dsp:nvSpPr>
      <dsp:spPr>
        <a:xfrm>
          <a:off x="0" y="3844191"/>
          <a:ext cx="5900057" cy="9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solidFill>
                <a:schemeClr val="bg1"/>
              </a:solidFill>
            </a:rPr>
            <a:t>Sourced From </a:t>
          </a:r>
          <a:r>
            <a:rPr lang="en-GB" sz="1800" b="1" kern="1200" dirty="0">
              <a:solidFill>
                <a:schemeClr val="bg1"/>
              </a:solidFill>
            </a:rPr>
            <a:t>(Leaker &amp; Kumar, 2021)</a:t>
          </a:r>
          <a:endParaRPr lang="en-US" sz="1800" kern="1200" dirty="0">
            <a:solidFill>
              <a:schemeClr val="bg1"/>
            </a:solidFill>
          </a:endParaRPr>
        </a:p>
      </dsp:txBody>
      <dsp:txXfrm>
        <a:off x="0" y="3844191"/>
        <a:ext cx="5900057" cy="9609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7A8B6B-A452-4961-BEED-428E3DEF055B}">
      <dsp:nvSpPr>
        <dsp:cNvPr id="0" name=""/>
        <dsp:cNvSpPr/>
      </dsp:nvSpPr>
      <dsp:spPr>
        <a:xfrm>
          <a:off x="0" y="4734"/>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92415-60B5-4CCA-A627-1788CCD28003}">
      <dsp:nvSpPr>
        <dsp:cNvPr id="0" name=""/>
        <dsp:cNvSpPr/>
      </dsp:nvSpPr>
      <dsp:spPr>
        <a:xfrm>
          <a:off x="305042" y="231625"/>
          <a:ext cx="554622" cy="554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042396-DD2E-4D5B-A8AA-CEED7B2AF829}">
      <dsp:nvSpPr>
        <dsp:cNvPr id="0" name=""/>
        <dsp:cNvSpPr/>
      </dsp:nvSpPr>
      <dsp:spPr>
        <a:xfrm>
          <a:off x="1164708" y="4734"/>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GB" sz="1900" kern="1200"/>
            <a:t>Be aware of your own emotions.</a:t>
          </a:r>
          <a:endParaRPr lang="en-US" sz="1900" kern="1200"/>
        </a:p>
      </dsp:txBody>
      <dsp:txXfrm>
        <a:off x="1164708" y="4734"/>
        <a:ext cx="5666409" cy="1008405"/>
      </dsp:txXfrm>
    </dsp:sp>
    <dsp:sp modelId="{7729A5CD-9B04-431C-BB3D-184CC7861A76}">
      <dsp:nvSpPr>
        <dsp:cNvPr id="0" name=""/>
        <dsp:cNvSpPr/>
      </dsp:nvSpPr>
      <dsp:spPr>
        <a:xfrm>
          <a:off x="0" y="1265241"/>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7C223A-5C6B-4DF4-84A7-AA7C5759B8FC}">
      <dsp:nvSpPr>
        <dsp:cNvPr id="0" name=""/>
        <dsp:cNvSpPr/>
      </dsp:nvSpPr>
      <dsp:spPr>
        <a:xfrm>
          <a:off x="305042" y="1492132"/>
          <a:ext cx="554622" cy="554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B05447-3DBD-46AD-9A80-4D342BC8A264}">
      <dsp:nvSpPr>
        <dsp:cNvPr id="0" name=""/>
        <dsp:cNvSpPr/>
      </dsp:nvSpPr>
      <dsp:spPr>
        <a:xfrm>
          <a:off x="1164708" y="1265241"/>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GB" sz="1900" kern="1200"/>
            <a:t>Manage your own emotions.</a:t>
          </a:r>
          <a:endParaRPr lang="en-US" sz="1900" kern="1200"/>
        </a:p>
      </dsp:txBody>
      <dsp:txXfrm>
        <a:off x="1164708" y="1265241"/>
        <a:ext cx="5666409" cy="1008405"/>
      </dsp:txXfrm>
    </dsp:sp>
    <dsp:sp modelId="{C1AE4AAC-B4DB-47BA-980C-6F77B3798CF4}">
      <dsp:nvSpPr>
        <dsp:cNvPr id="0" name=""/>
        <dsp:cNvSpPr/>
      </dsp:nvSpPr>
      <dsp:spPr>
        <a:xfrm>
          <a:off x="0" y="2525747"/>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09D95E-C308-4AB9-A7A3-BD7621449B68}">
      <dsp:nvSpPr>
        <dsp:cNvPr id="0" name=""/>
        <dsp:cNvSpPr/>
      </dsp:nvSpPr>
      <dsp:spPr>
        <a:xfrm>
          <a:off x="305042" y="2752639"/>
          <a:ext cx="554622" cy="554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BD6198-41E3-462C-A675-79E7ADCAD74F}">
      <dsp:nvSpPr>
        <dsp:cNvPr id="0" name=""/>
        <dsp:cNvSpPr/>
      </dsp:nvSpPr>
      <dsp:spPr>
        <a:xfrm>
          <a:off x="1164708" y="2525747"/>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GB" sz="1900" kern="1200"/>
            <a:t>Motivate yourself.</a:t>
          </a:r>
          <a:endParaRPr lang="en-US" sz="1900" kern="1200"/>
        </a:p>
      </dsp:txBody>
      <dsp:txXfrm>
        <a:off x="1164708" y="2525747"/>
        <a:ext cx="5666409" cy="1008405"/>
      </dsp:txXfrm>
    </dsp:sp>
    <dsp:sp modelId="{5D1EA35A-C7EC-478F-90D6-39D7482F7210}">
      <dsp:nvSpPr>
        <dsp:cNvPr id="0" name=""/>
        <dsp:cNvSpPr/>
      </dsp:nvSpPr>
      <dsp:spPr>
        <a:xfrm>
          <a:off x="0" y="3786254"/>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28C58C-4EA8-4E93-BF4B-173D2E3F2CBE}">
      <dsp:nvSpPr>
        <dsp:cNvPr id="0" name=""/>
        <dsp:cNvSpPr/>
      </dsp:nvSpPr>
      <dsp:spPr>
        <a:xfrm>
          <a:off x="305042" y="4013145"/>
          <a:ext cx="554622" cy="554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89EF86-9120-426C-B1C9-4001172A3B43}">
      <dsp:nvSpPr>
        <dsp:cNvPr id="0" name=""/>
        <dsp:cNvSpPr/>
      </dsp:nvSpPr>
      <dsp:spPr>
        <a:xfrm>
          <a:off x="1164708" y="3786254"/>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GB" sz="1900" kern="1200"/>
            <a:t>Recognize and understand other people’s emotions.</a:t>
          </a:r>
          <a:endParaRPr lang="en-US" sz="1900" kern="1200"/>
        </a:p>
      </dsp:txBody>
      <dsp:txXfrm>
        <a:off x="1164708" y="3786254"/>
        <a:ext cx="5666409" cy="1008405"/>
      </dsp:txXfrm>
    </dsp:sp>
    <dsp:sp modelId="{15D6FFB6-0ABF-4683-8A60-07F8530153E9}">
      <dsp:nvSpPr>
        <dsp:cNvPr id="0" name=""/>
        <dsp:cNvSpPr/>
      </dsp:nvSpPr>
      <dsp:spPr>
        <a:xfrm>
          <a:off x="0" y="5046761"/>
          <a:ext cx="6831118" cy="10084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0131B2-0F83-4BA8-8DA0-7ECEA6B5788D}">
      <dsp:nvSpPr>
        <dsp:cNvPr id="0" name=""/>
        <dsp:cNvSpPr/>
      </dsp:nvSpPr>
      <dsp:spPr>
        <a:xfrm>
          <a:off x="305042" y="5273652"/>
          <a:ext cx="554622" cy="5546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EDF02D-B72E-4866-A301-E033ECAA421C}">
      <dsp:nvSpPr>
        <dsp:cNvPr id="0" name=""/>
        <dsp:cNvSpPr/>
      </dsp:nvSpPr>
      <dsp:spPr>
        <a:xfrm>
          <a:off x="1164708" y="5046761"/>
          <a:ext cx="5666409" cy="1008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23" tIns="106723" rIns="106723" bIns="106723" numCol="1" spcCol="1270" anchor="ctr" anchorCtr="0">
          <a:noAutofit/>
        </a:bodyPr>
        <a:lstStyle/>
        <a:p>
          <a:pPr marL="0" lvl="0" indent="0" algn="l" defTabSz="844550">
            <a:lnSpc>
              <a:spcPct val="90000"/>
            </a:lnSpc>
            <a:spcBef>
              <a:spcPct val="0"/>
            </a:spcBef>
            <a:spcAft>
              <a:spcPct val="35000"/>
            </a:spcAft>
            <a:buNone/>
          </a:pPr>
          <a:r>
            <a:rPr lang="en-GB" sz="1900" kern="1200"/>
            <a:t>Manage relationships (others’ emotions)</a:t>
          </a:r>
          <a:endParaRPr lang="en-US" sz="1900" kern="1200"/>
        </a:p>
      </dsp:txBody>
      <dsp:txXfrm>
        <a:off x="1164708" y="5046761"/>
        <a:ext cx="5666409" cy="10084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2E8651-55C8-41B4-A677-15FF3411A059}" type="datetimeFigureOut">
              <a:rPr lang="en-GB" smtClean="0"/>
              <a:t>31/03/2023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D16D1C-753B-450F-AC64-BF6A53A7056F}" type="slidenum">
              <a:rPr lang="en-GB" smtClean="0"/>
              <a:t>‹#›</a:t>
            </a:fld>
            <a:endParaRPr lang="en-GB"/>
          </a:p>
        </p:txBody>
      </p:sp>
    </p:spTree>
    <p:extLst>
      <p:ext uri="{BB962C8B-B14F-4D97-AF65-F5344CB8AC3E}">
        <p14:creationId xmlns:p14="http://schemas.microsoft.com/office/powerpoint/2010/main" val="1714477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nagementstudyguide.com/berlo-model-of-communication.ht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There are many reasons why individuals require time off work, the most known is seasonal illnesses such as common colds and flu, more recently coronavirus has also been a major factor. However, there may be other reasons that could affect attendance in the workplace, these could be; pressure in work due to tasks, workload, conflict with colleagues and leaders or pressures from their personal lives such as childcare issues, conflict with family members. Another issue that affects organizations is Presenteeism, which is described as individuals attending work while ill. Reasons for presenteeism could be for reasons such as - job concerns, for example job security, wage, or even conflict at home.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D16D1C-753B-450F-AC64-BF6A53A7056F}" type="slidenum">
              <a:rPr lang="en-GB" smtClean="0"/>
              <a:t>3</a:t>
            </a:fld>
            <a:endParaRPr lang="en-GB"/>
          </a:p>
        </p:txBody>
      </p:sp>
    </p:spTree>
    <p:extLst>
      <p:ext uri="{BB962C8B-B14F-4D97-AF65-F5344CB8AC3E}">
        <p14:creationId xmlns:p14="http://schemas.microsoft.com/office/powerpoint/2010/main" val="1475035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Unfortunately, conflict will occur in any organization as well as our personal lives.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Being a victim of bullying either in or out of the workplace can have a detrimental effect on an individual’s physical and mental health, which can affect their everyday lives, it can also affect the organisation’s environment especially if nothing is done to correct and prevent bullying in the workplace. Thomas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Kimanns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conflict management model is designed to help minimise conflict, the model has two elements when choosing direction in a conflict situation, assertiveness is where you satisfy your own needs and cooperativeness is where you satisfy the needs of others. What's especially helpful about this model is that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it names the ways that we react to conflict, knowingly or unknowingly</a:t>
            </a:r>
            <a:r>
              <a:rPr lang="en-GB" sz="1800" kern="1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Studies have shown that when using the model to resolve conflict women tend to opt for the Collaboration style while men tend to use the avoidance style. Suggesting women may possess more effective conflict resolution skills than males. Using tools such as Thomas-Kilmann conflict management model can help management resolve conflict more efficiently.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4</a:t>
            </a:fld>
            <a:endParaRPr lang="en-GB"/>
          </a:p>
        </p:txBody>
      </p:sp>
    </p:spTree>
    <p:extLst>
      <p:ext uri="{BB962C8B-B14F-4D97-AF65-F5344CB8AC3E}">
        <p14:creationId xmlns:p14="http://schemas.microsoft.com/office/powerpoint/2010/main" val="246431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One of many definitions of leadership defined it as a relationship of influence between leaders and followers. Leaders and management are in charge of creating a environment that provides guidance, inspiration, change and support to help an organisation succeed in their goals. An effective leader will have excellent interpersonal skills and high emotional intelligence. Every leader’s style is different, according to their own personality, education, training, the environment, and their own personal ideology. Meaning all leaders are different, they each have their own set of values and beliefs and style of leading. Using Leadership style questionnaire can aid a leader to see their own style and how to improve on it. It can also be useful to help their future leader see their potential as a leader. </a:t>
            </a: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5</a:t>
            </a:fld>
            <a:endParaRPr lang="en-GB"/>
          </a:p>
        </p:txBody>
      </p:sp>
    </p:spTree>
    <p:extLst>
      <p:ext uri="{BB962C8B-B14F-4D97-AF65-F5344CB8AC3E}">
        <p14:creationId xmlns:p14="http://schemas.microsoft.com/office/powerpoint/2010/main" val="954160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Emotional intelligence is the skill in understanding your own emotions and how to manage them, this in turn will help to understand and influence the emotions of others. Emotional intelligence is the ability to have empathy, motivation, self-awareness, trust and emotional stability, these qualities have been recognised in a Transformational leader. In individual can find out their own emotional intelligence by completing online questionnaires, this is a great tool for self-development.</a:t>
            </a: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6</a:t>
            </a:fld>
            <a:endParaRPr lang="en-GB"/>
          </a:p>
        </p:txBody>
      </p:sp>
    </p:spTree>
    <p:extLst>
      <p:ext uri="{BB962C8B-B14F-4D97-AF65-F5344CB8AC3E}">
        <p14:creationId xmlns:p14="http://schemas.microsoft.com/office/powerpoint/2010/main" val="17721053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Effective communication in the workplace is vital for an organisation’s success. Leaders must be able to effectively communicate to their team in all ways, this can help them to be heard and empower the team around them to succeed. Without good communication skills a leader can struggle with being understood and even respected. Communication is an important management tool having strong intercommunication skills helps create and maintain effective working relationships, which can help decrease conflict and increase job satisfaction. Using communication models such as </a:t>
            </a:r>
            <a:r>
              <a:rPr lang="en-GB" sz="1800" b="1" u="sng" kern="100" dirty="0">
                <a:solidFill>
                  <a:srgbClr val="0000FF"/>
                </a:solidFill>
                <a:effectLst/>
                <a:latin typeface="Open Sans" panose="020B0606030504020204" pitchFamily="34" charset="0"/>
                <a:ea typeface="Calibri" panose="020F0502020204030204" pitchFamily="34" charset="0"/>
                <a:cs typeface="Times New Roman" panose="02020603050405020304" pitchFamily="18" charset="0"/>
                <a:hlinkClick r:id="rId3"/>
              </a:rPr>
              <a:t>Berlo’s SMCR Model of Communication</a:t>
            </a: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(sender, message, channel, and receiver)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is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straightforward communication models. All the factors which are a part of any communication process are taken into consideration along with the factors which affect them</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ensures the message is received the way it was intended by the sender. When it comes to communication for employee its important for organisations to have systems in place, Whitbread PLC have a survey twice a year and Our voice forum, where employees can have there say in a 2-way conversation with the senior leaders, this can be beneficial to an organisation.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7</a:t>
            </a:fld>
            <a:endParaRPr lang="en-GB"/>
          </a:p>
        </p:txBody>
      </p:sp>
    </p:spTree>
    <p:extLst>
      <p:ext uri="{BB962C8B-B14F-4D97-AF65-F5344CB8AC3E}">
        <p14:creationId xmlns:p14="http://schemas.microsoft.com/office/powerpoint/2010/main" val="8610025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hospitality industry is ever changing due to many factors from either the micro or macro environment. Being able to manage change is a leader’s job.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Lewin’s three-step model of change can help guide an organisation through a change process. The model begins with </a:t>
            </a:r>
            <a:r>
              <a:rPr lang="en-GB" sz="1800" b="1"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Unfreezing</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 This is the time to create awareness for change, breaking down the current situation to make way for the new change. The next will be </a:t>
            </a:r>
            <a:r>
              <a:rPr lang="en-GB" sz="1800" b="1"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Change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is when the Implementation of the change begins and allows for the resistance against and mistakes that are made. People will start to believe and support the new change. And then finally </a:t>
            </a:r>
            <a:r>
              <a:rPr lang="en-GB" sz="1800" b="1"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Freezing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is when Change has been implemented and embraced by the employees the organisation can refreeze this change.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8</a:t>
            </a:fld>
            <a:endParaRPr lang="en-GB"/>
          </a:p>
        </p:txBody>
      </p:sp>
    </p:spTree>
    <p:extLst>
      <p:ext uri="{BB962C8B-B14F-4D97-AF65-F5344CB8AC3E}">
        <p14:creationId xmlns:p14="http://schemas.microsoft.com/office/powerpoint/2010/main" val="2775628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well-motivated workforce shows loyalty to their organisation, and being committed to the organisation and its goals can help lead to success. It’s a Leaders role to keep their workforce motivated, low morale can cause issues with productivity and job satisfaction. An effective leader will consistently motivate their staff to ensure tasks are complete. </a:t>
            </a:r>
            <a:r>
              <a:rPr lang="en-GB" sz="1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Herzberg's Two-Factor Theory</a:t>
            </a:r>
            <a:r>
              <a:rPr lang="en-GB" sz="1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 </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is a  model for motivation. It has two</a:t>
            </a:r>
            <a:r>
              <a:rPr lang="en-GB" sz="1800" kern="100" dirty="0">
                <a:effectLst/>
                <a:latin typeface="Calibri" panose="020F0502020204030204" pitchFamily="34" charset="0"/>
                <a:ea typeface="Calibri" panose="020F0502020204030204" pitchFamily="34" charset="0"/>
                <a:cs typeface="Calibri" panose="020F0502020204030204" pitchFamily="34" charset="0"/>
              </a:rPr>
              <a:t> factors that motivate employees, Job satisfaction and Job dissatisfaction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This provides insight into the needs of the employees and if these needs are met, the employee will remain motivated to work.</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9</a:t>
            </a:fld>
            <a:endParaRPr lang="en-GB"/>
          </a:p>
        </p:txBody>
      </p:sp>
    </p:spTree>
    <p:extLst>
      <p:ext uri="{BB962C8B-B14F-4D97-AF65-F5344CB8AC3E}">
        <p14:creationId xmlns:p14="http://schemas.microsoft.com/office/powerpoint/2010/main" val="24868980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The UK hotel Industry took a huge hit during the Covid 19 Pandemic, with many businesses having to close their doors for good due to the economic effects. Many others were successful and manged to stay afloat with the extra financial help given by the UK government.</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800" kern="100" dirty="0">
                <a:effectLst/>
                <a:latin typeface="Calibri" panose="020F0502020204030204" pitchFamily="34" charset="0"/>
                <a:ea typeface="Calibri" panose="020F0502020204030204" pitchFamily="34" charset="0"/>
                <a:cs typeface="Calibri" panose="020F0502020204030204" pitchFamily="34" charset="0"/>
              </a:rPr>
              <a:t>The hospitality industry was also one of the most users of the furlough scheme that helped keep jobs safe during the pandemic with around 2.13 million jobs in the hospitality industry furloughed. </a:t>
            </a:r>
            <a:r>
              <a:rPr lang="en-US"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Whitbread PLC employ over 35,000 people. 67% of hourly paid are women, 33% are men. A Labor Force Survey saw a 3% rise in sickness and absenteeism in 2021 with women were leading at 2.6% and men were lower at 1.8%. </a:t>
            </a:r>
            <a:r>
              <a:rPr lang="en-US" sz="1800" dirty="0">
                <a:solidFill>
                  <a:srgbClr val="000000"/>
                </a:solidFill>
                <a:effectLst/>
                <a:latin typeface="Calibri" panose="020F0502020204030204" pitchFamily="34" charset="0"/>
                <a:ea typeface="Calibri" panose="020F0502020204030204" pitchFamily="34" charset="0"/>
              </a:rPr>
              <a:t>This suggests that women have the highest rate for sickness and absenteeism within the labor workforce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10</a:t>
            </a:fld>
            <a:endParaRPr lang="en-GB"/>
          </a:p>
        </p:txBody>
      </p:sp>
    </p:spTree>
    <p:extLst>
      <p:ext uri="{BB962C8B-B14F-4D97-AF65-F5344CB8AC3E}">
        <p14:creationId xmlns:p14="http://schemas.microsoft.com/office/powerpoint/2010/main" val="2027204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Calibri" panose="020F0502020204030204" pitchFamily="34" charset="0"/>
              </a:rPr>
              <a:t>L</a:t>
            </a:r>
            <a:r>
              <a:rPr lang="en-GB" sz="1800" kern="1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eadership styles are a leader's behaviour and approach to influencing, motivating, and managing others. Research has shown that several leadership </a:t>
            </a:r>
            <a:r>
              <a:rPr lang="en-GB" sz="1800" kern="100" dirty="0" err="1">
                <a:solidFill>
                  <a:srgbClr val="202124"/>
                </a:solidFill>
                <a:effectLst/>
                <a:latin typeface="Calibri" panose="020F0502020204030204" pitchFamily="34" charset="0"/>
                <a:ea typeface="Calibri" panose="020F0502020204030204" pitchFamily="34" charset="0"/>
                <a:cs typeface="Calibri" panose="020F0502020204030204" pitchFamily="34" charset="0"/>
              </a:rPr>
              <a:t>stlyes</a:t>
            </a:r>
            <a:r>
              <a:rPr lang="en-GB" sz="1800" kern="10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 are used with the hotel industry. Transformational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leadership style is where leaders motivate their employees by generating and inspiring vision by appealing to their ideals and moral values. </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Transactional leadership style highlights the communication that takes place with the leader and their employees, the leader communicates with their employees on what needs to be done and what rewards the employees will receive if the tasks are completed. </a:t>
            </a:r>
            <a:r>
              <a:rPr lang="en-GB" sz="1800" kern="100" dirty="0">
                <a:effectLst/>
                <a:latin typeface="Calibri" panose="020F0502020204030204" pitchFamily="34" charset="0"/>
                <a:ea typeface="Calibri" panose="020F0502020204030204" pitchFamily="34" charset="0"/>
                <a:cs typeface="Calibri" panose="020F0502020204030204" pitchFamily="34" charset="0"/>
              </a:rPr>
              <a:t>And Authentic Leadership on employee well-being, job satisfaction, and organisational commitment.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FD16D1C-753B-450F-AC64-BF6A53A7056F}" type="slidenum">
              <a:rPr lang="en-GB" smtClean="0"/>
              <a:t>11</a:t>
            </a:fld>
            <a:endParaRPr lang="en-GB"/>
          </a:p>
        </p:txBody>
      </p:sp>
    </p:spTree>
    <p:extLst>
      <p:ext uri="{BB962C8B-B14F-4D97-AF65-F5344CB8AC3E}">
        <p14:creationId xmlns:p14="http://schemas.microsoft.com/office/powerpoint/2010/main" val="209088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3/31/2023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51281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3/31/2023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94202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3/31/2023</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36413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3/31/2023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35264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3/31/2023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141687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3/31/2023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253851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3/31/2023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3802225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3/31/2023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94953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3/31/2023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20350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3/31/2023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2885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3/31/2023</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21883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3/31/2023</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2557890677"/>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people-hand-health-handshake-woman-3152585/"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hyperlink" Target="https://en.wikipedia.org/wiki/Adhessive_bandage"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creativecommons.org/licenses/by/3.0/" TargetMode="External"/><Relationship Id="rId5" Type="http://schemas.openxmlformats.org/officeDocument/2006/relationships/image" Target="../media/image7.jpeg"/><Relationship Id="rId4" Type="http://schemas.openxmlformats.org/officeDocument/2006/relationships/hyperlink" Target="https://www.flickr.com/photos/42931449@N07/5217160895"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7" Type="http://schemas.openxmlformats.org/officeDocument/2006/relationships/hyperlink" Target="https://pixabay.com/en/communication-head-balloons-man-1991854/"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hyperlink" Target="https://www.managementstudyguide.com/berlo-model-of-communication.htm" TargetMode="External"/><Relationship Id="rId4" Type="http://schemas.openxmlformats.org/officeDocument/2006/relationships/hyperlink" Target="https://www.itubb.net/%E0%B8%AA%E0%B8%B7%E0%B9%88%E0%B8%AD%E0%B9%80%E0%B8%81%E0%B9%88%E0%B8%B2traditional-media-%E0%B8%9B%E0%B8%B0%E0%B8%97%E0%B8%B0%E0%B8%81%E0%B8%B1%E0%B8%9A-%E0%B8%AA%E0%B8%B7%E0%B9%88%E0%B8%A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hyperlink" Target="https://priorprobability.com/2018/07/20/round-4/" TargetMode="External"/><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publicdomainpictures.net/en/view-image.php?image=323495&amp;picture=covid-19-concep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jpeg"/><Relationship Id="rId4" Type="http://schemas.openxmlformats.org/officeDocument/2006/relationships/hyperlink" Target="https://www.scirp.org/journal/paperinformation.aspx?paperid=95043"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bmc.com/blogs/lewin-three-stage-model-change/" TargetMode="External"/><Relationship Id="rId2" Type="http://schemas.openxmlformats.org/officeDocument/2006/relationships/hyperlink" Target="https://www.mtdtraining.com/blog/thomas-kilmann-conflict-management-model.htm" TargetMode="External"/><Relationship Id="rId1" Type="http://schemas.openxmlformats.org/officeDocument/2006/relationships/slideLayout" Target="../slideLayouts/slideLayout7.xml"/><Relationship Id="rId5" Type="http://schemas.openxmlformats.org/officeDocument/2006/relationships/hyperlink" Target="https://doi.org/10.4172/2169-0286.1000103" TargetMode="External"/><Relationship Id="rId4" Type="http://schemas.openxmlformats.org/officeDocument/2006/relationships/hyperlink" Target="https://courses.lumenlearning.com/wm-organizationalbehavior/chapter/herzbergs-two-factor-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8">
            <a:extLst>
              <a:ext uri="{FF2B5EF4-FFF2-40B4-BE49-F238E27FC236}">
                <a16:creationId xmlns:a16="http://schemas.microsoft.com/office/drawing/2014/main" id="{9733A6A7-E7EE-42C5-88DE-B09D16B38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5" name="Rectangle 10">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6" name="Group 12">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14">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A6B6ECC-3047-DFCA-F056-61873FF519A7}"/>
              </a:ext>
            </a:extLst>
          </p:cNvPr>
          <p:cNvSpPr>
            <a:spLocks noGrp="1"/>
          </p:cNvSpPr>
          <p:nvPr>
            <p:ph type="ctrTitle"/>
          </p:nvPr>
        </p:nvSpPr>
        <p:spPr>
          <a:xfrm>
            <a:off x="453142" y="2954226"/>
            <a:ext cx="5555624" cy="2232199"/>
          </a:xfrm>
        </p:spPr>
        <p:txBody>
          <a:bodyPr anchor="t">
            <a:normAutofit fontScale="90000"/>
          </a:bodyPr>
          <a:lstStyle/>
          <a:p>
            <a:pPr algn="l"/>
            <a:r>
              <a:rPr lang="en-GB" sz="4400" dirty="0">
                <a:effectLst/>
                <a:latin typeface="Calibri" panose="020F0502020204030204" pitchFamily="34" charset="0"/>
                <a:ea typeface="DengXian" panose="02010600030101010101" pitchFamily="2" charset="-122"/>
                <a:cs typeface="Calibri" panose="020F0502020204030204" pitchFamily="34" charset="0"/>
              </a:rPr>
              <a:t>Examining the influence of leadership styles upon sickness and absenteeism within the Hotel industry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40273690-0FD6-256F-7348-722924CCB8CB}"/>
              </a:ext>
            </a:extLst>
          </p:cNvPr>
          <p:cNvSpPr>
            <a:spLocks noGrp="1"/>
          </p:cNvSpPr>
          <p:nvPr>
            <p:ph type="subTitle" idx="1"/>
          </p:nvPr>
        </p:nvSpPr>
        <p:spPr>
          <a:xfrm>
            <a:off x="453142" y="725465"/>
            <a:ext cx="5555624" cy="2063925"/>
          </a:xfrm>
        </p:spPr>
        <p:txBody>
          <a:bodyPr anchor="b">
            <a:normAutofit/>
          </a:bodyPr>
          <a:lstStyle/>
          <a:p>
            <a:pPr algn="ctr">
              <a:lnSpc>
                <a:spcPct val="107000"/>
              </a:lnSpc>
              <a:spcBef>
                <a:spcPts val="600"/>
              </a:spcBef>
              <a:spcAft>
                <a:spcPts val="600"/>
              </a:spcAft>
            </a:pPr>
            <a:r>
              <a:rPr lang="en-GB" sz="1800" dirty="0">
                <a:effectLst/>
                <a:latin typeface="Tahoma" panose="020B0604030504040204" pitchFamily="34" charset="0"/>
                <a:ea typeface="DengXian" panose="020B0503020204020204" pitchFamily="2" charset="-122"/>
              </a:rPr>
              <a:t>Independent project</a:t>
            </a:r>
          </a:p>
          <a:p>
            <a:pPr algn="ctr">
              <a:lnSpc>
                <a:spcPct val="107000"/>
              </a:lnSpc>
              <a:spcBef>
                <a:spcPts val="600"/>
              </a:spcBef>
              <a:spcAft>
                <a:spcPts val="600"/>
              </a:spcAft>
            </a:pPr>
            <a:r>
              <a:rPr lang="en-GB" sz="1800" dirty="0">
                <a:effectLst/>
                <a:latin typeface="Tahoma" panose="020B0604030504040204" pitchFamily="34" charset="0"/>
                <a:ea typeface="DengXian" panose="020B0503020204020204" pitchFamily="2" charset="-122"/>
              </a:rPr>
              <a:t> </a:t>
            </a:r>
            <a:r>
              <a:rPr lang="en-GB" sz="1800" dirty="0">
                <a:effectLst/>
                <a:latin typeface="Calibri" panose="020F0502020204030204" pitchFamily="34" charset="0"/>
                <a:ea typeface="DengXian" panose="02010600030101010101" pitchFamily="2" charset="-122"/>
                <a:cs typeface="Calibri" panose="020F0502020204030204" pitchFamily="34" charset="0"/>
              </a:rPr>
              <a:t>Lianne Davies </a:t>
            </a:r>
            <a:r>
              <a:rPr lang="en-GB" sz="1800" dirty="0">
                <a:effectLst/>
                <a:latin typeface="Tahoma" panose="020B0604030504040204" pitchFamily="34" charset="0"/>
                <a:ea typeface="Calibri" panose="020F0502020204030204" pitchFamily="34" charset="0"/>
                <a:cs typeface="Times New Roman" panose="02020603050405020304" pitchFamily="18" charset="0"/>
              </a:rPr>
              <a:t>1917783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r>
              <a:rPr lang="en-GB" sz="1800" dirty="0">
                <a:effectLst/>
                <a:latin typeface="Tahoma" panose="020B0604030504040204" pitchFamily="34" charset="0"/>
                <a:ea typeface="Calibri" panose="020F0502020204030204" pitchFamily="34" charset="0"/>
                <a:cs typeface="Times New Roman" panose="02020603050405020304" pitchFamily="18" charset="0"/>
              </a:rPr>
              <a:t>BMSK6007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Bef>
                <a:spcPts val="600"/>
              </a:spcBef>
              <a:spcAft>
                <a:spcPts val="600"/>
              </a:spcAft>
            </a:pPr>
            <a:r>
              <a:rPr lang="en-GB" sz="18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November 2022</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p:txBody>
      </p:sp>
      <p:sp>
        <p:nvSpPr>
          <p:cNvPr id="44" name="Right Triangle 43">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3" descr="A blue abstract watercolor pattern on a white background">
            <a:extLst>
              <a:ext uri="{FF2B5EF4-FFF2-40B4-BE49-F238E27FC236}">
                <a16:creationId xmlns:a16="http://schemas.microsoft.com/office/drawing/2014/main" id="{236DF9E7-FF46-4586-B8E1-3D97638B9723}"/>
              </a:ext>
            </a:extLst>
          </p:cNvPr>
          <p:cNvPicPr>
            <a:picLocks noChangeAspect="1"/>
          </p:cNvPicPr>
          <p:nvPr/>
        </p:nvPicPr>
        <p:blipFill rotWithShape="1">
          <a:blip r:embed="rId2"/>
          <a:srcRect l="17691" r="24925"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4221082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ectangle 1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 name="Right Triangle 1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5606580-1F10-7D82-F013-3311F9D81311}"/>
              </a:ext>
            </a:extLst>
          </p:cNvPr>
          <p:cNvSpPr>
            <a:spLocks noGrp="1"/>
          </p:cNvSpPr>
          <p:nvPr>
            <p:ph type="title"/>
          </p:nvPr>
        </p:nvSpPr>
        <p:spPr>
          <a:xfrm>
            <a:off x="521815" y="316704"/>
            <a:ext cx="4952999" cy="1296457"/>
          </a:xfrm>
        </p:spPr>
        <p:txBody>
          <a:bodyPr>
            <a:normAutofit/>
          </a:bodyPr>
          <a:lstStyle/>
          <a:p>
            <a:r>
              <a:rPr lang="en-US" dirty="0"/>
              <a:t>Table of contents</a:t>
            </a:r>
            <a:endParaRPr lang="en-GB" dirty="0"/>
          </a:p>
        </p:txBody>
      </p:sp>
      <p:sp>
        <p:nvSpPr>
          <p:cNvPr id="3" name="Content Placeholder 2">
            <a:extLst>
              <a:ext uri="{FF2B5EF4-FFF2-40B4-BE49-F238E27FC236}">
                <a16:creationId xmlns:a16="http://schemas.microsoft.com/office/drawing/2014/main" id="{EBDD785B-CD32-AEEB-5CB8-15D733D71B9F}"/>
              </a:ext>
            </a:extLst>
          </p:cNvPr>
          <p:cNvSpPr>
            <a:spLocks noGrp="1"/>
          </p:cNvSpPr>
          <p:nvPr>
            <p:ph idx="1"/>
          </p:nvPr>
        </p:nvSpPr>
        <p:spPr>
          <a:xfrm>
            <a:off x="282706" y="1723980"/>
            <a:ext cx="4952999" cy="3009494"/>
          </a:xfrm>
        </p:spPr>
        <p:txBody>
          <a:bodyPr>
            <a:noAutofit/>
          </a:bodyPr>
          <a:lstStyle/>
          <a:p>
            <a:r>
              <a:rPr lang="en-US" sz="1800" dirty="0"/>
              <a:t>Literature Review</a:t>
            </a:r>
          </a:p>
          <a:p>
            <a:pPr lvl="5"/>
            <a:r>
              <a:rPr lang="en-US" dirty="0">
                <a:solidFill>
                  <a:schemeClr val="bg1"/>
                </a:solidFill>
              </a:rPr>
              <a:t>Reasons for sickness and absenteeism</a:t>
            </a:r>
          </a:p>
          <a:p>
            <a:pPr lvl="5"/>
            <a:r>
              <a:rPr lang="en-US" dirty="0">
                <a:solidFill>
                  <a:srgbClr val="FFFFFF"/>
                </a:solidFill>
              </a:rPr>
              <a:t>Conflict</a:t>
            </a:r>
          </a:p>
          <a:p>
            <a:pPr lvl="5"/>
            <a:r>
              <a:rPr lang="en-US" dirty="0">
                <a:solidFill>
                  <a:srgbClr val="FFFFFF"/>
                </a:solidFill>
              </a:rPr>
              <a:t>Leadership &amp; management</a:t>
            </a:r>
          </a:p>
          <a:p>
            <a:pPr lvl="5"/>
            <a:r>
              <a:rPr lang="en-US" dirty="0">
                <a:solidFill>
                  <a:srgbClr val="FFFFFF"/>
                </a:solidFill>
              </a:rPr>
              <a:t>Emotional Intelligence</a:t>
            </a:r>
          </a:p>
          <a:p>
            <a:pPr lvl="5"/>
            <a:r>
              <a:rPr lang="en-US" dirty="0">
                <a:solidFill>
                  <a:srgbClr val="FFFFFF"/>
                </a:solidFill>
              </a:rPr>
              <a:t>Communication</a:t>
            </a:r>
          </a:p>
          <a:p>
            <a:pPr lvl="5"/>
            <a:r>
              <a:rPr lang="en-US" dirty="0">
                <a:solidFill>
                  <a:srgbClr val="FFFFFF"/>
                </a:solidFill>
              </a:rPr>
              <a:t>Change</a:t>
            </a:r>
          </a:p>
          <a:p>
            <a:pPr lvl="5"/>
            <a:r>
              <a:rPr lang="en-US" dirty="0">
                <a:solidFill>
                  <a:srgbClr val="FFFFFF"/>
                </a:solidFill>
              </a:rPr>
              <a:t>Motivation</a:t>
            </a:r>
          </a:p>
          <a:p>
            <a:pPr lvl="5"/>
            <a:r>
              <a:rPr lang="en-US" dirty="0">
                <a:solidFill>
                  <a:srgbClr val="FFFFFF"/>
                </a:solidFill>
              </a:rPr>
              <a:t>Effect of covid on the hotel industry</a:t>
            </a:r>
          </a:p>
          <a:p>
            <a:pPr lvl="5"/>
            <a:r>
              <a:rPr lang="en-US" dirty="0">
                <a:solidFill>
                  <a:srgbClr val="FFFFFF"/>
                </a:solidFill>
              </a:rPr>
              <a:t>Leadership styles </a:t>
            </a:r>
          </a:p>
          <a:p>
            <a:r>
              <a:rPr lang="en-US" sz="1800" dirty="0"/>
              <a:t>Methods</a:t>
            </a:r>
          </a:p>
          <a:p>
            <a:r>
              <a:rPr lang="en-US" sz="1800" dirty="0"/>
              <a:t>Findings</a:t>
            </a:r>
          </a:p>
          <a:p>
            <a:endParaRPr lang="en-GB" sz="1800" dirty="0"/>
          </a:p>
        </p:txBody>
      </p:sp>
      <p:pic>
        <p:nvPicPr>
          <p:cNvPr id="5" name="Picture 4" descr="A group of people shaking hands&#10;&#10;Description automatically generated with medium confidence">
            <a:extLst>
              <a:ext uri="{FF2B5EF4-FFF2-40B4-BE49-F238E27FC236}">
                <a16:creationId xmlns:a16="http://schemas.microsoft.com/office/drawing/2014/main" id="{209D99FF-8450-28A9-E2F1-053D8C78997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190" r="19175" b="-1"/>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3482231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C61CA28-6E99-3396-FB8B-2F9F7FD743DE}"/>
              </a:ext>
            </a:extLst>
          </p:cNvPr>
          <p:cNvSpPr txBox="1"/>
          <p:nvPr/>
        </p:nvSpPr>
        <p:spPr>
          <a:xfrm>
            <a:off x="1351280" y="497840"/>
            <a:ext cx="9418320" cy="1077218"/>
          </a:xfrm>
          <a:prstGeom prst="rect">
            <a:avLst/>
          </a:prstGeom>
          <a:noFill/>
        </p:spPr>
        <p:txBody>
          <a:bodyPr wrap="square" rtlCol="0">
            <a:spAutoFit/>
          </a:bodyPr>
          <a:lstStyle/>
          <a:p>
            <a:pPr algn="ctr"/>
            <a:r>
              <a:rPr lang="en-US" sz="3200" b="1" dirty="0">
                <a:solidFill>
                  <a:schemeClr val="bg1"/>
                </a:solidFill>
                <a:latin typeface="Calibri" panose="020F0502020204030204" pitchFamily="34" charset="0"/>
                <a:ea typeface="Calibri" panose="020F0502020204030204" pitchFamily="34" charset="0"/>
                <a:cs typeface="Calibri" panose="020F0502020204030204" pitchFamily="34" charset="0"/>
              </a:rPr>
              <a:t>Reasons for Sickness and absenteeism in the Workplace</a:t>
            </a:r>
            <a:endParaRPr lang="en-GB" sz="3200" b="1"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4E9357E0-AC6F-12FE-4C94-068B0408245E}"/>
              </a:ext>
            </a:extLst>
          </p:cNvPr>
          <p:cNvSpPr txBox="1"/>
          <p:nvPr/>
        </p:nvSpPr>
        <p:spPr>
          <a:xfrm>
            <a:off x="243840" y="4129942"/>
            <a:ext cx="3992880" cy="2548455"/>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Productivity Pressures</a:t>
            </a:r>
          </a:p>
          <a:p>
            <a:pPr marL="342900" lvl="0" indent="-342900">
              <a:lnSpc>
                <a:spcPct val="107000"/>
              </a:lnSpc>
              <a:buFont typeface="Symbol" panose="05050102010706020507" pitchFamily="18" charset="2"/>
              <a:buChar char=""/>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Difficult workload</a:t>
            </a:r>
          </a:p>
          <a:p>
            <a:pPr marL="342900" lvl="0" indent="-342900">
              <a:lnSpc>
                <a:spcPct val="107000"/>
              </a:lnSpc>
              <a:buFont typeface="Symbol" panose="05050102010706020507" pitchFamily="18" charset="2"/>
              <a:buChar char=""/>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High workload</a:t>
            </a:r>
          </a:p>
          <a:p>
            <a:pPr marL="342900" lvl="0" indent="-342900">
              <a:lnSpc>
                <a:spcPct val="107000"/>
              </a:lnSpc>
              <a:buFont typeface="Symbol" panose="05050102010706020507" pitchFamily="18" charset="2"/>
              <a:buChar char=""/>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Corporate Restructuring</a:t>
            </a:r>
          </a:p>
          <a:p>
            <a:pPr marL="342900" lvl="0" indent="-342900">
              <a:lnSpc>
                <a:spcPct val="107000"/>
              </a:lnSpc>
              <a:spcAft>
                <a:spcPts val="800"/>
              </a:spcAft>
              <a:buFont typeface="Symbol" panose="05050102010706020507" pitchFamily="18" charset="2"/>
              <a:buChar char=""/>
            </a:pPr>
            <a:r>
              <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Workplace culture</a:t>
            </a:r>
          </a:p>
          <a:p>
            <a:pPr marL="342900" lvl="0" indent="-342900">
              <a:lnSpc>
                <a:spcPct val="107000"/>
              </a:lnSpc>
              <a:spcAft>
                <a:spcPts val="800"/>
              </a:spcAft>
              <a:buFont typeface="Symbol" panose="05050102010706020507" pitchFamily="18" charset="2"/>
              <a:buChar char=""/>
            </a:pPr>
            <a:r>
              <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rPr>
              <a:t>Family/child care issues</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7" name="Picture 46" descr="Text, letter&#10;&#10;Description automatically generated">
            <a:extLst>
              <a:ext uri="{FF2B5EF4-FFF2-40B4-BE49-F238E27FC236}">
                <a16:creationId xmlns:a16="http://schemas.microsoft.com/office/drawing/2014/main" id="{4573682E-A010-2D3F-CB95-27D4AE63DB3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5120" y="1385710"/>
            <a:ext cx="3175000" cy="2374900"/>
          </a:xfrm>
          <a:prstGeom prst="rect">
            <a:avLst/>
          </a:prstGeom>
        </p:spPr>
      </p:pic>
      <p:graphicFrame>
        <p:nvGraphicFramePr>
          <p:cNvPr id="50" name="TextBox 10">
            <a:extLst>
              <a:ext uri="{FF2B5EF4-FFF2-40B4-BE49-F238E27FC236}">
                <a16:creationId xmlns:a16="http://schemas.microsoft.com/office/drawing/2014/main" id="{FB480ED5-BDF5-DF81-80D6-7327990B867F}"/>
              </a:ext>
            </a:extLst>
          </p:cNvPr>
          <p:cNvGraphicFramePr/>
          <p:nvPr>
            <p:extLst>
              <p:ext uri="{D42A27DB-BD31-4B8C-83A1-F6EECF244321}">
                <p14:modId xmlns:p14="http://schemas.microsoft.com/office/powerpoint/2010/main" val="205734167"/>
              </p:ext>
            </p:extLst>
          </p:nvPr>
        </p:nvGraphicFramePr>
        <p:xfrm>
          <a:off x="3810000" y="1542437"/>
          <a:ext cx="5900057" cy="480567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What is Presenteeism at Work and How to Handle it? | Chanty">
            <a:extLst>
              <a:ext uri="{FF2B5EF4-FFF2-40B4-BE49-F238E27FC236}">
                <a16:creationId xmlns:a16="http://schemas.microsoft.com/office/drawing/2014/main" id="{65238A0C-4ACD-2103-CC98-D8723AD6F68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81812" y="4538027"/>
            <a:ext cx="2837617" cy="14528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0C6F3AB-C689-F214-7A05-F33AF3C6C858}"/>
              </a:ext>
            </a:extLst>
          </p:cNvPr>
          <p:cNvSpPr txBox="1"/>
          <p:nvPr/>
        </p:nvSpPr>
        <p:spPr>
          <a:xfrm flipH="1">
            <a:off x="9878022" y="5978784"/>
            <a:ext cx="1645195" cy="369332"/>
          </a:xfrm>
          <a:prstGeom prst="rect">
            <a:avLst/>
          </a:prstGeom>
          <a:noFill/>
        </p:spPr>
        <p:txBody>
          <a:bodyPr wrap="square" rtlCol="0">
            <a:spAutoFit/>
          </a:bodyPr>
          <a:lstStyle/>
          <a:p>
            <a:r>
              <a:rPr lang="en-US" dirty="0"/>
              <a:t>Presenteeism</a:t>
            </a:r>
            <a:endParaRPr lang="en-GB" dirty="0"/>
          </a:p>
        </p:txBody>
      </p:sp>
    </p:spTree>
    <p:extLst>
      <p:ext uri="{BB962C8B-B14F-4D97-AF65-F5344CB8AC3E}">
        <p14:creationId xmlns:p14="http://schemas.microsoft.com/office/powerpoint/2010/main" val="1035360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7" name="Rectangle 146">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49" name="Group 148">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0" name="Straight Connector 149">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80" name="Freeform: Shape 179">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82" name="Freeform: Shape 181">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84" name="Rectangle 183">
            <a:extLst>
              <a:ext uri="{FF2B5EF4-FFF2-40B4-BE49-F238E27FC236}">
                <a16:creationId xmlns:a16="http://schemas.microsoft.com/office/drawing/2014/main" id="{3BBF3378-C49E-4B97-A883-6393FBF18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86" name="Group 185">
            <a:extLst>
              <a:ext uri="{FF2B5EF4-FFF2-40B4-BE49-F238E27FC236}">
                <a16:creationId xmlns:a16="http://schemas.microsoft.com/office/drawing/2014/main" id="{DA3D4001-286E-4CB2-B293-3058BDDC82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7" name="Straight Connector 186">
              <a:extLst>
                <a:ext uri="{FF2B5EF4-FFF2-40B4-BE49-F238E27FC236}">
                  <a16:creationId xmlns:a16="http://schemas.microsoft.com/office/drawing/2014/main" id="{F81F6D9A-C297-4D43-A56B-E097477E91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BBD5299F-3CBD-431D-A276-1F6EBDE639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0579A460-D36C-4808-99FD-224968EC8D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4FACC58E-31A5-41E4-BCE1-9A0FF26F19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43EE866F-1BA5-4009-983D-0A270F2651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1E7DADAE-DB0C-47E3-AE16-C7B09A326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EAB89127-DBEE-47FB-951F-C4FEBC41E9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368F6061-E9B4-4C8B-B421-CB81EF3715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54F431D3-EEE6-4416-BA2B-7B8942561C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C3A1230D-F162-470F-B26A-44F48789F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1128856B-8BFD-40E1-993B-93F4DDEEC0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0AD4C0C2-878C-4A6F-998A-CDDC31ACD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EE0349E-7D03-4F4E-BCAA-D6BAC3E05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FD4A5BD7-7EA2-4F4A-A88B-240C626054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A5DE89C9-D993-4FE5-9E60-4816CB1A6F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3574CA6C-639F-41A6-AED3-15C0E0E1B6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B3864BFB-5F88-4311-A2A0-12D067F91E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09B3E436-97A2-4763-9E55-2C470DF17D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8462A8CC-9918-4941-9B4A-36FB3F8531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0671973-544E-4370-8DB9-174DAB82F9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B5505BD9-45DD-4763-90CB-FB9DB06615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3022B701-1894-49C5-A67C-6B8377C7C5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90501CD9-45DC-4009-A410-08DB27A874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00BD35CA-BF52-4F44-B789-E3B98042D8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25AED4B0-30B1-4E36-86A4-42C2A91810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DA1A0260-34D8-4474-8C33-ED80F83092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FDCCA183-C630-4855-8BD6-0E4EEE59FC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843E8B9F-C809-423A-ADAA-80CE5C0711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2621EBC9-CEB1-4BA5-82D6-9944A3C123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17" name="Freeform: Shape 216">
            <a:extLst>
              <a:ext uri="{FF2B5EF4-FFF2-40B4-BE49-F238E27FC236}">
                <a16:creationId xmlns:a16="http://schemas.microsoft.com/office/drawing/2014/main" id="{EB68BB96-3C54-47CE-A559-16FC5968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219" name="Group 218">
            <a:extLst>
              <a:ext uri="{FF2B5EF4-FFF2-40B4-BE49-F238E27FC236}">
                <a16:creationId xmlns:a16="http://schemas.microsoft.com/office/drawing/2014/main" id="{BDDD9304-3AB6-4BE9-833E-9C1B3EC421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20" name="Straight Connector 219">
              <a:extLst>
                <a:ext uri="{FF2B5EF4-FFF2-40B4-BE49-F238E27FC236}">
                  <a16:creationId xmlns:a16="http://schemas.microsoft.com/office/drawing/2014/main" id="{C7756000-2285-4D38-AD2B-91F47CF8B5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2F7A36A8-4BBE-49D8-94DA-606561AC09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961EE45E-0342-4F26-8CD3-85CDDF7E5A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89C5DC0E-03C0-4CEB-AD10-3A3C99994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2E1CE081-E685-46D4-BAF7-54C65BD823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486C88F-30DD-46C8-9B05-F885D4EB07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290BAD11-B30B-49DE-A566-E21BCDDCFA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31F821CC-6C37-4415-8DA6-EF6B42D87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C9ECD1FB-7FE8-477E-8E90-648AE4E932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381C9DD8-7FF3-44E6-9887-1CE07DBD95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654D87AF-08CE-4125-AF4B-8C8A9D340B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F3C9C908-1A58-4E28-969E-48E9BA61BB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3530AEF7-35DB-44E3-93EB-B3F0FBA9E5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6108D15E-72F2-45D7-9050-8322CB1F84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CC764F43-FB23-49CB-B2CA-ACFBFB412A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64C60457-68FC-4E1F-9ABB-E79094AEB1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22C915FB-0611-4283-8EC1-88510A69FC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3CF80AC6-E542-456F-BEE8-E9CF46AC2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9EC6EED6-01FF-4941-A4AB-224D26EE1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F8D16FF7-D5D7-4A97-BB5E-A069EF13A4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D703DF22-27D8-481B-95B5-A4A7A62066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1F7256DA-C9DD-498F-A3B4-789819FE4C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EBEBA9FF-8036-4656-B1F1-87953464DC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575DABD2-EA79-4547-AFC6-53720AB60E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3060E1B5-52C7-4314-98B0-3AE8A0B630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33D416E-D8B5-4097-B7F0-1BA0357D36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5862DFC-3406-4DC9-AA41-0CE64748AF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3C908427-368C-4792-A5E5-313F77FF2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88CB189E-908B-495D-B023-05D3D2C1B4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250" name="Rectangle 24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52" name="Rectangle 251">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54" name="Right Triangle 253">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6" name="Group 25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257" name="Straight Connector 25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72" name="TextBox 71">
            <a:extLst>
              <a:ext uri="{FF2B5EF4-FFF2-40B4-BE49-F238E27FC236}">
                <a16:creationId xmlns:a16="http://schemas.microsoft.com/office/drawing/2014/main" id="{6C6C29C5-8335-E62C-8826-CD7C6AECE7ED}"/>
              </a:ext>
            </a:extLst>
          </p:cNvPr>
          <p:cNvSpPr txBox="1"/>
          <p:nvPr/>
        </p:nvSpPr>
        <p:spPr>
          <a:xfrm>
            <a:off x="337337" y="220503"/>
            <a:ext cx="4419600" cy="224073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rgbClr val="FFFFFF"/>
                </a:solidFill>
                <a:latin typeface="+mj-lt"/>
                <a:ea typeface="+mj-ea"/>
                <a:cs typeface="+mj-cs"/>
              </a:rPr>
              <a:t>Conflict Management</a:t>
            </a:r>
          </a:p>
        </p:txBody>
      </p:sp>
      <p:sp>
        <p:nvSpPr>
          <p:cNvPr id="138" name="TextBox 137">
            <a:extLst>
              <a:ext uri="{FF2B5EF4-FFF2-40B4-BE49-F238E27FC236}">
                <a16:creationId xmlns:a16="http://schemas.microsoft.com/office/drawing/2014/main" id="{BC5CC027-48FB-C158-4C95-75D0A57EBAA5}"/>
              </a:ext>
            </a:extLst>
          </p:cNvPr>
          <p:cNvSpPr txBox="1"/>
          <p:nvPr/>
        </p:nvSpPr>
        <p:spPr>
          <a:xfrm>
            <a:off x="872329" y="2130149"/>
            <a:ext cx="3884606" cy="2274968"/>
          </a:xfrm>
          <a:prstGeom prst="rect">
            <a:avLst/>
          </a:prstGeom>
        </p:spPr>
        <p:txBody>
          <a:bodyPr vert="horz" lIns="91440" tIns="45720" rIns="91440" bIns="45720" rtlCol="0">
            <a:normAutofit/>
          </a:bodyPr>
          <a:lstStyle/>
          <a:p>
            <a:pPr marL="228600" lvl="0" indent="-228600">
              <a:lnSpc>
                <a:spcPct val="110000"/>
              </a:lnSpc>
              <a:buClr>
                <a:schemeClr val="bg1"/>
              </a:buClr>
              <a:buSzPct val="75000"/>
              <a:buFont typeface="+mj-lt"/>
              <a:buAutoNum type="arabicPeriod"/>
            </a:pPr>
            <a:r>
              <a:rPr lang="en-US" dirty="0">
                <a:solidFill>
                  <a:srgbClr val="FFFFFF"/>
                </a:solidFill>
                <a:effectLst/>
              </a:rPr>
              <a:t>Productivity Pressures</a:t>
            </a:r>
          </a:p>
          <a:p>
            <a:pPr marL="228600" lvl="0" indent="-228600">
              <a:lnSpc>
                <a:spcPct val="110000"/>
              </a:lnSpc>
              <a:buClr>
                <a:schemeClr val="bg1"/>
              </a:buClr>
              <a:buSzPct val="75000"/>
              <a:buFont typeface="+mj-lt"/>
              <a:buAutoNum type="arabicPeriod"/>
            </a:pPr>
            <a:r>
              <a:rPr lang="en-US" dirty="0">
                <a:solidFill>
                  <a:srgbClr val="FFFFFF"/>
                </a:solidFill>
                <a:effectLst/>
              </a:rPr>
              <a:t>Difficult workload</a:t>
            </a:r>
          </a:p>
          <a:p>
            <a:pPr marL="228600" lvl="0" indent="-228600">
              <a:lnSpc>
                <a:spcPct val="110000"/>
              </a:lnSpc>
              <a:buClr>
                <a:schemeClr val="bg1"/>
              </a:buClr>
              <a:buSzPct val="75000"/>
              <a:buFont typeface="+mj-lt"/>
              <a:buAutoNum type="arabicPeriod"/>
            </a:pPr>
            <a:r>
              <a:rPr lang="en-US" dirty="0">
                <a:solidFill>
                  <a:srgbClr val="FFFFFF"/>
                </a:solidFill>
                <a:effectLst/>
              </a:rPr>
              <a:t>High workload</a:t>
            </a:r>
          </a:p>
          <a:p>
            <a:pPr marL="228600" lvl="0" indent="-228600">
              <a:lnSpc>
                <a:spcPct val="110000"/>
              </a:lnSpc>
              <a:buClr>
                <a:schemeClr val="bg1"/>
              </a:buClr>
              <a:buSzPct val="75000"/>
              <a:buFont typeface="+mj-lt"/>
              <a:buAutoNum type="arabicPeriod"/>
            </a:pPr>
            <a:r>
              <a:rPr lang="en-US" dirty="0">
                <a:solidFill>
                  <a:srgbClr val="FFFFFF"/>
                </a:solidFill>
                <a:effectLst/>
              </a:rPr>
              <a:t>Corporate Restructuring</a:t>
            </a:r>
          </a:p>
          <a:p>
            <a:pPr marL="228600" lvl="0" indent="-228600">
              <a:lnSpc>
                <a:spcPct val="110000"/>
              </a:lnSpc>
              <a:spcAft>
                <a:spcPts val="800"/>
              </a:spcAft>
              <a:buClr>
                <a:schemeClr val="bg1"/>
              </a:buClr>
              <a:buSzPct val="75000"/>
              <a:buFont typeface="+mj-lt"/>
              <a:buAutoNum type="arabicPeriod"/>
            </a:pPr>
            <a:r>
              <a:rPr lang="en-US" dirty="0">
                <a:solidFill>
                  <a:srgbClr val="FFFFFF"/>
                </a:solidFill>
                <a:effectLst/>
              </a:rPr>
              <a:t>Workplace culture</a:t>
            </a:r>
          </a:p>
          <a:p>
            <a:pPr marL="228600" lvl="0" indent="-228600">
              <a:lnSpc>
                <a:spcPct val="110000"/>
              </a:lnSpc>
              <a:spcAft>
                <a:spcPts val="800"/>
              </a:spcAft>
              <a:buClr>
                <a:schemeClr val="bg1"/>
              </a:buClr>
              <a:buSzPct val="75000"/>
              <a:buFont typeface="+mj-lt"/>
              <a:buAutoNum type="arabicPeriod"/>
            </a:pPr>
            <a:r>
              <a:rPr lang="en-US" dirty="0">
                <a:solidFill>
                  <a:srgbClr val="FFFFFF"/>
                </a:solidFill>
                <a:effectLst/>
              </a:rPr>
              <a:t>Family/ Childcare</a:t>
            </a:r>
          </a:p>
        </p:txBody>
      </p:sp>
      <p:sp>
        <p:nvSpPr>
          <p:cNvPr id="287"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142" name="Picture 141">
            <a:extLst>
              <a:ext uri="{FF2B5EF4-FFF2-40B4-BE49-F238E27FC236}">
                <a16:creationId xmlns:a16="http://schemas.microsoft.com/office/drawing/2014/main" id="{CF67A8E0-8573-371E-5B5C-9C431F867EBC}"/>
              </a:ext>
            </a:extLst>
          </p:cNvPr>
          <p:cNvPicPr>
            <a:picLocks noChangeAspect="1"/>
          </p:cNvPicPr>
          <p:nvPr/>
        </p:nvPicPr>
        <p:blipFill>
          <a:blip r:embed="rId3"/>
          <a:stretch>
            <a:fillRect/>
          </a:stretch>
        </p:blipFill>
        <p:spPr>
          <a:xfrm>
            <a:off x="5323594" y="1914684"/>
            <a:ext cx="6795701" cy="3346882"/>
          </a:xfrm>
          <a:prstGeom prst="rect">
            <a:avLst/>
          </a:prstGeom>
        </p:spPr>
      </p:pic>
      <p:sp>
        <p:nvSpPr>
          <p:cNvPr id="181" name="TextBox 180">
            <a:extLst>
              <a:ext uri="{FF2B5EF4-FFF2-40B4-BE49-F238E27FC236}">
                <a16:creationId xmlns:a16="http://schemas.microsoft.com/office/drawing/2014/main" id="{A61E0541-C0A5-FDF9-4F91-034F2F5D5C1B}"/>
              </a:ext>
            </a:extLst>
          </p:cNvPr>
          <p:cNvSpPr txBox="1"/>
          <p:nvPr/>
        </p:nvSpPr>
        <p:spPr>
          <a:xfrm>
            <a:off x="243112" y="4722965"/>
            <a:ext cx="4600792" cy="1477328"/>
          </a:xfrm>
          <a:prstGeom prst="rect">
            <a:avLst/>
          </a:prstGeom>
          <a:noFill/>
        </p:spPr>
        <p:txBody>
          <a:bodyPr wrap="square">
            <a:spAutoFit/>
          </a:bodyPr>
          <a:lstStyle/>
          <a:p>
            <a:pPr algn="ctr"/>
            <a:r>
              <a:rPr lang="en-GB" dirty="0">
                <a:solidFill>
                  <a:schemeClr val="bg1"/>
                </a:solidFill>
                <a:latin typeface="Calibri" panose="020F0502020204030204" pitchFamily="34" charset="0"/>
                <a:ea typeface="Calibri" panose="020F0502020204030204" pitchFamily="34" charset="0"/>
              </a:rPr>
              <a:t>W</a:t>
            </a:r>
            <a:r>
              <a:rPr lang="en-GB" sz="1800" dirty="0">
                <a:solidFill>
                  <a:schemeClr val="bg1"/>
                </a:solidFill>
                <a:effectLst/>
                <a:latin typeface="Calibri" panose="020F0502020204030204" pitchFamily="34" charset="0"/>
                <a:ea typeface="Calibri" panose="020F0502020204030204" pitchFamily="34" charset="0"/>
              </a:rPr>
              <a:t>omen will more likely use the collaborative resolution style and men will more likely use the avoid resolution, showing that women may have more effective conflict resolution skills than males.</a:t>
            </a:r>
            <a:endParaRPr lang="en-GB" dirty="0">
              <a:solidFill>
                <a:schemeClr val="bg1"/>
              </a:solidFill>
            </a:endParaRPr>
          </a:p>
        </p:txBody>
      </p:sp>
      <p:sp>
        <p:nvSpPr>
          <p:cNvPr id="3" name="TextBox 2">
            <a:extLst>
              <a:ext uri="{FF2B5EF4-FFF2-40B4-BE49-F238E27FC236}">
                <a16:creationId xmlns:a16="http://schemas.microsoft.com/office/drawing/2014/main" id="{E9CC5A46-9638-FD16-1A2C-63F715BFE724}"/>
              </a:ext>
            </a:extLst>
          </p:cNvPr>
          <p:cNvSpPr txBox="1"/>
          <p:nvPr/>
        </p:nvSpPr>
        <p:spPr>
          <a:xfrm>
            <a:off x="5472033" y="5503433"/>
            <a:ext cx="6117770" cy="375552"/>
          </a:xfrm>
          <a:prstGeom prst="rect">
            <a:avLst/>
          </a:prstGeom>
          <a:noFill/>
        </p:spPr>
        <p:txBody>
          <a:bodyPr wrap="square">
            <a:spAutoFit/>
          </a:bodyPr>
          <a:lstStyle/>
          <a:p>
            <a:pPr algn="ct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Sourced from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McPheat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5540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33" name="Group 1032">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34" name="Straight Connector 1033">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6" name="Straight Connector 1035">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064" name="Freeform: Shape 1063">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066" name="Freeform: Shape 1065">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068" name="Rectangle 1067">
            <a:extLst>
              <a:ext uri="{FF2B5EF4-FFF2-40B4-BE49-F238E27FC236}">
                <a16:creationId xmlns:a16="http://schemas.microsoft.com/office/drawing/2014/main" id="{98BA8A65-CE81-4455-BBE4-44A50F7F2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70" name="Group 1069">
            <a:extLst>
              <a:ext uri="{FF2B5EF4-FFF2-40B4-BE49-F238E27FC236}">
                <a16:creationId xmlns:a16="http://schemas.microsoft.com/office/drawing/2014/main" id="{9EDF87F2-291D-4883-9216-EAA71CB3B7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71" name="Straight Connector 1070">
              <a:extLst>
                <a:ext uri="{FF2B5EF4-FFF2-40B4-BE49-F238E27FC236}">
                  <a16:creationId xmlns:a16="http://schemas.microsoft.com/office/drawing/2014/main" id="{AD37ADDE-5448-4A02-9A0C-3E4968AF98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2" name="Straight Connector 1071">
              <a:extLst>
                <a:ext uri="{FF2B5EF4-FFF2-40B4-BE49-F238E27FC236}">
                  <a16:creationId xmlns:a16="http://schemas.microsoft.com/office/drawing/2014/main" id="{89429DFC-27A3-4CFF-9E30-7ED320B300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3" name="Straight Connector 1072">
              <a:extLst>
                <a:ext uri="{FF2B5EF4-FFF2-40B4-BE49-F238E27FC236}">
                  <a16:creationId xmlns:a16="http://schemas.microsoft.com/office/drawing/2014/main" id="{CDEB79DB-4B05-4AC6-881A-E97A3082E5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20404851-1673-46CC-833D-AC6494E078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25C50477-EC77-4095-94FF-0BFAA0B214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05B802BF-BDB1-4221-9442-147EF5AC9A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7263153D-B3E8-4535-90DC-8CDD3C472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85B7B9BD-05AA-4D1F-8BDF-26F67BE538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D6F38315-406B-4770-A4FB-86A9E6440F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0CE5D423-F4F1-4B18-8AD4-31D4F5083B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7187FB06-DE4E-493B-A696-957DCFADBEA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E6E39755-4FBD-4812-AC48-D2043D9472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31E9AEA4-DD35-4FE9-BD69-61A5E79545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6A6E482D-881E-496A-AB7A-1379C1B0CB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EB7A1B43-7048-436D-AED6-1F00FEF79C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A32A786C-360B-44AD-A527-8B9EA72669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6F29120E-99B1-4C86-967E-D02C67098B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6D33A31-308B-4B99-A85E-AE4F687378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ABFFE008-F20F-4A01-AB6E-E05BCD0CC1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65F01097-15C3-4486-88B0-DD01CAED73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1288C9D0-7C0C-4D8F-9BD8-19650C52B7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BF351F2A-793E-469B-A71B-6F878C07E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1864C8EC-7D36-4AE1-BA3C-1413F20F8AF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BE8866B-6A10-4D88-993A-29EF188430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69DE05D-8016-41BB-B79B-466771309A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8B652149-5966-47B8-B77C-9E46BCA84F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704942AD-74ED-4E5C-B524-934391F963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15C411A-5E18-4539-BCCB-AAF2EF3733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DED6F976-E62C-4FA9-8F83-DFE7B1EC9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089" name="Freeform: Shape 1088">
            <a:extLst>
              <a:ext uri="{FF2B5EF4-FFF2-40B4-BE49-F238E27FC236}">
                <a16:creationId xmlns:a16="http://schemas.microsoft.com/office/drawing/2014/main" id="{18842A50-8561-4C59-A743-33496DBF4A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091" name="Group 1090">
            <a:extLst>
              <a:ext uri="{FF2B5EF4-FFF2-40B4-BE49-F238E27FC236}">
                <a16:creationId xmlns:a16="http://schemas.microsoft.com/office/drawing/2014/main" id="{F278A5F3-E255-451F-99E2-9C640E74A5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92" name="Straight Connector 1091">
              <a:extLst>
                <a:ext uri="{FF2B5EF4-FFF2-40B4-BE49-F238E27FC236}">
                  <a16:creationId xmlns:a16="http://schemas.microsoft.com/office/drawing/2014/main" id="{91327D85-948D-4860-A91E-7C5E9AB856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5221525D-46CB-41C8-9651-41250638CE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EFA24968-5D61-4B28-9CB5-7A10CDDEA4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B6927590-6EBD-40EF-89D6-D712B1F7AF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B7D33A3F-C7F0-4059-9AB1-0E6A4EB66A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D5295CDD-D760-4A87-AEA0-94BD46CE23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F17A9D50-2D47-4D70-8580-AA9103BD93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3CF3BA4B-80F8-45F2-A719-B7C67736E1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0" name="Straight Connector 1099">
              <a:extLst>
                <a:ext uri="{FF2B5EF4-FFF2-40B4-BE49-F238E27FC236}">
                  <a16:creationId xmlns:a16="http://schemas.microsoft.com/office/drawing/2014/main" id="{5E1DA1CF-45DC-43FD-9FD8-715D25E5D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1" name="Straight Connector 1100">
              <a:extLst>
                <a:ext uri="{FF2B5EF4-FFF2-40B4-BE49-F238E27FC236}">
                  <a16:creationId xmlns:a16="http://schemas.microsoft.com/office/drawing/2014/main" id="{29639415-D874-4123-B983-D8B1707BBD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2" name="Straight Connector 1101">
              <a:extLst>
                <a:ext uri="{FF2B5EF4-FFF2-40B4-BE49-F238E27FC236}">
                  <a16:creationId xmlns:a16="http://schemas.microsoft.com/office/drawing/2014/main" id="{5E27731F-03D1-4B5C-A45A-06EF45DB05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698AB96B-8405-4715-A4EA-2F8255E4C4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CF06D93F-BDE5-4E03-BE34-A7C768A342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5" name="Straight Connector 1104">
              <a:extLst>
                <a:ext uri="{FF2B5EF4-FFF2-40B4-BE49-F238E27FC236}">
                  <a16:creationId xmlns:a16="http://schemas.microsoft.com/office/drawing/2014/main" id="{AC6005B7-8BA7-4739-BE4C-AECAEB83F8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6" name="Straight Connector 1105">
              <a:extLst>
                <a:ext uri="{FF2B5EF4-FFF2-40B4-BE49-F238E27FC236}">
                  <a16:creationId xmlns:a16="http://schemas.microsoft.com/office/drawing/2014/main" id="{31956C3C-F6C6-4C87-8360-BFC52FB3C3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7" name="Straight Connector 1106">
              <a:extLst>
                <a:ext uri="{FF2B5EF4-FFF2-40B4-BE49-F238E27FC236}">
                  <a16:creationId xmlns:a16="http://schemas.microsoft.com/office/drawing/2014/main" id="{277EBC38-365D-4890-887E-9EF4BBE63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8" name="Straight Connector 1107">
              <a:extLst>
                <a:ext uri="{FF2B5EF4-FFF2-40B4-BE49-F238E27FC236}">
                  <a16:creationId xmlns:a16="http://schemas.microsoft.com/office/drawing/2014/main" id="{884FDA98-EF7E-4F56-8791-D14BA8E4F3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9" name="Straight Connector 1108">
              <a:extLst>
                <a:ext uri="{FF2B5EF4-FFF2-40B4-BE49-F238E27FC236}">
                  <a16:creationId xmlns:a16="http://schemas.microsoft.com/office/drawing/2014/main" id="{72F22CD6-6FE5-4E6B-A8F7-287B70C485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0" name="Straight Connector 1109">
              <a:extLst>
                <a:ext uri="{FF2B5EF4-FFF2-40B4-BE49-F238E27FC236}">
                  <a16:creationId xmlns:a16="http://schemas.microsoft.com/office/drawing/2014/main" id="{A9D855CE-463E-46A8-A331-6FC823BCD9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1" name="Straight Connector 1110">
              <a:extLst>
                <a:ext uri="{FF2B5EF4-FFF2-40B4-BE49-F238E27FC236}">
                  <a16:creationId xmlns:a16="http://schemas.microsoft.com/office/drawing/2014/main" id="{9A01A232-8B78-4A73-8D7B-522ECBBCD1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2" name="Straight Connector 1111">
              <a:extLst>
                <a:ext uri="{FF2B5EF4-FFF2-40B4-BE49-F238E27FC236}">
                  <a16:creationId xmlns:a16="http://schemas.microsoft.com/office/drawing/2014/main" id="{C82F90ED-B0DD-4E05-BFB5-B5331E3F61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3" name="Straight Connector 1112">
              <a:extLst>
                <a:ext uri="{FF2B5EF4-FFF2-40B4-BE49-F238E27FC236}">
                  <a16:creationId xmlns:a16="http://schemas.microsoft.com/office/drawing/2014/main" id="{A20B0BCE-E568-40AE-9E2A-16FB688313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4" name="Straight Connector 1113">
              <a:extLst>
                <a:ext uri="{FF2B5EF4-FFF2-40B4-BE49-F238E27FC236}">
                  <a16:creationId xmlns:a16="http://schemas.microsoft.com/office/drawing/2014/main" id="{F0C9987A-10E2-41DC-9BFA-102A824EFC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5" name="Straight Connector 1114">
              <a:extLst>
                <a:ext uri="{FF2B5EF4-FFF2-40B4-BE49-F238E27FC236}">
                  <a16:creationId xmlns:a16="http://schemas.microsoft.com/office/drawing/2014/main" id="{2955C7DE-8E0B-4FE5-82AF-D25DD58A3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77F15A4F-95FB-4DE8-AD68-9682080A0D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7" name="Straight Connector 1116">
              <a:extLst>
                <a:ext uri="{FF2B5EF4-FFF2-40B4-BE49-F238E27FC236}">
                  <a16:creationId xmlns:a16="http://schemas.microsoft.com/office/drawing/2014/main" id="{FF8CC313-2C4E-417F-8592-721B757FB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E215356B-A22D-49C0-A458-59F7CCEDD4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9" name="Straight Connector 1118">
              <a:extLst>
                <a:ext uri="{FF2B5EF4-FFF2-40B4-BE49-F238E27FC236}">
                  <a16:creationId xmlns:a16="http://schemas.microsoft.com/office/drawing/2014/main" id="{B161CAAF-62A7-4621-9C13-0E9A33A898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9AB3B177-3161-4ABC-AEF5-8B01AB352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22" name="Rectangle 112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24" name="Rectangle 1123">
            <a:extLst>
              <a:ext uri="{FF2B5EF4-FFF2-40B4-BE49-F238E27FC236}">
                <a16:creationId xmlns:a16="http://schemas.microsoft.com/office/drawing/2014/main" id="{A08F75C9-6503-4894-B4F5-0E181C9F47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26" name="Right Triangle 1125">
            <a:extLst>
              <a:ext uri="{FF2B5EF4-FFF2-40B4-BE49-F238E27FC236}">
                <a16:creationId xmlns:a16="http://schemas.microsoft.com/office/drawing/2014/main" id="{69CC4D24-95F1-4CC0-B8CE-9C6E748DA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5255" y="-277985"/>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8" name="Group 1127">
            <a:extLst>
              <a:ext uri="{FF2B5EF4-FFF2-40B4-BE49-F238E27FC236}">
                <a16:creationId xmlns:a16="http://schemas.microsoft.com/office/drawing/2014/main" id="{A9702B8E-3529-45A9-9AA5-FD0A05C6C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29" name="Straight Connector 1128">
              <a:extLst>
                <a:ext uri="{FF2B5EF4-FFF2-40B4-BE49-F238E27FC236}">
                  <a16:creationId xmlns:a16="http://schemas.microsoft.com/office/drawing/2014/main" id="{D85D91D2-F070-4D36-A08F-99633534F3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0" name="Straight Connector 1129">
              <a:extLst>
                <a:ext uri="{FF2B5EF4-FFF2-40B4-BE49-F238E27FC236}">
                  <a16:creationId xmlns:a16="http://schemas.microsoft.com/office/drawing/2014/main" id="{415206C6-4244-47A8-A3F2-8797B265F1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1" name="Straight Connector 1130">
              <a:extLst>
                <a:ext uri="{FF2B5EF4-FFF2-40B4-BE49-F238E27FC236}">
                  <a16:creationId xmlns:a16="http://schemas.microsoft.com/office/drawing/2014/main" id="{C9FF1744-7544-4431-8E41-9BC2865DBB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2" name="Straight Connector 1131">
              <a:extLst>
                <a:ext uri="{FF2B5EF4-FFF2-40B4-BE49-F238E27FC236}">
                  <a16:creationId xmlns:a16="http://schemas.microsoft.com/office/drawing/2014/main" id="{65D65F6B-DA2A-4860-A7A7-DAAF6DF8D5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3" name="Straight Connector 1132">
              <a:extLst>
                <a:ext uri="{FF2B5EF4-FFF2-40B4-BE49-F238E27FC236}">
                  <a16:creationId xmlns:a16="http://schemas.microsoft.com/office/drawing/2014/main" id="{17A6D4D2-F652-4781-B48F-722B50C785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4" name="Straight Connector 1133">
              <a:extLst>
                <a:ext uri="{FF2B5EF4-FFF2-40B4-BE49-F238E27FC236}">
                  <a16:creationId xmlns:a16="http://schemas.microsoft.com/office/drawing/2014/main" id="{07707FD8-EA9D-47A8-BA96-CF786D28CC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5" name="Straight Connector 1134">
              <a:extLst>
                <a:ext uri="{FF2B5EF4-FFF2-40B4-BE49-F238E27FC236}">
                  <a16:creationId xmlns:a16="http://schemas.microsoft.com/office/drawing/2014/main" id="{924D361D-9FDD-4F56-AFBA-E8F226970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6" name="Straight Connector 1135">
              <a:extLst>
                <a:ext uri="{FF2B5EF4-FFF2-40B4-BE49-F238E27FC236}">
                  <a16:creationId xmlns:a16="http://schemas.microsoft.com/office/drawing/2014/main" id="{FCE962C1-9A73-47A2-A180-7D858700EB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7" name="Straight Connector 1136">
              <a:extLst>
                <a:ext uri="{FF2B5EF4-FFF2-40B4-BE49-F238E27FC236}">
                  <a16:creationId xmlns:a16="http://schemas.microsoft.com/office/drawing/2014/main" id="{78C8FCBD-E025-4333-9901-906E18097B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8" name="Straight Connector 1137">
              <a:extLst>
                <a:ext uri="{FF2B5EF4-FFF2-40B4-BE49-F238E27FC236}">
                  <a16:creationId xmlns:a16="http://schemas.microsoft.com/office/drawing/2014/main" id="{E81578B1-A838-401A-8539-676BC12B10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9" name="Straight Connector 1138">
              <a:extLst>
                <a:ext uri="{FF2B5EF4-FFF2-40B4-BE49-F238E27FC236}">
                  <a16:creationId xmlns:a16="http://schemas.microsoft.com/office/drawing/2014/main" id="{60EEC47D-959A-4043-8614-8ADB0422C3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0" name="Straight Connector 1139">
              <a:extLst>
                <a:ext uri="{FF2B5EF4-FFF2-40B4-BE49-F238E27FC236}">
                  <a16:creationId xmlns:a16="http://schemas.microsoft.com/office/drawing/2014/main" id="{E6DB79A6-2754-44FA-A467-0457E8B4A5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1" name="Straight Connector 1140">
              <a:extLst>
                <a:ext uri="{FF2B5EF4-FFF2-40B4-BE49-F238E27FC236}">
                  <a16:creationId xmlns:a16="http://schemas.microsoft.com/office/drawing/2014/main" id="{AF164FEB-FBAD-4A98-A098-0970CB94F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2" name="Straight Connector 1141">
              <a:extLst>
                <a:ext uri="{FF2B5EF4-FFF2-40B4-BE49-F238E27FC236}">
                  <a16:creationId xmlns:a16="http://schemas.microsoft.com/office/drawing/2014/main" id="{B2760B59-88B9-4F80-BA04-F258BD7ED5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3" name="Straight Connector 1142">
              <a:extLst>
                <a:ext uri="{FF2B5EF4-FFF2-40B4-BE49-F238E27FC236}">
                  <a16:creationId xmlns:a16="http://schemas.microsoft.com/office/drawing/2014/main" id="{4324317C-192B-4B1C-96B0-6AA84AC164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4" name="Straight Connector 1143">
              <a:extLst>
                <a:ext uri="{FF2B5EF4-FFF2-40B4-BE49-F238E27FC236}">
                  <a16:creationId xmlns:a16="http://schemas.microsoft.com/office/drawing/2014/main" id="{D217E7BC-94FC-4CB7-AD1D-39FB103296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5" name="Straight Connector 1144">
              <a:extLst>
                <a:ext uri="{FF2B5EF4-FFF2-40B4-BE49-F238E27FC236}">
                  <a16:creationId xmlns:a16="http://schemas.microsoft.com/office/drawing/2014/main" id="{5DB2ED43-2650-402E-ACC5-29F101F3C0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6" name="Straight Connector 1145">
              <a:extLst>
                <a:ext uri="{FF2B5EF4-FFF2-40B4-BE49-F238E27FC236}">
                  <a16:creationId xmlns:a16="http://schemas.microsoft.com/office/drawing/2014/main" id="{C61807D4-E1DB-4ADF-8994-3CB5F7E3EE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7" name="Straight Connector 1146">
              <a:extLst>
                <a:ext uri="{FF2B5EF4-FFF2-40B4-BE49-F238E27FC236}">
                  <a16:creationId xmlns:a16="http://schemas.microsoft.com/office/drawing/2014/main" id="{740AABBC-9C7A-403C-A6BC-B2B4D12C03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8" name="Straight Connector 1147">
              <a:extLst>
                <a:ext uri="{FF2B5EF4-FFF2-40B4-BE49-F238E27FC236}">
                  <a16:creationId xmlns:a16="http://schemas.microsoft.com/office/drawing/2014/main" id="{92E9145D-0EA2-4EC7-B7BA-6D49FA2350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9" name="Straight Connector 1148">
              <a:extLst>
                <a:ext uri="{FF2B5EF4-FFF2-40B4-BE49-F238E27FC236}">
                  <a16:creationId xmlns:a16="http://schemas.microsoft.com/office/drawing/2014/main" id="{A08C4C48-567D-4D07-85FF-2E2EF98231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0" name="Straight Connector 1149">
              <a:extLst>
                <a:ext uri="{FF2B5EF4-FFF2-40B4-BE49-F238E27FC236}">
                  <a16:creationId xmlns:a16="http://schemas.microsoft.com/office/drawing/2014/main" id="{14A738E3-E123-4E54-A282-021925052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1" name="Straight Connector 1150">
              <a:extLst>
                <a:ext uri="{FF2B5EF4-FFF2-40B4-BE49-F238E27FC236}">
                  <a16:creationId xmlns:a16="http://schemas.microsoft.com/office/drawing/2014/main" id="{35613068-A3BB-498C-AA8C-468DA7A849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2" name="Straight Connector 1151">
              <a:extLst>
                <a:ext uri="{FF2B5EF4-FFF2-40B4-BE49-F238E27FC236}">
                  <a16:creationId xmlns:a16="http://schemas.microsoft.com/office/drawing/2014/main" id="{76A01B9E-7FE5-46FB-A961-E45663592D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3" name="Straight Connector 1152">
              <a:extLst>
                <a:ext uri="{FF2B5EF4-FFF2-40B4-BE49-F238E27FC236}">
                  <a16:creationId xmlns:a16="http://schemas.microsoft.com/office/drawing/2014/main" id="{478FBDC0-19BF-4B63-BD53-75819B94A5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4" name="Straight Connector 1153">
              <a:extLst>
                <a:ext uri="{FF2B5EF4-FFF2-40B4-BE49-F238E27FC236}">
                  <a16:creationId xmlns:a16="http://schemas.microsoft.com/office/drawing/2014/main" id="{1DEFE772-ECAF-4337-8234-0244EF366F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5" name="Straight Connector 1154">
              <a:extLst>
                <a:ext uri="{FF2B5EF4-FFF2-40B4-BE49-F238E27FC236}">
                  <a16:creationId xmlns:a16="http://schemas.microsoft.com/office/drawing/2014/main" id="{E2F50F34-C80E-44F8-8199-AC5521268B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6" name="Straight Connector 1155">
              <a:extLst>
                <a:ext uri="{FF2B5EF4-FFF2-40B4-BE49-F238E27FC236}">
                  <a16:creationId xmlns:a16="http://schemas.microsoft.com/office/drawing/2014/main" id="{428E59FD-14EB-404F-BD55-A07C14646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7" name="Straight Connector 1156">
              <a:extLst>
                <a:ext uri="{FF2B5EF4-FFF2-40B4-BE49-F238E27FC236}">
                  <a16:creationId xmlns:a16="http://schemas.microsoft.com/office/drawing/2014/main" id="{7F30BAB4-93A5-41A7-B41B-EDF9C48BE9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E1259AB2-A7A1-1324-38F0-9A074C798889}"/>
              </a:ext>
            </a:extLst>
          </p:cNvPr>
          <p:cNvSpPr txBox="1"/>
          <p:nvPr/>
        </p:nvSpPr>
        <p:spPr>
          <a:xfrm>
            <a:off x="457200" y="734608"/>
            <a:ext cx="4952999" cy="224840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a:solidFill>
                  <a:srgbClr val="FFFFFF"/>
                </a:solidFill>
                <a:latin typeface="+mj-lt"/>
                <a:ea typeface="+mj-ea"/>
                <a:cs typeface="+mj-cs"/>
              </a:rPr>
              <a:t>Leadership and Management</a:t>
            </a:r>
          </a:p>
        </p:txBody>
      </p:sp>
      <p:sp>
        <p:nvSpPr>
          <p:cNvPr id="4" name="TextBox 3">
            <a:extLst>
              <a:ext uri="{FF2B5EF4-FFF2-40B4-BE49-F238E27FC236}">
                <a16:creationId xmlns:a16="http://schemas.microsoft.com/office/drawing/2014/main" id="{648D67C0-D215-D3FF-3649-24F8B77B34DB}"/>
              </a:ext>
            </a:extLst>
          </p:cNvPr>
          <p:cNvSpPr txBox="1"/>
          <p:nvPr/>
        </p:nvSpPr>
        <p:spPr>
          <a:xfrm>
            <a:off x="457200" y="3274766"/>
            <a:ext cx="4952999" cy="3009494"/>
          </a:xfrm>
          <a:prstGeom prst="rect">
            <a:avLst/>
          </a:prstGeom>
        </p:spPr>
        <p:txBody>
          <a:bodyPr vert="horz" lIns="91440" tIns="45720" rIns="91440" bIns="45720" rtlCol="0">
            <a:normAutofit/>
          </a:bodyPr>
          <a:lstStyle/>
          <a:p>
            <a:pPr marL="228600" indent="-228600">
              <a:lnSpc>
                <a:spcPct val="110000"/>
              </a:lnSpc>
              <a:spcAft>
                <a:spcPts val="600"/>
              </a:spcAft>
              <a:buClr>
                <a:schemeClr val="bg1"/>
              </a:buClr>
              <a:buSzPct val="75000"/>
              <a:buFont typeface="+mj-lt"/>
              <a:buAutoNum type="arabicPeriod"/>
            </a:pPr>
            <a:r>
              <a:rPr lang="en-US" dirty="0">
                <a:solidFill>
                  <a:srgbClr val="FFFFFF"/>
                </a:solidFill>
              </a:rPr>
              <a:t>E</a:t>
            </a:r>
            <a:r>
              <a:rPr lang="en-US" dirty="0">
                <a:solidFill>
                  <a:srgbClr val="FFFFFF"/>
                </a:solidFill>
                <a:effectLst/>
              </a:rPr>
              <a:t>ffective leaders have a wide range of skills, are more social and having good interpersonal skills can help improve job satisfaction in their employees, it can also help them to become more self- aware, this also has key points for high emotional intelligence.</a:t>
            </a:r>
          </a:p>
          <a:p>
            <a:pPr marL="228600" indent="-228600">
              <a:lnSpc>
                <a:spcPct val="110000"/>
              </a:lnSpc>
              <a:spcAft>
                <a:spcPts val="600"/>
              </a:spcAft>
              <a:buClr>
                <a:schemeClr val="bg1"/>
              </a:buClr>
              <a:buSzPct val="75000"/>
              <a:buFont typeface="+mj-lt"/>
              <a:buAutoNum type="arabicPeriod"/>
            </a:pPr>
            <a:r>
              <a:rPr lang="en-US" dirty="0">
                <a:solidFill>
                  <a:srgbClr val="FFFFFF"/>
                </a:solidFill>
              </a:rPr>
              <a:t>Questionnaires are available to help determine your own style of leading.</a:t>
            </a:r>
          </a:p>
          <a:p>
            <a:pPr marL="228600" indent="-228600">
              <a:lnSpc>
                <a:spcPct val="110000"/>
              </a:lnSpc>
              <a:spcAft>
                <a:spcPts val="600"/>
              </a:spcAft>
              <a:buClr>
                <a:schemeClr val="bg1"/>
              </a:buClr>
              <a:buSzPct val="75000"/>
              <a:buFont typeface="+mj-lt"/>
              <a:buAutoNum type="arabicPeriod"/>
            </a:pPr>
            <a:endParaRPr lang="en-US">
              <a:solidFill>
                <a:srgbClr val="FFFFFF"/>
              </a:solidFill>
            </a:endParaRPr>
          </a:p>
          <a:p>
            <a:pPr marL="228600" indent="-228600">
              <a:lnSpc>
                <a:spcPct val="110000"/>
              </a:lnSpc>
              <a:spcAft>
                <a:spcPts val="600"/>
              </a:spcAft>
              <a:buClr>
                <a:schemeClr val="bg1"/>
              </a:buClr>
              <a:buSzPct val="75000"/>
              <a:buFont typeface="+mj-lt"/>
              <a:buAutoNum type="arabicPeriod"/>
            </a:pPr>
            <a:endParaRPr lang="en-US" dirty="0">
              <a:solidFill>
                <a:srgbClr val="FFFFFF"/>
              </a:solidFill>
            </a:endParaRPr>
          </a:p>
        </p:txBody>
      </p:sp>
      <p:pic>
        <p:nvPicPr>
          <p:cNvPr id="6" name="Picture 5" descr="Text&#10;&#10;Description automatically generated">
            <a:extLst>
              <a:ext uri="{FF2B5EF4-FFF2-40B4-BE49-F238E27FC236}">
                <a16:creationId xmlns:a16="http://schemas.microsoft.com/office/drawing/2014/main" id="{182BC9BF-10B6-FE01-9457-E43C612AC8F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668" r="3" b="9217"/>
          <a:stretch/>
        </p:blipFill>
        <p:spPr>
          <a:xfrm>
            <a:off x="6307738" y="-12"/>
            <a:ext cx="5884248" cy="3434754"/>
          </a:xfrm>
          <a:custGeom>
            <a:avLst/>
            <a:gdLst/>
            <a:ahLst/>
            <a:cxnLst/>
            <a:rect l="l" t="t" r="r" b="b"/>
            <a:pathLst>
              <a:path w="5884248" h="3434754">
                <a:moveTo>
                  <a:pt x="316869" y="0"/>
                </a:moveTo>
                <a:lnTo>
                  <a:pt x="5884248" y="0"/>
                </a:lnTo>
                <a:lnTo>
                  <a:pt x="5884248" y="3434754"/>
                </a:lnTo>
                <a:lnTo>
                  <a:pt x="325503" y="3434754"/>
                </a:lnTo>
                <a:lnTo>
                  <a:pt x="323244" y="3429005"/>
                </a:lnTo>
                <a:cubicBezTo>
                  <a:pt x="17667" y="2624343"/>
                  <a:pt x="-174229" y="1819680"/>
                  <a:pt x="229286" y="307795"/>
                </a:cubicBezTo>
                <a:close/>
              </a:path>
            </a:pathLst>
          </a:custGeom>
        </p:spPr>
      </p:pic>
      <p:pic>
        <p:nvPicPr>
          <p:cNvPr id="1026" name="Picture 2" descr="Leadership Styles - Overview, Importance, Examples">
            <a:extLst>
              <a:ext uri="{FF2B5EF4-FFF2-40B4-BE49-F238E27FC236}">
                <a16:creationId xmlns:a16="http://schemas.microsoft.com/office/drawing/2014/main" id="{665D2885-8B3C-6256-6199-343F02C30E6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92" r="10016" b="1"/>
          <a:stretch/>
        </p:blipFill>
        <p:spPr bwMode="auto">
          <a:xfrm>
            <a:off x="6632063" y="3431708"/>
            <a:ext cx="5559947" cy="3430537"/>
          </a:xfrm>
          <a:custGeom>
            <a:avLst/>
            <a:gdLst/>
            <a:ahLst/>
            <a:cxnLst/>
            <a:rect l="l" t="t" r="r" b="b"/>
            <a:pathLst>
              <a:path w="5559947" h="3430537">
                <a:moveTo>
                  <a:pt x="0" y="0"/>
                </a:moveTo>
                <a:lnTo>
                  <a:pt x="5559947" y="0"/>
                </a:lnTo>
                <a:lnTo>
                  <a:pt x="5559947" y="3430537"/>
                </a:lnTo>
                <a:lnTo>
                  <a:pt x="780186" y="3430537"/>
                </a:lnTo>
                <a:cubicBezTo>
                  <a:pt x="780186" y="1928500"/>
                  <a:pt x="431602" y="1083605"/>
                  <a:pt x="126095" y="320852"/>
                </a:cubicBezTo>
                <a:close/>
              </a:path>
            </a:pathLst>
          </a:cu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59D2BD1-DA27-0234-0C13-A63B929DEF3B}"/>
              </a:ext>
            </a:extLst>
          </p:cNvPr>
          <p:cNvSpPr txBox="1"/>
          <p:nvPr/>
        </p:nvSpPr>
        <p:spPr>
          <a:xfrm>
            <a:off x="9727864" y="6657945"/>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42931449@N07/521716089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278665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 name="Rectangle 173">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76" name="Group 175">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77" name="Straight Connector 176">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07" name="Freeform: Shape 206">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09" name="Freeform: Shape 208">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11" name="Rectangle 210">
            <a:extLst>
              <a:ext uri="{FF2B5EF4-FFF2-40B4-BE49-F238E27FC236}">
                <a16:creationId xmlns:a16="http://schemas.microsoft.com/office/drawing/2014/main" id="{C701CD53-28FC-491C-9022-F74BE327C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13" name="Group 212">
            <a:extLst>
              <a:ext uri="{FF2B5EF4-FFF2-40B4-BE49-F238E27FC236}">
                <a16:creationId xmlns:a16="http://schemas.microsoft.com/office/drawing/2014/main" id="{BC25D6CE-B5F2-4E0D-894F-9521E2433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14" name="Straight Connector 213">
              <a:extLst>
                <a:ext uri="{FF2B5EF4-FFF2-40B4-BE49-F238E27FC236}">
                  <a16:creationId xmlns:a16="http://schemas.microsoft.com/office/drawing/2014/main" id="{B4FAEE13-B57A-42F4-8B4C-A7E31E98BA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36FD4E3B-38F9-4574-9095-47B609AB2E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36CE41A1-EB3F-4840-8ACE-3EF73C19E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FAB8B661-BD44-40C0-9B98-4B4DBDBD32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FECC28A1-79A1-4F9D-AAF1-47D642489C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C601FD91-5FAC-499E-8D9A-9677877F38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98B98376-AE21-4ADF-8EFF-189F81407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FB5DACE9-70B0-4CAF-A216-AC704A513C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113450E-4023-4BA4-A3D4-E32C0B3FE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4B3EDD59-155A-421E-8250-55A5E31887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B9913D27-A66C-4C2A-968B-DE97A9B4D6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BBC33CCA-C456-41C7-9AE9-66EEAEAB5F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F269BA35-2287-449A-9C3A-854BC3F7CE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C347F624-0A13-4AB8-AD09-F44DB01D9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5A27126F-B8E2-46DF-9183-2882F7B449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F9A014C1-4C01-4DD4-913C-143C03FAAD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92535D18-5B5A-479B-9D1F-9D5D4D11D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5A8071C6-FA9E-478C-8592-8B6BBEFAE1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7DB22494-68A3-4667-9EFA-CC2340589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F290FA2C-0D13-416D-B70B-76E541CA53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CB083CC1-0DB7-489B-876F-2E9ABC37FB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0F9C39F9-AC1B-4B07-9506-7CE368982A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5D5E4589-1264-4ADA-960F-23B496012E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C719F3D3-010B-4565-B6C8-9E975FF71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E0B80ED3-4FB2-4B4B-BD00-392EA45D21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B7C5B764-679D-4049-99AE-B23985979E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BE340E87-53FC-4F62-8A49-D8F2923662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1528898-B883-48F0-B62E-660D4282BB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18CE4872-CDA7-4F63-9B3D-DF1CFC634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44" name="Freeform: Shape 243">
            <a:extLst>
              <a:ext uri="{FF2B5EF4-FFF2-40B4-BE49-F238E27FC236}">
                <a16:creationId xmlns:a16="http://schemas.microsoft.com/office/drawing/2014/main" id="{F9B84E06-1DBF-4F55-9B5E-F2F1E38EB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246" name="Group 245">
            <a:extLst>
              <a:ext uri="{FF2B5EF4-FFF2-40B4-BE49-F238E27FC236}">
                <a16:creationId xmlns:a16="http://schemas.microsoft.com/office/drawing/2014/main" id="{2D739D9D-4A11-49F5-B045-708F7DED1C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47" name="Straight Connector 246">
              <a:extLst>
                <a:ext uri="{FF2B5EF4-FFF2-40B4-BE49-F238E27FC236}">
                  <a16:creationId xmlns:a16="http://schemas.microsoft.com/office/drawing/2014/main" id="{373AA755-E8F6-4691-A61E-FEBAAAF58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5EA27C2C-E20B-48C0-A55F-CE58B267A5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FDAB4220-FF0A-46E7-A074-A5E6C236D2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392821D4-1F6A-43A4-BD55-E99560DBC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B70B7024-4644-41B1-B5FD-671FEBEBFA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DCE360C4-C466-44C4-A2E3-4CF21EBB9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83A2C5B3-1CE2-480F-94DF-593AF087C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3DCA777C-634D-4BFD-B193-B3D6A785BA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CC660B4E-2D12-45DF-A8C3-01BBE2F847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713A507C-D667-425C-BC17-37A754AAD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18D90C4A-4AFD-4F87-8417-04E71FB3D1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7E7930D7-6A2B-42BA-9A47-33181C44FE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BDF58043-B333-44B7-B352-7864DE1BE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61DCA8E6-E862-474B-93E7-8B8193022C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F5F98343-EECC-41EE-A45E-67ED9C0A7F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0CF235E0-BD16-47B9-838D-3EFF87F057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75DBD286-FD7F-41A0-B09B-ADE92217F3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1DF6B11E-5507-4440-B56A-83C4B3994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BF2EA945-C41F-4B30-AD99-C7454FD14C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62902474-D243-40DF-A382-E3F47769AB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7" name="Straight Connector 266">
              <a:extLst>
                <a:ext uri="{FF2B5EF4-FFF2-40B4-BE49-F238E27FC236}">
                  <a16:creationId xmlns:a16="http://schemas.microsoft.com/office/drawing/2014/main" id="{C6442AB6-AEBB-4E32-83DC-806F5DAA13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8" name="Straight Connector 267">
              <a:extLst>
                <a:ext uri="{FF2B5EF4-FFF2-40B4-BE49-F238E27FC236}">
                  <a16:creationId xmlns:a16="http://schemas.microsoft.com/office/drawing/2014/main" id="{349EA146-1867-476A-A0E1-5A3AC2A713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9" name="Straight Connector 268">
              <a:extLst>
                <a:ext uri="{FF2B5EF4-FFF2-40B4-BE49-F238E27FC236}">
                  <a16:creationId xmlns:a16="http://schemas.microsoft.com/office/drawing/2014/main" id="{91CAC92A-483B-4C52-B71F-95B6C0498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0" name="Straight Connector 269">
              <a:extLst>
                <a:ext uri="{FF2B5EF4-FFF2-40B4-BE49-F238E27FC236}">
                  <a16:creationId xmlns:a16="http://schemas.microsoft.com/office/drawing/2014/main" id="{6265B398-32C6-4184-8BC2-233C96252E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7A128F4C-95B5-4306-9876-D5F9672C3B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8D3663D8-D19D-4248-B7B8-CA2733B4E2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704CEA6-B9DA-4499-A894-1F4BB52474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87AAE972-FFA8-4F9F-94E4-CF6C66653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4580DF83-1906-4979-8E31-8EDB5FD4D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277" name="Rectangle 276">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79" name="Rectangle 278">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81" name="Rectangle 280">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83" name="Right Triangle 282">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5" name="Group 284">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86" name="Straight Connector 285">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16"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BCB24020-0FBA-48C3-ABAB-AB3D61DEE6A6}"/>
              </a:ext>
            </a:extLst>
          </p:cNvPr>
          <p:cNvSpPr txBox="1"/>
          <p:nvPr/>
        </p:nvSpPr>
        <p:spPr>
          <a:xfrm>
            <a:off x="272664" y="343427"/>
            <a:ext cx="4839566" cy="1649498"/>
          </a:xfrm>
          <a:prstGeom prst="rect">
            <a:avLst/>
          </a:prstGeom>
        </p:spPr>
        <p:txBody>
          <a:bodyPr vert="horz" lIns="91440" tIns="45720" rIns="91440" bIns="45720" rtlCol="0" anchor="ctr">
            <a:normAutofit/>
          </a:bodyPr>
          <a:lstStyle/>
          <a:p>
            <a:pPr>
              <a:lnSpc>
                <a:spcPct val="110000"/>
              </a:lnSpc>
              <a:spcAft>
                <a:spcPts val="600"/>
              </a:spcAft>
              <a:buClr>
                <a:schemeClr val="bg1"/>
              </a:buClr>
              <a:buSzPct val="75000"/>
            </a:pPr>
            <a:r>
              <a:rPr lang="en-US" sz="2800">
                <a:solidFill>
                  <a:srgbClr val="FFFFFF"/>
                </a:solidFill>
              </a:rPr>
              <a:t>Emotional Intelligence</a:t>
            </a:r>
            <a:endParaRPr lang="en-US" sz="2800" dirty="0">
              <a:solidFill>
                <a:srgbClr val="FFFFFF"/>
              </a:solidFill>
            </a:endParaRPr>
          </a:p>
        </p:txBody>
      </p:sp>
      <p:sp>
        <p:nvSpPr>
          <p:cNvPr id="4" name="TextBox 3">
            <a:extLst>
              <a:ext uri="{FF2B5EF4-FFF2-40B4-BE49-F238E27FC236}">
                <a16:creationId xmlns:a16="http://schemas.microsoft.com/office/drawing/2014/main" id="{07B8CE66-E45A-5134-0FC4-96A897D84C01}"/>
              </a:ext>
            </a:extLst>
          </p:cNvPr>
          <p:cNvSpPr txBox="1"/>
          <p:nvPr/>
        </p:nvSpPr>
        <p:spPr>
          <a:xfrm>
            <a:off x="1476828" y="1624040"/>
            <a:ext cx="3226763" cy="338554"/>
          </a:xfrm>
          <a:prstGeom prst="rect">
            <a:avLst/>
          </a:prstGeom>
          <a:noFill/>
        </p:spPr>
        <p:txBody>
          <a:bodyPr wrap="square">
            <a:spAutoFit/>
          </a:bodyPr>
          <a:lstStyle/>
          <a:p>
            <a:pPr defTabSz="530352">
              <a:spcAft>
                <a:spcPts val="600"/>
              </a:spcAft>
            </a:pPr>
            <a:r>
              <a:rPr lang="en-GB" sz="1600" kern="1200" dirty="0">
                <a:solidFill>
                  <a:schemeClr val="bg1"/>
                </a:solidFill>
                <a:latin typeface="Calibri" panose="020F0502020204030204" pitchFamily="34" charset="0"/>
                <a:ea typeface="+mn-ea"/>
                <a:cs typeface="Times New Roman" panose="02020603050405020304" pitchFamily="18" charset="0"/>
              </a:rPr>
              <a:t>Daniel Goleman’s model (1996) </a:t>
            </a:r>
            <a:endParaRPr lang="en-GB" sz="1600" dirty="0">
              <a:solidFill>
                <a:schemeClr val="bg1"/>
              </a:solidFill>
            </a:endParaRPr>
          </a:p>
        </p:txBody>
      </p:sp>
      <p:sp>
        <p:nvSpPr>
          <p:cNvPr id="9" name="TextBox 8">
            <a:extLst>
              <a:ext uri="{FF2B5EF4-FFF2-40B4-BE49-F238E27FC236}">
                <a16:creationId xmlns:a16="http://schemas.microsoft.com/office/drawing/2014/main" id="{4B3D1486-66FF-6777-DEF9-8573E3AFAED3}"/>
              </a:ext>
            </a:extLst>
          </p:cNvPr>
          <p:cNvSpPr txBox="1"/>
          <p:nvPr/>
        </p:nvSpPr>
        <p:spPr>
          <a:xfrm>
            <a:off x="339919" y="4237209"/>
            <a:ext cx="3544936" cy="1954381"/>
          </a:xfrm>
          <a:prstGeom prst="rect">
            <a:avLst/>
          </a:prstGeom>
          <a:noFill/>
        </p:spPr>
        <p:txBody>
          <a:bodyPr wrap="square" rtlCol="0">
            <a:spAutoFit/>
          </a:bodyPr>
          <a:lstStyle/>
          <a:p>
            <a:pPr algn="ctr" defTabSz="530352">
              <a:spcAft>
                <a:spcPts val="600"/>
              </a:spcAft>
            </a:pPr>
            <a:r>
              <a:rPr lang="en-US" sz="1600" kern="1200" dirty="0">
                <a:solidFill>
                  <a:schemeClr val="bg1"/>
                </a:solidFill>
                <a:latin typeface="Calibri" panose="020F0502020204030204" pitchFamily="34" charset="0"/>
                <a:ea typeface="Calibri" panose="020F0502020204030204" pitchFamily="34" charset="0"/>
                <a:cs typeface="Calibri" panose="020F0502020204030204" pitchFamily="34" charset="0"/>
              </a:rPr>
              <a:t>Ways to Improve Emotional Intelligence</a:t>
            </a:r>
          </a:p>
          <a:p>
            <a:pPr marL="165735" indent="-165735" defTabSz="530352">
              <a:spcAft>
                <a:spcPts val="600"/>
              </a:spcAft>
              <a:buFont typeface="Arial" panose="020B0604020202020204" pitchFamily="34" charset="0"/>
              <a:buChar char="•"/>
            </a:pPr>
            <a:r>
              <a:rPr lang="en-US" sz="1600" kern="1200" dirty="0">
                <a:solidFill>
                  <a:schemeClr val="bg1"/>
                </a:solidFill>
                <a:latin typeface="Calibri" panose="020F0502020204030204" pitchFamily="34" charset="0"/>
                <a:ea typeface="Calibri" panose="020F0502020204030204" pitchFamily="34" charset="0"/>
                <a:cs typeface="Calibri" panose="020F0502020204030204" pitchFamily="34" charset="0"/>
              </a:rPr>
              <a:t>Online Questionnaires</a:t>
            </a:r>
          </a:p>
          <a:p>
            <a:pPr marL="165735" indent="-165735" defTabSz="530352">
              <a:spcAft>
                <a:spcPts val="600"/>
              </a:spcAft>
              <a:buFont typeface="Arial" panose="020B0604020202020204" pitchFamily="34" charset="0"/>
              <a:buChar char="•"/>
            </a:pPr>
            <a:r>
              <a:rPr lang="en-US" sz="1600" kern="1200" dirty="0">
                <a:solidFill>
                  <a:schemeClr val="bg1"/>
                </a:solidFill>
                <a:latin typeface="Calibri" panose="020F0502020204030204" pitchFamily="34" charset="0"/>
                <a:ea typeface="Calibri" panose="020F0502020204030204" pitchFamily="34" charset="0"/>
                <a:cs typeface="Calibri" panose="020F0502020204030204" pitchFamily="34" charset="0"/>
              </a:rPr>
              <a:t>Research</a:t>
            </a:r>
          </a:p>
          <a:p>
            <a:pPr marL="165735" indent="-165735" defTabSz="530352">
              <a:spcAft>
                <a:spcPts val="600"/>
              </a:spcAft>
              <a:buFont typeface="Arial" panose="020B0604020202020204" pitchFamily="34" charset="0"/>
              <a:buChar char="•"/>
            </a:pPr>
            <a:r>
              <a:rPr lang="en-US" sz="1600" kern="1200" dirty="0">
                <a:solidFill>
                  <a:schemeClr val="bg1"/>
                </a:solidFill>
                <a:latin typeface="Calibri" panose="020F0502020204030204" pitchFamily="34" charset="0"/>
                <a:ea typeface="Calibri" panose="020F0502020204030204" pitchFamily="34" charset="0"/>
                <a:cs typeface="Calibri" panose="020F0502020204030204" pitchFamily="34" charset="0"/>
              </a:rPr>
              <a:t>Communication</a:t>
            </a:r>
          </a:p>
          <a:p>
            <a:pPr marL="165735" indent="-165735" defTabSz="530352">
              <a:spcAft>
                <a:spcPts val="600"/>
              </a:spcAft>
              <a:buFont typeface="Arial" panose="020B0604020202020204" pitchFamily="34" charset="0"/>
              <a:buChar char="•"/>
            </a:pPr>
            <a:r>
              <a:rPr lang="en-US" sz="1600" kern="1200" dirty="0">
                <a:solidFill>
                  <a:schemeClr val="bg1"/>
                </a:solidFill>
                <a:latin typeface="Calibri" panose="020F0502020204030204" pitchFamily="34" charset="0"/>
                <a:ea typeface="Calibri" panose="020F0502020204030204" pitchFamily="34" charset="0"/>
                <a:cs typeface="Calibri" panose="020F0502020204030204" pitchFamily="34" charset="0"/>
              </a:rPr>
              <a:t>Open to Feedback</a:t>
            </a:r>
          </a:p>
          <a:p>
            <a:pPr algn="ctr">
              <a:spcAft>
                <a:spcPts val="600"/>
              </a:spcAft>
            </a:pPr>
            <a:endParaRPr lang="en-GB" sz="1600" dirty="0"/>
          </a:p>
        </p:txBody>
      </p:sp>
      <p:graphicFrame>
        <p:nvGraphicFramePr>
          <p:cNvPr id="170" name="TextBox 6">
            <a:extLst>
              <a:ext uri="{FF2B5EF4-FFF2-40B4-BE49-F238E27FC236}">
                <a16:creationId xmlns:a16="http://schemas.microsoft.com/office/drawing/2014/main" id="{472E3879-CCBD-5555-F2C7-6B04BA997B4E}"/>
              </a:ext>
            </a:extLst>
          </p:cNvPr>
          <p:cNvGraphicFramePr/>
          <p:nvPr>
            <p:extLst>
              <p:ext uri="{D42A27DB-BD31-4B8C-83A1-F6EECF244321}">
                <p14:modId xmlns:p14="http://schemas.microsoft.com/office/powerpoint/2010/main" val="3486913936"/>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0033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 name="Rectangle 18">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64" name="Group 20">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2" name="Straight Connector 21">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65" name="Freeform: Shape 51">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66" name="Freeform: Shape 53">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67" name="Rectangle 55">
            <a:extLst>
              <a:ext uri="{FF2B5EF4-FFF2-40B4-BE49-F238E27FC236}">
                <a16:creationId xmlns:a16="http://schemas.microsoft.com/office/drawing/2014/main" id="{C701CD53-28FC-491C-9022-F74BE327C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68" name="Group 57">
            <a:extLst>
              <a:ext uri="{FF2B5EF4-FFF2-40B4-BE49-F238E27FC236}">
                <a16:creationId xmlns:a16="http://schemas.microsoft.com/office/drawing/2014/main" id="{BC25D6CE-B5F2-4E0D-894F-9521E2433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9" name="Straight Connector 58">
              <a:extLst>
                <a:ext uri="{FF2B5EF4-FFF2-40B4-BE49-F238E27FC236}">
                  <a16:creationId xmlns:a16="http://schemas.microsoft.com/office/drawing/2014/main" id="{B4FAEE13-B57A-42F4-8B4C-A7E31E98BA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36FD4E3B-38F9-4574-9095-47B609AB2E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36CE41A1-EB3F-4840-8ACE-3EF73C19E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FAB8B661-BD44-40C0-9B98-4B4DBDBD32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ECC28A1-79A1-4F9D-AAF1-47D642489C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601FD91-5FAC-499E-8D9A-9677877F38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98B98376-AE21-4ADF-8EFF-189F81407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B5DACE9-70B0-4CAF-A216-AC704A513C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113450E-4023-4BA4-A3D4-E32C0B3FE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B3EDD59-155A-421E-8250-55A5E31887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9913D27-A66C-4C2A-968B-DE97A9B4D6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BC33CCA-C456-41C7-9AE9-66EEAEAB5F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269BA35-2287-449A-9C3A-854BC3F7CE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347F624-0A13-4AB8-AD09-F44DB01D9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A27126F-B8E2-46DF-9183-2882F7B449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9A014C1-4C01-4DD4-913C-143C03FAAD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92535D18-5B5A-479B-9D1F-9D5D4D11D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A8071C6-FA9E-478C-8592-8B6BBEFAE1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DB22494-68A3-4667-9EFA-CC2340589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290FA2C-0D13-416D-B70B-76E541CA53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B083CC1-0DB7-489B-876F-2E9ABC37FB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F9C39F9-AC1B-4B07-9506-7CE368982A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5D5E4589-1264-4ADA-960F-23B496012E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719F3D3-010B-4565-B6C8-9E975FF71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0B80ED3-4FB2-4B4B-BD00-392EA45D21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B7C5B764-679D-4049-99AE-B23985979E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BE340E87-53FC-4F62-8A49-D8F2923662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C1528898-B883-48F0-B62E-660D4282BB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18CE4872-CDA7-4F63-9B3D-DF1CFC634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69" name="Freeform: Shape 88">
            <a:extLst>
              <a:ext uri="{FF2B5EF4-FFF2-40B4-BE49-F238E27FC236}">
                <a16:creationId xmlns:a16="http://schemas.microsoft.com/office/drawing/2014/main" id="{F9B84E06-1DBF-4F55-9B5E-F2F1E38EB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70" name="Group 90">
            <a:extLst>
              <a:ext uri="{FF2B5EF4-FFF2-40B4-BE49-F238E27FC236}">
                <a16:creationId xmlns:a16="http://schemas.microsoft.com/office/drawing/2014/main" id="{2D739D9D-4A11-49F5-B045-708F7DED1C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2" name="Straight Connector 91">
              <a:extLst>
                <a:ext uri="{FF2B5EF4-FFF2-40B4-BE49-F238E27FC236}">
                  <a16:creationId xmlns:a16="http://schemas.microsoft.com/office/drawing/2014/main" id="{373AA755-E8F6-4691-A61E-FEBAAAF58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EA27C2C-E20B-48C0-A55F-CE58B267A5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DAB4220-FF0A-46E7-A074-A5E6C236D2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92821D4-1F6A-43A4-BD55-E99560DBC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70B7024-4644-41B1-B5FD-671FEBEBFA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DCE360C4-C466-44C4-A2E3-4CF21EBB9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83A2C5B3-1CE2-480F-94DF-593AF087C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3DCA777C-634D-4BFD-B193-B3D6A785BA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CC660B4E-2D12-45DF-A8C3-01BBE2F847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713A507C-D667-425C-BC17-37A754AAD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8D90C4A-4AFD-4F87-8417-04E71FB3D1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7E7930D7-6A2B-42BA-9A47-33181C44FE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BDF58043-B333-44B7-B352-7864DE1BE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61DCA8E6-E862-474B-93E7-8B8193022C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5F98343-EECC-41EE-A45E-67ED9C0A7F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CF235E0-BD16-47B9-838D-3EFF87F057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75DBD286-FD7F-41A0-B09B-ADE92217F3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1DF6B11E-5507-4440-B56A-83C4B3994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BF2EA945-C41F-4B30-AD99-C7454FD14C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62902474-D243-40DF-A382-E3F47769AB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C6442AB6-AEBB-4E32-83DC-806F5DAA13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49EA146-1867-476A-A0E1-5A3AC2A713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91CAC92A-483B-4C52-B71F-95B6C0498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6265B398-32C6-4184-8BC2-233C96252E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7A128F4C-95B5-4306-9876-D5F9672C3B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8D3663D8-D19D-4248-B7B8-CA2733B4E2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6704CEA6-B9DA-4499-A894-1F4BB52474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87AAE972-FFA8-4F9F-94E4-CF6C66653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4580DF83-1906-4979-8E31-8EDB5FD4D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71" name="Rectangle 121">
            <a:extLst>
              <a:ext uri="{FF2B5EF4-FFF2-40B4-BE49-F238E27FC236}">
                <a16:creationId xmlns:a16="http://schemas.microsoft.com/office/drawing/2014/main" id="{F90ED5AF-C3B1-448C-807B-3EF9CA3C5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72" name="Rectangle 123">
            <a:extLst>
              <a:ext uri="{FF2B5EF4-FFF2-40B4-BE49-F238E27FC236}">
                <a16:creationId xmlns:a16="http://schemas.microsoft.com/office/drawing/2014/main" id="{CC35D483-C4DA-42C5-8937-71D8A84EE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73" name="Right Triangle 125">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5174205"/>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4" name="Group 127">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9" name="Straight Connector 128">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5" name="Straight Connector 129">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9" name="Flowchart: Document 8">
            <a:extLst>
              <a:ext uri="{FF2B5EF4-FFF2-40B4-BE49-F238E27FC236}">
                <a16:creationId xmlns:a16="http://schemas.microsoft.com/office/drawing/2014/main" id="{49899FC6-C788-4299-B950-11585E3B6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 y="-5390"/>
            <a:ext cx="12217645" cy="4760619"/>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8731EA4A-5C11-C741-27FC-AC3B541C598B}"/>
              </a:ext>
            </a:extLst>
          </p:cNvPr>
          <p:cNvSpPr txBox="1"/>
          <p:nvPr/>
        </p:nvSpPr>
        <p:spPr>
          <a:xfrm>
            <a:off x="457200" y="4657856"/>
            <a:ext cx="10744186" cy="158922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latin typeface="+mj-lt"/>
                <a:ea typeface="+mj-ea"/>
                <a:cs typeface="+mj-cs"/>
              </a:rPr>
              <a:t>Communication</a:t>
            </a:r>
          </a:p>
        </p:txBody>
      </p:sp>
      <p:sp>
        <p:nvSpPr>
          <p:cNvPr id="5" name="TextBox 4">
            <a:extLst>
              <a:ext uri="{FF2B5EF4-FFF2-40B4-BE49-F238E27FC236}">
                <a16:creationId xmlns:a16="http://schemas.microsoft.com/office/drawing/2014/main" id="{A8BF1815-29AA-7FB8-108C-706EF87CD0EE}"/>
              </a:ext>
            </a:extLst>
          </p:cNvPr>
          <p:cNvSpPr txBox="1"/>
          <p:nvPr/>
        </p:nvSpPr>
        <p:spPr>
          <a:xfrm>
            <a:off x="560971" y="3258670"/>
            <a:ext cx="3112346" cy="1400383"/>
          </a:xfrm>
          <a:prstGeom prst="rect">
            <a:avLst/>
          </a:prstGeom>
          <a:noFill/>
        </p:spPr>
        <p:txBody>
          <a:bodyPr wrap="square">
            <a:spAutoFit/>
          </a:bodyPr>
          <a:lstStyle/>
          <a:p>
            <a:pPr defTabSz="612648">
              <a:spcAft>
                <a:spcPts val="600"/>
              </a:spcAft>
              <a:buFont typeface="Arial" panose="020B0604020202020204" pitchFamily="34" charset="0"/>
              <a:buChar char="•"/>
            </a:pPr>
            <a:r>
              <a:rPr lang="en-US" sz="1400" kern="1200" dirty="0">
                <a:solidFill>
                  <a:srgbClr val="202124"/>
                </a:solidFill>
                <a:latin typeface="arial" panose="020B0604020202020204" pitchFamily="34" charset="0"/>
                <a:ea typeface="+mn-ea"/>
                <a:cs typeface="+mn-cs"/>
              </a:rPr>
              <a:t> Oral Communication</a:t>
            </a:r>
          </a:p>
          <a:p>
            <a:pPr defTabSz="612648">
              <a:spcAft>
                <a:spcPts val="600"/>
              </a:spcAft>
              <a:buFont typeface="Arial" panose="020B0604020202020204" pitchFamily="34" charset="0"/>
              <a:buChar char="•"/>
            </a:pPr>
            <a:r>
              <a:rPr lang="en-US" sz="1400" kern="1200" dirty="0">
                <a:solidFill>
                  <a:srgbClr val="202124"/>
                </a:solidFill>
                <a:latin typeface="arial" panose="020B0604020202020204" pitchFamily="34" charset="0"/>
                <a:ea typeface="+mn-ea"/>
                <a:cs typeface="+mn-cs"/>
              </a:rPr>
              <a:t> Written Communication</a:t>
            </a:r>
          </a:p>
          <a:p>
            <a:pPr defTabSz="612648">
              <a:spcAft>
                <a:spcPts val="600"/>
              </a:spcAft>
              <a:buFont typeface="Arial" panose="020B0604020202020204" pitchFamily="34" charset="0"/>
              <a:buChar char="•"/>
            </a:pPr>
            <a:r>
              <a:rPr lang="en-US" sz="1400" kern="1200" dirty="0">
                <a:solidFill>
                  <a:srgbClr val="202124"/>
                </a:solidFill>
                <a:latin typeface="arial" panose="020B0604020202020204" pitchFamily="34" charset="0"/>
                <a:ea typeface="+mn-ea"/>
                <a:cs typeface="+mn-cs"/>
              </a:rPr>
              <a:t> Non-Verbal and Visual Body Language</a:t>
            </a:r>
          </a:p>
          <a:p>
            <a:pPr defTabSz="612648">
              <a:spcAft>
                <a:spcPts val="600"/>
              </a:spcAft>
              <a:buFont typeface="Arial" panose="020B0604020202020204" pitchFamily="34" charset="0"/>
              <a:buChar char="•"/>
            </a:pPr>
            <a:r>
              <a:rPr lang="en-US" sz="1400" kern="1200" dirty="0">
                <a:solidFill>
                  <a:srgbClr val="202124"/>
                </a:solidFill>
                <a:latin typeface="arial" panose="020B0604020202020204" pitchFamily="34" charset="0"/>
                <a:ea typeface="+mn-ea"/>
                <a:cs typeface="+mn-cs"/>
              </a:rPr>
              <a:t> Active Listening</a:t>
            </a:r>
            <a:endParaRPr lang="en-US" sz="1400" b="0" i="0" dirty="0">
              <a:solidFill>
                <a:srgbClr val="202124"/>
              </a:solidFill>
              <a:effectLst/>
              <a:latin typeface="arial" panose="020B0604020202020204" pitchFamily="34" charset="0"/>
            </a:endParaRPr>
          </a:p>
        </p:txBody>
      </p:sp>
      <p:sp>
        <p:nvSpPr>
          <p:cNvPr id="7" name="TextBox 6">
            <a:extLst>
              <a:ext uri="{FF2B5EF4-FFF2-40B4-BE49-F238E27FC236}">
                <a16:creationId xmlns:a16="http://schemas.microsoft.com/office/drawing/2014/main" id="{2882A175-1B02-E636-B91A-D8282E7BDD9F}"/>
              </a:ext>
            </a:extLst>
          </p:cNvPr>
          <p:cNvSpPr txBox="1"/>
          <p:nvPr/>
        </p:nvSpPr>
        <p:spPr>
          <a:xfrm>
            <a:off x="539255" y="2264410"/>
            <a:ext cx="3304297" cy="738664"/>
          </a:xfrm>
          <a:prstGeom prst="rect">
            <a:avLst/>
          </a:prstGeom>
          <a:noFill/>
        </p:spPr>
        <p:txBody>
          <a:bodyPr wrap="square">
            <a:spAutoFit/>
          </a:bodyPr>
          <a:lstStyle/>
          <a:p>
            <a:pPr algn="ctr" defTabSz="612648">
              <a:spcAft>
                <a:spcPts val="600"/>
              </a:spcAft>
            </a:pPr>
            <a:r>
              <a:rPr lang="en-GB" sz="1400" kern="1200" dirty="0">
                <a:solidFill>
                  <a:schemeClr val="tx1"/>
                </a:solidFill>
                <a:latin typeface="Calibri" panose="020F0502020204030204" pitchFamily="34" charset="0"/>
                <a:ea typeface="+mn-ea"/>
                <a:cs typeface="Times New Roman" panose="02020603050405020304" pitchFamily="18" charset="0"/>
              </a:rPr>
              <a:t>Hospitality leaders use up to as much as 80% of their day communicating orally with others.</a:t>
            </a:r>
            <a:endParaRPr lang="en-GB" sz="1400" dirty="0"/>
          </a:p>
        </p:txBody>
      </p:sp>
      <p:pic>
        <p:nvPicPr>
          <p:cNvPr id="11" name="Picture 10" descr="A screenshot of a computer&#10;&#10;Description automatically generated with low confidence">
            <a:extLst>
              <a:ext uri="{FF2B5EF4-FFF2-40B4-BE49-F238E27FC236}">
                <a16:creationId xmlns:a16="http://schemas.microsoft.com/office/drawing/2014/main" id="{9307EC1E-12F4-9109-ACD3-0499A5F14E3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9935" y="2673839"/>
            <a:ext cx="4127387" cy="1636161"/>
          </a:xfrm>
          <a:prstGeom prst="rect">
            <a:avLst/>
          </a:prstGeom>
        </p:spPr>
      </p:pic>
      <p:sp>
        <p:nvSpPr>
          <p:cNvPr id="14" name="TextBox 13">
            <a:extLst>
              <a:ext uri="{FF2B5EF4-FFF2-40B4-BE49-F238E27FC236}">
                <a16:creationId xmlns:a16="http://schemas.microsoft.com/office/drawing/2014/main" id="{14F13180-C3B5-6D23-32FC-4E233401B8A8}"/>
              </a:ext>
            </a:extLst>
          </p:cNvPr>
          <p:cNvSpPr txBox="1"/>
          <p:nvPr/>
        </p:nvSpPr>
        <p:spPr>
          <a:xfrm>
            <a:off x="7188594" y="4947966"/>
            <a:ext cx="4778751" cy="1661417"/>
          </a:xfrm>
          <a:prstGeom prst="rect">
            <a:avLst/>
          </a:prstGeom>
          <a:noFill/>
        </p:spPr>
        <p:txBody>
          <a:bodyPr wrap="square">
            <a:spAutoFit/>
          </a:bodyPr>
          <a:lstStyle/>
          <a:p>
            <a:pPr marL="229743" indent="-229743" defTabSz="612648">
              <a:lnSpc>
                <a:spcPct val="107000"/>
              </a:lnSpc>
              <a:spcAft>
                <a:spcPts val="536"/>
              </a:spcAft>
              <a:buFont typeface="Symbol" panose="05050102010706020507" pitchFamily="18" charset="2"/>
              <a:buChar char=""/>
            </a:pPr>
            <a:r>
              <a:rPr lang="en-GB" sz="1600" b="1" u="sng" kern="1200" dirty="0">
                <a:solidFill>
                  <a:schemeClr val="tx1"/>
                </a:solidFill>
                <a:latin typeface="Open Sans" panose="020B0606030504020204" pitchFamily="34" charset="0"/>
                <a:ea typeface="+mn-ea"/>
                <a:cs typeface="Times New Roman" panose="02020603050405020304" pitchFamily="18" charset="0"/>
                <a:hlinkClick r:id="rId5">
                  <a:extLst>
                    <a:ext uri="{A12FA001-AC4F-418D-AE19-62706E023703}">
                      <ahyp:hlinkClr xmlns:ahyp="http://schemas.microsoft.com/office/drawing/2018/hyperlinkcolor" val="tx"/>
                    </a:ext>
                  </a:extLst>
                </a:hlinkClick>
              </a:rPr>
              <a:t>Berlo’s SMCR Model of Communication</a:t>
            </a:r>
            <a:r>
              <a:rPr lang="en-GB" sz="1600" b="1" u="sng" kern="1200" dirty="0">
                <a:solidFill>
                  <a:schemeClr val="tx1"/>
                </a:solidFill>
                <a:latin typeface="Calibri" panose="020F0502020204030204" pitchFamily="34" charset="0"/>
                <a:ea typeface="+mn-ea"/>
                <a:cs typeface="Times New Roman" panose="02020603050405020304" pitchFamily="18" charset="0"/>
              </a:rPr>
              <a:t>    </a:t>
            </a:r>
            <a:r>
              <a:rPr lang="en-GB" sz="1600" kern="1200" dirty="0">
                <a:solidFill>
                  <a:schemeClr val="tx1"/>
                </a:solidFill>
                <a:latin typeface="Calibri" panose="020F0502020204030204" pitchFamily="34" charset="0"/>
                <a:ea typeface="+mn-ea"/>
                <a:cs typeface="Times New Roman" panose="02020603050405020304" pitchFamily="18" charset="0"/>
              </a:rPr>
              <a:t>has four sections, sender, message, channel and receiver, each section has various elements to them. Berlo’s believes that the section and elements must be similar between the sender and receiver for effective communication.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6" name="Picture 15">
            <a:extLst>
              <a:ext uri="{FF2B5EF4-FFF2-40B4-BE49-F238E27FC236}">
                <a16:creationId xmlns:a16="http://schemas.microsoft.com/office/drawing/2014/main" id="{754137FD-BC5D-521F-188B-09EE0E3209A9}"/>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50430" y="111115"/>
            <a:ext cx="4628310" cy="1907850"/>
          </a:xfrm>
          <a:prstGeom prst="rect">
            <a:avLst/>
          </a:prstGeom>
        </p:spPr>
      </p:pic>
      <p:sp>
        <p:nvSpPr>
          <p:cNvPr id="17" name="TextBox 16">
            <a:extLst>
              <a:ext uri="{FF2B5EF4-FFF2-40B4-BE49-F238E27FC236}">
                <a16:creationId xmlns:a16="http://schemas.microsoft.com/office/drawing/2014/main" id="{41756F69-E451-D61A-6FD7-4C9C596BE3D8}"/>
              </a:ext>
            </a:extLst>
          </p:cNvPr>
          <p:cNvSpPr txBox="1"/>
          <p:nvPr/>
        </p:nvSpPr>
        <p:spPr>
          <a:xfrm>
            <a:off x="7698370" y="466101"/>
            <a:ext cx="3759197" cy="1754326"/>
          </a:xfrm>
          <a:prstGeom prst="rect">
            <a:avLst/>
          </a:prstGeom>
          <a:noFill/>
        </p:spPr>
        <p:txBody>
          <a:bodyPr wrap="square" rtlCol="0">
            <a:spAutoFit/>
          </a:bodyPr>
          <a:lstStyle/>
          <a:p>
            <a:r>
              <a:rPr lang="en-US" i="1" dirty="0"/>
              <a:t>Whitbread PLC conduct 2 ‘Pulse Survey’s’ every year, and have a Forum called ‘Our Voice’ both give employees a chance to communicate their positive and negative thoughts.</a:t>
            </a:r>
            <a:endParaRPr lang="en-GB" i="1" dirty="0"/>
          </a:p>
        </p:txBody>
      </p:sp>
      <p:sp>
        <p:nvSpPr>
          <p:cNvPr id="3" name="TextBox 2">
            <a:extLst>
              <a:ext uri="{FF2B5EF4-FFF2-40B4-BE49-F238E27FC236}">
                <a16:creationId xmlns:a16="http://schemas.microsoft.com/office/drawing/2014/main" id="{8833B74E-E676-CE74-ADAC-61F8AF2F8FF1}"/>
              </a:ext>
            </a:extLst>
          </p:cNvPr>
          <p:cNvSpPr txBox="1"/>
          <p:nvPr/>
        </p:nvSpPr>
        <p:spPr>
          <a:xfrm rot="2265342">
            <a:off x="5148990" y="1113541"/>
            <a:ext cx="1324402" cy="369332"/>
          </a:xfrm>
          <a:prstGeom prst="rect">
            <a:avLst/>
          </a:prstGeom>
          <a:noFill/>
        </p:spPr>
        <p:txBody>
          <a:bodyPr wrap="none" rtlCol="0">
            <a:spAutoFit/>
          </a:bodyPr>
          <a:lstStyle/>
          <a:p>
            <a:r>
              <a:rPr lang="en-GB" dirty="0"/>
              <a:t>‘Our voice’</a:t>
            </a:r>
          </a:p>
        </p:txBody>
      </p:sp>
      <p:sp>
        <p:nvSpPr>
          <p:cNvPr id="4" name="TextBox 3">
            <a:extLst>
              <a:ext uri="{FF2B5EF4-FFF2-40B4-BE49-F238E27FC236}">
                <a16:creationId xmlns:a16="http://schemas.microsoft.com/office/drawing/2014/main" id="{03B7AE85-0F68-94D9-F13E-EFAD7FDFD0CE}"/>
              </a:ext>
            </a:extLst>
          </p:cNvPr>
          <p:cNvSpPr txBox="1"/>
          <p:nvPr/>
        </p:nvSpPr>
        <p:spPr>
          <a:xfrm rot="19730242">
            <a:off x="5222697" y="3158178"/>
            <a:ext cx="1606722" cy="369332"/>
          </a:xfrm>
          <a:prstGeom prst="rect">
            <a:avLst/>
          </a:prstGeom>
          <a:noFill/>
        </p:spPr>
        <p:txBody>
          <a:bodyPr wrap="none" rtlCol="0">
            <a:spAutoFit/>
          </a:bodyPr>
          <a:lstStyle/>
          <a:p>
            <a:r>
              <a:rPr lang="en-GB" dirty="0"/>
              <a:t>‘Pulse Survey’</a:t>
            </a:r>
          </a:p>
        </p:txBody>
      </p:sp>
    </p:spTree>
    <p:extLst>
      <p:ext uri="{BB962C8B-B14F-4D97-AF65-F5344CB8AC3E}">
        <p14:creationId xmlns:p14="http://schemas.microsoft.com/office/powerpoint/2010/main" val="1865851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 name="Rectangle 10">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54" name="Group 12">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5" name="Freeform: Shape 43">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6" name="Freeform: Shape 45">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57" name="Rectangle 47">
            <a:extLst>
              <a:ext uri="{FF2B5EF4-FFF2-40B4-BE49-F238E27FC236}">
                <a16:creationId xmlns:a16="http://schemas.microsoft.com/office/drawing/2014/main" id="{C701CD53-28FC-491C-9022-F74BE327C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58" name="Group 49">
            <a:extLst>
              <a:ext uri="{FF2B5EF4-FFF2-40B4-BE49-F238E27FC236}">
                <a16:creationId xmlns:a16="http://schemas.microsoft.com/office/drawing/2014/main" id="{BC25D6CE-B5F2-4E0D-894F-9521E2433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1" name="Straight Connector 50">
              <a:extLst>
                <a:ext uri="{FF2B5EF4-FFF2-40B4-BE49-F238E27FC236}">
                  <a16:creationId xmlns:a16="http://schemas.microsoft.com/office/drawing/2014/main" id="{B4FAEE13-B57A-42F4-8B4C-A7E31E98BA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6FD4E3B-38F9-4574-9095-47B609AB2E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6CE41A1-EB3F-4840-8ACE-3EF73C19E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AB8B661-BD44-40C0-9B98-4B4DBDBD32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ECC28A1-79A1-4F9D-AAF1-47D642489C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601FD91-5FAC-499E-8D9A-9677877F38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8B98376-AE21-4ADF-8EFF-189F81407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B5DACE9-70B0-4CAF-A216-AC704A513C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4113450E-4023-4BA4-A3D4-E32C0B3FE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B3EDD59-155A-421E-8250-55A5E31887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9913D27-A66C-4C2A-968B-DE97A9B4D6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BC33CCA-C456-41C7-9AE9-66EEAEAB5F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F269BA35-2287-449A-9C3A-854BC3F7CE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347F624-0A13-4AB8-AD09-F44DB01D9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A27126F-B8E2-46DF-9183-2882F7B449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9A014C1-4C01-4DD4-913C-143C03FAAD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2535D18-5B5A-479B-9D1F-9D5D4D11D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A8071C6-FA9E-478C-8592-8B6BBEFAE1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DB22494-68A3-4667-9EFA-CC2340589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290FA2C-0D13-416D-B70B-76E541CA53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CB083CC1-0DB7-489B-876F-2E9ABC37FB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F9C39F9-AC1B-4B07-9506-7CE368982A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D5E4589-1264-4ADA-960F-23B496012E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19F3D3-010B-4565-B6C8-9E975FF71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E0B80ED3-4FB2-4B4B-BD00-392EA45D21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B7C5B764-679D-4049-99AE-B23985979E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E340E87-53FC-4F62-8A49-D8F2923662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C1528898-B883-48F0-B62E-660D4282BB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8CE4872-CDA7-4F63-9B3D-DF1CFC634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59" name="Freeform: Shape 80">
            <a:extLst>
              <a:ext uri="{FF2B5EF4-FFF2-40B4-BE49-F238E27FC236}">
                <a16:creationId xmlns:a16="http://schemas.microsoft.com/office/drawing/2014/main" id="{F9B84E06-1DBF-4F55-9B5E-F2F1E38EB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60" name="Group 82">
            <a:extLst>
              <a:ext uri="{FF2B5EF4-FFF2-40B4-BE49-F238E27FC236}">
                <a16:creationId xmlns:a16="http://schemas.microsoft.com/office/drawing/2014/main" id="{2D739D9D-4A11-49F5-B045-708F7DED1C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4" name="Straight Connector 83">
              <a:extLst>
                <a:ext uri="{FF2B5EF4-FFF2-40B4-BE49-F238E27FC236}">
                  <a16:creationId xmlns:a16="http://schemas.microsoft.com/office/drawing/2014/main" id="{373AA755-E8F6-4691-A61E-FEBAAAF58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5EA27C2C-E20B-48C0-A55F-CE58B267A5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DAB4220-FF0A-46E7-A074-A5E6C236D2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92821D4-1F6A-43A4-BD55-E99560DBC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B70B7024-4644-41B1-B5FD-671FEBEBFA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DCE360C4-C466-44C4-A2E3-4CF21EBB9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83A2C5B3-1CE2-480F-94DF-593AF087C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DCA777C-634D-4BFD-B193-B3D6A785BA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CC660B4E-2D12-45DF-A8C3-01BBE2F847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713A507C-D667-425C-BC17-37A754AAD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8D90C4A-4AFD-4F87-8417-04E71FB3D1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7E7930D7-6A2B-42BA-9A47-33181C44FE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BDF58043-B333-44B7-B352-7864DE1BE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61DCA8E6-E862-474B-93E7-8B8193022C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F5F98343-EECC-41EE-A45E-67ED9C0A7F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0CF235E0-BD16-47B9-838D-3EFF87F057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5DBD286-FD7F-41A0-B09B-ADE92217F3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1DF6B11E-5507-4440-B56A-83C4B3994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F2EA945-C41F-4B30-AD99-C7454FD14C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62902474-D243-40DF-A382-E3F47769AB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C6442AB6-AEBB-4E32-83DC-806F5DAA13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9EA146-1867-476A-A0E1-5A3AC2A713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91CAC92A-483B-4C52-B71F-95B6C0498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6265B398-32C6-4184-8BC2-233C96252E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7A128F4C-95B5-4306-9876-D5F9672C3B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D3663D8-D19D-4248-B7B8-CA2733B4E2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6704CEA6-B9DA-4499-A894-1F4BB52474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87AAE972-FFA8-4F9F-94E4-CF6C66653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4580DF83-1906-4979-8E31-8EDB5FD4D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61" name="Rectangle 113">
            <a:extLst>
              <a:ext uri="{FF2B5EF4-FFF2-40B4-BE49-F238E27FC236}">
                <a16:creationId xmlns:a16="http://schemas.microsoft.com/office/drawing/2014/main" id="{852816C4-2471-43EF-BF87-722CBC3A9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62" name="Rectangle 115">
            <a:extLst>
              <a:ext uri="{FF2B5EF4-FFF2-40B4-BE49-F238E27FC236}">
                <a16:creationId xmlns:a16="http://schemas.microsoft.com/office/drawing/2014/main" id="{F5CC3D12-B8AA-47C0-987C-85A8C8E820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ysClr val="windowText" lastClr="000000"/>
                </a:solidFill>
              </a:ln>
              <a:solidFill>
                <a:schemeClr val="bg1"/>
              </a:solidFill>
            </a:endParaRPr>
          </a:p>
        </p:txBody>
      </p:sp>
      <p:grpSp>
        <p:nvGrpSpPr>
          <p:cNvPr id="163" name="Group 117">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9" name="Straight Connector 118">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4" name="Straight Connector 119">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Right Triangle 148">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5" name="Flowchart: Document 8">
            <a:extLst>
              <a:ext uri="{FF2B5EF4-FFF2-40B4-BE49-F238E27FC236}">
                <a16:creationId xmlns:a16="http://schemas.microsoft.com/office/drawing/2014/main" id="{334F573F-FF6A-4EB8-9C66-3D0CBF311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3" y="2285999"/>
            <a:ext cx="12217645" cy="4571997"/>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extBox 1">
            <a:extLst>
              <a:ext uri="{FF2B5EF4-FFF2-40B4-BE49-F238E27FC236}">
                <a16:creationId xmlns:a16="http://schemas.microsoft.com/office/drawing/2014/main" id="{15670A94-B677-42B7-0E4A-D6FE82A2BDA7}"/>
              </a:ext>
            </a:extLst>
          </p:cNvPr>
          <p:cNvSpPr txBox="1"/>
          <p:nvPr/>
        </p:nvSpPr>
        <p:spPr>
          <a:xfrm>
            <a:off x="457200" y="720773"/>
            <a:ext cx="10744186" cy="167626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latin typeface="+mj-lt"/>
                <a:ea typeface="+mj-ea"/>
                <a:cs typeface="+mj-cs"/>
              </a:rPr>
              <a:t>Change</a:t>
            </a:r>
          </a:p>
        </p:txBody>
      </p:sp>
      <p:sp>
        <p:nvSpPr>
          <p:cNvPr id="4" name="TextBox 3">
            <a:extLst>
              <a:ext uri="{FF2B5EF4-FFF2-40B4-BE49-F238E27FC236}">
                <a16:creationId xmlns:a16="http://schemas.microsoft.com/office/drawing/2014/main" id="{2A91234D-CEE3-4046-07C8-A34285818146}"/>
              </a:ext>
            </a:extLst>
          </p:cNvPr>
          <p:cNvSpPr txBox="1"/>
          <p:nvPr/>
        </p:nvSpPr>
        <p:spPr>
          <a:xfrm>
            <a:off x="7513799" y="5872847"/>
            <a:ext cx="3006994" cy="375552"/>
          </a:xfrm>
          <a:prstGeom prst="rect">
            <a:avLst/>
          </a:prstGeom>
          <a:noFill/>
        </p:spPr>
        <p:txBody>
          <a:bodyPr wrap="square">
            <a:spAutoFit/>
          </a:bodyPr>
          <a:lstStyle/>
          <a:p>
            <a:pPr algn="ctr" defTabSz="1106424">
              <a:lnSpc>
                <a:spcPct val="107000"/>
              </a:lnSpc>
              <a:spcAft>
                <a:spcPts val="968"/>
              </a:spcAft>
            </a:pPr>
            <a:r>
              <a:rPr lang="en-GB" kern="1200" dirty="0">
                <a:solidFill>
                  <a:schemeClr val="tx1"/>
                </a:solidFill>
                <a:latin typeface="Calibri" panose="020F0502020204030204" pitchFamily="34" charset="0"/>
                <a:ea typeface="+mn-ea"/>
                <a:cs typeface="Times New Roman" panose="02020603050405020304" pitchFamily="18" charset="0"/>
              </a:rPr>
              <a:t>Sourced from </a:t>
            </a:r>
            <a:r>
              <a:rPr lang="en-GB" b="1" kern="1200" dirty="0">
                <a:solidFill>
                  <a:schemeClr val="tx1"/>
                </a:solidFill>
                <a:latin typeface="Calibri" panose="020F0502020204030204" pitchFamily="34" charset="0"/>
                <a:ea typeface="+mn-ea"/>
                <a:cs typeface="Times New Roman" panose="02020603050405020304" pitchFamily="18" charset="0"/>
              </a:rPr>
              <a:t>(Raza, 2019)</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descr="Diagram&#10;&#10;Description automatically generated">
            <a:extLst>
              <a:ext uri="{FF2B5EF4-FFF2-40B4-BE49-F238E27FC236}">
                <a16:creationId xmlns:a16="http://schemas.microsoft.com/office/drawing/2014/main" id="{7F6C4CB0-2012-3E90-A1A3-5F147B317962}"/>
              </a:ext>
            </a:extLst>
          </p:cNvPr>
          <p:cNvPicPr>
            <a:picLocks noChangeAspect="1"/>
          </p:cNvPicPr>
          <p:nvPr/>
        </p:nvPicPr>
        <p:blipFill>
          <a:blip r:embed="rId3"/>
          <a:stretch>
            <a:fillRect/>
          </a:stretch>
        </p:blipFill>
        <p:spPr>
          <a:xfrm>
            <a:off x="7414954" y="3046001"/>
            <a:ext cx="3446188" cy="2601988"/>
          </a:xfrm>
          <a:prstGeom prst="rect">
            <a:avLst/>
          </a:prstGeom>
        </p:spPr>
      </p:pic>
      <p:pic>
        <p:nvPicPr>
          <p:cNvPr id="8" name="Picture 7" descr="Diagram">
            <a:extLst>
              <a:ext uri="{FF2B5EF4-FFF2-40B4-BE49-F238E27FC236}">
                <a16:creationId xmlns:a16="http://schemas.microsoft.com/office/drawing/2014/main" id="{C3769637-F2FC-11E8-E4BB-3EAF9BAA7F8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54012" y="3156126"/>
            <a:ext cx="3120389" cy="1837562"/>
          </a:xfrm>
          <a:prstGeom prst="rect">
            <a:avLst/>
          </a:prstGeom>
        </p:spPr>
      </p:pic>
      <p:sp>
        <p:nvSpPr>
          <p:cNvPr id="10" name="TextBox 9">
            <a:extLst>
              <a:ext uri="{FF2B5EF4-FFF2-40B4-BE49-F238E27FC236}">
                <a16:creationId xmlns:a16="http://schemas.microsoft.com/office/drawing/2014/main" id="{945FE071-E044-7617-AA82-00F102F42C14}"/>
              </a:ext>
            </a:extLst>
          </p:cNvPr>
          <p:cNvSpPr txBox="1"/>
          <p:nvPr/>
        </p:nvSpPr>
        <p:spPr>
          <a:xfrm>
            <a:off x="99326" y="5304451"/>
            <a:ext cx="3284043" cy="923330"/>
          </a:xfrm>
          <a:prstGeom prst="rect">
            <a:avLst/>
          </a:prstGeom>
          <a:noFill/>
        </p:spPr>
        <p:txBody>
          <a:bodyPr wrap="square" rtlCol="0">
            <a:spAutoFit/>
          </a:bodyPr>
          <a:lstStyle/>
          <a:p>
            <a:pPr algn="ctr"/>
            <a:r>
              <a:rPr lang="en-US" dirty="0"/>
              <a:t>Reasons for change can be either internal (micro) or External (macro)</a:t>
            </a:r>
            <a:endParaRPr lang="en-GB" dirty="0"/>
          </a:p>
        </p:txBody>
      </p:sp>
    </p:spTree>
    <p:extLst>
      <p:ext uri="{BB962C8B-B14F-4D97-AF65-F5344CB8AC3E}">
        <p14:creationId xmlns:p14="http://schemas.microsoft.com/office/powerpoint/2010/main" val="2997026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4" name="Group 13">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5" name="Freeform: Shape 44">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Freeform: Shape 46">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9" name="Rectangle 48">
            <a:extLst>
              <a:ext uri="{FF2B5EF4-FFF2-40B4-BE49-F238E27FC236}">
                <a16:creationId xmlns:a16="http://schemas.microsoft.com/office/drawing/2014/main" id="{C701CD53-28FC-491C-9022-F74BE327C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1" name="Group 50">
            <a:extLst>
              <a:ext uri="{FF2B5EF4-FFF2-40B4-BE49-F238E27FC236}">
                <a16:creationId xmlns:a16="http://schemas.microsoft.com/office/drawing/2014/main" id="{BC25D6CE-B5F2-4E0D-894F-9521E2433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B4FAEE13-B57A-42F4-8B4C-A7E31E98BA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6FD4E3B-38F9-4574-9095-47B609AB2E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6CE41A1-EB3F-4840-8ACE-3EF73C19E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AB8B661-BD44-40C0-9B98-4B4DBDBD32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ECC28A1-79A1-4F9D-AAF1-47D642489C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C601FD91-5FAC-499E-8D9A-9677877F38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8B98376-AE21-4ADF-8EFF-189F81407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B5DACE9-70B0-4CAF-A216-AC704A513C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113450E-4023-4BA4-A3D4-E32C0B3FE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B3EDD59-155A-421E-8250-55A5E31887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9913D27-A66C-4C2A-968B-DE97A9B4D6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BC33CCA-C456-41C7-9AE9-66EEAEAB5F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269BA35-2287-449A-9C3A-854BC3F7CE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347F624-0A13-4AB8-AD09-F44DB01D9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A27126F-B8E2-46DF-9183-2882F7B449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9A014C1-4C01-4DD4-913C-143C03FAAD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2535D18-5B5A-479B-9D1F-9D5D4D11D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8071C6-FA9E-478C-8592-8B6BBEFAE1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7DB22494-68A3-4667-9EFA-CC2340589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290FA2C-0D13-416D-B70B-76E541CA53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B083CC1-0DB7-489B-876F-2E9ABC37FB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F9C39F9-AC1B-4B07-9506-7CE368982A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D5E4589-1264-4ADA-960F-23B496012E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719F3D3-010B-4565-B6C8-9E975FF71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0B80ED3-4FB2-4B4B-BD00-392EA45D21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7C5B764-679D-4049-99AE-B23985979E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E340E87-53FC-4F62-8A49-D8F2923662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1528898-B883-48F0-B62E-660D4282BB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8CE4872-CDA7-4F63-9B3D-DF1CFC634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2" name="Freeform: Shape 81">
            <a:extLst>
              <a:ext uri="{FF2B5EF4-FFF2-40B4-BE49-F238E27FC236}">
                <a16:creationId xmlns:a16="http://schemas.microsoft.com/office/drawing/2014/main" id="{F9B84E06-1DBF-4F55-9B5E-F2F1E38EB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4" name="Group 83">
            <a:extLst>
              <a:ext uri="{FF2B5EF4-FFF2-40B4-BE49-F238E27FC236}">
                <a16:creationId xmlns:a16="http://schemas.microsoft.com/office/drawing/2014/main" id="{2D739D9D-4A11-49F5-B045-708F7DED1C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5" name="Straight Connector 84">
              <a:extLst>
                <a:ext uri="{FF2B5EF4-FFF2-40B4-BE49-F238E27FC236}">
                  <a16:creationId xmlns:a16="http://schemas.microsoft.com/office/drawing/2014/main" id="{373AA755-E8F6-4691-A61E-FEBAAAF58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5EA27C2C-E20B-48C0-A55F-CE58B267A5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DAB4220-FF0A-46E7-A074-A5E6C236D2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92821D4-1F6A-43A4-BD55-E99560DBC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70B7024-4644-41B1-B5FD-671FEBEBFA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CE360C4-C466-44C4-A2E3-4CF21EBB9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3A2C5B3-1CE2-480F-94DF-593AF087C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DCA777C-634D-4BFD-B193-B3D6A785BA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C660B4E-2D12-45DF-A8C3-01BBE2F847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13A507C-D667-425C-BC17-37A754AAD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18D90C4A-4AFD-4F87-8417-04E71FB3D1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7E7930D7-6A2B-42BA-9A47-33181C44FE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DF58043-B333-44B7-B352-7864DE1BE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1DCA8E6-E862-474B-93E7-8B8193022C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F5F98343-EECC-41EE-A45E-67ED9C0A7F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CF235E0-BD16-47B9-838D-3EFF87F057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75DBD286-FD7F-41A0-B09B-ADE92217F3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6B11E-5507-4440-B56A-83C4B3994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F2EA945-C41F-4B30-AD99-C7454FD14C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62902474-D243-40DF-A382-E3F47769AB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C6442AB6-AEBB-4E32-83DC-806F5DAA13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49EA146-1867-476A-A0E1-5A3AC2A713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91CAC92A-483B-4C52-B71F-95B6C0498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265B398-32C6-4184-8BC2-233C96252E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7A128F4C-95B5-4306-9876-D5F9672C3B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D3663D8-D19D-4248-B7B8-CA2733B4E2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6704CEA6-B9DA-4499-A894-1F4BB52474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7AAE972-FFA8-4F9F-94E4-CF6C66653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4580DF83-1906-4979-8E31-8EDB5FD4D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5" name="Rectangle 114">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Rectangle 116">
            <a:extLst>
              <a:ext uri="{FF2B5EF4-FFF2-40B4-BE49-F238E27FC236}">
                <a16:creationId xmlns:a16="http://schemas.microsoft.com/office/drawing/2014/main" id="{8C4051B0-7F71-457F-A35F-2F868D9A5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9" name="Rectangle 118">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1" name="Right Triangle 120">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 name="Group 122">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4" name="Straight Connector 123">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8D00F5A5-3479-19E8-8361-60F10A2B8782}"/>
              </a:ext>
            </a:extLst>
          </p:cNvPr>
          <p:cNvSpPr txBox="1"/>
          <p:nvPr/>
        </p:nvSpPr>
        <p:spPr>
          <a:xfrm>
            <a:off x="457200" y="720773"/>
            <a:ext cx="5553737" cy="12942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rgbClr val="FFFFFF"/>
                </a:solidFill>
                <a:effectLst/>
                <a:latin typeface="+mj-lt"/>
                <a:ea typeface="+mj-ea"/>
                <a:cs typeface="+mj-cs"/>
              </a:rPr>
              <a:t>Motivation</a:t>
            </a:r>
            <a:endParaRPr lang="en-US" sz="4400" kern="1200" dirty="0">
              <a:solidFill>
                <a:srgbClr val="FFFFFF"/>
              </a:solidFill>
              <a:latin typeface="+mj-lt"/>
              <a:ea typeface="+mj-ea"/>
              <a:cs typeface="+mj-cs"/>
            </a:endParaRPr>
          </a:p>
        </p:txBody>
      </p:sp>
      <p:sp>
        <p:nvSpPr>
          <p:cNvPr id="154" name="Freeform: Shape 153">
            <a:extLst>
              <a:ext uri="{FF2B5EF4-FFF2-40B4-BE49-F238E27FC236}">
                <a16:creationId xmlns:a16="http://schemas.microsoft.com/office/drawing/2014/main" id="{D69A03FD-8F49-46F5-B169-FBBB3025C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7252" y="89"/>
            <a:ext cx="5841361" cy="6857835"/>
          </a:xfrm>
          <a:custGeom>
            <a:avLst/>
            <a:gdLst>
              <a:gd name="connsiteX0" fmla="*/ 5841361 w 5841361"/>
              <a:gd name="connsiteY0" fmla="*/ 0 h 6857835"/>
              <a:gd name="connsiteX1" fmla="*/ 5841361 w 5841361"/>
              <a:gd name="connsiteY1" fmla="*/ 6857835 h 6857835"/>
              <a:gd name="connsiteX2" fmla="*/ 5356745 w 5841361"/>
              <a:gd name="connsiteY2" fmla="*/ 6857811 h 6857835"/>
              <a:gd name="connsiteX3" fmla="*/ 644176 w 5841361"/>
              <a:gd name="connsiteY3" fmla="*/ 6857595 h 6857835"/>
              <a:gd name="connsiteX4" fmla="*/ 189456 w 5841361"/>
              <a:gd name="connsiteY4" fmla="*/ 4023 h 6857835"/>
              <a:gd name="connsiteX5" fmla="*/ 3989297 w 5841361"/>
              <a:gd name="connsiteY5" fmla="*/ 2599 h 685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41361" h="6857835">
                <a:moveTo>
                  <a:pt x="5841361" y="0"/>
                </a:moveTo>
                <a:lnTo>
                  <a:pt x="5841361" y="6857835"/>
                </a:lnTo>
                <a:lnTo>
                  <a:pt x="5356745" y="6857811"/>
                </a:lnTo>
                <a:cubicBezTo>
                  <a:pt x="3505361" y="6857718"/>
                  <a:pt x="1233184" y="6857595"/>
                  <a:pt x="644176" y="6857595"/>
                </a:cubicBezTo>
                <a:cubicBezTo>
                  <a:pt x="644176" y="3440617"/>
                  <a:pt x="-422606" y="3421001"/>
                  <a:pt x="189456" y="4023"/>
                </a:cubicBezTo>
                <a:cubicBezTo>
                  <a:pt x="1451690" y="7029"/>
                  <a:pt x="2720493" y="4814"/>
                  <a:pt x="3989297" y="259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pic>
        <p:nvPicPr>
          <p:cNvPr id="5" name="Picture 4">
            <a:extLst>
              <a:ext uri="{FF2B5EF4-FFF2-40B4-BE49-F238E27FC236}">
                <a16:creationId xmlns:a16="http://schemas.microsoft.com/office/drawing/2014/main" id="{D9C73292-7993-9558-03C4-15A6EF9115A8}"/>
              </a:ext>
            </a:extLst>
          </p:cNvPr>
          <p:cNvPicPr>
            <a:picLocks noChangeAspect="1"/>
          </p:cNvPicPr>
          <p:nvPr/>
        </p:nvPicPr>
        <p:blipFill>
          <a:blip r:embed="rId3"/>
          <a:stretch>
            <a:fillRect/>
          </a:stretch>
        </p:blipFill>
        <p:spPr>
          <a:xfrm>
            <a:off x="6600325" y="495962"/>
            <a:ext cx="5174289" cy="2985536"/>
          </a:xfrm>
          <a:prstGeom prst="rect">
            <a:avLst/>
          </a:prstGeom>
        </p:spPr>
      </p:pic>
      <p:sp>
        <p:nvSpPr>
          <p:cNvPr id="7" name="TextBox 6">
            <a:extLst>
              <a:ext uri="{FF2B5EF4-FFF2-40B4-BE49-F238E27FC236}">
                <a16:creationId xmlns:a16="http://schemas.microsoft.com/office/drawing/2014/main" id="{9C4FDBEF-BBED-782B-36A2-94E4CBFCBA54}"/>
              </a:ext>
            </a:extLst>
          </p:cNvPr>
          <p:cNvSpPr txBox="1"/>
          <p:nvPr/>
        </p:nvSpPr>
        <p:spPr>
          <a:xfrm>
            <a:off x="6253120" y="3475460"/>
            <a:ext cx="5138627" cy="330283"/>
          </a:xfrm>
          <a:prstGeom prst="rect">
            <a:avLst/>
          </a:prstGeom>
          <a:noFill/>
        </p:spPr>
        <p:txBody>
          <a:bodyPr wrap="square">
            <a:spAutoFit/>
          </a:bodyPr>
          <a:lstStyle/>
          <a:p>
            <a:pPr algn="ctr" defTabSz="768096">
              <a:lnSpc>
                <a:spcPct val="107000"/>
              </a:lnSpc>
              <a:spcAft>
                <a:spcPts val="672"/>
              </a:spcAft>
            </a:pPr>
            <a:r>
              <a:rPr lang="en-GB" sz="1512" kern="1200">
                <a:solidFill>
                  <a:schemeClr val="tx1"/>
                </a:solidFill>
                <a:latin typeface="Calibri" panose="020F0502020204030204" pitchFamily="34" charset="0"/>
                <a:ea typeface="+mn-ea"/>
                <a:cs typeface="Times New Roman" panose="02020603050405020304" pitchFamily="18" charset="0"/>
              </a:rPr>
              <a:t>Sourced from </a:t>
            </a:r>
            <a:r>
              <a:rPr lang="en-GB" sz="1512" b="1" kern="1200">
                <a:solidFill>
                  <a:schemeClr val="tx1"/>
                </a:solidFill>
                <a:latin typeface="Calibri" panose="020F0502020204030204" pitchFamily="34" charset="0"/>
                <a:ea typeface="+mn-ea"/>
                <a:cs typeface="Times New Roman" panose="02020603050405020304" pitchFamily="18" charset="0"/>
              </a:rPr>
              <a:t>(Lumen, 2019)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B02ED2A8-6B02-30B5-E551-578ECF8C8C96}"/>
              </a:ext>
            </a:extLst>
          </p:cNvPr>
          <p:cNvSpPr txBox="1"/>
          <p:nvPr/>
        </p:nvSpPr>
        <p:spPr>
          <a:xfrm>
            <a:off x="7302726" y="4038687"/>
            <a:ext cx="3832116" cy="1569660"/>
          </a:xfrm>
          <a:prstGeom prst="rect">
            <a:avLst/>
          </a:prstGeom>
          <a:noFill/>
        </p:spPr>
        <p:txBody>
          <a:bodyPr wrap="square">
            <a:spAutoFit/>
          </a:bodyPr>
          <a:lstStyle/>
          <a:p>
            <a:pPr algn="ctr"/>
            <a:r>
              <a:rPr lang="en-US" sz="2400" dirty="0"/>
              <a:t>Paying attention to the needs of your team can make an impact in their motivation needs.</a:t>
            </a:r>
            <a:endParaRPr lang="en-GB" sz="2400" dirty="0"/>
          </a:p>
        </p:txBody>
      </p:sp>
      <p:sp>
        <p:nvSpPr>
          <p:cNvPr id="44" name="TextBox 43">
            <a:extLst>
              <a:ext uri="{FF2B5EF4-FFF2-40B4-BE49-F238E27FC236}">
                <a16:creationId xmlns:a16="http://schemas.microsoft.com/office/drawing/2014/main" id="{009E9864-6BC9-7115-9AA4-D0E73655E391}"/>
              </a:ext>
            </a:extLst>
          </p:cNvPr>
          <p:cNvSpPr txBox="1"/>
          <p:nvPr/>
        </p:nvSpPr>
        <p:spPr>
          <a:xfrm>
            <a:off x="185519" y="1785589"/>
            <a:ext cx="6117770" cy="4524315"/>
          </a:xfrm>
          <a:prstGeom prst="rect">
            <a:avLst/>
          </a:prstGeom>
          <a:noFill/>
        </p:spPr>
        <p:txBody>
          <a:bodyPr wrap="square">
            <a:spAutoFit/>
          </a:bodyPr>
          <a:lstStyle/>
          <a:p>
            <a:r>
              <a:rPr lang="en-US" sz="3600" b="0" i="1" dirty="0">
                <a:solidFill>
                  <a:srgbClr val="000000"/>
                </a:solidFill>
                <a:effectLst/>
                <a:latin typeface="futura-pt"/>
              </a:rPr>
              <a:t>My job is not to be easy on people. My job is to take these great people we have and to push them and make them even better.” —Steve Jobs Sourced from </a:t>
            </a:r>
            <a:r>
              <a:rPr lang="en-US" sz="3600" b="1" i="1" dirty="0">
                <a:solidFill>
                  <a:srgbClr val="000000"/>
                </a:solidFill>
                <a:effectLst/>
                <a:latin typeface="futura-pt"/>
              </a:rPr>
              <a:t>(Bernard Marr &amp; Co, 2021)</a:t>
            </a:r>
            <a:endParaRPr lang="en-GB" sz="3600" b="1" i="1" dirty="0"/>
          </a:p>
        </p:txBody>
      </p:sp>
    </p:spTree>
    <p:extLst>
      <p:ext uri="{BB962C8B-B14F-4D97-AF65-F5344CB8AC3E}">
        <p14:creationId xmlns:p14="http://schemas.microsoft.com/office/powerpoint/2010/main" val="4129729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4" name="Group 13">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5" name="Straight Connector 14">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5" name="Freeform: Shape 44">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7" name="Freeform: Shape 46">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9" name="Rectangle 48">
            <a:extLst>
              <a:ext uri="{FF2B5EF4-FFF2-40B4-BE49-F238E27FC236}">
                <a16:creationId xmlns:a16="http://schemas.microsoft.com/office/drawing/2014/main" id="{C701CD53-28FC-491C-9022-F74BE327C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51" name="Group 50">
            <a:extLst>
              <a:ext uri="{FF2B5EF4-FFF2-40B4-BE49-F238E27FC236}">
                <a16:creationId xmlns:a16="http://schemas.microsoft.com/office/drawing/2014/main" id="{BC25D6CE-B5F2-4E0D-894F-9521E24330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B4FAEE13-B57A-42F4-8B4C-A7E31E98BA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6FD4E3B-38F9-4574-9095-47B609AB2E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36CE41A1-EB3F-4840-8ACE-3EF73C19E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AB8B661-BD44-40C0-9B98-4B4DBDBD32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ECC28A1-79A1-4F9D-AAF1-47D642489C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C601FD91-5FAC-499E-8D9A-9677877F38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8B98376-AE21-4ADF-8EFF-189F81407F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B5DACE9-70B0-4CAF-A216-AC704A513C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113450E-4023-4BA4-A3D4-E32C0B3FE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B3EDD59-155A-421E-8250-55A5E31887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9913D27-A66C-4C2A-968B-DE97A9B4D6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BC33CCA-C456-41C7-9AE9-66EEAEAB5F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269BA35-2287-449A-9C3A-854BC3F7CE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C347F624-0A13-4AB8-AD09-F44DB01D9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5A27126F-B8E2-46DF-9183-2882F7B449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9A014C1-4C01-4DD4-913C-143C03FAAD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2535D18-5B5A-479B-9D1F-9D5D4D11DC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5A8071C6-FA9E-478C-8592-8B6BBEFAE1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7DB22494-68A3-4667-9EFA-CC2340589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290FA2C-0D13-416D-B70B-76E541CA53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B083CC1-0DB7-489B-876F-2E9ABC37FB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F9C39F9-AC1B-4B07-9506-7CE368982A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5D5E4589-1264-4ADA-960F-23B496012E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719F3D3-010B-4565-B6C8-9E975FF719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0B80ED3-4FB2-4B4B-BD00-392EA45D21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7C5B764-679D-4049-99AE-B23985979E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E340E87-53FC-4F62-8A49-D8F2923662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C1528898-B883-48F0-B62E-660D4282BB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8CE4872-CDA7-4F63-9B3D-DF1CFC6341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82" name="Freeform: Shape 81">
            <a:extLst>
              <a:ext uri="{FF2B5EF4-FFF2-40B4-BE49-F238E27FC236}">
                <a16:creationId xmlns:a16="http://schemas.microsoft.com/office/drawing/2014/main" id="{F9B84E06-1DBF-4F55-9B5E-F2F1E38EB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84" name="Group 83">
            <a:extLst>
              <a:ext uri="{FF2B5EF4-FFF2-40B4-BE49-F238E27FC236}">
                <a16:creationId xmlns:a16="http://schemas.microsoft.com/office/drawing/2014/main" id="{2D739D9D-4A11-49F5-B045-708F7DED1C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5" name="Straight Connector 84">
              <a:extLst>
                <a:ext uri="{FF2B5EF4-FFF2-40B4-BE49-F238E27FC236}">
                  <a16:creationId xmlns:a16="http://schemas.microsoft.com/office/drawing/2014/main" id="{373AA755-E8F6-4691-A61E-FEBAAAF58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5EA27C2C-E20B-48C0-A55F-CE58B267A5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DAB4220-FF0A-46E7-A074-A5E6C236D2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392821D4-1F6A-43A4-BD55-E99560DBC2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70B7024-4644-41B1-B5FD-671FEBEBFA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DCE360C4-C466-44C4-A2E3-4CF21EBB9D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3A2C5B3-1CE2-480F-94DF-593AF087CD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DCA777C-634D-4BFD-B193-B3D6A785BA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C660B4E-2D12-45DF-A8C3-01BBE2F847C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13A507C-D667-425C-BC17-37A754AAD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18D90C4A-4AFD-4F87-8417-04E71FB3D1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7E7930D7-6A2B-42BA-9A47-33181C44FE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DF58043-B333-44B7-B352-7864DE1BE4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1DCA8E6-E862-474B-93E7-8B8193022C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F5F98343-EECC-41EE-A45E-67ED9C0A7F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CF235E0-BD16-47B9-838D-3EFF87F057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75DBD286-FD7F-41A0-B09B-ADE92217F3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6B11E-5507-4440-B56A-83C4B3994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F2EA945-C41F-4B30-AD99-C7454FD14C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62902474-D243-40DF-A382-E3F47769AB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C6442AB6-AEBB-4E32-83DC-806F5DAA13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49EA146-1867-476A-A0E1-5A3AC2A713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91CAC92A-483B-4C52-B71F-95B6C0498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265B398-32C6-4184-8BC2-233C96252E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7A128F4C-95B5-4306-9876-D5F9672C3B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8D3663D8-D19D-4248-B7B8-CA2733B4E2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6704CEA6-B9DA-4499-A894-1F4BB52474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7AAE972-FFA8-4F9F-94E4-CF6C66653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4580DF83-1906-4979-8E31-8EDB5FD4D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5" name="Rectangle 114">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7" name="Rectangle 116">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9" name="Rectangle 118">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1" name="Right Triangle 120">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3" name="Group 122">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4" name="Straight Connector 123">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42630D92-6BCD-9497-EF04-C6AAD216CFBF}"/>
              </a:ext>
            </a:extLst>
          </p:cNvPr>
          <p:cNvSpPr txBox="1"/>
          <p:nvPr/>
        </p:nvSpPr>
        <p:spPr>
          <a:xfrm>
            <a:off x="457201" y="720772"/>
            <a:ext cx="3733078" cy="553107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a:solidFill>
                  <a:srgbClr val="FFFFFF"/>
                </a:solidFill>
                <a:effectLst/>
                <a:latin typeface="+mj-lt"/>
                <a:ea typeface="+mj-ea"/>
                <a:cs typeface="+mj-cs"/>
              </a:rPr>
              <a:t>Effects of Covid within the hotel industry and Premier Inn Hotel</a:t>
            </a:r>
          </a:p>
        </p:txBody>
      </p:sp>
      <p:sp>
        <p:nvSpPr>
          <p:cNvPr id="154"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960752C7-FA58-9A18-AC0E-124AB0377D2D}"/>
              </a:ext>
            </a:extLst>
          </p:cNvPr>
          <p:cNvSpPr txBox="1"/>
          <p:nvPr/>
        </p:nvSpPr>
        <p:spPr>
          <a:xfrm>
            <a:off x="5226976" y="584673"/>
            <a:ext cx="5843792" cy="1323439"/>
          </a:xfrm>
          <a:prstGeom prst="rect">
            <a:avLst/>
          </a:prstGeom>
          <a:noFill/>
        </p:spPr>
        <p:txBody>
          <a:bodyPr wrap="square">
            <a:spAutoFit/>
          </a:bodyPr>
          <a:lstStyle/>
          <a:p>
            <a:pPr algn="ctr" defTabSz="557784">
              <a:spcAft>
                <a:spcPts val="600"/>
              </a:spcAft>
            </a:pPr>
            <a:r>
              <a:rPr lang="en-GB" sz="2000" kern="1200" dirty="0">
                <a:solidFill>
                  <a:schemeClr val="tx1"/>
                </a:solidFill>
                <a:latin typeface="Calibri" panose="020F0502020204030204" pitchFamily="34" charset="0"/>
                <a:ea typeface="+mn-ea"/>
                <a:cs typeface="+mn-cs"/>
              </a:rPr>
              <a:t>The hospitality industry was also one of the most users of the furlough scheme that helped keep jobs safe during the pandemic with around 2.13 million jobs in the hospitality industry furloughed</a:t>
            </a:r>
            <a:endParaRPr lang="en-GB" sz="2000" dirty="0"/>
          </a:p>
        </p:txBody>
      </p:sp>
      <p:sp>
        <p:nvSpPr>
          <p:cNvPr id="6" name="TextBox 5">
            <a:extLst>
              <a:ext uri="{FF2B5EF4-FFF2-40B4-BE49-F238E27FC236}">
                <a16:creationId xmlns:a16="http://schemas.microsoft.com/office/drawing/2014/main" id="{618B9C47-7D40-52D1-81D1-8805E3E77A9C}"/>
              </a:ext>
            </a:extLst>
          </p:cNvPr>
          <p:cNvSpPr txBox="1"/>
          <p:nvPr/>
        </p:nvSpPr>
        <p:spPr>
          <a:xfrm rot="10800000" flipV="1">
            <a:off x="4598749" y="2665131"/>
            <a:ext cx="3304294" cy="923330"/>
          </a:xfrm>
          <a:prstGeom prst="rect">
            <a:avLst/>
          </a:prstGeom>
          <a:noFill/>
        </p:spPr>
        <p:txBody>
          <a:bodyPr wrap="square" rtlCol="0">
            <a:spAutoFit/>
          </a:bodyPr>
          <a:lstStyle/>
          <a:p>
            <a:pPr defTabSz="557784">
              <a:spcAft>
                <a:spcPts val="600"/>
              </a:spcAft>
            </a:pPr>
            <a:r>
              <a:rPr lang="en-US" kern="1200" dirty="0">
                <a:solidFill>
                  <a:schemeClr val="tx1"/>
                </a:solidFill>
                <a:latin typeface="Calibri" panose="020F0502020204030204" pitchFamily="34" charset="0"/>
                <a:ea typeface="Calibri" panose="020F0502020204030204" pitchFamily="34" charset="0"/>
                <a:cs typeface="Calibri" panose="020F0502020204030204" pitchFamily="34" charset="0"/>
              </a:rPr>
              <a:t>Whitbread PLC employ over 35,000 people. 67% of hourly paid are women, 33% are men</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DCAF3A32-EEB0-A7BD-4EE6-D32E017569F5}"/>
              </a:ext>
            </a:extLst>
          </p:cNvPr>
          <p:cNvSpPr txBox="1"/>
          <p:nvPr/>
        </p:nvSpPr>
        <p:spPr>
          <a:xfrm flipH="1">
            <a:off x="8132360" y="2631519"/>
            <a:ext cx="3395607" cy="1200329"/>
          </a:xfrm>
          <a:prstGeom prst="rect">
            <a:avLst/>
          </a:prstGeom>
          <a:noFill/>
        </p:spPr>
        <p:txBody>
          <a:bodyPr wrap="square" rtlCol="0">
            <a:spAutoFit/>
          </a:bodyPr>
          <a:lstStyle/>
          <a:p>
            <a:pPr defTabSz="557784">
              <a:spcAft>
                <a:spcPts val="600"/>
              </a:spcAft>
            </a:pPr>
            <a:r>
              <a:rPr lang="en-US" kern="1200" dirty="0">
                <a:solidFill>
                  <a:schemeClr val="tx1"/>
                </a:solidFill>
                <a:latin typeface="Calibri" panose="020F0502020204030204" pitchFamily="34" charset="0"/>
                <a:ea typeface="Calibri" panose="020F0502020204030204" pitchFamily="34" charset="0"/>
                <a:cs typeface="Calibri" panose="020F0502020204030204" pitchFamily="34" charset="0"/>
              </a:rPr>
              <a:t>Labor Force Survey saw a 3% rise in sickness and absenteeism. Women were leading at 2.6% men were lower at 1.8%.</a:t>
            </a:r>
            <a:endParaRPr lang="en-GB" dirty="0">
              <a:latin typeface="Calibri" panose="020F0502020204030204" pitchFamily="34" charset="0"/>
              <a:ea typeface="Calibri" panose="020F0502020204030204" pitchFamily="34" charset="0"/>
              <a:cs typeface="Calibri" panose="020F0502020204030204" pitchFamily="34" charset="0"/>
            </a:endParaRPr>
          </a:p>
        </p:txBody>
      </p:sp>
      <p:pic>
        <p:nvPicPr>
          <p:cNvPr id="9" name="Picture 8" descr="A picture containing text, clipart">
            <a:extLst>
              <a:ext uri="{FF2B5EF4-FFF2-40B4-BE49-F238E27FC236}">
                <a16:creationId xmlns:a16="http://schemas.microsoft.com/office/drawing/2014/main" id="{0E660BDA-5991-DCC7-758E-2EC0F6AC02E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0687" y="4295921"/>
            <a:ext cx="4680484" cy="1977405"/>
          </a:xfrm>
          <a:prstGeom prst="rect">
            <a:avLst/>
          </a:prstGeom>
        </p:spPr>
      </p:pic>
    </p:spTree>
    <p:extLst>
      <p:ext uri="{BB962C8B-B14F-4D97-AF65-F5344CB8AC3E}">
        <p14:creationId xmlns:p14="http://schemas.microsoft.com/office/powerpoint/2010/main" val="14677133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35" name="Group 1034">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36" name="Straight Connector 1035">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7" name="Straight Connector 1036">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8" name="Straight Connector 1037">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9" name="Straight Connector 1038">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0" name="Straight Connector 1039">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1" name="Straight Connector 1040">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2" name="Straight Connector 1041">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3" name="Straight Connector 1042">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4" name="Straight Connector 1043">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5" name="Straight Connector 1044">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6" name="Straight Connector 1045">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7" name="Straight Connector 1046">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8" name="Straight Connector 1047">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9" name="Straight Connector 1048">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0" name="Straight Connector 1049">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1" name="Straight Connector 1050">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2" name="Straight Connector 1051">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3" name="Straight Connector 1052">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4" name="Straight Connector 1053">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5" name="Straight Connector 1054">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6" name="Straight Connector 1055">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7" name="Straight Connector 1056">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8" name="Straight Connector 1057">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9" name="Straight Connector 1058">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0" name="Straight Connector 1059">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1" name="Straight Connector 1060">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2" name="Straight Connector 1061">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3" name="Straight Connector 1062">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4" name="Straight Connector 1063">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066" name="Freeform: Shape 1065">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068" name="Freeform: Shape 1067">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1070" name="Rectangle 1069">
            <a:extLst>
              <a:ext uri="{FF2B5EF4-FFF2-40B4-BE49-F238E27FC236}">
                <a16:creationId xmlns:a16="http://schemas.microsoft.com/office/drawing/2014/main" id="{3641B661-AFF8-4415-AFC2-06BEDF8F1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72" name="Group 1071">
            <a:extLst>
              <a:ext uri="{FF2B5EF4-FFF2-40B4-BE49-F238E27FC236}">
                <a16:creationId xmlns:a16="http://schemas.microsoft.com/office/drawing/2014/main" id="{6A92C8C7-F634-4E4E-9337-1DD729F033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73" name="Straight Connector 1072">
              <a:extLst>
                <a:ext uri="{FF2B5EF4-FFF2-40B4-BE49-F238E27FC236}">
                  <a16:creationId xmlns:a16="http://schemas.microsoft.com/office/drawing/2014/main" id="{6B1E1560-2494-48C4-8C7D-76B08E3455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4" name="Straight Connector 1073">
              <a:extLst>
                <a:ext uri="{FF2B5EF4-FFF2-40B4-BE49-F238E27FC236}">
                  <a16:creationId xmlns:a16="http://schemas.microsoft.com/office/drawing/2014/main" id="{DBBDF430-D054-4C47-A961-B75CC49E91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5" name="Straight Connector 1074">
              <a:extLst>
                <a:ext uri="{FF2B5EF4-FFF2-40B4-BE49-F238E27FC236}">
                  <a16:creationId xmlns:a16="http://schemas.microsoft.com/office/drawing/2014/main" id="{189E0FE1-B67D-4C0E-8B31-E167307460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6" name="Straight Connector 1075">
              <a:extLst>
                <a:ext uri="{FF2B5EF4-FFF2-40B4-BE49-F238E27FC236}">
                  <a16:creationId xmlns:a16="http://schemas.microsoft.com/office/drawing/2014/main" id="{45F964B7-75E5-4E43-8EDE-23C9330F3A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7" name="Straight Connector 1076">
              <a:extLst>
                <a:ext uri="{FF2B5EF4-FFF2-40B4-BE49-F238E27FC236}">
                  <a16:creationId xmlns:a16="http://schemas.microsoft.com/office/drawing/2014/main" id="{11D9641D-6C16-4175-AF11-74F5666B3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8" name="Straight Connector 1077">
              <a:extLst>
                <a:ext uri="{FF2B5EF4-FFF2-40B4-BE49-F238E27FC236}">
                  <a16:creationId xmlns:a16="http://schemas.microsoft.com/office/drawing/2014/main" id="{AC404BC8-8F76-4417-82DA-8FB9F2CD2F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9" name="Straight Connector 1078">
              <a:extLst>
                <a:ext uri="{FF2B5EF4-FFF2-40B4-BE49-F238E27FC236}">
                  <a16:creationId xmlns:a16="http://schemas.microsoft.com/office/drawing/2014/main" id="{D3B4B165-7B21-4F29-8055-930FB5E39A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0" name="Straight Connector 1079">
              <a:extLst>
                <a:ext uri="{FF2B5EF4-FFF2-40B4-BE49-F238E27FC236}">
                  <a16:creationId xmlns:a16="http://schemas.microsoft.com/office/drawing/2014/main" id="{8189F617-36E6-438A-A986-81F65B284A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1" name="Straight Connector 1080">
              <a:extLst>
                <a:ext uri="{FF2B5EF4-FFF2-40B4-BE49-F238E27FC236}">
                  <a16:creationId xmlns:a16="http://schemas.microsoft.com/office/drawing/2014/main" id="{09CEBCF6-09F0-4397-BF9A-123D5FD591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2" name="Straight Connector 1081">
              <a:extLst>
                <a:ext uri="{FF2B5EF4-FFF2-40B4-BE49-F238E27FC236}">
                  <a16:creationId xmlns:a16="http://schemas.microsoft.com/office/drawing/2014/main" id="{362329DF-7CD0-4985-95AD-F613CBCB9C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3" name="Straight Connector 1082">
              <a:extLst>
                <a:ext uri="{FF2B5EF4-FFF2-40B4-BE49-F238E27FC236}">
                  <a16:creationId xmlns:a16="http://schemas.microsoft.com/office/drawing/2014/main" id="{88AA8FFD-0BDD-422D-9C6E-62D532E9DB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4" name="Straight Connector 1083">
              <a:extLst>
                <a:ext uri="{FF2B5EF4-FFF2-40B4-BE49-F238E27FC236}">
                  <a16:creationId xmlns:a16="http://schemas.microsoft.com/office/drawing/2014/main" id="{998C8D01-4470-4950-804B-431FBFE056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5" name="Straight Connector 1084">
              <a:extLst>
                <a:ext uri="{FF2B5EF4-FFF2-40B4-BE49-F238E27FC236}">
                  <a16:creationId xmlns:a16="http://schemas.microsoft.com/office/drawing/2014/main" id="{CC410B0D-8337-4153-B6CA-20D951C819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6" name="Straight Connector 1085">
              <a:extLst>
                <a:ext uri="{FF2B5EF4-FFF2-40B4-BE49-F238E27FC236}">
                  <a16:creationId xmlns:a16="http://schemas.microsoft.com/office/drawing/2014/main" id="{1E425AE0-A91B-412F-A25D-748457A365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7" name="Straight Connector 1086">
              <a:extLst>
                <a:ext uri="{FF2B5EF4-FFF2-40B4-BE49-F238E27FC236}">
                  <a16:creationId xmlns:a16="http://schemas.microsoft.com/office/drawing/2014/main" id="{08F9D585-72F8-447C-AC7A-FFE455C1E6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8" name="Straight Connector 1087">
              <a:extLst>
                <a:ext uri="{FF2B5EF4-FFF2-40B4-BE49-F238E27FC236}">
                  <a16:creationId xmlns:a16="http://schemas.microsoft.com/office/drawing/2014/main" id="{263A11EE-588A-48F0-84B7-11E692517C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9" name="Straight Connector 1088">
              <a:extLst>
                <a:ext uri="{FF2B5EF4-FFF2-40B4-BE49-F238E27FC236}">
                  <a16:creationId xmlns:a16="http://schemas.microsoft.com/office/drawing/2014/main" id="{E618F23C-ADF0-4C0A-BCFB-6FAB3EA3C2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0" name="Straight Connector 1089">
              <a:extLst>
                <a:ext uri="{FF2B5EF4-FFF2-40B4-BE49-F238E27FC236}">
                  <a16:creationId xmlns:a16="http://schemas.microsoft.com/office/drawing/2014/main" id="{5E8DE207-6E42-4BA9-8901-919BF24568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1" name="Straight Connector 1090">
              <a:extLst>
                <a:ext uri="{FF2B5EF4-FFF2-40B4-BE49-F238E27FC236}">
                  <a16:creationId xmlns:a16="http://schemas.microsoft.com/office/drawing/2014/main" id="{22184A20-651D-4115-821E-1EB9A6F17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2" name="Straight Connector 1091">
              <a:extLst>
                <a:ext uri="{FF2B5EF4-FFF2-40B4-BE49-F238E27FC236}">
                  <a16:creationId xmlns:a16="http://schemas.microsoft.com/office/drawing/2014/main" id="{79E0DF30-30A9-42D9-A112-BF807094CE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3" name="Straight Connector 1092">
              <a:extLst>
                <a:ext uri="{FF2B5EF4-FFF2-40B4-BE49-F238E27FC236}">
                  <a16:creationId xmlns:a16="http://schemas.microsoft.com/office/drawing/2014/main" id="{ACD608BD-A509-4D14-A858-AEF5EE0B86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4" name="Straight Connector 1093">
              <a:extLst>
                <a:ext uri="{FF2B5EF4-FFF2-40B4-BE49-F238E27FC236}">
                  <a16:creationId xmlns:a16="http://schemas.microsoft.com/office/drawing/2014/main" id="{50FAF46B-3D9E-4619-A9EA-9C24D739264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5" name="Straight Connector 1094">
              <a:extLst>
                <a:ext uri="{FF2B5EF4-FFF2-40B4-BE49-F238E27FC236}">
                  <a16:creationId xmlns:a16="http://schemas.microsoft.com/office/drawing/2014/main" id="{D67C7DB7-C7B1-482D-A7B6-9BD3EB6EE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6" name="Straight Connector 1095">
              <a:extLst>
                <a:ext uri="{FF2B5EF4-FFF2-40B4-BE49-F238E27FC236}">
                  <a16:creationId xmlns:a16="http://schemas.microsoft.com/office/drawing/2014/main" id="{5979BAAC-A99A-468C-AFAE-99CDEA9E9E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7" name="Straight Connector 1096">
              <a:extLst>
                <a:ext uri="{FF2B5EF4-FFF2-40B4-BE49-F238E27FC236}">
                  <a16:creationId xmlns:a16="http://schemas.microsoft.com/office/drawing/2014/main" id="{3F47E8A0-6209-4A2C-9AE0-38569A32CA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8" name="Straight Connector 1097">
              <a:extLst>
                <a:ext uri="{FF2B5EF4-FFF2-40B4-BE49-F238E27FC236}">
                  <a16:creationId xmlns:a16="http://schemas.microsoft.com/office/drawing/2014/main" id="{22774775-2A2D-4E2A-9867-A801C4A424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9" name="Straight Connector 1098">
              <a:extLst>
                <a:ext uri="{FF2B5EF4-FFF2-40B4-BE49-F238E27FC236}">
                  <a16:creationId xmlns:a16="http://schemas.microsoft.com/office/drawing/2014/main" id="{C7800DC8-8337-417C-AC95-1100DF4B0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0" name="Straight Connector 1099">
              <a:extLst>
                <a:ext uri="{FF2B5EF4-FFF2-40B4-BE49-F238E27FC236}">
                  <a16:creationId xmlns:a16="http://schemas.microsoft.com/office/drawing/2014/main" id="{94EB98B6-4ED1-45A4-9107-A1396F7461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1" name="Straight Connector 1100">
              <a:extLst>
                <a:ext uri="{FF2B5EF4-FFF2-40B4-BE49-F238E27FC236}">
                  <a16:creationId xmlns:a16="http://schemas.microsoft.com/office/drawing/2014/main" id="{908539FA-6B5F-4551-803C-60A3ACCB7C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103" name="Freeform: Shape 1102">
            <a:extLst>
              <a:ext uri="{FF2B5EF4-FFF2-40B4-BE49-F238E27FC236}">
                <a16:creationId xmlns:a16="http://schemas.microsoft.com/office/drawing/2014/main" id="{242BA0AC-1FED-4500-9D9D-ADD865CC3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grpSp>
        <p:nvGrpSpPr>
          <p:cNvPr id="1105" name="Group 1104">
            <a:extLst>
              <a:ext uri="{FF2B5EF4-FFF2-40B4-BE49-F238E27FC236}">
                <a16:creationId xmlns:a16="http://schemas.microsoft.com/office/drawing/2014/main" id="{2237A8A1-0297-4852-9B8C-50D7B6F4C3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06" name="Straight Connector 1105">
              <a:extLst>
                <a:ext uri="{FF2B5EF4-FFF2-40B4-BE49-F238E27FC236}">
                  <a16:creationId xmlns:a16="http://schemas.microsoft.com/office/drawing/2014/main" id="{01D477C4-906E-4639-AFDE-8A76770F56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7" name="Straight Connector 1106">
              <a:extLst>
                <a:ext uri="{FF2B5EF4-FFF2-40B4-BE49-F238E27FC236}">
                  <a16:creationId xmlns:a16="http://schemas.microsoft.com/office/drawing/2014/main" id="{62F9A1BC-0A16-4F56-8BD6-73CE9D350A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8" name="Straight Connector 1107">
              <a:extLst>
                <a:ext uri="{FF2B5EF4-FFF2-40B4-BE49-F238E27FC236}">
                  <a16:creationId xmlns:a16="http://schemas.microsoft.com/office/drawing/2014/main" id="{254D671E-EDE2-4A9E-8FA4-6D998E0190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9" name="Straight Connector 1108">
              <a:extLst>
                <a:ext uri="{FF2B5EF4-FFF2-40B4-BE49-F238E27FC236}">
                  <a16:creationId xmlns:a16="http://schemas.microsoft.com/office/drawing/2014/main" id="{16D782B0-8ED6-4AF5-8579-3D12685048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0" name="Straight Connector 1109">
              <a:extLst>
                <a:ext uri="{FF2B5EF4-FFF2-40B4-BE49-F238E27FC236}">
                  <a16:creationId xmlns:a16="http://schemas.microsoft.com/office/drawing/2014/main" id="{A59815FC-6211-435F-9A66-A73D0C4F4F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1" name="Straight Connector 1110">
              <a:extLst>
                <a:ext uri="{FF2B5EF4-FFF2-40B4-BE49-F238E27FC236}">
                  <a16:creationId xmlns:a16="http://schemas.microsoft.com/office/drawing/2014/main" id="{764E2063-2578-438C-9195-ACB2E24D0C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2" name="Straight Connector 1111">
              <a:extLst>
                <a:ext uri="{FF2B5EF4-FFF2-40B4-BE49-F238E27FC236}">
                  <a16:creationId xmlns:a16="http://schemas.microsoft.com/office/drawing/2014/main" id="{0152A756-DD56-4AF2-AF34-E9B87591C1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3" name="Straight Connector 1112">
              <a:extLst>
                <a:ext uri="{FF2B5EF4-FFF2-40B4-BE49-F238E27FC236}">
                  <a16:creationId xmlns:a16="http://schemas.microsoft.com/office/drawing/2014/main" id="{CEEEAF50-767B-4CAB-A3D2-CEA65DEAC7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4" name="Straight Connector 1113">
              <a:extLst>
                <a:ext uri="{FF2B5EF4-FFF2-40B4-BE49-F238E27FC236}">
                  <a16:creationId xmlns:a16="http://schemas.microsoft.com/office/drawing/2014/main" id="{DADE2A59-9065-4480-B984-F65EBF088D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5" name="Straight Connector 1114">
              <a:extLst>
                <a:ext uri="{FF2B5EF4-FFF2-40B4-BE49-F238E27FC236}">
                  <a16:creationId xmlns:a16="http://schemas.microsoft.com/office/drawing/2014/main" id="{F2730D72-C5B6-4A05-BE63-696EAF286B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00BC8A10-22C5-4397-860C-530E5EDE18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7" name="Straight Connector 1116">
              <a:extLst>
                <a:ext uri="{FF2B5EF4-FFF2-40B4-BE49-F238E27FC236}">
                  <a16:creationId xmlns:a16="http://schemas.microsoft.com/office/drawing/2014/main" id="{98B8F5EA-B3C3-4404-A9E8-6A2C535B83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C5228E6E-AFB0-45E9-B796-BC67340E02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9" name="Straight Connector 1118">
              <a:extLst>
                <a:ext uri="{FF2B5EF4-FFF2-40B4-BE49-F238E27FC236}">
                  <a16:creationId xmlns:a16="http://schemas.microsoft.com/office/drawing/2014/main" id="{F39B436F-5C93-4C35-8F4D-C698E8A5C5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0" name="Straight Connector 1119">
              <a:extLst>
                <a:ext uri="{FF2B5EF4-FFF2-40B4-BE49-F238E27FC236}">
                  <a16:creationId xmlns:a16="http://schemas.microsoft.com/office/drawing/2014/main" id="{54DFE4FD-36CE-4571-AF4A-53E499A7A6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1" name="Straight Connector 1120">
              <a:extLst>
                <a:ext uri="{FF2B5EF4-FFF2-40B4-BE49-F238E27FC236}">
                  <a16:creationId xmlns:a16="http://schemas.microsoft.com/office/drawing/2014/main" id="{A754A977-7F90-4F48-AA63-9DB2B7CB7C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2" name="Straight Connector 1121">
              <a:extLst>
                <a:ext uri="{FF2B5EF4-FFF2-40B4-BE49-F238E27FC236}">
                  <a16:creationId xmlns:a16="http://schemas.microsoft.com/office/drawing/2014/main" id="{05FD0BB3-BED0-4E7D-913F-75BC12D0A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3" name="Straight Connector 1122">
              <a:extLst>
                <a:ext uri="{FF2B5EF4-FFF2-40B4-BE49-F238E27FC236}">
                  <a16:creationId xmlns:a16="http://schemas.microsoft.com/office/drawing/2014/main" id="{4BCA7483-AC83-4813-9B83-8BBF75567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4" name="Straight Connector 1123">
              <a:extLst>
                <a:ext uri="{FF2B5EF4-FFF2-40B4-BE49-F238E27FC236}">
                  <a16:creationId xmlns:a16="http://schemas.microsoft.com/office/drawing/2014/main" id="{39613F85-12CD-439D-9CB9-FDF5312A31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5" name="Straight Connector 1124">
              <a:extLst>
                <a:ext uri="{FF2B5EF4-FFF2-40B4-BE49-F238E27FC236}">
                  <a16:creationId xmlns:a16="http://schemas.microsoft.com/office/drawing/2014/main" id="{AB1675E8-3CDF-4A09-9AD8-B4C1065BC6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6" name="Straight Connector 1125">
              <a:extLst>
                <a:ext uri="{FF2B5EF4-FFF2-40B4-BE49-F238E27FC236}">
                  <a16:creationId xmlns:a16="http://schemas.microsoft.com/office/drawing/2014/main" id="{BE9B9D4F-BF53-40B8-A4A5-B2CBE2537E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7" name="Straight Connector 1126">
              <a:extLst>
                <a:ext uri="{FF2B5EF4-FFF2-40B4-BE49-F238E27FC236}">
                  <a16:creationId xmlns:a16="http://schemas.microsoft.com/office/drawing/2014/main" id="{6E85F471-679E-4165-9E7E-43E502158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8" name="Straight Connector 1127">
              <a:extLst>
                <a:ext uri="{FF2B5EF4-FFF2-40B4-BE49-F238E27FC236}">
                  <a16:creationId xmlns:a16="http://schemas.microsoft.com/office/drawing/2014/main" id="{9D08D1BC-CD0F-4CBA-A65F-7A91898E89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9" name="Straight Connector 1128">
              <a:extLst>
                <a:ext uri="{FF2B5EF4-FFF2-40B4-BE49-F238E27FC236}">
                  <a16:creationId xmlns:a16="http://schemas.microsoft.com/office/drawing/2014/main" id="{D8E1DF84-5CB1-4B3E-8BE0-45171A7B48F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0" name="Straight Connector 1129">
              <a:extLst>
                <a:ext uri="{FF2B5EF4-FFF2-40B4-BE49-F238E27FC236}">
                  <a16:creationId xmlns:a16="http://schemas.microsoft.com/office/drawing/2014/main" id="{A7265B8C-7DEC-416A-95A6-AC665E51D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1" name="Straight Connector 1130">
              <a:extLst>
                <a:ext uri="{FF2B5EF4-FFF2-40B4-BE49-F238E27FC236}">
                  <a16:creationId xmlns:a16="http://schemas.microsoft.com/office/drawing/2014/main" id="{AA1219E3-4DCD-4B9E-AFFD-F4945641B6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2" name="Straight Connector 1131">
              <a:extLst>
                <a:ext uri="{FF2B5EF4-FFF2-40B4-BE49-F238E27FC236}">
                  <a16:creationId xmlns:a16="http://schemas.microsoft.com/office/drawing/2014/main" id="{BA495408-A993-4643-B6E4-DE9206ECE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3" name="Straight Connector 1132">
              <a:extLst>
                <a:ext uri="{FF2B5EF4-FFF2-40B4-BE49-F238E27FC236}">
                  <a16:creationId xmlns:a16="http://schemas.microsoft.com/office/drawing/2014/main" id="{DFB1CC40-D434-4175-85C5-7E01FEAD53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4" name="Straight Connector 1133">
              <a:extLst>
                <a:ext uri="{FF2B5EF4-FFF2-40B4-BE49-F238E27FC236}">
                  <a16:creationId xmlns:a16="http://schemas.microsoft.com/office/drawing/2014/main" id="{DB54CD09-BFDA-49C5-BB0F-6530F861F9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1136" name="Rectangle 1135">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38" name="Rectangle 1137">
            <a:extLst>
              <a:ext uri="{FF2B5EF4-FFF2-40B4-BE49-F238E27FC236}">
                <a16:creationId xmlns:a16="http://schemas.microsoft.com/office/drawing/2014/main" id="{013B7ACE-9EC4-49D0-8A23-C592049FCE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40" name="Right Triangle 1139">
            <a:extLst>
              <a:ext uri="{FF2B5EF4-FFF2-40B4-BE49-F238E27FC236}">
                <a16:creationId xmlns:a16="http://schemas.microsoft.com/office/drawing/2014/main" id="{6A863FBA-579B-40A5-BFC5-4B920442C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42" name="Group 1141">
            <a:extLst>
              <a:ext uri="{FF2B5EF4-FFF2-40B4-BE49-F238E27FC236}">
                <a16:creationId xmlns:a16="http://schemas.microsoft.com/office/drawing/2014/main" id="{11F0894A-C65B-4F8C-BD9A-F9EFBB7EBA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43" name="Straight Connector 1142">
              <a:extLst>
                <a:ext uri="{FF2B5EF4-FFF2-40B4-BE49-F238E27FC236}">
                  <a16:creationId xmlns:a16="http://schemas.microsoft.com/office/drawing/2014/main" id="{B0EF9F4B-37BE-4857-B0E5-98BEB19BC0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4" name="Straight Connector 1143">
              <a:extLst>
                <a:ext uri="{FF2B5EF4-FFF2-40B4-BE49-F238E27FC236}">
                  <a16:creationId xmlns:a16="http://schemas.microsoft.com/office/drawing/2014/main" id="{3A288363-3B10-44C0-B166-6DA6CC35B3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5" name="Straight Connector 1144">
              <a:extLst>
                <a:ext uri="{FF2B5EF4-FFF2-40B4-BE49-F238E27FC236}">
                  <a16:creationId xmlns:a16="http://schemas.microsoft.com/office/drawing/2014/main" id="{AE174B93-CEE9-49AB-879B-1DE3B1874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6" name="Straight Connector 1145">
              <a:extLst>
                <a:ext uri="{FF2B5EF4-FFF2-40B4-BE49-F238E27FC236}">
                  <a16:creationId xmlns:a16="http://schemas.microsoft.com/office/drawing/2014/main" id="{BDCD2669-38D4-4620-8845-35645BAE7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7" name="Straight Connector 1146">
              <a:extLst>
                <a:ext uri="{FF2B5EF4-FFF2-40B4-BE49-F238E27FC236}">
                  <a16:creationId xmlns:a16="http://schemas.microsoft.com/office/drawing/2014/main" id="{445825CC-BDF1-4FB7-80F1-4AFBC5D43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8" name="Straight Connector 1147">
              <a:extLst>
                <a:ext uri="{FF2B5EF4-FFF2-40B4-BE49-F238E27FC236}">
                  <a16:creationId xmlns:a16="http://schemas.microsoft.com/office/drawing/2014/main" id="{1BC5B0A3-2604-4C99-B462-F3625FA053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49" name="Straight Connector 1148">
              <a:extLst>
                <a:ext uri="{FF2B5EF4-FFF2-40B4-BE49-F238E27FC236}">
                  <a16:creationId xmlns:a16="http://schemas.microsoft.com/office/drawing/2014/main" id="{F9243505-61D8-4CCC-B842-0A450E07C8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0" name="Straight Connector 1149">
              <a:extLst>
                <a:ext uri="{FF2B5EF4-FFF2-40B4-BE49-F238E27FC236}">
                  <a16:creationId xmlns:a16="http://schemas.microsoft.com/office/drawing/2014/main" id="{7085BC93-2AA2-4FA9-BA21-451AB9BFF9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1" name="Straight Connector 1150">
              <a:extLst>
                <a:ext uri="{FF2B5EF4-FFF2-40B4-BE49-F238E27FC236}">
                  <a16:creationId xmlns:a16="http://schemas.microsoft.com/office/drawing/2014/main" id="{2E188255-375F-4380-A431-DA6750168F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2" name="Straight Connector 1151">
              <a:extLst>
                <a:ext uri="{FF2B5EF4-FFF2-40B4-BE49-F238E27FC236}">
                  <a16:creationId xmlns:a16="http://schemas.microsoft.com/office/drawing/2014/main" id="{E1B687B8-C5A4-49C4-A074-7AE6606186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3" name="Straight Connector 1152">
              <a:extLst>
                <a:ext uri="{FF2B5EF4-FFF2-40B4-BE49-F238E27FC236}">
                  <a16:creationId xmlns:a16="http://schemas.microsoft.com/office/drawing/2014/main" id="{079D7CF2-B4C3-4E36-96AF-811A44E456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4" name="Straight Connector 1153">
              <a:extLst>
                <a:ext uri="{FF2B5EF4-FFF2-40B4-BE49-F238E27FC236}">
                  <a16:creationId xmlns:a16="http://schemas.microsoft.com/office/drawing/2014/main" id="{FA9B0F98-9886-47D3-B8A7-8B30F836E7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5" name="Straight Connector 1154">
              <a:extLst>
                <a:ext uri="{FF2B5EF4-FFF2-40B4-BE49-F238E27FC236}">
                  <a16:creationId xmlns:a16="http://schemas.microsoft.com/office/drawing/2014/main" id="{AF3D9501-E5B2-4A59-B94D-503A7C324DF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6" name="Straight Connector 1155">
              <a:extLst>
                <a:ext uri="{FF2B5EF4-FFF2-40B4-BE49-F238E27FC236}">
                  <a16:creationId xmlns:a16="http://schemas.microsoft.com/office/drawing/2014/main" id="{C7933792-C6AE-43E9-BB22-4EF2889FF3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7" name="Straight Connector 1156">
              <a:extLst>
                <a:ext uri="{FF2B5EF4-FFF2-40B4-BE49-F238E27FC236}">
                  <a16:creationId xmlns:a16="http://schemas.microsoft.com/office/drawing/2014/main" id="{725B2979-CAB2-42B6-ACD3-8188DF48CD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8" name="Straight Connector 1157">
              <a:extLst>
                <a:ext uri="{FF2B5EF4-FFF2-40B4-BE49-F238E27FC236}">
                  <a16:creationId xmlns:a16="http://schemas.microsoft.com/office/drawing/2014/main" id="{80ABE901-FBB8-4E9D-AD51-8180F680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59" name="Straight Connector 1158">
              <a:extLst>
                <a:ext uri="{FF2B5EF4-FFF2-40B4-BE49-F238E27FC236}">
                  <a16:creationId xmlns:a16="http://schemas.microsoft.com/office/drawing/2014/main" id="{FBCF7D4B-6F1E-482E-B361-12766F0B53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0" name="Straight Connector 1159">
              <a:extLst>
                <a:ext uri="{FF2B5EF4-FFF2-40B4-BE49-F238E27FC236}">
                  <a16:creationId xmlns:a16="http://schemas.microsoft.com/office/drawing/2014/main" id="{D6EF3B7E-E0BA-4284-8879-C5804F482E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1" name="Straight Connector 1160">
              <a:extLst>
                <a:ext uri="{FF2B5EF4-FFF2-40B4-BE49-F238E27FC236}">
                  <a16:creationId xmlns:a16="http://schemas.microsoft.com/office/drawing/2014/main" id="{4F185E5C-CEE6-4574-A3E8-58C1907CB5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2" name="Straight Connector 1161">
              <a:extLst>
                <a:ext uri="{FF2B5EF4-FFF2-40B4-BE49-F238E27FC236}">
                  <a16:creationId xmlns:a16="http://schemas.microsoft.com/office/drawing/2014/main" id="{F579D5D7-5D7F-43B2-8F5B-056AA862B1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3" name="Straight Connector 1162">
              <a:extLst>
                <a:ext uri="{FF2B5EF4-FFF2-40B4-BE49-F238E27FC236}">
                  <a16:creationId xmlns:a16="http://schemas.microsoft.com/office/drawing/2014/main" id="{B70DA326-6916-4BE6-87AF-D7B70F149D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4" name="Straight Connector 1163">
              <a:extLst>
                <a:ext uri="{FF2B5EF4-FFF2-40B4-BE49-F238E27FC236}">
                  <a16:creationId xmlns:a16="http://schemas.microsoft.com/office/drawing/2014/main" id="{EAD3AECE-5BC0-4284-A538-7DCE420EAA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5" name="Straight Connector 1164">
              <a:extLst>
                <a:ext uri="{FF2B5EF4-FFF2-40B4-BE49-F238E27FC236}">
                  <a16:creationId xmlns:a16="http://schemas.microsoft.com/office/drawing/2014/main" id="{1C1A18E5-30B0-447E-8AF7-03C104479C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6" name="Straight Connector 1165">
              <a:extLst>
                <a:ext uri="{FF2B5EF4-FFF2-40B4-BE49-F238E27FC236}">
                  <a16:creationId xmlns:a16="http://schemas.microsoft.com/office/drawing/2014/main" id="{4599CF32-27FE-4399-957F-3C0DEE8BA1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7" name="Straight Connector 1166">
              <a:extLst>
                <a:ext uri="{FF2B5EF4-FFF2-40B4-BE49-F238E27FC236}">
                  <a16:creationId xmlns:a16="http://schemas.microsoft.com/office/drawing/2014/main" id="{25145392-6D38-4FF0-B725-88BF71EAFE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8" name="Straight Connector 1167">
              <a:extLst>
                <a:ext uri="{FF2B5EF4-FFF2-40B4-BE49-F238E27FC236}">
                  <a16:creationId xmlns:a16="http://schemas.microsoft.com/office/drawing/2014/main" id="{B948B295-530C-4698-9E89-62629414C5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69" name="Straight Connector 1168">
              <a:extLst>
                <a:ext uri="{FF2B5EF4-FFF2-40B4-BE49-F238E27FC236}">
                  <a16:creationId xmlns:a16="http://schemas.microsoft.com/office/drawing/2014/main" id="{A9CB8C3B-67D7-48C1-907F-31C47E31B9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70" name="Straight Connector 1169">
              <a:extLst>
                <a:ext uri="{FF2B5EF4-FFF2-40B4-BE49-F238E27FC236}">
                  <a16:creationId xmlns:a16="http://schemas.microsoft.com/office/drawing/2014/main" id="{2B14EF5B-ADBC-4783-A0C4-B1343DDE1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71" name="Straight Connector 1170">
              <a:extLst>
                <a:ext uri="{FF2B5EF4-FFF2-40B4-BE49-F238E27FC236}">
                  <a16:creationId xmlns:a16="http://schemas.microsoft.com/office/drawing/2014/main" id="{F8A0182C-41EE-4BA0-9665-DE1DF42135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468C2F6E-94E2-63EC-88E5-E0035EE06CC7}"/>
              </a:ext>
            </a:extLst>
          </p:cNvPr>
          <p:cNvSpPr txBox="1"/>
          <p:nvPr/>
        </p:nvSpPr>
        <p:spPr>
          <a:xfrm>
            <a:off x="453142" y="725467"/>
            <a:ext cx="5414255" cy="278449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solidFill>
                  <a:srgbClr val="FFFFFF"/>
                </a:solidFill>
                <a:latin typeface="+mj-lt"/>
                <a:ea typeface="+mj-ea"/>
                <a:cs typeface="+mj-cs"/>
              </a:rPr>
              <a:t>Leadership Style </a:t>
            </a:r>
          </a:p>
        </p:txBody>
      </p:sp>
      <p:pic>
        <p:nvPicPr>
          <p:cNvPr id="4" name="Picture 3" descr="Diagram, text&#10;&#10;Description automatically generated">
            <a:extLst>
              <a:ext uri="{FF2B5EF4-FFF2-40B4-BE49-F238E27FC236}">
                <a16:creationId xmlns:a16="http://schemas.microsoft.com/office/drawing/2014/main" id="{525E875D-DB6C-4EDD-6ABD-11E1449D9D8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79" r="3631" b="-1"/>
          <a:stretch/>
        </p:blipFill>
        <p:spPr>
          <a:xfrm>
            <a:off x="7197974" y="5867"/>
            <a:ext cx="4990978" cy="2291209"/>
          </a:xfrm>
          <a:prstGeom prst="rect">
            <a:avLst/>
          </a:prstGeom>
        </p:spPr>
      </p:pic>
      <p:pic>
        <p:nvPicPr>
          <p:cNvPr id="1028" name="Picture 4" descr="Transactional Leadership - Meaning, Importance &amp; Example | MBA Skool">
            <a:extLst>
              <a:ext uri="{FF2B5EF4-FFF2-40B4-BE49-F238E27FC236}">
                <a16:creationId xmlns:a16="http://schemas.microsoft.com/office/drawing/2014/main" id="{FA12B328-18A8-8C86-FC8A-FADBEB6446B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8018" b="27249"/>
          <a:stretch/>
        </p:blipFill>
        <p:spPr bwMode="auto">
          <a:xfrm>
            <a:off x="7197974" y="2286330"/>
            <a:ext cx="4990978" cy="229120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uthentic Leadership: What It Is, Why It Matters | CCL">
            <a:extLst>
              <a:ext uri="{FF2B5EF4-FFF2-40B4-BE49-F238E27FC236}">
                <a16:creationId xmlns:a16="http://schemas.microsoft.com/office/drawing/2014/main" id="{B5829BAC-58A6-FF5D-E1DF-2F21E7591B7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r="-1" b="11869"/>
          <a:stretch/>
        </p:blipFill>
        <p:spPr bwMode="auto">
          <a:xfrm>
            <a:off x="7197974" y="4566792"/>
            <a:ext cx="4990978" cy="229120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F5F4693-F98C-8129-E929-154D34B96758}"/>
              </a:ext>
            </a:extLst>
          </p:cNvPr>
          <p:cNvSpPr txBox="1"/>
          <p:nvPr/>
        </p:nvSpPr>
        <p:spPr>
          <a:xfrm>
            <a:off x="4653975" y="512948"/>
            <a:ext cx="2723727" cy="646331"/>
          </a:xfrm>
          <a:prstGeom prst="rect">
            <a:avLst/>
          </a:prstGeom>
          <a:noFill/>
        </p:spPr>
        <p:txBody>
          <a:bodyPr wrap="square" rtlCol="0">
            <a:spAutoFit/>
          </a:bodyPr>
          <a:lstStyle/>
          <a:p>
            <a:pPr algn="ctr"/>
            <a:r>
              <a:rPr lang="en-US" dirty="0"/>
              <a:t>Transformational Leadership</a:t>
            </a:r>
            <a:endParaRPr lang="en-GB" dirty="0"/>
          </a:p>
        </p:txBody>
      </p:sp>
      <p:sp>
        <p:nvSpPr>
          <p:cNvPr id="10" name="TextBox 9">
            <a:extLst>
              <a:ext uri="{FF2B5EF4-FFF2-40B4-BE49-F238E27FC236}">
                <a16:creationId xmlns:a16="http://schemas.microsoft.com/office/drawing/2014/main" id="{BECC57A6-CECD-DE33-2359-74060BD735DA}"/>
              </a:ext>
            </a:extLst>
          </p:cNvPr>
          <p:cNvSpPr txBox="1"/>
          <p:nvPr/>
        </p:nvSpPr>
        <p:spPr>
          <a:xfrm>
            <a:off x="5009539" y="3071328"/>
            <a:ext cx="2037476" cy="646331"/>
          </a:xfrm>
          <a:prstGeom prst="rect">
            <a:avLst/>
          </a:prstGeom>
          <a:noFill/>
        </p:spPr>
        <p:txBody>
          <a:bodyPr wrap="square" rtlCol="0">
            <a:spAutoFit/>
          </a:bodyPr>
          <a:lstStyle/>
          <a:p>
            <a:pPr algn="ctr"/>
            <a:r>
              <a:rPr lang="en-US" dirty="0"/>
              <a:t>Transactional Leadership</a:t>
            </a:r>
            <a:endParaRPr lang="en-GB" dirty="0"/>
          </a:p>
        </p:txBody>
      </p:sp>
      <p:sp>
        <p:nvSpPr>
          <p:cNvPr id="11" name="TextBox 10">
            <a:extLst>
              <a:ext uri="{FF2B5EF4-FFF2-40B4-BE49-F238E27FC236}">
                <a16:creationId xmlns:a16="http://schemas.microsoft.com/office/drawing/2014/main" id="{38450B80-5338-4C3F-C76A-6A934C64001F}"/>
              </a:ext>
            </a:extLst>
          </p:cNvPr>
          <p:cNvSpPr txBox="1"/>
          <p:nvPr/>
        </p:nvSpPr>
        <p:spPr>
          <a:xfrm>
            <a:off x="5080331" y="5453902"/>
            <a:ext cx="2037472" cy="646331"/>
          </a:xfrm>
          <a:prstGeom prst="rect">
            <a:avLst/>
          </a:prstGeom>
          <a:noFill/>
        </p:spPr>
        <p:txBody>
          <a:bodyPr wrap="square" rtlCol="0">
            <a:spAutoFit/>
          </a:bodyPr>
          <a:lstStyle/>
          <a:p>
            <a:pPr algn="ctr"/>
            <a:r>
              <a:rPr lang="en-US" dirty="0"/>
              <a:t>Authentic Leadership</a:t>
            </a:r>
            <a:endParaRPr lang="en-GB" dirty="0"/>
          </a:p>
        </p:txBody>
      </p:sp>
    </p:spTree>
    <p:extLst>
      <p:ext uri="{BB962C8B-B14F-4D97-AF65-F5344CB8AC3E}">
        <p14:creationId xmlns:p14="http://schemas.microsoft.com/office/powerpoint/2010/main" val="4170089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951BA6-0A0A-E77D-D99B-C31249CA9074}"/>
              </a:ext>
            </a:extLst>
          </p:cNvPr>
          <p:cNvSpPr txBox="1"/>
          <p:nvPr/>
        </p:nvSpPr>
        <p:spPr>
          <a:xfrm>
            <a:off x="1317172" y="621268"/>
            <a:ext cx="4778828" cy="830997"/>
          </a:xfrm>
          <a:prstGeom prst="rect">
            <a:avLst/>
          </a:prstGeom>
          <a:noFill/>
        </p:spPr>
        <p:txBody>
          <a:bodyPr wrap="square" rtlCol="0">
            <a:spAutoFit/>
          </a:bodyPr>
          <a:lstStyle/>
          <a:p>
            <a:r>
              <a:rPr lang="en-US" sz="4800" dirty="0"/>
              <a:t>Methods</a:t>
            </a:r>
            <a:endParaRPr lang="en-GB" sz="4800" dirty="0"/>
          </a:p>
        </p:txBody>
      </p:sp>
      <p:sp>
        <p:nvSpPr>
          <p:cNvPr id="3" name="TextBox 2">
            <a:extLst>
              <a:ext uri="{FF2B5EF4-FFF2-40B4-BE49-F238E27FC236}">
                <a16:creationId xmlns:a16="http://schemas.microsoft.com/office/drawing/2014/main" id="{326008F6-8BD3-7E7C-3158-B778C057DFB8}"/>
              </a:ext>
            </a:extLst>
          </p:cNvPr>
          <p:cNvSpPr txBox="1"/>
          <p:nvPr/>
        </p:nvSpPr>
        <p:spPr>
          <a:xfrm>
            <a:off x="1153887" y="2569028"/>
            <a:ext cx="3189514" cy="3046988"/>
          </a:xfrm>
          <a:prstGeom prst="rect">
            <a:avLst/>
          </a:prstGeom>
          <a:noFill/>
        </p:spPr>
        <p:txBody>
          <a:bodyPr wrap="square" rtlCol="0">
            <a:spAutoFit/>
          </a:bodyPr>
          <a:lstStyle/>
          <a:p>
            <a:r>
              <a:rPr lang="en-GB" sz="3200" dirty="0">
                <a:solidFill>
                  <a:schemeClr val="bg1"/>
                </a:solidFill>
              </a:rPr>
              <a:t>Analysing secondary research from various journals, articles, studies and books.</a:t>
            </a:r>
          </a:p>
        </p:txBody>
      </p:sp>
      <p:sp>
        <p:nvSpPr>
          <p:cNvPr id="4" name="TextBox 3">
            <a:extLst>
              <a:ext uri="{FF2B5EF4-FFF2-40B4-BE49-F238E27FC236}">
                <a16:creationId xmlns:a16="http://schemas.microsoft.com/office/drawing/2014/main" id="{B8CC2B99-390C-AF22-E30A-CD2106E31890}"/>
              </a:ext>
            </a:extLst>
          </p:cNvPr>
          <p:cNvSpPr txBox="1"/>
          <p:nvPr/>
        </p:nvSpPr>
        <p:spPr>
          <a:xfrm>
            <a:off x="1153887" y="1718259"/>
            <a:ext cx="3701142" cy="584775"/>
          </a:xfrm>
          <a:prstGeom prst="rect">
            <a:avLst/>
          </a:prstGeom>
          <a:noFill/>
        </p:spPr>
        <p:txBody>
          <a:bodyPr wrap="square" rtlCol="0">
            <a:spAutoFit/>
          </a:bodyPr>
          <a:lstStyle/>
          <a:p>
            <a:r>
              <a:rPr lang="en-GB" sz="3200" dirty="0">
                <a:solidFill>
                  <a:schemeClr val="bg1"/>
                </a:solidFill>
              </a:rPr>
              <a:t>Literature Review </a:t>
            </a:r>
          </a:p>
        </p:txBody>
      </p:sp>
    </p:spTree>
    <p:extLst>
      <p:ext uri="{BB962C8B-B14F-4D97-AF65-F5344CB8AC3E}">
        <p14:creationId xmlns:p14="http://schemas.microsoft.com/office/powerpoint/2010/main" val="3745432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 name="Group 9">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Freeform: Shape 40">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3" name="Freeform: Shape 42">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7" name="Group 46">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78" name="Rectangle 77">
            <a:extLst>
              <a:ext uri="{FF2B5EF4-FFF2-40B4-BE49-F238E27FC236}">
                <a16:creationId xmlns:a16="http://schemas.microsoft.com/office/drawing/2014/main" id="{9733A6A7-E7EE-42C5-88DE-B09D16B38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80" name="Rectangle 79">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2" name="Group 81">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3" name="Straight Connector 82">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extBox 1">
            <a:extLst>
              <a:ext uri="{FF2B5EF4-FFF2-40B4-BE49-F238E27FC236}">
                <a16:creationId xmlns:a16="http://schemas.microsoft.com/office/drawing/2014/main" id="{2A410542-0483-CF8B-ADA7-391040FE39BF}"/>
              </a:ext>
            </a:extLst>
          </p:cNvPr>
          <p:cNvSpPr txBox="1"/>
          <p:nvPr/>
        </p:nvSpPr>
        <p:spPr>
          <a:xfrm>
            <a:off x="1513114" y="290993"/>
            <a:ext cx="4455539" cy="126566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400" dirty="0">
                <a:solidFill>
                  <a:srgbClr val="FFFFFF"/>
                </a:solidFill>
                <a:latin typeface="+mj-lt"/>
                <a:ea typeface="+mj-ea"/>
                <a:cs typeface="+mj-cs"/>
              </a:rPr>
              <a:t>Findings</a:t>
            </a:r>
          </a:p>
        </p:txBody>
      </p:sp>
      <p:sp>
        <p:nvSpPr>
          <p:cNvPr id="113" name="Right Triangle 112">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ght bulb on yellow background with sketched light beams and cord">
            <a:extLst>
              <a:ext uri="{FF2B5EF4-FFF2-40B4-BE49-F238E27FC236}">
                <a16:creationId xmlns:a16="http://schemas.microsoft.com/office/drawing/2014/main" id="{6C532199-A9FB-3439-53F6-AEC0FC70E136}"/>
              </a:ext>
            </a:extLst>
          </p:cNvPr>
          <p:cNvPicPr>
            <a:picLocks noChangeAspect="1"/>
          </p:cNvPicPr>
          <p:nvPr/>
        </p:nvPicPr>
        <p:blipFill rotWithShape="1">
          <a:blip r:embed="rId2"/>
          <a:srcRect l="45694" r="1435" b="-1"/>
          <a:stretch/>
        </p:blipFill>
        <p:spPr>
          <a:xfrm>
            <a:off x="6309312" y="0"/>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3" name="TextBox 2">
            <a:extLst>
              <a:ext uri="{FF2B5EF4-FFF2-40B4-BE49-F238E27FC236}">
                <a16:creationId xmlns:a16="http://schemas.microsoft.com/office/drawing/2014/main" id="{1066DD1E-CD56-CE67-F914-8A4112296817}"/>
              </a:ext>
            </a:extLst>
          </p:cNvPr>
          <p:cNvSpPr txBox="1"/>
          <p:nvPr/>
        </p:nvSpPr>
        <p:spPr>
          <a:xfrm>
            <a:off x="642257" y="1426029"/>
            <a:ext cx="5326394" cy="923330"/>
          </a:xfrm>
          <a:prstGeom prst="rect">
            <a:avLst/>
          </a:prstGeom>
          <a:noFill/>
        </p:spPr>
        <p:txBody>
          <a:bodyPr wrap="square" rtlCol="0">
            <a:spAutoFit/>
          </a:bodyPr>
          <a:lstStyle/>
          <a:p>
            <a:r>
              <a:rPr lang="en-GB" dirty="0"/>
              <a:t>Findings show a mixture of both Transformational and Transactional Leadership were the most used style.</a:t>
            </a:r>
          </a:p>
        </p:txBody>
      </p:sp>
      <p:sp>
        <p:nvSpPr>
          <p:cNvPr id="6" name="TextBox 5">
            <a:extLst>
              <a:ext uri="{FF2B5EF4-FFF2-40B4-BE49-F238E27FC236}">
                <a16:creationId xmlns:a16="http://schemas.microsoft.com/office/drawing/2014/main" id="{B9361089-9978-3B9F-DFD5-E8CAC753A2EF}"/>
              </a:ext>
            </a:extLst>
          </p:cNvPr>
          <p:cNvSpPr txBox="1"/>
          <p:nvPr/>
        </p:nvSpPr>
        <p:spPr>
          <a:xfrm>
            <a:off x="590371" y="5416556"/>
            <a:ext cx="5770828" cy="1225846"/>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T</a:t>
            </a:r>
            <a:r>
              <a:rPr lang="en-GB" sz="1800" dirty="0">
                <a:effectLst/>
                <a:latin typeface="Calibri" panose="020F0502020204030204" pitchFamily="34" charset="0"/>
                <a:ea typeface="Calibri" panose="020F0502020204030204" pitchFamily="34" charset="0"/>
                <a:cs typeface="Times New Roman" panose="02020603050405020304" pitchFamily="18" charset="0"/>
              </a:rPr>
              <a:t>ransformational leadership must be used together with transactional leadership to successfully enhance trust and commitment towards management and the hotel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(Chiang &amp; Wang, 2012)</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7" name="TextBox 6">
            <a:extLst>
              <a:ext uri="{FF2B5EF4-FFF2-40B4-BE49-F238E27FC236}">
                <a16:creationId xmlns:a16="http://schemas.microsoft.com/office/drawing/2014/main" id="{4AB3707E-2798-312D-2155-D78F8F4B647C}"/>
              </a:ext>
            </a:extLst>
          </p:cNvPr>
          <p:cNvSpPr txBox="1"/>
          <p:nvPr/>
        </p:nvSpPr>
        <p:spPr>
          <a:xfrm>
            <a:off x="642258" y="2390716"/>
            <a:ext cx="5667054" cy="2862322"/>
          </a:xfrm>
          <a:prstGeom prst="rect">
            <a:avLst/>
          </a:prstGeom>
          <a:noFill/>
        </p:spPr>
        <p:txBody>
          <a:bodyPr wrap="square">
            <a:spAutoFit/>
          </a:bodyPr>
          <a:lstStyle/>
          <a:p>
            <a:r>
              <a:rPr lang="en-GB" dirty="0">
                <a:latin typeface="Calibri" panose="020F0502020204030204" pitchFamily="34" charset="0"/>
                <a:ea typeface="Calibri" panose="020F0502020204030204" pitchFamily="34" charset="0"/>
                <a:cs typeface="Calibri" panose="020F0502020204030204" pitchFamily="34" charset="0"/>
              </a:rPr>
              <a:t>Transformational leadership </a:t>
            </a:r>
            <a:r>
              <a:rPr lang="en-US" b="0" i="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creates vision and inspires their team to go above and beyond what is required of them. </a:t>
            </a:r>
          </a:p>
          <a:p>
            <a:r>
              <a:rPr lang="en-US" dirty="0">
                <a:solidFill>
                  <a:srgbClr val="202124"/>
                </a:solidFill>
                <a:latin typeface="Calibri" panose="020F0502020204030204" pitchFamily="34" charset="0"/>
                <a:ea typeface="Calibri" panose="020F0502020204030204" pitchFamily="34" charset="0"/>
                <a:cs typeface="Calibri" panose="020F0502020204030204" pitchFamily="34" charset="0"/>
              </a:rPr>
              <a:t>T</a:t>
            </a:r>
            <a:r>
              <a:rPr lang="en-US" b="0" i="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ransactional leadership focuses more on rewards and punishment for the performance of job tasks.</a:t>
            </a:r>
          </a:p>
          <a:p>
            <a:r>
              <a:rPr lang="en-US" b="0" i="0" dirty="0">
                <a:solidFill>
                  <a:srgbClr val="202124"/>
                </a:solidFill>
                <a:effectLst/>
                <a:latin typeface="Calibri" panose="020F0502020204030204" pitchFamily="34" charset="0"/>
                <a:ea typeface="Calibri" panose="020F0502020204030204" pitchFamily="34" charset="0"/>
                <a:cs typeface="Calibri" panose="020F0502020204030204" pitchFamily="34" charset="0"/>
              </a:rPr>
              <a:t>The findings were keeping with the values of transformational and using the rewards system of transactional leadership to keep the team engaged. This should help increase job satisfaction and lower sickness and absenteeism within the hotel </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9531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FC755B-11B8-5C1C-4965-BC21D3CF935D}"/>
              </a:ext>
            </a:extLst>
          </p:cNvPr>
          <p:cNvSpPr txBox="1"/>
          <p:nvPr/>
        </p:nvSpPr>
        <p:spPr>
          <a:xfrm>
            <a:off x="1423307" y="571892"/>
            <a:ext cx="6112328" cy="707886"/>
          </a:xfrm>
          <a:prstGeom prst="rect">
            <a:avLst/>
          </a:prstGeom>
          <a:noFill/>
        </p:spPr>
        <p:txBody>
          <a:bodyPr wrap="square">
            <a:spAutoFit/>
          </a:bodyPr>
          <a:lstStyle/>
          <a:p>
            <a:r>
              <a:rPr lang="en-GB" sz="4000" b="1" dirty="0">
                <a:latin typeface="Calibri" panose="020F0502020204030204" pitchFamily="34" charset="0"/>
                <a:ea typeface="Calibri" panose="020F0502020204030204" pitchFamily="34" charset="0"/>
                <a:cs typeface="Times New Roman" panose="02020603050405020304" pitchFamily="18" charset="0"/>
              </a:rPr>
              <a:t>References</a:t>
            </a:r>
            <a:r>
              <a:rPr lang="en-GB" sz="4000" dirty="0">
                <a:effectLst/>
                <a:latin typeface="Calibri" panose="020F0502020204030204" pitchFamily="34" charset="0"/>
                <a:ea typeface="Calibri" panose="020F0502020204030204" pitchFamily="34" charset="0"/>
                <a:cs typeface="Times New Roman" panose="02020603050405020304" pitchFamily="18" charset="0"/>
              </a:rPr>
              <a:t> </a:t>
            </a:r>
            <a:endParaRPr lang="en-GB" sz="4000" dirty="0"/>
          </a:p>
        </p:txBody>
      </p:sp>
      <p:sp>
        <p:nvSpPr>
          <p:cNvPr id="7" name="TextBox 6">
            <a:extLst>
              <a:ext uri="{FF2B5EF4-FFF2-40B4-BE49-F238E27FC236}">
                <a16:creationId xmlns:a16="http://schemas.microsoft.com/office/drawing/2014/main" id="{FEBCC9A6-EB2D-5E2A-1164-FA38F1B30D25}"/>
              </a:ext>
            </a:extLst>
          </p:cNvPr>
          <p:cNvSpPr txBox="1"/>
          <p:nvPr/>
        </p:nvSpPr>
        <p:spPr>
          <a:xfrm>
            <a:off x="378276" y="1297128"/>
            <a:ext cx="10929257" cy="1121269"/>
          </a:xfrm>
          <a:prstGeom prst="rect">
            <a:avLst/>
          </a:prstGeom>
          <a:noFill/>
        </p:spPr>
        <p:txBody>
          <a:bodyPr wrap="square">
            <a:spAutoFit/>
          </a:bodyPr>
          <a:lstStyle/>
          <a:p>
            <a:pPr indent="-457200">
              <a:lnSpc>
                <a:spcPct val="200000"/>
              </a:lnSpc>
            </a:pPr>
            <a:r>
              <a:rPr lang="en-GB" sz="1800" dirty="0" err="1">
                <a:effectLst/>
                <a:latin typeface="Calibri" panose="020F0502020204030204" pitchFamily="34" charset="0"/>
                <a:ea typeface="Times New Roman" panose="02020603050405020304" pitchFamily="18" charset="0"/>
              </a:rPr>
              <a:t>McPheat</a:t>
            </a:r>
            <a:r>
              <a:rPr lang="en-GB" sz="1800" dirty="0">
                <a:effectLst/>
                <a:latin typeface="Calibri" panose="020F0502020204030204" pitchFamily="34" charset="0"/>
                <a:ea typeface="Times New Roman" panose="02020603050405020304" pitchFamily="18" charset="0"/>
              </a:rPr>
              <a:t>, S. (2022, October 4). </a:t>
            </a:r>
            <a:r>
              <a:rPr lang="en-GB" sz="1800" i="1" dirty="0">
                <a:effectLst/>
                <a:latin typeface="Calibri" panose="020F0502020204030204" pitchFamily="34" charset="0"/>
                <a:ea typeface="Times New Roman" panose="02020603050405020304" pitchFamily="18" charset="0"/>
              </a:rPr>
              <a:t>What is the Thomas Kilmann Conflict Management Model? (With examples)</a:t>
            </a:r>
            <a:r>
              <a:rPr lang="en-GB" sz="1800" dirty="0">
                <a:effectLst/>
                <a:latin typeface="Calibri" panose="020F0502020204030204" pitchFamily="34" charset="0"/>
                <a:ea typeface="Times New Roman" panose="02020603050405020304" pitchFamily="18" charset="0"/>
              </a:rPr>
              <a:t>. MTD Training</a:t>
            </a:r>
            <a:r>
              <a:rPr lang="en-GB" sz="1800" dirty="0">
                <a:solidFill>
                  <a:schemeClr val="bg1"/>
                </a:solidFill>
                <a:effectLst/>
                <a:latin typeface="Calibri" panose="020F0502020204030204" pitchFamily="34" charset="0"/>
                <a:ea typeface="Times New Roman" panose="02020603050405020304" pitchFamily="18" charset="0"/>
              </a:rPr>
              <a:t>. </a:t>
            </a:r>
            <a:r>
              <a:rPr lang="en-GB" sz="1800" u="sng" dirty="0">
                <a:solidFill>
                  <a:schemeClr val="bg1"/>
                </a:solidFill>
                <a:effectLst/>
                <a:latin typeface="Calibri" panose="020F050202020403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https://www.mtdtraining.com/blog/thomas-kilmann-conflict-management-model.htm</a:t>
            </a:r>
            <a:endParaRPr lang="en-GB" sz="2000" dirty="0">
              <a:solidFill>
                <a:schemeClr val="bg1"/>
              </a:solidFill>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EA5E623D-450A-62B8-D101-84A1383F0E09}"/>
              </a:ext>
            </a:extLst>
          </p:cNvPr>
          <p:cNvSpPr txBox="1"/>
          <p:nvPr/>
        </p:nvSpPr>
        <p:spPr>
          <a:xfrm>
            <a:off x="378276" y="2401047"/>
            <a:ext cx="10844895" cy="1121269"/>
          </a:xfrm>
          <a:prstGeom prst="rect">
            <a:avLst/>
          </a:prstGeom>
          <a:noFill/>
        </p:spPr>
        <p:txBody>
          <a:bodyPr wrap="square">
            <a:spAutoFit/>
          </a:bodyPr>
          <a:lstStyle/>
          <a:p>
            <a:pPr indent="-457200">
              <a:lnSpc>
                <a:spcPct val="200000"/>
              </a:lnSpc>
            </a:pPr>
            <a:r>
              <a:rPr lang="en-GB" sz="1800" dirty="0">
                <a:effectLst/>
                <a:latin typeface="Calibri" panose="020F0502020204030204" pitchFamily="34" charset="0"/>
                <a:ea typeface="Times New Roman" panose="02020603050405020304" pitchFamily="18" charset="0"/>
              </a:rPr>
              <a:t>Raza, M. (2019, November 5). </a:t>
            </a:r>
            <a:r>
              <a:rPr lang="en-GB" sz="1800" i="1" dirty="0">
                <a:effectLst/>
                <a:latin typeface="Calibri" panose="020F0502020204030204" pitchFamily="34" charset="0"/>
                <a:ea typeface="Times New Roman" panose="02020603050405020304" pitchFamily="18" charset="0"/>
              </a:rPr>
              <a:t>Lewin’s 3 Stage Model of Change Explained</a:t>
            </a:r>
            <a:r>
              <a:rPr lang="en-GB" sz="1800" dirty="0">
                <a:effectLst/>
                <a:latin typeface="Calibri" panose="020F0502020204030204" pitchFamily="34" charset="0"/>
                <a:ea typeface="Times New Roman" panose="02020603050405020304" pitchFamily="18" charset="0"/>
              </a:rPr>
              <a:t>. BMC Blogs. </a:t>
            </a:r>
            <a:r>
              <a:rPr lang="en-GB" sz="1800" u="sng" dirty="0">
                <a:solidFill>
                  <a:schemeClr val="bg1"/>
                </a:solidFill>
                <a:effectLst/>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https://www.bmc.com/blogs/lewin-three-stage-model-change/</a:t>
            </a:r>
            <a:endParaRPr lang="en-GB" sz="2000" dirty="0">
              <a:solidFill>
                <a:schemeClr val="bg1"/>
              </a:solidFill>
              <a:effectLst/>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0E6B29EC-D56D-BD5C-0913-DA3237775E79}"/>
              </a:ext>
            </a:extLst>
          </p:cNvPr>
          <p:cNvSpPr txBox="1"/>
          <p:nvPr/>
        </p:nvSpPr>
        <p:spPr>
          <a:xfrm>
            <a:off x="378276" y="3429000"/>
            <a:ext cx="11650438" cy="1121269"/>
          </a:xfrm>
          <a:prstGeom prst="rect">
            <a:avLst/>
          </a:prstGeom>
          <a:noFill/>
        </p:spPr>
        <p:txBody>
          <a:bodyPr wrap="square">
            <a:spAutoFit/>
          </a:bodyPr>
          <a:lstStyle/>
          <a:p>
            <a:pPr indent="-457200">
              <a:lnSpc>
                <a:spcPct val="200000"/>
              </a:lnSpc>
            </a:pPr>
            <a:r>
              <a:rPr lang="en-GB" sz="1800" dirty="0">
                <a:effectLst/>
                <a:latin typeface="Calibri" panose="020F0502020204030204" pitchFamily="34" charset="0"/>
                <a:ea typeface="Times New Roman" panose="02020603050405020304" pitchFamily="18" charset="0"/>
              </a:rPr>
              <a:t>Lumen. (2019). </a:t>
            </a:r>
            <a:r>
              <a:rPr lang="en-GB" sz="1800" i="1" dirty="0">
                <a:effectLst/>
                <a:latin typeface="Calibri" panose="020F0502020204030204" pitchFamily="34" charset="0"/>
                <a:ea typeface="Times New Roman" panose="02020603050405020304" pitchFamily="18" charset="0"/>
              </a:rPr>
              <a:t>Herzberg’s Two-Factor Theory | Organizational </a:t>
            </a:r>
            <a:r>
              <a:rPr lang="en-GB" sz="1800" i="1" dirty="0" err="1">
                <a:effectLst/>
                <a:latin typeface="Calibri" panose="020F0502020204030204" pitchFamily="34" charset="0"/>
                <a:ea typeface="Times New Roman" panose="02020603050405020304" pitchFamily="18" charset="0"/>
              </a:rPr>
              <a:t>Behavior</a:t>
            </a:r>
            <a:r>
              <a:rPr lang="en-GB" sz="1800" i="1" dirty="0">
                <a:effectLst/>
                <a:latin typeface="Calibri" panose="020F0502020204030204" pitchFamily="34" charset="0"/>
                <a:ea typeface="Times New Roman" panose="02020603050405020304" pitchFamily="18" charset="0"/>
              </a:rPr>
              <a:t> / Human Relations</a:t>
            </a:r>
            <a:r>
              <a:rPr lang="en-GB" sz="1800" dirty="0">
                <a:effectLst/>
                <a:latin typeface="Calibri" panose="020F0502020204030204" pitchFamily="34" charset="0"/>
                <a:ea typeface="Times New Roman" panose="02020603050405020304" pitchFamily="18" charset="0"/>
              </a:rPr>
              <a:t>. Lumenlearning.com</a:t>
            </a:r>
            <a:r>
              <a:rPr lang="en-GB" sz="1800" dirty="0">
                <a:solidFill>
                  <a:schemeClr val="bg1"/>
                </a:solidFill>
                <a:effectLst/>
                <a:latin typeface="Calibri" panose="020F0502020204030204" pitchFamily="34" charset="0"/>
                <a:ea typeface="Times New Roman" panose="02020603050405020304" pitchFamily="18" charset="0"/>
              </a:rPr>
              <a:t>. </a:t>
            </a:r>
            <a:r>
              <a:rPr lang="en-GB" sz="1800" u="sng" dirty="0">
                <a:solidFill>
                  <a:schemeClr val="bg1"/>
                </a:solidFill>
                <a:effectLst/>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https://courses.lumenlearning.com/wm-organizationalbehavior/chapter/herzbergs-two-factor-theory</a:t>
            </a:r>
            <a:r>
              <a:rPr lang="en-GB" sz="1800" u="sng" dirty="0">
                <a:solidFill>
                  <a:srgbClr val="3897A9"/>
                </a:solidFill>
                <a:effectLst/>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a:t>
            </a:r>
            <a:endParaRPr lang="en-GB" sz="2000" dirty="0">
              <a:effectLst/>
              <a:latin typeface="Times New Roman" panose="02020603050405020304" pitchFamily="18" charset="0"/>
              <a:ea typeface="Times New Roman" panose="02020603050405020304" pitchFamily="18" charset="0"/>
            </a:endParaRPr>
          </a:p>
        </p:txBody>
      </p:sp>
      <p:sp>
        <p:nvSpPr>
          <p:cNvPr id="13" name="TextBox 12">
            <a:extLst>
              <a:ext uri="{FF2B5EF4-FFF2-40B4-BE49-F238E27FC236}">
                <a16:creationId xmlns:a16="http://schemas.microsoft.com/office/drawing/2014/main" id="{76E2FB8D-9E26-DB15-0881-773EB842D21C}"/>
              </a:ext>
            </a:extLst>
          </p:cNvPr>
          <p:cNvSpPr txBox="1"/>
          <p:nvPr/>
        </p:nvSpPr>
        <p:spPr>
          <a:xfrm>
            <a:off x="378275" y="4439604"/>
            <a:ext cx="10929257" cy="1675267"/>
          </a:xfrm>
          <a:prstGeom prst="rect">
            <a:avLst/>
          </a:prstGeom>
          <a:noFill/>
        </p:spPr>
        <p:txBody>
          <a:bodyPr wrap="square">
            <a:spAutoFit/>
          </a:bodyPr>
          <a:lstStyle/>
          <a:p>
            <a:pPr indent="-457200">
              <a:lnSpc>
                <a:spcPct val="200000"/>
              </a:lnSpc>
            </a:pPr>
            <a:r>
              <a:rPr lang="en-GB" sz="1800" dirty="0">
                <a:effectLst/>
                <a:latin typeface="Calibri" panose="020F0502020204030204" pitchFamily="34" charset="0"/>
                <a:ea typeface="Times New Roman" panose="02020603050405020304" pitchFamily="18" charset="0"/>
              </a:rPr>
              <a:t>Chiang, C.-F., &amp; Wang, Y.-Y. (2012). The Effects of Transactional and Transformational Leadership on Organizational Commitment in Hotels: The Mediating Effect of Trust. </a:t>
            </a:r>
            <a:r>
              <a:rPr lang="en-GB" sz="1800" i="1" dirty="0">
                <a:effectLst/>
                <a:latin typeface="Calibri" panose="020F0502020204030204" pitchFamily="34" charset="0"/>
                <a:ea typeface="Times New Roman" panose="02020603050405020304" pitchFamily="18" charset="0"/>
              </a:rPr>
              <a:t>Journal of Hotel &amp; Business Management</a:t>
            </a:r>
            <a:r>
              <a:rPr lang="en-GB" sz="1800" dirty="0">
                <a:effectLst/>
                <a:latin typeface="Calibri" panose="020F0502020204030204" pitchFamily="34" charset="0"/>
                <a:ea typeface="Times New Roman" panose="02020603050405020304" pitchFamily="18" charset="0"/>
              </a:rPr>
              <a:t>, </a:t>
            </a:r>
            <a:r>
              <a:rPr lang="en-GB" sz="1800" i="1" dirty="0">
                <a:effectLst/>
                <a:latin typeface="Calibri" panose="020F0502020204030204" pitchFamily="34" charset="0"/>
                <a:ea typeface="Times New Roman" panose="02020603050405020304" pitchFamily="18" charset="0"/>
              </a:rPr>
              <a:t>01</a:t>
            </a:r>
            <a:r>
              <a:rPr lang="en-GB" sz="1800" dirty="0">
                <a:effectLst/>
                <a:latin typeface="Calibri" panose="020F0502020204030204" pitchFamily="34" charset="0"/>
                <a:ea typeface="Times New Roman" panose="02020603050405020304" pitchFamily="18" charset="0"/>
              </a:rPr>
              <a:t>(01), 1–11. </a:t>
            </a:r>
            <a:r>
              <a:rPr lang="en-GB" sz="1800" u="sng" dirty="0">
                <a:solidFill>
                  <a:schemeClr val="bg1"/>
                </a:solidFill>
                <a:effectLst/>
                <a:latin typeface="Calibri" panose="020F050202020403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https://doi.org/10.4172/2169-0286.1000103</a:t>
            </a:r>
            <a:endParaRPr lang="en-GB" sz="20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92367497"/>
      </p:ext>
    </p:extLst>
  </p:cSld>
  <p:clrMapOvr>
    <a:masterClrMapping/>
  </p:clrMapOvr>
</p:sld>
</file>

<file path=ppt/theme/theme1.xml><?xml version="1.0" encoding="utf-8"?>
<a:theme xmlns:a="http://schemas.openxmlformats.org/drawingml/2006/main" name="Sine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942</TotalTime>
  <Words>2161</Words>
  <Application>Microsoft Office PowerPoint</Application>
  <PresentationFormat>Widescreen</PresentationFormat>
  <Paragraphs>113</Paragraphs>
  <Slides>14</Slides>
  <Notes>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Arial</vt:lpstr>
      <vt:lpstr>Arial</vt:lpstr>
      <vt:lpstr>Avenir Next LT Pro</vt:lpstr>
      <vt:lpstr>Calibri</vt:lpstr>
      <vt:lpstr>futura-pt</vt:lpstr>
      <vt:lpstr>Open Sans</vt:lpstr>
      <vt:lpstr>Posterama</vt:lpstr>
      <vt:lpstr>Symbol</vt:lpstr>
      <vt:lpstr>Tahoma</vt:lpstr>
      <vt:lpstr>Times New Roman</vt:lpstr>
      <vt:lpstr>SineVTI</vt:lpstr>
      <vt:lpstr>Examining the influence of leadership styles upon sickness and absenteeism within the Hotel industry </vt:lpstr>
      <vt:lpstr>Table of contents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Examining the influence of leadership styles upon sickness and absenteeism within the Hotel industry</dc:title>
  <dc:creator>Lianne Davies</dc:creator>
  <cp:lastModifiedBy>Lianne Davies</cp:lastModifiedBy>
  <cp:revision>8</cp:revision>
  <dcterms:created xsi:type="dcterms:W3CDTF">2023-03-30T19:44:26Z</dcterms:created>
  <dcterms:modified xsi:type="dcterms:W3CDTF">2023-03-31T22:01:52Z</dcterms:modified>
</cp:coreProperties>
</file>