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94660"/>
  </p:normalViewPr>
  <p:slideViewPr>
    <p:cSldViewPr snapToGrid="0">
      <p:cViewPr varScale="1">
        <p:scale>
          <a:sx n="91" d="100"/>
          <a:sy n="91" d="100"/>
        </p:scale>
        <p:origin x="322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DB0B46-E02E-E946-0AF5-173F7D50D7B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90CBD74-4B84-1370-62D8-0C1707E1216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398C3-3235-400C-765D-485B2BBD82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326F68-ADDB-4178-B31B-E136D723AFA3}" type="datetimeFigureOut">
              <a:rPr lang="en-GB" smtClean="0"/>
              <a:t>26/11/2025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32FE42-A5CA-11D4-E284-67EEE65E7F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D8316F-F1CB-1952-CA81-F22FE12BE4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1B6681-1E50-4701-8916-ACDD9A017A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46692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133087-489F-FAD8-3527-B5EA3DAA0A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AAB3AE-5A87-3279-DED5-D256A3E02D7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738806-4ACB-C79B-24A9-A87CB8399C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326F68-ADDB-4178-B31B-E136D723AFA3}" type="datetimeFigureOut">
              <a:rPr lang="en-GB" smtClean="0"/>
              <a:t>26/11/2025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EF8A3C-B7D0-C5C6-01AD-46F66EF599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BA3814-C4FD-282F-1C3F-376C3F75A3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1B6681-1E50-4701-8916-ACDD9A017A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24653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61AA2A-1DAD-0D12-65A0-3AF3CB7EF2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09DF0E5-EEC2-A8AA-82EF-C818D97A1B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20125F-2381-8528-1934-3E7FF1FD3C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326F68-ADDB-4178-B31B-E136D723AFA3}" type="datetimeFigureOut">
              <a:rPr lang="en-GB" smtClean="0"/>
              <a:t>26/11/2025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63A7E2-8914-BBFD-055D-DA831DD8FB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0A1622-2CFC-07B2-3C41-0293741898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1B6681-1E50-4701-8916-ACDD9A017A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36436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2DD22C-F3DB-0DC8-3878-EF838D94FA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2624BE-FB96-0FD4-940D-6CCDD6C3AB8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0D4A214-1144-BFBC-4414-EA9815B8FB5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C3691F-650B-3643-9FC6-B2C04396C0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326F68-ADDB-4178-B31B-E136D723AFA3}" type="datetimeFigureOut">
              <a:rPr lang="en-GB" smtClean="0"/>
              <a:t>26/11/2025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FB62B6C-EE81-E23A-1ABA-72EE49340C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AFD833-EA62-1CB2-3219-5B99BE0E91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1B6681-1E50-4701-8916-ACDD9A017A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55291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12CC74-2DC2-348C-C244-D8AF491219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4C6B00A-8666-67AD-12B8-5F9F03C77D7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027D7F3-1E96-26CA-E91C-3AA010D3BEE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4033B28-0A93-043A-B66E-BC660E4C187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412F24A-9D1C-61BF-8B95-89C37A31A29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782D0DC-10DA-D4CF-9A09-0A4097E1F6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326F68-ADDB-4178-B31B-E136D723AFA3}" type="datetimeFigureOut">
              <a:rPr lang="en-GB" smtClean="0"/>
              <a:t>26/11/2025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904011D-DBA6-7C18-60D3-EC064AD8E0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CD5AAD8-AAA1-E0C3-5598-8667B33448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1B6681-1E50-4701-8916-ACDD9A017A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83825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68547E-4E18-AE42-5E84-64EA0F41D4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0E2876C-1673-C7D2-F2FB-999AF41ACF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326F68-ADDB-4178-B31B-E136D723AFA3}" type="datetimeFigureOut">
              <a:rPr lang="en-GB" smtClean="0"/>
              <a:t>26/11/2025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9F6F2A2-35BF-C775-6EC7-F2B367FDFB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FC326FB-8E5D-A271-ABD8-BE4ADF2AC5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1B6681-1E50-4701-8916-ACDD9A017A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37894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3F2973C-200E-4F30-971A-67E089EFC1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326F68-ADDB-4178-B31B-E136D723AFA3}" type="datetimeFigureOut">
              <a:rPr lang="en-GB" smtClean="0"/>
              <a:t>26/11/2025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383B9C8-5215-A80B-189A-32E9C5A826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AA9631E-79F7-221C-7E6D-509786CA54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1B6681-1E50-4701-8916-ACDD9A017A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91141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B90D1D-F769-5203-C3CE-FDDFCA7F1F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FF5F1B-44D0-E720-C4A6-51224687BB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915E29-42DC-3847-FC54-2B84DB035B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8799D5F-F4ED-7418-2A0F-9DF7505143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326F68-ADDB-4178-B31B-E136D723AFA3}" type="datetimeFigureOut">
              <a:rPr lang="en-GB" smtClean="0"/>
              <a:t>26/11/2025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338D469-769E-E8C9-2B6D-F6E3D14BA9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979554D-FCE1-4410-4B66-DA3B777C2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1B6681-1E50-4701-8916-ACDD9A017A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9880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00E186-0C89-5FD1-8BE7-843AFB0A0C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60A4443-F0CF-4260-4F56-1DBA1C18C24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D135017-A443-2782-3096-513178C8BFC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8F76068-7069-F088-0620-7A047E7155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326F68-ADDB-4178-B31B-E136D723AFA3}" type="datetimeFigureOut">
              <a:rPr lang="en-GB" smtClean="0"/>
              <a:t>26/11/2025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F952FCF-5B87-AC22-2221-AD63FA51B9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A1EF4CD-06C1-2636-B026-E4E4ADC4E9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1B6681-1E50-4701-8916-ACDD9A017A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6674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DA5574-9261-737A-794B-DDF1DD2597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AB84ED4-BA36-9794-CBF0-646A9D1F19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CE23FC-8E6D-1924-EB40-CC601C3D52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326F68-ADDB-4178-B31B-E136D723AFA3}" type="datetimeFigureOut">
              <a:rPr lang="en-GB" smtClean="0"/>
              <a:t>26/11/2025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BE2A76-E28E-72C4-860F-B3B5069264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19D98F-5801-4E76-4886-BA9C763055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1B6681-1E50-4701-8916-ACDD9A017A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50707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5A71B3D-BEEC-CD8B-1954-A5139EFCC2A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D9FC258-E196-83A0-65A5-075E9AD10CB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57E2CD-1563-85EF-916D-902DF637D5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326F68-ADDB-4178-B31B-E136D723AFA3}" type="datetimeFigureOut">
              <a:rPr lang="en-GB" smtClean="0"/>
              <a:t>26/11/2025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667412-351D-5810-8828-FC162FD5A7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B80B35-A8BE-77D9-9D00-A7D2EB22D1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1B6681-1E50-4701-8916-ACDD9A017A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6642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F1E8A8B-70F3-C0E0-D0CB-52C9ED1772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9975AF-901E-D81C-71FC-FBCE6C0092D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8C7EFC-AF9D-6566-0187-50DF21A722A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C326F68-ADDB-4178-B31B-E136D723AFA3}" type="datetimeFigureOut">
              <a:rPr lang="en-GB" smtClean="0"/>
              <a:t>26/11/2025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D8B163-FCCE-81B0-626E-31045CF774C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BCEE88-B1FD-9EFA-EB0A-9ED3143FEFD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81B6681-1E50-4701-8916-ACDD9A017A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43904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657F69E0-C4B0-4BEC-A689-4F8D877F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2" descr="Manufacturing Teamwork: The Key to Success">
            <a:extLst>
              <a:ext uri="{FF2B5EF4-FFF2-40B4-BE49-F238E27FC236}">
                <a16:creationId xmlns:a16="http://schemas.microsoft.com/office/drawing/2014/main" id="{BBA27985-1F41-6B8F-FDA5-453077EAE12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666" r="17909" b="1"/>
          <a:stretch>
            <a:fillRect/>
          </a:stretch>
        </p:blipFill>
        <p:spPr bwMode="auto">
          <a:xfrm>
            <a:off x="20" y="10"/>
            <a:ext cx="12188930" cy="685799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5E31573-2BDC-C86F-D109-5B78A7F85A5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3063240"/>
          </a:xfrm>
        </p:spPr>
        <p:txBody>
          <a:bodyPr>
            <a:normAutofit/>
          </a:bodyPr>
          <a:lstStyle/>
          <a:p>
            <a:pPr marL="0" marR="0" lvl="0" indent="0" defTabSz="914400" rtl="0" eaLnBrk="1" fontAlgn="auto" latinLnBrk="0" hangingPunct="1">
              <a:spcBef>
                <a:spcPts val="0"/>
              </a:spcBef>
              <a:spcAft>
                <a:spcPts val="0"/>
              </a:spcAft>
              <a:tabLst/>
              <a:defRPr/>
            </a:pPr>
            <a:r>
              <a:rPr kumimoji="0" lang="en-US" sz="31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Effective Team Working and Communication (BMSW4009)</a:t>
            </a:r>
            <a:br>
              <a:rPr kumimoji="0" lang="en-US" sz="31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</a:br>
            <a:r>
              <a:rPr kumimoji="0" lang="en-US" sz="31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Level 4</a:t>
            </a:r>
            <a:br>
              <a:rPr kumimoji="0" lang="en-US" sz="31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</a:br>
            <a:r>
              <a:rPr kumimoji="0" lang="en-US" sz="31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Task 2- Group Presentation</a:t>
            </a:r>
            <a:br>
              <a:rPr kumimoji="0" lang="en-US" sz="31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</a:br>
            <a:r>
              <a:rPr kumimoji="0" lang="en-US" sz="31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Topic: Reward, recognition and delegation</a:t>
            </a:r>
            <a:br>
              <a:rPr kumimoji="0" lang="en-US" sz="31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</a:br>
            <a:endParaRPr lang="en-GB" sz="3100">
              <a:solidFill>
                <a:schemeClr val="bg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68EB3B8-3113-31E7-706C-92B83973C71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7048" y="4599432"/>
            <a:ext cx="9144000" cy="1536192"/>
          </a:xfrm>
        </p:spPr>
        <p:txBody>
          <a:bodyPr>
            <a:normAutofit/>
          </a:bodyPr>
          <a:lstStyle/>
          <a:p>
            <a:pPr marL="0" marR="0" lvl="0" indent="0" defTabSz="914400" rtl="0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Student Name: </a:t>
            </a:r>
            <a:r>
              <a:rPr kumimoji="0" lang="en-US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Tudor-Florin Vass </a:t>
            </a:r>
            <a:endParaRPr kumimoji="0" lang="en-US" b="1" i="0" u="none" strike="noStrike" kern="1200" cap="none" spc="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Calibri" panose="020F0502020204030204"/>
              <a:ea typeface="+mn-ea"/>
              <a:cs typeface="Arial" panose="020B0604020202020204" pitchFamily="34" charset="0"/>
            </a:endParaRPr>
          </a:p>
          <a:p>
            <a:pPr marL="0" marR="0" lvl="0" indent="0" defTabSz="914400" rtl="0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Student Number: 2436754</a:t>
            </a:r>
            <a:endParaRPr kumimoji="0" lang="en-GB" b="0" i="0" u="none" strike="noStrike" kern="1200" cap="none" spc="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endParaRPr lang="en-GB">
              <a:solidFill>
                <a:schemeClr val="bg1"/>
              </a:solidFill>
            </a:endParaRPr>
          </a:p>
        </p:txBody>
      </p:sp>
      <p:sp>
        <p:nvSpPr>
          <p:cNvPr id="15" name="sketchy line">
            <a:extLst>
              <a:ext uri="{FF2B5EF4-FFF2-40B4-BE49-F238E27FC236}">
                <a16:creationId xmlns:a16="http://schemas.microsoft.com/office/drawing/2014/main" id="{9F6380B4-6A1C-481E-8408-B4E6C75B9B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4368623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rgbClr val="FFFFFF">
              <a:alpha val="75000"/>
            </a:srgbClr>
          </a:solidFill>
          <a:ln w="44450" cap="rnd">
            <a:solidFill>
              <a:schemeClr val="bg1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01957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31EFB0-8899-55C6-EF03-FF612AFC2D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kumimoji="0" lang="en-IN" sz="3400" b="1" i="0" u="none" strike="noStrike" kern="1200" cap="none" spc="0" normalizeH="0" baseline="0" noProof="0">
                <a:ln>
                  <a:noFill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Relevance of Reward in the Teamwork Process</a:t>
            </a:r>
            <a:endParaRPr lang="en-GB" sz="3400"/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FA8FE9-0975-B6F8-EEE6-5FEDE6CB2D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pPr marL="228600" marR="0" lvl="0" indent="-228600" defTabSz="914400" rtl="0" eaLnBrk="1" fontAlgn="auto" latinLnBrk="0" hangingPunct="1"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McAlpine </a:t>
            </a:r>
            <a:r>
              <a:rPr kumimoji="0" lang="en-GB" sz="2000" b="0" i="1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et al. </a:t>
            </a:r>
            <a:r>
              <a:rPr kumimoji="0" lang="en-GB" sz="2000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(2021) showed that, reward process is interconnected with team working since it helps in promoting positive culture, enhanced collaboration and high productivity towards goals. </a:t>
            </a:r>
            <a:endParaRPr kumimoji="0" lang="en-IN" sz="2000" b="0" i="0" u="none" strike="noStrike" kern="1200" cap="none" spc="0" normalizeH="0" baseline="0" noProof="0">
              <a:ln>
                <a:noFill/>
              </a:ln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228600" marR="0" lvl="0" indent="-228600" defTabSz="914400" rtl="0" eaLnBrk="1" fontAlgn="auto" latinLnBrk="0" hangingPunct="1"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The reward process is also effective for aligning the teamwork process with the aims and objectives.</a:t>
            </a:r>
            <a:endParaRPr kumimoji="0" lang="en-IN" sz="2000" b="0" i="0" u="none" strike="noStrike" kern="1200" cap="none" spc="0" normalizeH="0" baseline="0" noProof="0">
              <a:ln>
                <a:noFill/>
              </a:ln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endParaRPr lang="en-GB" sz="2000"/>
          </a:p>
        </p:txBody>
      </p:sp>
      <p:pic>
        <p:nvPicPr>
          <p:cNvPr id="4" name="Picture 2" descr="La actuación del ''empowerment'' frente al declive económico">
            <a:extLst>
              <a:ext uri="{FF2B5EF4-FFF2-40B4-BE49-F238E27FC236}">
                <a16:creationId xmlns:a16="http://schemas.microsoft.com/office/drawing/2014/main" id="{B87DFD9A-94F9-F0DD-118D-E6E00C85ED4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108" r="17680" b="1"/>
          <a:stretch>
            <a:fillRect/>
          </a:stretch>
        </p:blipFill>
        <p:spPr bwMode="auto"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  <a:solidFill>
            <a:srgbClr val="FFFFFF">
              <a:shade val="85000"/>
            </a:srgbClr>
          </a:solidFill>
        </p:spPr>
      </p:pic>
    </p:spTree>
    <p:extLst>
      <p:ext uri="{BB962C8B-B14F-4D97-AF65-F5344CB8AC3E}">
        <p14:creationId xmlns:p14="http://schemas.microsoft.com/office/powerpoint/2010/main" val="3508890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7ADAEF-202D-6E1F-CCA1-21AEB67371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kumimoji="0" lang="en-IN" sz="3400" b="1" i="0" u="none" strike="noStrike" kern="1200" cap="none" spc="0" normalizeH="0" baseline="0" noProof="0">
                <a:ln>
                  <a:noFill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Key benefits of Reward in the team working process</a:t>
            </a:r>
            <a:endParaRPr lang="en-GB" sz="3400"/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9AD2F6-B005-7F03-208E-51B8293D74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pPr lvl="0"/>
            <a:r>
              <a:rPr lang="en-GB" sz="2200">
                <a:latin typeface="Arial" panose="020B0604020202020204" pitchFamily="34" charset="0"/>
                <a:cs typeface="Arial" panose="020B0604020202020204" pitchFamily="34" charset="0"/>
              </a:rPr>
              <a:t>The rewards process helps to improve the overall productivity, collaboration and motivation among the members (Shafagatova</a:t>
            </a:r>
            <a:r>
              <a:rPr lang="en-GB" sz="2200" i="1">
                <a:latin typeface="Arial" panose="020B0604020202020204" pitchFamily="34" charset="0"/>
                <a:cs typeface="Arial" panose="020B0604020202020204" pitchFamily="34" charset="0"/>
              </a:rPr>
              <a:t> et al. </a:t>
            </a:r>
            <a:r>
              <a:rPr lang="en-GB" sz="2200">
                <a:latin typeface="Arial" panose="020B0604020202020204" pitchFamily="34" charset="0"/>
                <a:cs typeface="Arial" panose="020B0604020202020204" pitchFamily="34" charset="0"/>
              </a:rPr>
              <a:t>2023). </a:t>
            </a:r>
          </a:p>
          <a:p>
            <a:r>
              <a:rPr lang="en-GB" sz="2200">
                <a:latin typeface="Arial" panose="020B0604020202020204" pitchFamily="34" charset="0"/>
                <a:cs typeface="Arial" panose="020B0604020202020204" pitchFamily="34" charset="0"/>
              </a:rPr>
              <a:t>It ensures the structural alignment of the activities with better alignment of the goals and objectives.</a:t>
            </a:r>
          </a:p>
          <a:p>
            <a:endParaRPr lang="en-GB" sz="2200"/>
          </a:p>
        </p:txBody>
      </p:sp>
      <p:pic>
        <p:nvPicPr>
          <p:cNvPr id="4" name="Picture 2" descr="35 Team Rewards to Spark Morale and Success">
            <a:extLst>
              <a:ext uri="{FF2B5EF4-FFF2-40B4-BE49-F238E27FC236}">
                <a16:creationId xmlns:a16="http://schemas.microsoft.com/office/drawing/2014/main" id="{44DADD9F-A8CB-7169-F9C7-EBC2FEED1FD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484" r="20082" b="-1"/>
          <a:stretch>
            <a:fillRect/>
          </a:stretch>
        </p:blipFill>
        <p:spPr bwMode="auto"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16585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582C40-7E55-834C-43E6-E6F85036A7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kumimoji="0" lang="en-IN" sz="3400" b="1" i="0" u="none" strike="noStrike" kern="1200" cap="none" spc="0" normalizeH="0" baseline="0" noProof="0">
                <a:ln>
                  <a:noFill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Relevance of Recognition in the Teamwork Process</a:t>
            </a:r>
            <a:endParaRPr lang="en-GB" sz="3400"/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064537-B986-DF6C-C733-3BA66F78D9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pPr marL="228600" marR="0" lvl="0" indent="-228600" defTabSz="914400" rtl="0" eaLnBrk="1" fontAlgn="auto" latinLnBrk="0" hangingPunct="1"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200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James (2023) addressed that, recognition is a critical strategic tool that is directly proportional to motivation and collaboration. </a:t>
            </a:r>
            <a:endParaRPr kumimoji="0" lang="en-IN" sz="2200" b="0" i="0" u="none" strike="noStrike" kern="1200" cap="none" spc="0" normalizeH="0" baseline="0" noProof="0">
              <a:ln>
                <a:noFill/>
              </a:ln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228600" marR="0" lvl="0" indent="-228600" defTabSz="914400" rtl="0" eaLnBrk="1" fontAlgn="auto" latinLnBrk="0" hangingPunct="1"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200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It is also significant for enhancing team cohesion and trust that may boost efficiency in group tasks.</a:t>
            </a:r>
            <a:endParaRPr kumimoji="0" lang="en-IN" sz="2200" b="0" i="0" u="none" strike="noStrike" kern="1200" cap="none" spc="0" normalizeH="0" baseline="0" noProof="0">
              <a:ln>
                <a:noFill/>
              </a:ln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endParaRPr lang="en-GB" sz="2200"/>
          </a:p>
        </p:txBody>
      </p:sp>
      <p:pic>
        <p:nvPicPr>
          <p:cNvPr id="4" name="Picture 2" descr="The Impact of Employee Recognition on Teamwork and Performance">
            <a:extLst>
              <a:ext uri="{FF2B5EF4-FFF2-40B4-BE49-F238E27FC236}">
                <a16:creationId xmlns:a16="http://schemas.microsoft.com/office/drawing/2014/main" id="{5C96F359-379F-C81F-D87D-0FC5965FFC1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3130" b="-2"/>
          <a:stretch>
            <a:fillRect/>
          </a:stretch>
        </p:blipFill>
        <p:spPr bwMode="auto"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5601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1DFE630-17E7-FEF1-B319-D37F9279F8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kumimoji="0" lang="en-IN" sz="3400" b="1" i="0" u="none" strike="noStrike" kern="1200" cap="none" spc="0" normalizeH="0" baseline="0" noProof="0">
                <a:ln>
                  <a:noFill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Key benefits of Recognition in the team working process</a:t>
            </a:r>
            <a:endParaRPr lang="en-GB" sz="3400"/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694910-D5B7-42AE-D40E-20D0C03AAB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pPr marL="228600" marR="0" lvl="0" indent="-228600" defTabSz="914400" rtl="0" eaLnBrk="1" fontAlgn="auto" latinLnBrk="0" hangingPunct="1"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As per the views of Greilich </a:t>
            </a:r>
            <a:r>
              <a:rPr kumimoji="0" lang="en-GB" sz="2000" b="0" i="1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et al. </a:t>
            </a:r>
            <a:r>
              <a:rPr kumimoji="0" lang="en-GB" sz="2000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(2023), recognition helps to implement innovation and creativity within the work process. </a:t>
            </a:r>
            <a:endParaRPr kumimoji="0" lang="en-IN" sz="2000" b="0" i="0" u="none" strike="noStrike" kern="1200" cap="none" spc="0" normalizeH="0" baseline="0" noProof="0">
              <a:ln>
                <a:noFill/>
              </a:ln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228600" marR="0" lvl="0" indent="-228600" defTabSz="914400" rtl="0" eaLnBrk="1" fontAlgn="auto" latinLnBrk="0" hangingPunct="1"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In terms of decreasing risks and developing alternative plans to overcome the issues within the work process, recognition of the candidates is quite beneficial.</a:t>
            </a:r>
            <a:endParaRPr kumimoji="0" lang="en-IN" sz="2000" b="0" i="0" u="none" strike="noStrike" kern="1200" cap="none" spc="0" normalizeH="0" baseline="0" noProof="0">
              <a:ln>
                <a:noFill/>
              </a:ln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endParaRPr lang="en-GB" sz="2000"/>
          </a:p>
        </p:txBody>
      </p:sp>
      <p:pic>
        <p:nvPicPr>
          <p:cNvPr id="4" name="Picture 2" descr="Team versus Individual Recognition - Which Works Better?">
            <a:extLst>
              <a:ext uri="{FF2B5EF4-FFF2-40B4-BE49-F238E27FC236}">
                <a16:creationId xmlns:a16="http://schemas.microsoft.com/office/drawing/2014/main" id="{C69FCEC6-E606-BC21-1637-80826CAE154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947" r="23644" b="-1"/>
          <a:stretch>
            <a:fillRect/>
          </a:stretch>
        </p:blipFill>
        <p:spPr bwMode="auto"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154135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C7CE17-11E7-C46D-AE12-2212990D19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kumimoji="0" lang="en-IN" sz="30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Relevance and benefits of delegation in the team working process</a:t>
            </a:r>
            <a:endParaRPr lang="en-GB" sz="3000"/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4F5686-2812-4AD5-5201-F6C55D25A5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pPr lvl="0"/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Delegation is quite essential in conducting group tasks due to its interconnection with enhancing efficiency, developing a cohesive and resilient team (Best</a:t>
            </a:r>
            <a:r>
              <a:rPr lang="en-GB" sz="2000" i="1">
                <a:latin typeface="Arial" panose="020B0604020202020204" pitchFamily="34" charset="0"/>
                <a:cs typeface="Arial" panose="020B0604020202020204" pitchFamily="34" charset="0"/>
              </a:rPr>
              <a:t> et al. </a:t>
            </a:r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2021). </a:t>
            </a:r>
            <a:endParaRPr lang="en-IN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It is based on a go-to</a:t>
            </a:r>
            <a:r>
              <a:rPr lang="en-GB" sz="2000" i="1">
                <a:latin typeface="Arial" panose="020B0604020202020204" pitchFamily="34" charset="0"/>
                <a:cs typeface="Arial" panose="020B0604020202020204" pitchFamily="34" charset="0"/>
              </a:rPr>
              <a:t> expert model that</a:t>
            </a:r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 helps in enhancing potential and capabilities for each group member.</a:t>
            </a:r>
            <a:endParaRPr lang="en-IN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/>
          </a:p>
        </p:txBody>
      </p:sp>
      <p:pic>
        <p:nvPicPr>
          <p:cNvPr id="4" name="Picture 4" descr="Effective Delegation: Empowering Teams for Success">
            <a:extLst>
              <a:ext uri="{FF2B5EF4-FFF2-40B4-BE49-F238E27FC236}">
                <a16:creationId xmlns:a16="http://schemas.microsoft.com/office/drawing/2014/main" id="{527D3CBA-FDD3-8F90-E8F6-932DD69F8D3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779" r="26800"/>
          <a:stretch>
            <a:fillRect/>
          </a:stretch>
        </p:blipFill>
        <p:spPr bwMode="auto"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62313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F903C5-BA86-8A8D-9267-C288D9DBDF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kumimoji="0" lang="en-IN" sz="3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References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4CD604-5730-6049-A0D8-E335C394BA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pPr algn="just">
              <a:lnSpc>
                <a:spcPct val="17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Best, S., Brown, H., Stark, Z., Long, J.C., Ng, L., Braithwaite, J. and Taylor, N. (2021) ‘Teamwork in clinical genomics: a dynamic sociotechnical healthcare setting’,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Journal of Evaluation in Clinical Practice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27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(6), pp. 1369-1380. Available at: https://onlinelibrary.wiley.com/doi/abs/10.1111/jep.13573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70000"/>
              </a:lnSpc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Greilich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P.E., Kilcullen, M., Paquette, S., Lazzara, E.H.,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Scielzo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S., Hernandez, J., Preble, R., Michael, M., Sadighi, M., Tannenbaum, S. and Phelps, E. (2023) ‘Team FIRST framework: Identifying core teamwork competencies critical to interprofessional healthcare curricula’,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Journal of Clinical and Translational Science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7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(1), pp. e106. Available at: https://www.cambridge.org/core/journals/journal-of-clinical-and-translational-science/article/team-first-framework-identifying-core-teamwork-competencies-critical-to-interprofessional-healthcare-curricula/8B9A3EA2A1E31B1C0784F27AA9625C86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7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James, W. (2023) ‘The importance of belonging and recognition’,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Communication for Constructive Workplace Conflict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109. Available at: https://books.google.co.in/books?hl=en&amp;lr=&amp;id=Lvu6EAAAQBAJ&amp;oi=fnd&amp;pg=PA109&amp;dq=Relevance+of+Recognition+in+the+Teamwork+Process&amp;ots=AdUwQhXkQT&amp;sig=Ju7Wq48L8VRAlrnyjI_JrHKhf7o&amp;redir_esc=y#v=onepage&amp;q&amp;f=false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7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McAlpine, L.,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Skakni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I., Sala-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Bubaré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A., Weise, C. and Inouye, K. (2021) ‘Examining cross-national research teamwork: revealing rewards and challenges’,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Qualitative Research Journal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21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(4), pp. 361-374. Available at:  https://www.emerald.com/qrj/article/21/4/361/452470/Examining-cross-national-research-teamwork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70000"/>
              </a:lnSpc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Shafagatova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A., Van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Looy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A. and Maleki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Shamasbi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S. (2023) ‘Uncovering the combined impact of process characteristics and reward types on employees’ job satisfaction: A European quantitative study’,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Sage Open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13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(1), pp. 21582440231160125. Available at: https://journals.sagepub.com/doi/full/10.1177/21582440231160125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196990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712</Words>
  <Application>Microsoft Office PowerPoint</Application>
  <PresentationFormat>Widescreen</PresentationFormat>
  <Paragraphs>24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Aptos</vt:lpstr>
      <vt:lpstr>Aptos Display</vt:lpstr>
      <vt:lpstr>Arial</vt:lpstr>
      <vt:lpstr>Calibri</vt:lpstr>
      <vt:lpstr>Office Theme</vt:lpstr>
      <vt:lpstr>Effective Team Working and Communication (BMSW4009) Level 4 Task 2- Group Presentation Topic: Reward, recognition and delegation </vt:lpstr>
      <vt:lpstr>Relevance of Reward in the Teamwork Process</vt:lpstr>
      <vt:lpstr>Key benefits of Reward in the team working process</vt:lpstr>
      <vt:lpstr>Relevance of Recognition in the Teamwork Process</vt:lpstr>
      <vt:lpstr>Key benefits of Recognition in the team working process</vt:lpstr>
      <vt:lpstr>Relevance and benefits of delegation in the team working process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Tudor-Florin Vass</dc:creator>
  <cp:lastModifiedBy>Tudor-Florin Vass</cp:lastModifiedBy>
  <cp:revision>1</cp:revision>
  <dcterms:created xsi:type="dcterms:W3CDTF">2025-11-26T16:16:10Z</dcterms:created>
  <dcterms:modified xsi:type="dcterms:W3CDTF">2025-11-26T16:35:29Z</dcterms:modified>
</cp:coreProperties>
</file>