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6" r:id="rId1"/>
  </p:sldMasterIdLst>
  <p:notesMasterIdLst>
    <p:notesMasterId r:id="rId6"/>
  </p:notesMasterIdLst>
  <p:sldIdLst>
    <p:sldId id="256" r:id="rId2"/>
    <p:sldId id="261" r:id="rId3"/>
    <p:sldId id="260" r:id="rId4"/>
    <p:sldId id="262" r:id="rId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6746B5-852D-4307-887C-90DEF6C0069F}" v="21" dt="2023-10-18T18:59:48.9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26"/>
  </p:normalViewPr>
  <p:slideViewPr>
    <p:cSldViewPr snapToGrid="0">
      <p:cViewPr varScale="1">
        <p:scale>
          <a:sx n="78" d="100"/>
          <a:sy n="78" d="100"/>
        </p:scale>
        <p:origin x="15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180F84-FDB4-4733-9928-65033F2D847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64B5ED-7D68-4B31-A276-18DB8134AB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0028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64B5ED-7D68-4B31-A276-18DB8134ABB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4010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347" y="1122363"/>
            <a:ext cx="7773308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347" y="3602038"/>
            <a:ext cx="7773308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662B1-FB97-BE43-8BB3-607EA6CD422C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B886E-E417-754C-9912-3C1ADC3C08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9258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662B1-FB97-BE43-8BB3-607EA6CD422C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B886E-E417-754C-9912-3C1ADC3C08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64178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1933" y="657227"/>
            <a:ext cx="7300134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1933" y="3602039"/>
            <a:ext cx="7300134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662B1-FB97-BE43-8BB3-607EA6CD422C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B886E-E417-754C-9912-3C1ADC3C08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6907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346" y="2088320"/>
            <a:ext cx="3829503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0052" y="2088320"/>
            <a:ext cx="3820616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662B1-FB97-BE43-8BB3-607EA6CD422C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B886E-E417-754C-9912-3C1ADC3C08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22156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5427" y="2088320"/>
            <a:ext cx="3600326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346" y="2912232"/>
            <a:ext cx="3830406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9230" y="2088320"/>
            <a:ext cx="3591437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912232"/>
            <a:ext cx="382151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662B1-FB97-BE43-8BB3-607EA6CD422C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B886E-E417-754C-9912-3C1ADC3C08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9450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662B1-FB97-BE43-8BB3-607EA6CD422C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B886E-E417-754C-9912-3C1ADC3C08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75072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662B1-FB97-BE43-8BB3-607EA6CD422C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B886E-E417-754C-9912-3C1ADC3C08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4284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2949178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8548" y="609600"/>
            <a:ext cx="4642119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7921" y="2971801"/>
            <a:ext cx="2949178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662B1-FB97-BE43-8BB3-607EA6CD422C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B886E-E417-754C-9912-3C1ADC3C08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9348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416760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49932" y="758881"/>
            <a:ext cx="2966938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971800"/>
            <a:ext cx="4171242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662B1-FB97-BE43-8BB3-607EA6CD422C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B886E-E417-754C-9912-3C1ADC3C08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5392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4289373"/>
            <a:ext cx="7775673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355" y="621322"/>
            <a:ext cx="7775673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5108728"/>
            <a:ext cx="7774499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662B1-FB97-BE43-8BB3-607EA6CD422C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B886E-E417-754C-9912-3C1ADC3C08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51553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7" y="4204820"/>
            <a:ext cx="776532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662B1-FB97-BE43-8BB3-607EA6CD422C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B886E-E417-754C-9912-3C1ADC3C08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9736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5" y="4204821"/>
            <a:ext cx="776532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662B1-FB97-BE43-8BB3-607EA6CD422C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B886E-E417-754C-9912-3C1ADC3C08E9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505245" y="641749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946721" y="3073376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08656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2126943"/>
            <a:ext cx="7766495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4650556"/>
            <a:ext cx="776532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662B1-FB97-BE43-8BB3-607EA6CD422C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B886E-E417-754C-9912-3C1ADC3C08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49974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45" y="609601"/>
            <a:ext cx="776532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88320"/>
            <a:ext cx="2474217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46" y="2911624"/>
            <a:ext cx="2474217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3658" y="2088320"/>
            <a:ext cx="2473919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3659" y="2911624"/>
            <a:ext cx="247486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088320"/>
            <a:ext cx="246840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82260" y="2911624"/>
            <a:ext cx="2468408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662B1-FB97-BE43-8BB3-607EA6CD422C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B886E-E417-754C-9912-3C1ADC3C08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20203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47" y="3989147"/>
            <a:ext cx="247421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19015" y="2092235"/>
            <a:ext cx="2205038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47" y="4565409"/>
            <a:ext cx="2474216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26" y="3989147"/>
            <a:ext cx="247423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092235"/>
            <a:ext cx="2197894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565408"/>
            <a:ext cx="2475252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80067" y="3989147"/>
            <a:ext cx="246742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14603" y="2092235"/>
            <a:ext cx="219908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973" y="4565410"/>
            <a:ext cx="2470694" cy="122579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662B1-FB97-BE43-8BB3-607EA6CD422C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B886E-E417-754C-9912-3C1ADC3C08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21180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662B1-FB97-BE43-8BB3-607EA6CD422C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B886E-E417-754C-9912-3C1ADC3C08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9220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0"/>
            <a:ext cx="1906993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346" y="609600"/>
            <a:ext cx="5744029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662B1-FB97-BE43-8BB3-607EA6CD422C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B886E-E417-754C-9912-3C1ADC3C08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477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96064"/>
            <a:ext cx="776532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2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E662B1-FB97-BE43-8BB3-607EA6CD422C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46" y="5883276"/>
            <a:ext cx="500464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651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B886E-E417-754C-9912-3C1ADC3C08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77450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Digestive Disorders | MedlinePlus">
            <a:extLst>
              <a:ext uri="{FF2B5EF4-FFF2-40B4-BE49-F238E27FC236}">
                <a16:creationId xmlns:a16="http://schemas.microsoft.com/office/drawing/2014/main" id="{4B5DFE86-6ECB-96CF-9791-F23B160D002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03" r="2607" b="-1"/>
          <a:stretch/>
        </p:blipFill>
        <p:spPr bwMode="auto">
          <a:xfrm>
            <a:off x="2286006" y="131572"/>
            <a:ext cx="4571985" cy="4255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1A58E9E-37C4-253E-F6CF-4133708683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66754" y="3518705"/>
            <a:ext cx="5899905" cy="2471458"/>
          </a:xfrm>
        </p:spPr>
        <p:txBody>
          <a:bodyPr anchor="ctr">
            <a:normAutofit/>
          </a:bodyPr>
          <a:lstStyle/>
          <a:p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Digestive System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C9C822-6045-6923-B63A-589D4AF8B3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32973" y="5521125"/>
            <a:ext cx="5249224" cy="981406"/>
          </a:xfrm>
        </p:spPr>
        <p:txBody>
          <a:bodyPr anchor="ctr">
            <a:noAutofit/>
          </a:bodyPr>
          <a:lstStyle/>
          <a:p>
            <a:r>
              <a:rPr lang="en-GB" sz="2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name- Sheeraz Begum</a:t>
            </a:r>
            <a:b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number- 2133166</a:t>
            </a:r>
            <a:b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 code- BMHP5003</a:t>
            </a:r>
            <a:b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Lecturer name- Raheela Shaikh</a:t>
            </a:r>
            <a:b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19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8E423-F0D9-89C7-61F7-F200362266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BBB3377-4083-3EE7-22C2-63A38807B4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3993" y="0"/>
            <a:ext cx="9144000" cy="6858001"/>
          </a:xfrm>
        </p:spPr>
      </p:pic>
      <p:pic>
        <p:nvPicPr>
          <p:cNvPr id="3" name="Picture 2" descr="Human Digestive System Tract | Human digestive system, Digestive system ...">
            <a:extLst>
              <a:ext uri="{FF2B5EF4-FFF2-40B4-BE49-F238E27FC236}">
                <a16:creationId xmlns:a16="http://schemas.microsoft.com/office/drawing/2014/main" id="{A4CD7A8B-7C40-7145-D01A-B17B1053B72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9647" y="609601"/>
            <a:ext cx="3131786" cy="494288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729881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5D107-4C5A-09F9-C958-8DD79BE7E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6" y="160692"/>
            <a:ext cx="7626096" cy="884682"/>
          </a:xfrm>
        </p:spPr>
        <p:txBody>
          <a:bodyPr>
            <a:normAutofit/>
          </a:bodyPr>
          <a:lstStyle/>
          <a:p>
            <a:pPr algn="ctr"/>
            <a:r>
              <a:rPr lang="en-US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C2D462-FC14-02C9-FDF8-E5904BB24E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214" y="1045375"/>
            <a:ext cx="8552330" cy="5516790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US" sz="1275" dirty="0"/>
              <a:t>Agrawal, </a:t>
            </a:r>
            <a:r>
              <a:rPr lang="en-US" sz="1275" dirty="0" err="1"/>
              <a:t>Dr.N</a:t>
            </a:r>
            <a:r>
              <a:rPr lang="en-US" sz="1275" dirty="0"/>
              <a:t>., 2023. Gastrointestinal cancer questions. [online] </a:t>
            </a:r>
            <a:r>
              <a:rPr lang="en-US" sz="1275" dirty="0" err="1"/>
              <a:t>Gastointestinal</a:t>
            </a:r>
            <a:r>
              <a:rPr lang="en-US" sz="1275" dirty="0"/>
              <a:t> cancer questions. Available at: &lt;https://www.drnikhilagrawal.com/blog/gi-cancer-questions&gt; [Accessed 12 Oct. 2023]. </a:t>
            </a:r>
          </a:p>
          <a:p>
            <a:pPr algn="just"/>
            <a:r>
              <a:rPr lang="en-US" sz="1275" dirty="0"/>
              <a:t>Ber, Y., García-Lopez, S., </a:t>
            </a:r>
            <a:r>
              <a:rPr lang="en-US" sz="1275" dirty="0" err="1"/>
              <a:t>Gargallo-Puyuelo</a:t>
            </a:r>
            <a:r>
              <a:rPr lang="en-US" sz="1275" dirty="0"/>
              <a:t>, C. J., and </a:t>
            </a:r>
            <a:r>
              <a:rPr lang="en-US" sz="1275" dirty="0" err="1"/>
              <a:t>Gomollón</a:t>
            </a:r>
            <a:r>
              <a:rPr lang="en-US" sz="1275" dirty="0"/>
              <a:t>, F. (2021). Small and large intestine (II): Inflammatory bowel disease, short bowel syndrome, and malignant tumors of the digestive tract. Nutrients, 13(7), 2325.</a:t>
            </a:r>
          </a:p>
          <a:p>
            <a:pPr algn="just"/>
            <a:r>
              <a:rPr lang="en-US" sz="1275" dirty="0"/>
              <a:t>Cancer Research UK, 2022. Screening for cancer. [online]. Available at: &lt;https://www.cancerresearchuk.org/about-cancer/screening&gt; [Accessed 12 Oct. 2023]. </a:t>
            </a:r>
          </a:p>
          <a:p>
            <a:pPr algn="just"/>
            <a:r>
              <a:rPr lang="en-US" sz="1275" dirty="0" err="1"/>
              <a:t>Cencioni</a:t>
            </a:r>
            <a:r>
              <a:rPr lang="en-US" sz="1275" dirty="0"/>
              <a:t>, C., </a:t>
            </a:r>
            <a:r>
              <a:rPr lang="en-US" sz="1275" dirty="0" err="1"/>
              <a:t>Trestini</a:t>
            </a:r>
            <a:r>
              <a:rPr lang="en-US" sz="1275" dirty="0"/>
              <a:t>, I., </a:t>
            </a:r>
            <a:r>
              <a:rPr lang="en-US" sz="1275" dirty="0" err="1"/>
              <a:t>Piro</a:t>
            </a:r>
            <a:r>
              <a:rPr lang="en-US" sz="1275" dirty="0"/>
              <a:t>, G., Bria, E., Tortora, G., Carbone, C., and </a:t>
            </a:r>
            <a:r>
              <a:rPr lang="en-US" sz="1275" dirty="0" err="1"/>
              <a:t>Spallotta</a:t>
            </a:r>
            <a:r>
              <a:rPr lang="en-US" sz="1275" dirty="0"/>
              <a:t>, F. (2022). Gastrointestinal Cancer Patient Nutritional Management: From Specific Needs to Novel Epigenetic Dietary Approaches. Nutrients, 14(8), 1542.</a:t>
            </a:r>
          </a:p>
          <a:p>
            <a:pPr algn="just"/>
            <a:r>
              <a:rPr lang="en-US" sz="1275" dirty="0"/>
              <a:t>de </a:t>
            </a:r>
            <a:r>
              <a:rPr lang="en-US" sz="1275" dirty="0" err="1"/>
              <a:t>Mestier</a:t>
            </a:r>
            <a:r>
              <a:rPr lang="en-US" sz="1275" dirty="0"/>
              <a:t>, L., </a:t>
            </a:r>
            <a:r>
              <a:rPr lang="en-US" sz="1275" dirty="0" err="1"/>
              <a:t>Lamarca</a:t>
            </a:r>
            <a:r>
              <a:rPr lang="en-US" sz="1275" dirty="0"/>
              <a:t>, A., Hernando, J., </a:t>
            </a:r>
            <a:r>
              <a:rPr lang="en-US" sz="1275" dirty="0" err="1"/>
              <a:t>Zandee</a:t>
            </a:r>
            <a:r>
              <a:rPr lang="en-US" sz="1275" dirty="0"/>
              <a:t>, W., Alonso-</a:t>
            </a:r>
            <a:r>
              <a:rPr lang="en-US" sz="1275" dirty="0" err="1"/>
              <a:t>Gordoa</a:t>
            </a:r>
            <a:r>
              <a:rPr lang="en-US" sz="1275" dirty="0"/>
              <a:t>, T., Perrier, M., ... and Cros, J. (2021). Treatment outcomes of advanced digestive well-differentiated grade 3 NETs. Endocrine-Related Cancer, 28(8), 549-561.</a:t>
            </a:r>
          </a:p>
          <a:p>
            <a:pPr algn="just"/>
            <a:r>
              <a:rPr lang="en-US" sz="1275" dirty="0"/>
              <a:t>de </a:t>
            </a:r>
            <a:r>
              <a:rPr lang="en-US" sz="1275" dirty="0" err="1"/>
              <a:t>Mestier</a:t>
            </a:r>
            <a:r>
              <a:rPr lang="en-US" sz="1275" dirty="0"/>
              <a:t>, L., Lepage, C., </a:t>
            </a:r>
            <a:r>
              <a:rPr lang="en-US" sz="1275" dirty="0" err="1"/>
              <a:t>Baudin</a:t>
            </a:r>
            <a:r>
              <a:rPr lang="en-US" sz="1275" dirty="0"/>
              <a:t>, E., </a:t>
            </a:r>
            <a:r>
              <a:rPr lang="en-US" sz="1275" dirty="0" err="1"/>
              <a:t>Coriat</a:t>
            </a:r>
            <a:r>
              <a:rPr lang="en-US" sz="1275" dirty="0"/>
              <a:t>, R., </a:t>
            </a:r>
            <a:r>
              <a:rPr lang="en-US" sz="1275" dirty="0" err="1"/>
              <a:t>Courbon</a:t>
            </a:r>
            <a:r>
              <a:rPr lang="en-US" sz="1275" dirty="0"/>
              <a:t>, F., </a:t>
            </a:r>
            <a:r>
              <a:rPr lang="en-US" sz="1275" dirty="0" err="1"/>
              <a:t>Couvelard</a:t>
            </a:r>
            <a:r>
              <a:rPr lang="en-US" sz="1275" dirty="0"/>
              <a:t>, A., ... and de </a:t>
            </a:r>
            <a:r>
              <a:rPr lang="en-US" sz="1275" dirty="0" err="1"/>
              <a:t>Cancérologie</a:t>
            </a:r>
            <a:r>
              <a:rPr lang="en-US" sz="1275" dirty="0"/>
              <a:t> Digestive, T. N. (2020). Digestive neuroendocrine neoplasms (NEN): French intergroup clinical practice guidelines for diagnosis, treatment and follow-up (SNFGE, GTE, RENATEN, TENPATH, FFCD, GERCOR, UNICANCER, SFCD, SFED, SFRO, SFR). Digestive and Liver Disease, 52(5), 473-492.</a:t>
            </a:r>
          </a:p>
          <a:p>
            <a:pPr algn="just"/>
            <a:r>
              <a:rPr lang="en-US" sz="1275" dirty="0"/>
              <a:t>Dong, Z. Y., Xiang, B. J., Jiang, M., Sun, M. J., and Dai, C. (2021). The prevalence of gastrointestinal symptoms, abnormal liver function, digestive system disease and liver disease in COVID-19 infection: a systematic review and meta-analysis. Journal of clinical gastroenterology, 55(1), 67.</a:t>
            </a:r>
          </a:p>
          <a:p>
            <a:pPr algn="just"/>
            <a:r>
              <a:rPr lang="en-US" sz="1275" dirty="0" err="1"/>
              <a:t>Galdran</a:t>
            </a:r>
            <a:r>
              <a:rPr lang="en-US" sz="1275" dirty="0"/>
              <a:t>, A., Carneiro, G., and </a:t>
            </a:r>
            <a:r>
              <a:rPr lang="en-US" sz="1275" dirty="0" err="1"/>
              <a:t>Ballester</a:t>
            </a:r>
            <a:r>
              <a:rPr lang="en-US" sz="1275" dirty="0"/>
              <a:t>, M. A. G. (2021). A hierarchical multi-task approach to gastrointestinal image analysis. In Pattern Recognition. ICPR International Workshops and Challenges: Virtual Event, January 10-15, 2021, Proceedings, Part VIII (pp. 275-282). Springer International Publishing.</a:t>
            </a:r>
          </a:p>
          <a:p>
            <a:pPr algn="just"/>
            <a:r>
              <a:rPr lang="en-US" sz="1275" dirty="0" err="1"/>
              <a:t>Nagtegaal</a:t>
            </a:r>
            <a:r>
              <a:rPr lang="en-US" sz="1275" dirty="0"/>
              <a:t>, I. D., </a:t>
            </a:r>
            <a:r>
              <a:rPr lang="en-US" sz="1275" dirty="0" err="1"/>
              <a:t>Odze</a:t>
            </a:r>
            <a:r>
              <a:rPr lang="en-US" sz="1275" dirty="0"/>
              <a:t>, R. D., </a:t>
            </a:r>
            <a:r>
              <a:rPr lang="en-US" sz="1275" dirty="0" err="1"/>
              <a:t>Klimstra</a:t>
            </a:r>
            <a:r>
              <a:rPr lang="en-US" sz="1275" dirty="0"/>
              <a:t>, D., Paradis, V., </a:t>
            </a:r>
            <a:r>
              <a:rPr lang="en-US" sz="1275" dirty="0" err="1"/>
              <a:t>Rugge</a:t>
            </a:r>
            <a:r>
              <a:rPr lang="en-US" sz="1275" dirty="0"/>
              <a:t>, M., </a:t>
            </a:r>
            <a:r>
              <a:rPr lang="en-US" sz="1275" dirty="0" err="1"/>
              <a:t>Schirmacher</a:t>
            </a:r>
            <a:r>
              <a:rPr lang="en-US" sz="1275" dirty="0"/>
              <a:t>, P., ... and Cree, I. A. (2020). The 2019 WHO classification of </a:t>
            </a:r>
            <a:r>
              <a:rPr lang="en-US" sz="1275" dirty="0" err="1"/>
              <a:t>tumours</a:t>
            </a:r>
            <a:r>
              <a:rPr lang="en-US" sz="1275" dirty="0"/>
              <a:t> of the digestive system. Histopathology, 76(2), 182.</a:t>
            </a:r>
          </a:p>
        </p:txBody>
      </p:sp>
    </p:spTree>
    <p:extLst>
      <p:ext uri="{BB962C8B-B14F-4D97-AF65-F5344CB8AC3E}">
        <p14:creationId xmlns:p14="http://schemas.microsoft.com/office/powerpoint/2010/main" val="20909191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5D107-4C5A-09F9-C958-8DD79BE7E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6" y="160692"/>
            <a:ext cx="7626096" cy="884682"/>
          </a:xfrm>
        </p:spPr>
        <p:txBody>
          <a:bodyPr>
            <a:normAutofit/>
          </a:bodyPr>
          <a:lstStyle/>
          <a:p>
            <a:pPr algn="ctr"/>
            <a:r>
              <a:rPr lang="en-US" sz="3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C2D462-FC14-02C9-FDF8-E5904BB24E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214" y="1045375"/>
            <a:ext cx="8552330" cy="5516790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US" sz="1275" dirty="0"/>
              <a:t>National Cancer Institute, 2019. Rare digestive system tumors. [online]. Available at: &lt;https://www.cancer.gov/pediatric-adult-rare-tumor/rare-tumors/rare-digestive-system-tumors&gt; [Accessed 12 Oct. 2023]. </a:t>
            </a:r>
          </a:p>
          <a:p>
            <a:pPr algn="just"/>
            <a:r>
              <a:rPr lang="en-US" sz="1275" dirty="0"/>
              <a:t>NHS, 2022. Cancer. [online]. Available at: &lt;https://www.longtermplan.nhs.uk/online-version/chapter-3-further-progress-on-care-quality-and-outcomes/better-care-for-major-health-conditions/cancer/&gt; [Accessed 12 Oct. 2023]. </a:t>
            </a:r>
          </a:p>
          <a:p>
            <a:pPr algn="just"/>
            <a:r>
              <a:rPr lang="en-US" sz="1275" dirty="0"/>
              <a:t>NHS UK, 2022. NHS Long Term Plan ambitions for cancer. [online]. Available at: &lt;https://www.england.nhs.uk/cancer/strategy/&gt; [Accessed 12 Oct. 2023]. </a:t>
            </a:r>
          </a:p>
          <a:p>
            <a:pPr algn="just"/>
            <a:r>
              <a:rPr lang="en-US" sz="1275" dirty="0"/>
              <a:t>NHS UK, 2021. Cancer Alliances – improving care locally. [online]. Available at: &lt;https://www.england.nhs.uk/cancer/cancer-alliances-improving-care-locally/&gt; [Accessed 12 Oct. 2023]. </a:t>
            </a:r>
          </a:p>
          <a:p>
            <a:pPr algn="just"/>
            <a:r>
              <a:rPr lang="en-US" sz="1275" dirty="0" err="1"/>
              <a:t>Oke</a:t>
            </a:r>
            <a:r>
              <a:rPr lang="en-US" sz="1275" dirty="0"/>
              <a:t>, J. L., Brown, S. J., </a:t>
            </a:r>
            <a:r>
              <a:rPr lang="en-US" sz="1275" dirty="0" err="1"/>
              <a:t>Senger</a:t>
            </a:r>
            <a:r>
              <a:rPr lang="en-US" sz="1275" dirty="0"/>
              <a:t>, C., and Welch, H. G. (2023). Deceptive measures of progress in the NHS long-term plan for cancer: case-based vs. population-based measures. British Journal of Cancer, 1-5.</a:t>
            </a:r>
          </a:p>
          <a:p>
            <a:pPr algn="just"/>
            <a:r>
              <a:rPr lang="en-US" sz="1275" dirty="0" err="1"/>
              <a:t>Pobłocki</a:t>
            </a:r>
            <a:r>
              <a:rPr lang="en-US" sz="1275" dirty="0"/>
              <a:t>, J., </a:t>
            </a:r>
            <a:r>
              <a:rPr lang="en-US" sz="1275" dirty="0" err="1"/>
              <a:t>Jasińska</a:t>
            </a:r>
            <a:r>
              <a:rPr lang="en-US" sz="1275" dirty="0"/>
              <a:t>, A., </a:t>
            </a:r>
            <a:r>
              <a:rPr lang="en-US" sz="1275" dirty="0" err="1"/>
              <a:t>Syrenicz</a:t>
            </a:r>
            <a:r>
              <a:rPr lang="en-US" sz="1275" dirty="0"/>
              <a:t>, A., </a:t>
            </a:r>
            <a:r>
              <a:rPr lang="en-US" sz="1275" dirty="0" err="1"/>
              <a:t>Andrysiak</a:t>
            </a:r>
            <a:r>
              <a:rPr lang="en-US" sz="1275" dirty="0"/>
              <a:t>-Mamos, E., and </a:t>
            </a:r>
            <a:r>
              <a:rPr lang="en-US" sz="1275" dirty="0" err="1"/>
              <a:t>Szczuko</a:t>
            </a:r>
            <a:r>
              <a:rPr lang="en-US" sz="1275" dirty="0"/>
              <a:t>, M. (2020). The neuroendocrine neoplasms of the digestive tract: diagnosis, treatment and nutrition. Nutrients, 12(5), 1437.</a:t>
            </a:r>
          </a:p>
          <a:p>
            <a:pPr algn="just"/>
            <a:r>
              <a:rPr lang="en-US" sz="1275" dirty="0" err="1"/>
              <a:t>Sarantis</a:t>
            </a:r>
            <a:r>
              <a:rPr lang="en-US" sz="1275" dirty="0"/>
              <a:t>, P., </a:t>
            </a:r>
            <a:r>
              <a:rPr lang="en-US" sz="1275" dirty="0" err="1"/>
              <a:t>Trifylli</a:t>
            </a:r>
            <a:r>
              <a:rPr lang="en-US" sz="1275" dirty="0"/>
              <a:t>, E. M., </a:t>
            </a:r>
            <a:r>
              <a:rPr lang="en-US" sz="1275" dirty="0" err="1"/>
              <a:t>Koustas</a:t>
            </a:r>
            <a:r>
              <a:rPr lang="en-US" sz="1275" dirty="0"/>
              <a:t>, E., </a:t>
            </a:r>
            <a:r>
              <a:rPr lang="en-US" sz="1275" dirty="0" err="1"/>
              <a:t>Papavassiliou</a:t>
            </a:r>
            <a:r>
              <a:rPr lang="en-US" sz="1275" dirty="0"/>
              <a:t>, K. A., </a:t>
            </a:r>
            <a:r>
              <a:rPr lang="en-US" sz="1275" dirty="0" err="1"/>
              <a:t>Karamouzis</a:t>
            </a:r>
            <a:r>
              <a:rPr lang="en-US" sz="1275" dirty="0"/>
              <a:t>, M. V., and </a:t>
            </a:r>
            <a:r>
              <a:rPr lang="en-US" sz="1275" dirty="0" err="1"/>
              <a:t>Papavassiliou</a:t>
            </a:r>
            <a:r>
              <a:rPr lang="en-US" sz="1275" dirty="0"/>
              <a:t>, A. G. (2022). Immune Microenvironment and Immunotherapeutic Management in Virus-Associated Digestive System Tumors. International Journal of Molecular Sciences, 23(21), 13612.</a:t>
            </a:r>
          </a:p>
          <a:p>
            <a:pPr algn="just"/>
            <a:r>
              <a:rPr lang="en-US" sz="1275" dirty="0"/>
              <a:t>Xiu, X., Qian, Q., and Wu, S. (2020). Construction of a digestive system tumor knowledge graph based on </a:t>
            </a:r>
            <a:r>
              <a:rPr lang="en-US" sz="1275" dirty="0" err="1"/>
              <a:t>chinese</a:t>
            </a:r>
            <a:r>
              <a:rPr lang="en-US" sz="1275" dirty="0"/>
              <a:t> electronic medical records: development and usability study. JMIR medical informatics, 8(10), e18287.</a:t>
            </a:r>
          </a:p>
          <a:p>
            <a:pPr algn="just"/>
            <a:r>
              <a:rPr lang="en-US" sz="1275" dirty="0"/>
              <a:t>Yin, F., Dong, J., Kang, L. I., and Liu, X. (2021). Hippo-YAP signaling in digestive system tumors. American Journal of Cancer Research, 11(6), 2495.</a:t>
            </a:r>
          </a:p>
          <a:p>
            <a:pPr algn="just"/>
            <a:r>
              <a:rPr lang="en-US" sz="1275" dirty="0"/>
              <a:t>Yuan, X., Yuan, Y., He, Z., Li, D., Zeng, B., Ni, Q., ... and Yang, D. (2020). The regulatory functions of circular RNAs in digestive system cancers. Cancers, 12(3), 770.</a:t>
            </a:r>
          </a:p>
        </p:txBody>
      </p:sp>
    </p:spTree>
    <p:extLst>
      <p:ext uri="{BB962C8B-B14F-4D97-AF65-F5344CB8AC3E}">
        <p14:creationId xmlns:p14="http://schemas.microsoft.com/office/powerpoint/2010/main" val="11904704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Damask</Template>
  <TotalTime>26</TotalTime>
  <Words>967</Words>
  <Application>Microsoft Office PowerPoint</Application>
  <PresentationFormat>On-screen Show (4:3)</PresentationFormat>
  <Paragraphs>24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Bookman Old Style</vt:lpstr>
      <vt:lpstr>Calibri</vt:lpstr>
      <vt:lpstr>Rockwell</vt:lpstr>
      <vt:lpstr>Times New Roman</vt:lpstr>
      <vt:lpstr>Damask</vt:lpstr>
      <vt:lpstr>Digestive System</vt:lpstr>
      <vt:lpstr>PowerPoint Presentation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Digestive System</dc:title>
  <dc:creator>Zaigham Abbas</dc:creator>
  <cp:lastModifiedBy>Sheeraz Begum (2133166)</cp:lastModifiedBy>
  <cp:revision>6</cp:revision>
  <dcterms:created xsi:type="dcterms:W3CDTF">2023-10-10T00:58:17Z</dcterms:created>
  <dcterms:modified xsi:type="dcterms:W3CDTF">2023-10-18T19:28:21Z</dcterms:modified>
</cp:coreProperties>
</file>