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5" r:id="rId5"/>
    <p:sldId id="259" r:id="rId6"/>
    <p:sldId id="260" r:id="rId7"/>
    <p:sldId id="261" r:id="rId8"/>
    <p:sldId id="262" r:id="rId9"/>
    <p:sldId id="264" r:id="rId10"/>
    <p:sldId id="266"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930E33-CD76-4F94-9BCF-B13425A72C95}"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838CE03-8F31-4913-8689-B09ADA8FECAD}" type="slidenum">
              <a:rPr lang="en-GB" smtClean="0"/>
              <a:t>‹#›</a:t>
            </a:fld>
            <a:endParaRPr lang="en-GB"/>
          </a:p>
        </p:txBody>
      </p:sp>
    </p:spTree>
    <p:extLst>
      <p:ext uri="{BB962C8B-B14F-4D97-AF65-F5344CB8AC3E}">
        <p14:creationId xmlns:p14="http://schemas.microsoft.com/office/powerpoint/2010/main" val="4034171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930E33-CD76-4F94-9BCF-B13425A72C95}"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838CE03-8F31-4913-8689-B09ADA8FECAD}" type="slidenum">
              <a:rPr lang="en-GB" smtClean="0"/>
              <a:t>‹#›</a:t>
            </a:fld>
            <a:endParaRPr lang="en-GB"/>
          </a:p>
        </p:txBody>
      </p:sp>
    </p:spTree>
    <p:extLst>
      <p:ext uri="{BB962C8B-B14F-4D97-AF65-F5344CB8AC3E}">
        <p14:creationId xmlns:p14="http://schemas.microsoft.com/office/powerpoint/2010/main" val="3992558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930E33-CD76-4F94-9BCF-B13425A72C95}"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838CE03-8F31-4913-8689-B09ADA8FECAD}" type="slidenum">
              <a:rPr lang="en-GB" smtClean="0"/>
              <a:t>‹#›</a:t>
            </a:fld>
            <a:endParaRPr lang="en-GB"/>
          </a:p>
        </p:txBody>
      </p:sp>
    </p:spTree>
    <p:extLst>
      <p:ext uri="{BB962C8B-B14F-4D97-AF65-F5344CB8AC3E}">
        <p14:creationId xmlns:p14="http://schemas.microsoft.com/office/powerpoint/2010/main" val="258971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930E33-CD76-4F94-9BCF-B13425A72C95}"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838CE03-8F31-4913-8689-B09ADA8FECAD}" type="slidenum">
              <a:rPr lang="en-GB" smtClean="0"/>
              <a:t>‹#›</a:t>
            </a:fld>
            <a:endParaRPr lang="en-GB"/>
          </a:p>
        </p:txBody>
      </p:sp>
    </p:spTree>
    <p:extLst>
      <p:ext uri="{BB962C8B-B14F-4D97-AF65-F5344CB8AC3E}">
        <p14:creationId xmlns:p14="http://schemas.microsoft.com/office/powerpoint/2010/main" val="2429225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930E33-CD76-4F94-9BCF-B13425A72C95}" type="datetimeFigureOut">
              <a:rPr lang="en-GB" smtClean="0"/>
              <a:t>17/07/2022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838CE03-8F31-4913-8689-B09ADA8FECAD}" type="slidenum">
              <a:rPr lang="en-GB" smtClean="0"/>
              <a:t>‹#›</a:t>
            </a:fld>
            <a:endParaRPr lang="en-GB"/>
          </a:p>
        </p:txBody>
      </p:sp>
    </p:spTree>
    <p:extLst>
      <p:ext uri="{BB962C8B-B14F-4D97-AF65-F5344CB8AC3E}">
        <p14:creationId xmlns:p14="http://schemas.microsoft.com/office/powerpoint/2010/main" val="1860345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930E33-CD76-4F94-9BCF-B13425A72C95}" type="datetimeFigureOut">
              <a:rPr lang="en-GB" smtClean="0"/>
              <a:t>17/07/2022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838CE03-8F31-4913-8689-B09ADA8FECAD}" type="slidenum">
              <a:rPr lang="en-GB" smtClean="0"/>
              <a:t>‹#›</a:t>
            </a:fld>
            <a:endParaRPr lang="en-GB"/>
          </a:p>
        </p:txBody>
      </p:sp>
    </p:spTree>
    <p:extLst>
      <p:ext uri="{BB962C8B-B14F-4D97-AF65-F5344CB8AC3E}">
        <p14:creationId xmlns:p14="http://schemas.microsoft.com/office/powerpoint/2010/main" val="2288949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930E33-CD76-4F94-9BCF-B13425A72C95}" type="datetimeFigureOut">
              <a:rPr lang="en-GB" smtClean="0"/>
              <a:t>17/07/2022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838CE03-8F31-4913-8689-B09ADA8FECAD}" type="slidenum">
              <a:rPr lang="en-GB" smtClean="0"/>
              <a:t>‹#›</a:t>
            </a:fld>
            <a:endParaRPr lang="en-GB"/>
          </a:p>
        </p:txBody>
      </p:sp>
    </p:spTree>
    <p:extLst>
      <p:ext uri="{BB962C8B-B14F-4D97-AF65-F5344CB8AC3E}">
        <p14:creationId xmlns:p14="http://schemas.microsoft.com/office/powerpoint/2010/main" val="3674711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8930E33-CD76-4F94-9BCF-B13425A72C95}"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838CE03-8F31-4913-8689-B09ADA8FECAD}" type="slidenum">
              <a:rPr lang="en-GB" smtClean="0"/>
              <a:t>‹#›</a:t>
            </a:fld>
            <a:endParaRPr lang="en-GB"/>
          </a:p>
        </p:txBody>
      </p:sp>
    </p:spTree>
    <p:extLst>
      <p:ext uri="{BB962C8B-B14F-4D97-AF65-F5344CB8AC3E}">
        <p14:creationId xmlns:p14="http://schemas.microsoft.com/office/powerpoint/2010/main" val="3336225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8930E33-CD76-4F94-9BCF-B13425A72C95}"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38CE03-8F31-4913-8689-B09ADA8FECAD}" type="slidenum">
              <a:rPr lang="en-GB" smtClean="0"/>
              <a:t>‹#›</a:t>
            </a:fld>
            <a:endParaRPr lang="en-GB"/>
          </a:p>
        </p:txBody>
      </p:sp>
    </p:spTree>
    <p:extLst>
      <p:ext uri="{BB962C8B-B14F-4D97-AF65-F5344CB8AC3E}">
        <p14:creationId xmlns:p14="http://schemas.microsoft.com/office/powerpoint/2010/main" val="2198868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930E33-CD76-4F94-9BCF-B13425A72C95}"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838CE03-8F31-4913-8689-B09ADA8FECAD}" type="slidenum">
              <a:rPr lang="en-GB" smtClean="0"/>
              <a:t>‹#›</a:t>
            </a:fld>
            <a:endParaRPr lang="en-GB"/>
          </a:p>
        </p:txBody>
      </p:sp>
    </p:spTree>
    <p:extLst>
      <p:ext uri="{BB962C8B-B14F-4D97-AF65-F5344CB8AC3E}">
        <p14:creationId xmlns:p14="http://schemas.microsoft.com/office/powerpoint/2010/main" val="3460554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930E33-CD76-4F94-9BCF-B13425A72C95}"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838CE03-8F31-4913-8689-B09ADA8FECAD}"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274132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8930E33-CD76-4F94-9BCF-B13425A72C95}"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38CE03-8F31-4913-8689-B09ADA8FECAD}" type="slidenum">
              <a:rPr lang="en-GB" smtClean="0"/>
              <a:t>‹#›</a:t>
            </a:fld>
            <a:endParaRPr lang="en-GB"/>
          </a:p>
        </p:txBody>
      </p:sp>
    </p:spTree>
    <p:extLst>
      <p:ext uri="{BB962C8B-B14F-4D97-AF65-F5344CB8AC3E}">
        <p14:creationId xmlns:p14="http://schemas.microsoft.com/office/powerpoint/2010/main" val="21180563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8930E33-CD76-4F94-9BCF-B13425A72C95}"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38CE03-8F31-4913-8689-B09ADA8FECAD}"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58577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8930E33-CD76-4F94-9BCF-B13425A72C95}"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38CE03-8F31-4913-8689-B09ADA8FECAD}" type="slidenum">
              <a:rPr lang="en-GB" smtClean="0"/>
              <a:t>‹#›</a:t>
            </a:fld>
            <a:endParaRPr lang="en-GB"/>
          </a:p>
        </p:txBody>
      </p:sp>
    </p:spTree>
    <p:extLst>
      <p:ext uri="{BB962C8B-B14F-4D97-AF65-F5344CB8AC3E}">
        <p14:creationId xmlns:p14="http://schemas.microsoft.com/office/powerpoint/2010/main" val="2705553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930E33-CD76-4F94-9BCF-B13425A72C95}"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838CE03-8F31-4913-8689-B09ADA8FECAD}" type="slidenum">
              <a:rPr lang="en-GB" smtClean="0"/>
              <a:t>‹#›</a:t>
            </a:fld>
            <a:endParaRPr lang="en-GB"/>
          </a:p>
        </p:txBody>
      </p:sp>
    </p:spTree>
    <p:extLst>
      <p:ext uri="{BB962C8B-B14F-4D97-AF65-F5344CB8AC3E}">
        <p14:creationId xmlns:p14="http://schemas.microsoft.com/office/powerpoint/2010/main" val="10455827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930E33-CD76-4F94-9BCF-B13425A72C95}"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838CE03-8F31-4913-8689-B09ADA8FECAD}" type="slidenum">
              <a:rPr lang="en-GB" smtClean="0"/>
              <a:t>‹#›</a:t>
            </a:fld>
            <a:endParaRPr lang="en-GB"/>
          </a:p>
        </p:txBody>
      </p:sp>
    </p:spTree>
    <p:extLst>
      <p:ext uri="{BB962C8B-B14F-4D97-AF65-F5344CB8AC3E}">
        <p14:creationId xmlns:p14="http://schemas.microsoft.com/office/powerpoint/2010/main" val="1659365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8930E33-CD76-4F94-9BCF-B13425A72C95}" type="datetimeFigureOut">
              <a:rPr lang="en-GB" smtClean="0"/>
              <a:t>17/07/2022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838CE03-8F31-4913-8689-B09ADA8FECAD}" type="slidenum">
              <a:rPr lang="en-GB" smtClean="0"/>
              <a:t>‹#›</a:t>
            </a:fld>
            <a:endParaRPr lang="en-GB"/>
          </a:p>
        </p:txBody>
      </p:sp>
    </p:spTree>
    <p:extLst>
      <p:ext uri="{BB962C8B-B14F-4D97-AF65-F5344CB8AC3E}">
        <p14:creationId xmlns:p14="http://schemas.microsoft.com/office/powerpoint/2010/main" val="9575462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E2EF8-BC4A-9CDA-CE04-45B300E788D1}"/>
              </a:ext>
            </a:extLst>
          </p:cNvPr>
          <p:cNvSpPr>
            <a:spLocks noGrp="1"/>
          </p:cNvSpPr>
          <p:nvPr>
            <p:ph type="ctrTitle"/>
          </p:nvPr>
        </p:nvSpPr>
        <p:spPr>
          <a:xfrm>
            <a:off x="1905000" y="1505858"/>
            <a:ext cx="9144000" cy="2870199"/>
          </a:xfrm>
        </p:spPr>
        <p:txBody>
          <a:bodyPr>
            <a:normAutofit/>
          </a:bodyPr>
          <a:lstStyle/>
          <a:p>
            <a:pPr algn="ctr"/>
            <a:r>
              <a:rPr lang="en-GB" sz="2800" dirty="0" err="1"/>
              <a:t>Name:Esmeralda</a:t>
            </a:r>
            <a:r>
              <a:rPr lang="en-GB" sz="2800" dirty="0"/>
              <a:t> </a:t>
            </a:r>
            <a:r>
              <a:rPr lang="en-GB" sz="2800"/>
              <a:t>Tatiana Jipescu</a:t>
            </a:r>
            <a:br>
              <a:rPr lang="en-GB" sz="2800" dirty="0"/>
            </a:br>
            <a:r>
              <a:rPr lang="en-GB" sz="2800" dirty="0"/>
              <a:t>Student </a:t>
            </a:r>
            <a:r>
              <a:rPr lang="en-GB" sz="2800"/>
              <a:t>Number:2118529</a:t>
            </a:r>
            <a:br>
              <a:rPr lang="en-GB" sz="2800" dirty="0"/>
            </a:br>
            <a:r>
              <a:rPr lang="en-GB" sz="2800" dirty="0"/>
              <a:t>Module: BMSW 4004</a:t>
            </a:r>
            <a:br>
              <a:rPr lang="en-GB" sz="2800" dirty="0"/>
            </a:br>
            <a:r>
              <a:rPr lang="en-GB" sz="2800" dirty="0"/>
              <a:t>Problem Solving and Decision Making</a:t>
            </a:r>
            <a:br>
              <a:rPr lang="en-GB" sz="2800" dirty="0"/>
            </a:br>
            <a:r>
              <a:rPr lang="en-GB" sz="2800" dirty="0"/>
              <a:t>Lecturer </a:t>
            </a:r>
            <a:r>
              <a:rPr lang="en-GB" sz="2800" dirty="0" err="1"/>
              <a:t>Chijioke</a:t>
            </a:r>
            <a:r>
              <a:rPr lang="en-GB" sz="2800" dirty="0"/>
              <a:t> D Uba</a:t>
            </a:r>
          </a:p>
        </p:txBody>
      </p:sp>
    </p:spTree>
    <p:extLst>
      <p:ext uri="{BB962C8B-B14F-4D97-AF65-F5344CB8AC3E}">
        <p14:creationId xmlns:p14="http://schemas.microsoft.com/office/powerpoint/2010/main" val="3824028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B77E4-8329-EBBC-F3F1-93A94F2CE24B}"/>
              </a:ext>
            </a:extLst>
          </p:cNvPr>
          <p:cNvSpPr>
            <a:spLocks noGrp="1"/>
          </p:cNvSpPr>
          <p:nvPr>
            <p:ph type="title"/>
          </p:nvPr>
        </p:nvSpPr>
        <p:spPr/>
        <p:txBody>
          <a:bodyPr/>
          <a:lstStyle/>
          <a:p>
            <a:r>
              <a:rPr lang="en-GB" dirty="0"/>
              <a:t>The nature of Staff Shortage</a:t>
            </a:r>
          </a:p>
        </p:txBody>
      </p:sp>
      <p:sp>
        <p:nvSpPr>
          <p:cNvPr id="3" name="Content Placeholder 2">
            <a:extLst>
              <a:ext uri="{FF2B5EF4-FFF2-40B4-BE49-F238E27FC236}">
                <a16:creationId xmlns:a16="http://schemas.microsoft.com/office/drawing/2014/main" id="{11BCF747-32E4-C483-FA84-052F94444161}"/>
              </a:ext>
            </a:extLst>
          </p:cNvPr>
          <p:cNvSpPr>
            <a:spLocks noGrp="1"/>
          </p:cNvSpPr>
          <p:nvPr>
            <p:ph idx="1"/>
          </p:nvPr>
        </p:nvSpPr>
        <p:spPr>
          <a:xfrm>
            <a:off x="2144486" y="1578429"/>
            <a:ext cx="9360126" cy="4332793"/>
          </a:xfrm>
        </p:spPr>
        <p:txBody>
          <a:bodyPr>
            <a:noAutofit/>
          </a:bodyPr>
          <a:lstStyle/>
          <a:p>
            <a:r>
              <a:rPr lang="en-GB" sz="2000" dirty="0">
                <a:latin typeface="Arial" panose="020B0604020202020204" pitchFamily="34" charset="0"/>
                <a:cs typeface="Arial" panose="020B0604020202020204" pitchFamily="34" charset="0"/>
              </a:rPr>
              <a:t>Staff groups said they feared that low pay, burnout from heavy workloads and constant pressure during shifts, compounded by the Covid-19 pandemic, were leading demoralised workers to quit</a:t>
            </a:r>
          </a:p>
          <a:p>
            <a:r>
              <a:rPr lang="en-GB" sz="2000" dirty="0">
                <a:latin typeface="Arial" panose="020B0604020202020204" pitchFamily="34" charset="0"/>
                <a:cs typeface="Arial" panose="020B0604020202020204" pitchFamily="34" charset="0"/>
              </a:rPr>
              <a:t>The underlying causes of these problems include pay, the changing nature of jobs, how valued the staff feel, and other employment opportunities</a:t>
            </a:r>
          </a:p>
          <a:p>
            <a:pPr algn="l">
              <a:spcBef>
                <a:spcPts val="2000"/>
              </a:spcBef>
              <a:spcAft>
                <a:spcPts val="2000"/>
              </a:spcAft>
            </a:pPr>
            <a:r>
              <a:rPr lang="en-GB" sz="2000" b="0" i="0" dirty="0">
                <a:solidFill>
                  <a:srgbClr val="212121"/>
                </a:solidFill>
                <a:effectLst/>
                <a:latin typeface="Arial" panose="020B0604020202020204" pitchFamily="34" charset="0"/>
                <a:cs typeface="Arial" panose="020B0604020202020204" pitchFamily="34" charset="0"/>
              </a:rPr>
              <a:t>Almost half of all nurses who leave the NHS remain in nursing, typically in non-NHS nursing posts or general practice nursing. Other reasons for leaving the NHS include career breaks, retirement, maternity leave, nurse education, non-nursing work, and travel.</a:t>
            </a:r>
          </a:p>
          <a:p>
            <a:pPr algn="l">
              <a:spcBef>
                <a:spcPts val="2000"/>
              </a:spcBef>
              <a:spcAft>
                <a:spcPts val="2000"/>
              </a:spcAft>
            </a:pPr>
            <a:r>
              <a:rPr lang="en-GB" sz="2000" dirty="0">
                <a:solidFill>
                  <a:srgbClr val="212121"/>
                </a:solidFill>
                <a:latin typeface="Arial" panose="020B0604020202020204" pitchFamily="34" charset="0"/>
                <a:cs typeface="Arial" panose="020B0604020202020204" pitchFamily="34" charset="0"/>
              </a:rPr>
              <a:t>New immigration rules which replaced European Free Movement agreement make more difficult for all workers to come in the UK. (</a:t>
            </a:r>
            <a:r>
              <a:rPr lang="en-GB" sz="2000" dirty="0" err="1">
                <a:solidFill>
                  <a:srgbClr val="212121"/>
                </a:solidFill>
                <a:latin typeface="Arial" panose="020B0604020202020204" pitchFamily="34" charset="0"/>
                <a:cs typeface="Arial" panose="020B0604020202020204" pitchFamily="34" charset="0"/>
              </a:rPr>
              <a:t>HealthBusiness</a:t>
            </a:r>
            <a:r>
              <a:rPr lang="en-GB" sz="2000" dirty="0">
                <a:solidFill>
                  <a:srgbClr val="212121"/>
                </a:solidFill>
                <a:latin typeface="Arial" panose="020B0604020202020204" pitchFamily="34" charset="0"/>
                <a:cs typeface="Arial" panose="020B0604020202020204" pitchFamily="34" charset="0"/>
              </a:rPr>
              <a:t> Magazine 2021)</a:t>
            </a:r>
            <a:endParaRPr lang="en-GB" sz="2000" b="0" i="0" dirty="0">
              <a:solidFill>
                <a:srgbClr val="212121"/>
              </a:solidFill>
              <a:effectLst/>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6594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3D9F4-7CBD-7B80-D545-24B618684471}"/>
              </a:ext>
            </a:extLst>
          </p:cNvPr>
          <p:cNvSpPr>
            <a:spLocks noGrp="1"/>
          </p:cNvSpPr>
          <p:nvPr>
            <p:ph type="title"/>
          </p:nvPr>
        </p:nvSpPr>
        <p:spPr>
          <a:xfrm>
            <a:off x="2600807" y="592579"/>
            <a:ext cx="8911687" cy="1280890"/>
          </a:xfrm>
        </p:spPr>
        <p:txBody>
          <a:bodyPr/>
          <a:lstStyle/>
          <a:p>
            <a:r>
              <a:rPr lang="en-GB" dirty="0"/>
              <a:t>Adult Staff Shortage Impact</a:t>
            </a:r>
          </a:p>
        </p:txBody>
      </p:sp>
      <p:sp>
        <p:nvSpPr>
          <p:cNvPr id="3" name="Content Placeholder 2">
            <a:extLst>
              <a:ext uri="{FF2B5EF4-FFF2-40B4-BE49-F238E27FC236}">
                <a16:creationId xmlns:a16="http://schemas.microsoft.com/office/drawing/2014/main" id="{97DB3F8A-5B14-EAE0-BEA5-B6CB3ED460AC}"/>
              </a:ext>
            </a:extLst>
          </p:cNvPr>
          <p:cNvSpPr>
            <a:spLocks noGrp="1"/>
          </p:cNvSpPr>
          <p:nvPr>
            <p:ph idx="1"/>
          </p:nvPr>
        </p:nvSpPr>
        <p:spPr>
          <a:xfrm>
            <a:off x="2313315" y="1737520"/>
            <a:ext cx="8915400" cy="3777622"/>
          </a:xfrm>
        </p:spPr>
        <p:txBody>
          <a:bodyPr>
            <a:normAutofit/>
          </a:bodyPr>
          <a:lstStyle/>
          <a:p>
            <a:pPr marL="0" indent="0">
              <a:buNone/>
            </a:pPr>
            <a:r>
              <a:rPr lang="en-GB" dirty="0"/>
              <a:t>Workplace problem will have a direct impact on people’s care. (Care Quality </a:t>
            </a:r>
            <a:r>
              <a:rPr lang="en-GB" dirty="0" err="1"/>
              <a:t>Comission</a:t>
            </a:r>
            <a:r>
              <a:rPr lang="en-GB" dirty="0"/>
              <a:t> 2018, p7). Here are some examples how NHS Staff Shortage negatively impact the society. </a:t>
            </a:r>
          </a:p>
          <a:p>
            <a:pPr marL="0" indent="0">
              <a:buNone/>
            </a:pPr>
            <a:endParaRPr lang="en-GB" dirty="0"/>
          </a:p>
          <a:p>
            <a:r>
              <a:rPr lang="en-GB" dirty="0"/>
              <a:t>High turnover staff rate</a:t>
            </a:r>
          </a:p>
          <a:p>
            <a:r>
              <a:rPr lang="en-GB" dirty="0"/>
              <a:t>Long waiting appointment</a:t>
            </a:r>
          </a:p>
          <a:p>
            <a:r>
              <a:rPr lang="en-GB" dirty="0"/>
              <a:t>Poor healthcare services</a:t>
            </a:r>
          </a:p>
          <a:p>
            <a:r>
              <a:rPr lang="en-GB" dirty="0"/>
              <a:t>Burnout</a:t>
            </a:r>
          </a:p>
          <a:p>
            <a:pPr marL="0" indent="0">
              <a:buNone/>
            </a:pPr>
            <a:endParaRPr lang="en-GB" dirty="0"/>
          </a:p>
        </p:txBody>
      </p:sp>
    </p:spTree>
    <p:extLst>
      <p:ext uri="{BB962C8B-B14F-4D97-AF65-F5344CB8AC3E}">
        <p14:creationId xmlns:p14="http://schemas.microsoft.com/office/powerpoint/2010/main" val="1458386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213FE-B7CD-F950-5783-0C23BFE9E509}"/>
              </a:ext>
            </a:extLst>
          </p:cNvPr>
          <p:cNvSpPr>
            <a:spLocks noGrp="1"/>
          </p:cNvSpPr>
          <p:nvPr>
            <p:ph type="title"/>
          </p:nvPr>
        </p:nvSpPr>
        <p:spPr/>
        <p:txBody>
          <a:bodyPr/>
          <a:lstStyle/>
          <a:p>
            <a:pPr algn="ctr"/>
            <a:r>
              <a:rPr lang="en-GB" dirty="0"/>
              <a:t>Analysis</a:t>
            </a:r>
          </a:p>
        </p:txBody>
      </p:sp>
      <p:sp>
        <p:nvSpPr>
          <p:cNvPr id="4" name="Content Placeholder 2">
            <a:extLst>
              <a:ext uri="{FF2B5EF4-FFF2-40B4-BE49-F238E27FC236}">
                <a16:creationId xmlns:a16="http://schemas.microsoft.com/office/drawing/2014/main" id="{8F525EF1-49A8-9E8F-E07C-7B5EC73035D1}"/>
              </a:ext>
            </a:extLst>
          </p:cNvPr>
          <p:cNvSpPr txBox="1">
            <a:spLocks noGrp="1"/>
          </p:cNvSpPr>
          <p:nvPr>
            <p:ph idx="1"/>
          </p:nvPr>
        </p:nvSpPr>
        <p:spPr>
          <a:xfrm>
            <a:off x="2589213" y="2133600"/>
            <a:ext cx="8915400" cy="377825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400" b="1" dirty="0"/>
              <a:t>Moreover, </a:t>
            </a:r>
            <a:r>
              <a:rPr lang="en-US" sz="2400" b="1" dirty="0"/>
              <a:t>we will analyze in much more detail. </a:t>
            </a:r>
          </a:p>
          <a:p>
            <a:pPr marL="457200" indent="-457200">
              <a:buFont typeface="Wingdings 3" charset="2"/>
              <a:buAutoNum type="arabicPeriod"/>
            </a:pPr>
            <a:r>
              <a:rPr lang="en-US" sz="2400" b="1" dirty="0"/>
              <a:t>We choose to do an </a:t>
            </a:r>
            <a:r>
              <a:rPr lang="en-GB" sz="2400" b="1" dirty="0"/>
              <a:t>PESTLE Analysis, what we will help us to understand the problem and will provide us a vast study from different factors. </a:t>
            </a:r>
          </a:p>
          <a:p>
            <a:pPr marL="457200" indent="-457200">
              <a:buFont typeface="Wingdings 3" charset="2"/>
              <a:buAutoNum type="arabicPeriod"/>
            </a:pPr>
            <a:r>
              <a:rPr lang="en-GB" sz="2400" b="1" dirty="0"/>
              <a:t>And fishbone diagram what will give us an idea about cause and effect of Adult Staff Shortage.</a:t>
            </a:r>
          </a:p>
          <a:p>
            <a:endParaRPr lang="en-GB" dirty="0"/>
          </a:p>
          <a:p>
            <a:pPr marL="0" indent="0">
              <a:buFont typeface="Wingdings 3" charset="2"/>
              <a:buNone/>
            </a:pPr>
            <a:endParaRPr lang="en-GB" dirty="0"/>
          </a:p>
        </p:txBody>
      </p:sp>
    </p:spTree>
    <p:extLst>
      <p:ext uri="{BB962C8B-B14F-4D97-AF65-F5344CB8AC3E}">
        <p14:creationId xmlns:p14="http://schemas.microsoft.com/office/powerpoint/2010/main" val="1109504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F389D-741A-6E9A-2F6E-08689D1D4D7B}"/>
              </a:ext>
            </a:extLst>
          </p:cNvPr>
          <p:cNvSpPr>
            <a:spLocks noGrp="1"/>
          </p:cNvSpPr>
          <p:nvPr>
            <p:ph type="title"/>
          </p:nvPr>
        </p:nvSpPr>
        <p:spPr>
          <a:xfrm>
            <a:off x="4180114" y="264882"/>
            <a:ext cx="3831771" cy="1280890"/>
          </a:xfrm>
        </p:spPr>
        <p:txBody>
          <a:bodyPr/>
          <a:lstStyle/>
          <a:p>
            <a:r>
              <a:rPr lang="en-GB" dirty="0"/>
              <a:t>PESTLE Analysis</a:t>
            </a:r>
          </a:p>
        </p:txBody>
      </p:sp>
      <p:sp>
        <p:nvSpPr>
          <p:cNvPr id="3" name="Content Placeholder 2">
            <a:extLst>
              <a:ext uri="{FF2B5EF4-FFF2-40B4-BE49-F238E27FC236}">
                <a16:creationId xmlns:a16="http://schemas.microsoft.com/office/drawing/2014/main" id="{7C2EBAFF-172C-8F5C-A013-4B29770CFCB6}"/>
              </a:ext>
            </a:extLst>
          </p:cNvPr>
          <p:cNvSpPr>
            <a:spLocks noGrp="1"/>
          </p:cNvSpPr>
          <p:nvPr>
            <p:ph idx="1"/>
          </p:nvPr>
        </p:nvSpPr>
        <p:spPr>
          <a:xfrm>
            <a:off x="1453431" y="2238017"/>
            <a:ext cx="3831771" cy="4267479"/>
          </a:xfrm>
        </p:spPr>
        <p:txBody>
          <a:bodyPr/>
          <a:lstStyle/>
          <a:p>
            <a:r>
              <a:rPr lang="en-GB" dirty="0"/>
              <a:t>Political Factors</a:t>
            </a:r>
          </a:p>
          <a:p>
            <a:pPr marL="0" indent="0">
              <a:buNone/>
            </a:pPr>
            <a:r>
              <a:rPr lang="en-GB" dirty="0"/>
              <a:t>Brexit uncertainties</a:t>
            </a:r>
          </a:p>
          <a:p>
            <a:pPr marL="0" indent="0">
              <a:buNone/>
            </a:pPr>
            <a:r>
              <a:rPr lang="en-GB" dirty="0"/>
              <a:t>Global medical supply shortage</a:t>
            </a:r>
          </a:p>
          <a:p>
            <a:r>
              <a:rPr lang="en-GB" dirty="0"/>
              <a:t>Economic Factors</a:t>
            </a:r>
          </a:p>
          <a:p>
            <a:pPr marL="0" indent="0">
              <a:buNone/>
            </a:pPr>
            <a:r>
              <a:rPr lang="en-GB" dirty="0"/>
              <a:t>Austerity measures </a:t>
            </a:r>
          </a:p>
          <a:p>
            <a:pPr marL="0" indent="0">
              <a:buNone/>
            </a:pPr>
            <a:r>
              <a:rPr lang="en-GB" dirty="0"/>
              <a:t>Economic downturn</a:t>
            </a:r>
          </a:p>
          <a:p>
            <a:r>
              <a:rPr lang="en-GB" dirty="0"/>
              <a:t>Sociocultural Factors</a:t>
            </a:r>
          </a:p>
          <a:p>
            <a:pPr marL="0" indent="0">
              <a:buNone/>
            </a:pPr>
            <a:r>
              <a:rPr lang="en-GB" dirty="0"/>
              <a:t>Aging population</a:t>
            </a:r>
          </a:p>
          <a:p>
            <a:pPr marL="0" indent="0">
              <a:buNone/>
            </a:pPr>
            <a:r>
              <a:rPr lang="en-GB" dirty="0"/>
              <a:t>Low birth rate</a:t>
            </a:r>
          </a:p>
          <a:p>
            <a:pPr marL="0" indent="0">
              <a:buNone/>
            </a:pPr>
            <a:endParaRPr lang="en-GB" dirty="0"/>
          </a:p>
        </p:txBody>
      </p:sp>
      <p:sp>
        <p:nvSpPr>
          <p:cNvPr id="4" name="Content Placeholder 2">
            <a:extLst>
              <a:ext uri="{FF2B5EF4-FFF2-40B4-BE49-F238E27FC236}">
                <a16:creationId xmlns:a16="http://schemas.microsoft.com/office/drawing/2014/main" id="{1DE9419D-D70B-F317-8A57-E1171B9F873E}"/>
              </a:ext>
            </a:extLst>
          </p:cNvPr>
          <p:cNvSpPr txBox="1">
            <a:spLocks/>
          </p:cNvSpPr>
          <p:nvPr/>
        </p:nvSpPr>
        <p:spPr>
          <a:xfrm>
            <a:off x="6095999" y="2325639"/>
            <a:ext cx="3831771" cy="426747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a:t>Technology Factors</a:t>
            </a:r>
          </a:p>
          <a:p>
            <a:pPr marL="0" indent="0">
              <a:buFont typeface="Wingdings 3" charset="2"/>
              <a:buNone/>
            </a:pPr>
            <a:r>
              <a:rPr lang="en-GB" dirty="0"/>
              <a:t>Better education system</a:t>
            </a:r>
          </a:p>
          <a:p>
            <a:pPr marL="0" indent="0">
              <a:buFont typeface="Wingdings 3" charset="2"/>
              <a:buNone/>
            </a:pPr>
            <a:r>
              <a:rPr lang="en-GB" dirty="0"/>
              <a:t>Improve healthcare by latest technology</a:t>
            </a:r>
          </a:p>
          <a:p>
            <a:r>
              <a:rPr lang="en-GB" dirty="0"/>
              <a:t>Legal Factors</a:t>
            </a:r>
          </a:p>
          <a:p>
            <a:pPr marL="0" indent="0">
              <a:buNone/>
            </a:pPr>
            <a:r>
              <a:rPr lang="en-GB" dirty="0"/>
              <a:t>Healthcare-related lawsuits</a:t>
            </a:r>
          </a:p>
          <a:p>
            <a:pPr marL="0" indent="0">
              <a:buNone/>
            </a:pPr>
            <a:r>
              <a:rPr lang="en-GB" dirty="0"/>
              <a:t>Brexit law affecting heath-care workers</a:t>
            </a:r>
          </a:p>
          <a:p>
            <a:r>
              <a:rPr lang="en-GB" dirty="0"/>
              <a:t>Environmental Factors</a:t>
            </a:r>
          </a:p>
          <a:p>
            <a:pPr marL="0" indent="0">
              <a:buFont typeface="Wingdings 3" charset="2"/>
              <a:buNone/>
            </a:pPr>
            <a:r>
              <a:rPr lang="en-GB" dirty="0"/>
              <a:t>Brexit trade law affecting medical suppliers</a:t>
            </a:r>
          </a:p>
        </p:txBody>
      </p:sp>
    </p:spTree>
    <p:extLst>
      <p:ext uri="{BB962C8B-B14F-4D97-AF65-F5344CB8AC3E}">
        <p14:creationId xmlns:p14="http://schemas.microsoft.com/office/powerpoint/2010/main" val="88886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Arrow Connector 10">
            <a:extLst>
              <a:ext uri="{FF2B5EF4-FFF2-40B4-BE49-F238E27FC236}">
                <a16:creationId xmlns:a16="http://schemas.microsoft.com/office/drawing/2014/main" id="{BA251526-9AE9-3446-D7C8-E695223A0254}"/>
              </a:ext>
            </a:extLst>
          </p:cNvPr>
          <p:cNvCxnSpPr/>
          <p:nvPr/>
        </p:nvCxnSpPr>
        <p:spPr>
          <a:xfrm>
            <a:off x="598713" y="3624943"/>
            <a:ext cx="9720000"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367FA03E-963C-1E1B-CB25-2DAD26BF7EEE}"/>
              </a:ext>
            </a:extLst>
          </p:cNvPr>
          <p:cNvSpPr/>
          <p:nvPr/>
        </p:nvSpPr>
        <p:spPr>
          <a:xfrm>
            <a:off x="10689770" y="3287486"/>
            <a:ext cx="1502229" cy="77288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Healthcare Staff Shortage</a:t>
            </a:r>
          </a:p>
        </p:txBody>
      </p:sp>
      <p:sp>
        <p:nvSpPr>
          <p:cNvPr id="13" name="Rectangle: Rounded Corners 12">
            <a:extLst>
              <a:ext uri="{FF2B5EF4-FFF2-40B4-BE49-F238E27FC236}">
                <a16:creationId xmlns:a16="http://schemas.microsoft.com/office/drawing/2014/main" id="{BEF758EA-1C7B-D55B-8FC2-0A745DDDD0DD}"/>
              </a:ext>
            </a:extLst>
          </p:cNvPr>
          <p:cNvSpPr/>
          <p:nvPr/>
        </p:nvSpPr>
        <p:spPr>
          <a:xfrm>
            <a:off x="6564086" y="968828"/>
            <a:ext cx="1284514" cy="6422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Method</a:t>
            </a:r>
          </a:p>
        </p:txBody>
      </p:sp>
      <p:sp>
        <p:nvSpPr>
          <p:cNvPr id="14" name="Rectangle: Rounded Corners 13">
            <a:extLst>
              <a:ext uri="{FF2B5EF4-FFF2-40B4-BE49-F238E27FC236}">
                <a16:creationId xmlns:a16="http://schemas.microsoft.com/office/drawing/2014/main" id="{A69F5D9B-8BFD-949D-9042-CB816CE4DF8B}"/>
              </a:ext>
            </a:extLst>
          </p:cNvPr>
          <p:cNvSpPr/>
          <p:nvPr/>
        </p:nvSpPr>
        <p:spPr>
          <a:xfrm>
            <a:off x="6618514" y="5747664"/>
            <a:ext cx="1175657" cy="7184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People</a:t>
            </a:r>
          </a:p>
        </p:txBody>
      </p:sp>
      <p:sp>
        <p:nvSpPr>
          <p:cNvPr id="15" name="Rectangle: Rounded Corners 14">
            <a:extLst>
              <a:ext uri="{FF2B5EF4-FFF2-40B4-BE49-F238E27FC236}">
                <a16:creationId xmlns:a16="http://schemas.microsoft.com/office/drawing/2014/main" id="{DFFFF8FD-754A-B0B5-F3DC-9391B6E8396A}"/>
              </a:ext>
            </a:extLst>
          </p:cNvPr>
          <p:cNvSpPr/>
          <p:nvPr/>
        </p:nvSpPr>
        <p:spPr>
          <a:xfrm>
            <a:off x="1778084" y="968828"/>
            <a:ext cx="1585602" cy="6422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Enviroment</a:t>
            </a:r>
            <a:endParaRPr lang="en-GB" dirty="0"/>
          </a:p>
        </p:txBody>
      </p:sp>
      <p:sp>
        <p:nvSpPr>
          <p:cNvPr id="16" name="Rectangle: Rounded Corners 15">
            <a:extLst>
              <a:ext uri="{FF2B5EF4-FFF2-40B4-BE49-F238E27FC236}">
                <a16:creationId xmlns:a16="http://schemas.microsoft.com/office/drawing/2014/main" id="{0ED2112E-BB28-C07D-4F5D-D4BF261A68BD}"/>
              </a:ext>
            </a:extLst>
          </p:cNvPr>
          <p:cNvSpPr/>
          <p:nvPr/>
        </p:nvSpPr>
        <p:spPr>
          <a:xfrm>
            <a:off x="1736397" y="5747664"/>
            <a:ext cx="1585602" cy="6422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Equipment</a:t>
            </a:r>
          </a:p>
        </p:txBody>
      </p:sp>
      <p:cxnSp>
        <p:nvCxnSpPr>
          <p:cNvPr id="18" name="Straight Arrow Connector 17">
            <a:extLst>
              <a:ext uri="{FF2B5EF4-FFF2-40B4-BE49-F238E27FC236}">
                <a16:creationId xmlns:a16="http://schemas.microsoft.com/office/drawing/2014/main" id="{8CEFEF44-9742-3396-9BAE-E2C041D36FF1}"/>
              </a:ext>
            </a:extLst>
          </p:cNvPr>
          <p:cNvCxnSpPr>
            <a:stCxn id="15" idx="2"/>
          </p:cNvCxnSpPr>
          <p:nvPr/>
        </p:nvCxnSpPr>
        <p:spPr>
          <a:xfrm>
            <a:off x="2570885" y="1611083"/>
            <a:ext cx="2545401" cy="181791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75B16E67-7710-C220-3415-7ECA84AC8626}"/>
              </a:ext>
            </a:extLst>
          </p:cNvPr>
          <p:cNvCxnSpPr/>
          <p:nvPr/>
        </p:nvCxnSpPr>
        <p:spPr>
          <a:xfrm>
            <a:off x="7075716" y="1611082"/>
            <a:ext cx="2545401" cy="181791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76FD417A-1CBC-08DA-B375-B265806C2DBB}"/>
              </a:ext>
            </a:extLst>
          </p:cNvPr>
          <p:cNvCxnSpPr/>
          <p:nvPr/>
        </p:nvCxnSpPr>
        <p:spPr>
          <a:xfrm flipV="1">
            <a:off x="2426184" y="3737203"/>
            <a:ext cx="2667000" cy="169273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0BC1B0F4-BFEF-B782-DE4D-713A06EA3070}"/>
              </a:ext>
            </a:extLst>
          </p:cNvPr>
          <p:cNvCxnSpPr/>
          <p:nvPr/>
        </p:nvCxnSpPr>
        <p:spPr>
          <a:xfrm flipV="1">
            <a:off x="6954117" y="3796396"/>
            <a:ext cx="2667000" cy="169273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24" name="Content Placeholder 2">
            <a:extLst>
              <a:ext uri="{FF2B5EF4-FFF2-40B4-BE49-F238E27FC236}">
                <a16:creationId xmlns:a16="http://schemas.microsoft.com/office/drawing/2014/main" id="{B9F408CD-A0F1-3ED6-1028-3B58644B0024}"/>
              </a:ext>
            </a:extLst>
          </p:cNvPr>
          <p:cNvSpPr>
            <a:spLocks noGrp="1"/>
          </p:cNvSpPr>
          <p:nvPr>
            <p:ph idx="1"/>
          </p:nvPr>
        </p:nvSpPr>
        <p:spPr>
          <a:xfrm>
            <a:off x="9290029" y="4060372"/>
            <a:ext cx="1730830" cy="500742"/>
          </a:xfrm>
        </p:spPr>
        <p:txBody>
          <a:bodyPr>
            <a:noAutofit/>
          </a:bodyPr>
          <a:lstStyle/>
          <a:p>
            <a:r>
              <a:rPr lang="en-GB" sz="2000" dirty="0">
                <a:latin typeface="Arial" panose="020B0604020202020204" pitchFamily="34" charset="0"/>
                <a:cs typeface="Arial" panose="020B0604020202020204" pitchFamily="34" charset="0"/>
              </a:rPr>
              <a:t>Sickness</a:t>
            </a:r>
          </a:p>
        </p:txBody>
      </p:sp>
      <p:sp>
        <p:nvSpPr>
          <p:cNvPr id="26" name="Content Placeholder 2">
            <a:extLst>
              <a:ext uri="{FF2B5EF4-FFF2-40B4-BE49-F238E27FC236}">
                <a16:creationId xmlns:a16="http://schemas.microsoft.com/office/drawing/2014/main" id="{2EBEBFCA-6660-8E33-2802-73C45825BF1C}"/>
              </a:ext>
            </a:extLst>
          </p:cNvPr>
          <p:cNvSpPr txBox="1">
            <a:spLocks/>
          </p:cNvSpPr>
          <p:nvPr/>
        </p:nvSpPr>
        <p:spPr>
          <a:xfrm>
            <a:off x="8328376" y="4565202"/>
            <a:ext cx="2185369" cy="500742"/>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000" dirty="0">
                <a:latin typeface="Arial" panose="020B0604020202020204" pitchFamily="34" charset="0"/>
                <a:cs typeface="Arial" panose="020B0604020202020204" pitchFamily="34" charset="0"/>
              </a:rPr>
              <a:t>Mental health</a:t>
            </a:r>
          </a:p>
        </p:txBody>
      </p:sp>
      <p:sp>
        <p:nvSpPr>
          <p:cNvPr id="27" name="Content Placeholder 2">
            <a:extLst>
              <a:ext uri="{FF2B5EF4-FFF2-40B4-BE49-F238E27FC236}">
                <a16:creationId xmlns:a16="http://schemas.microsoft.com/office/drawing/2014/main" id="{E8A6EB1A-F144-54AF-2E59-9BCAE3F86B22}"/>
              </a:ext>
            </a:extLst>
          </p:cNvPr>
          <p:cNvSpPr txBox="1">
            <a:spLocks/>
          </p:cNvSpPr>
          <p:nvPr/>
        </p:nvSpPr>
        <p:spPr>
          <a:xfrm>
            <a:off x="2422133" y="2594198"/>
            <a:ext cx="1730830" cy="500742"/>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000" dirty="0">
                <a:latin typeface="Arial" panose="020B0604020202020204" pitchFamily="34" charset="0"/>
                <a:cs typeface="Arial" panose="020B0604020202020204" pitchFamily="34" charset="0"/>
              </a:rPr>
              <a:t>Covid 19 Pandemic</a:t>
            </a:r>
          </a:p>
        </p:txBody>
      </p:sp>
      <p:sp>
        <p:nvSpPr>
          <p:cNvPr id="28" name="Content Placeholder 2">
            <a:extLst>
              <a:ext uri="{FF2B5EF4-FFF2-40B4-BE49-F238E27FC236}">
                <a16:creationId xmlns:a16="http://schemas.microsoft.com/office/drawing/2014/main" id="{BB09A6C4-85CB-A12A-1502-9449C4CFF499}"/>
              </a:ext>
            </a:extLst>
          </p:cNvPr>
          <p:cNvSpPr txBox="1">
            <a:spLocks/>
          </p:cNvSpPr>
          <p:nvPr/>
        </p:nvSpPr>
        <p:spPr>
          <a:xfrm>
            <a:off x="7670657" y="1522632"/>
            <a:ext cx="2088325" cy="500742"/>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latin typeface="Arial" panose="020B0604020202020204" pitchFamily="34" charset="0"/>
                <a:cs typeface="Arial" panose="020B0604020202020204" pitchFamily="34" charset="0"/>
              </a:rPr>
              <a:t>Recruiment</a:t>
            </a:r>
            <a:r>
              <a:rPr lang="en-GB" sz="2000" dirty="0">
                <a:latin typeface="Arial" panose="020B0604020202020204" pitchFamily="34" charset="0"/>
                <a:cs typeface="Arial" panose="020B0604020202020204" pitchFamily="34" charset="0"/>
              </a:rPr>
              <a:t> bureaucracy</a:t>
            </a:r>
          </a:p>
        </p:txBody>
      </p:sp>
      <p:sp>
        <p:nvSpPr>
          <p:cNvPr id="30" name="Content Placeholder 2">
            <a:extLst>
              <a:ext uri="{FF2B5EF4-FFF2-40B4-BE49-F238E27FC236}">
                <a16:creationId xmlns:a16="http://schemas.microsoft.com/office/drawing/2014/main" id="{9A266898-9537-ED7F-9A35-4089083F8EDA}"/>
              </a:ext>
            </a:extLst>
          </p:cNvPr>
          <p:cNvSpPr txBox="1">
            <a:spLocks/>
          </p:cNvSpPr>
          <p:nvPr/>
        </p:nvSpPr>
        <p:spPr>
          <a:xfrm>
            <a:off x="6310995" y="2714629"/>
            <a:ext cx="2448358" cy="500742"/>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000" dirty="0">
                <a:latin typeface="Arial" panose="020B0604020202020204" pitchFamily="34" charset="0"/>
                <a:cs typeface="Arial" panose="020B0604020202020204" pitchFamily="34" charset="0"/>
              </a:rPr>
              <a:t>Training process takes too long</a:t>
            </a:r>
          </a:p>
        </p:txBody>
      </p:sp>
      <p:sp>
        <p:nvSpPr>
          <p:cNvPr id="31" name="Content Placeholder 2">
            <a:extLst>
              <a:ext uri="{FF2B5EF4-FFF2-40B4-BE49-F238E27FC236}">
                <a16:creationId xmlns:a16="http://schemas.microsoft.com/office/drawing/2014/main" id="{D1725390-14BA-0D6D-AB6E-5E444D21F864}"/>
              </a:ext>
            </a:extLst>
          </p:cNvPr>
          <p:cNvSpPr txBox="1">
            <a:spLocks/>
          </p:cNvSpPr>
          <p:nvPr/>
        </p:nvSpPr>
        <p:spPr>
          <a:xfrm>
            <a:off x="5909087" y="1902271"/>
            <a:ext cx="1958508" cy="500742"/>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000" dirty="0">
                <a:latin typeface="Arial" panose="020B0604020202020204" pitchFamily="34" charset="0"/>
                <a:cs typeface="Arial" panose="020B0604020202020204" pitchFamily="34" charset="0"/>
              </a:rPr>
              <a:t>Redundant staff</a:t>
            </a:r>
          </a:p>
        </p:txBody>
      </p:sp>
      <p:sp>
        <p:nvSpPr>
          <p:cNvPr id="33" name="Content Placeholder 2">
            <a:extLst>
              <a:ext uri="{FF2B5EF4-FFF2-40B4-BE49-F238E27FC236}">
                <a16:creationId xmlns:a16="http://schemas.microsoft.com/office/drawing/2014/main" id="{3AE79399-DDCF-D1B3-65DC-FBF4FD18B9A0}"/>
              </a:ext>
            </a:extLst>
          </p:cNvPr>
          <p:cNvSpPr txBox="1">
            <a:spLocks/>
          </p:cNvSpPr>
          <p:nvPr/>
        </p:nvSpPr>
        <p:spPr>
          <a:xfrm>
            <a:off x="6669759" y="3978734"/>
            <a:ext cx="1730830" cy="500742"/>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000" dirty="0">
                <a:latin typeface="Arial" panose="020B0604020202020204" pitchFamily="34" charset="0"/>
                <a:cs typeface="Arial" panose="020B0604020202020204" pitchFamily="34" charset="0"/>
              </a:rPr>
              <a:t>Workers burnout</a:t>
            </a:r>
          </a:p>
        </p:txBody>
      </p:sp>
      <p:sp>
        <p:nvSpPr>
          <p:cNvPr id="34" name="Content Placeholder 2">
            <a:extLst>
              <a:ext uri="{FF2B5EF4-FFF2-40B4-BE49-F238E27FC236}">
                <a16:creationId xmlns:a16="http://schemas.microsoft.com/office/drawing/2014/main" id="{BB25AA04-23FE-3BD1-2E38-19D708EA3B78}"/>
              </a:ext>
            </a:extLst>
          </p:cNvPr>
          <p:cNvSpPr txBox="1">
            <a:spLocks/>
          </p:cNvSpPr>
          <p:nvPr/>
        </p:nvSpPr>
        <p:spPr>
          <a:xfrm>
            <a:off x="684991" y="1758047"/>
            <a:ext cx="2308579" cy="500742"/>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latin typeface="Arial" panose="020B0604020202020204" pitchFamily="34" charset="0"/>
                <a:cs typeface="Arial" panose="020B0604020202020204" pitchFamily="34" charset="0"/>
              </a:rPr>
              <a:t>Aeging</a:t>
            </a:r>
            <a:r>
              <a:rPr lang="en-GB" sz="2000" dirty="0">
                <a:latin typeface="Arial" panose="020B0604020202020204" pitchFamily="34" charset="0"/>
                <a:cs typeface="Arial" panose="020B0604020202020204" pitchFamily="34" charset="0"/>
              </a:rPr>
              <a:t> staff population</a:t>
            </a:r>
          </a:p>
        </p:txBody>
      </p:sp>
      <p:sp>
        <p:nvSpPr>
          <p:cNvPr id="35" name="Content Placeholder 2">
            <a:extLst>
              <a:ext uri="{FF2B5EF4-FFF2-40B4-BE49-F238E27FC236}">
                <a16:creationId xmlns:a16="http://schemas.microsoft.com/office/drawing/2014/main" id="{088108C4-1DE1-63E5-8AE5-0ECE43AC92CB}"/>
              </a:ext>
            </a:extLst>
          </p:cNvPr>
          <p:cNvSpPr txBox="1">
            <a:spLocks/>
          </p:cNvSpPr>
          <p:nvPr/>
        </p:nvSpPr>
        <p:spPr>
          <a:xfrm>
            <a:off x="2253747" y="3707613"/>
            <a:ext cx="2520970" cy="500742"/>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000" dirty="0">
                <a:latin typeface="Arial" panose="020B0604020202020204" pitchFamily="34" charset="0"/>
                <a:cs typeface="Arial" panose="020B0604020202020204" pitchFamily="34" charset="0"/>
              </a:rPr>
              <a:t>Low pay rate</a:t>
            </a:r>
          </a:p>
        </p:txBody>
      </p:sp>
      <p:sp>
        <p:nvSpPr>
          <p:cNvPr id="37" name="Content Placeholder 2">
            <a:extLst>
              <a:ext uri="{FF2B5EF4-FFF2-40B4-BE49-F238E27FC236}">
                <a16:creationId xmlns:a16="http://schemas.microsoft.com/office/drawing/2014/main" id="{3BC22896-33F3-7D02-0865-F85F1AEFB775}"/>
              </a:ext>
            </a:extLst>
          </p:cNvPr>
          <p:cNvSpPr txBox="1">
            <a:spLocks/>
          </p:cNvSpPr>
          <p:nvPr/>
        </p:nvSpPr>
        <p:spPr>
          <a:xfrm>
            <a:off x="1009713" y="4424050"/>
            <a:ext cx="2200644" cy="537797"/>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000" dirty="0">
                <a:latin typeface="Arial" panose="020B0604020202020204" pitchFamily="34" charset="0"/>
                <a:cs typeface="Arial" panose="020B0604020202020204" pitchFamily="34" charset="0"/>
              </a:rPr>
              <a:t>Not enough PPE equipment</a:t>
            </a:r>
          </a:p>
        </p:txBody>
      </p:sp>
      <p:sp>
        <p:nvSpPr>
          <p:cNvPr id="39" name="Content Placeholder 2">
            <a:extLst>
              <a:ext uri="{FF2B5EF4-FFF2-40B4-BE49-F238E27FC236}">
                <a16:creationId xmlns:a16="http://schemas.microsoft.com/office/drawing/2014/main" id="{9F0D1C5E-572A-DC41-F7C0-E017E21BA78B}"/>
              </a:ext>
            </a:extLst>
          </p:cNvPr>
          <p:cNvSpPr txBox="1">
            <a:spLocks/>
          </p:cNvSpPr>
          <p:nvPr/>
        </p:nvSpPr>
        <p:spPr>
          <a:xfrm>
            <a:off x="3600239" y="4624234"/>
            <a:ext cx="2200644" cy="537797"/>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000" dirty="0">
                <a:latin typeface="Arial" panose="020B0604020202020204" pitchFamily="34" charset="0"/>
                <a:cs typeface="Arial" panose="020B0604020202020204" pitchFamily="34" charset="0"/>
              </a:rPr>
              <a:t>Old Equipment</a:t>
            </a:r>
          </a:p>
        </p:txBody>
      </p:sp>
      <p:sp>
        <p:nvSpPr>
          <p:cNvPr id="40" name="Content Placeholder 2">
            <a:extLst>
              <a:ext uri="{FF2B5EF4-FFF2-40B4-BE49-F238E27FC236}">
                <a16:creationId xmlns:a16="http://schemas.microsoft.com/office/drawing/2014/main" id="{CE7F5B19-4A28-DAE6-1333-6B16E868E527}"/>
              </a:ext>
            </a:extLst>
          </p:cNvPr>
          <p:cNvSpPr txBox="1">
            <a:spLocks/>
          </p:cNvSpPr>
          <p:nvPr/>
        </p:nvSpPr>
        <p:spPr>
          <a:xfrm>
            <a:off x="8587102" y="2272606"/>
            <a:ext cx="2200644" cy="537797"/>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000" dirty="0">
                <a:latin typeface="Arial" panose="020B0604020202020204" pitchFamily="34" charset="0"/>
                <a:cs typeface="Arial" panose="020B0604020202020204" pitchFamily="34" charset="0"/>
              </a:rPr>
              <a:t>Removing NHS bursary</a:t>
            </a:r>
          </a:p>
        </p:txBody>
      </p:sp>
    </p:spTree>
    <p:extLst>
      <p:ext uri="{BB962C8B-B14F-4D97-AF65-F5344CB8AC3E}">
        <p14:creationId xmlns:p14="http://schemas.microsoft.com/office/powerpoint/2010/main" val="3939585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7B240-BB39-AF94-4FB6-CAAFBDC575F3}"/>
              </a:ext>
            </a:extLst>
          </p:cNvPr>
          <p:cNvSpPr>
            <a:spLocks noGrp="1"/>
          </p:cNvSpPr>
          <p:nvPr>
            <p:ph type="title"/>
          </p:nvPr>
        </p:nvSpPr>
        <p:spPr>
          <a:xfrm>
            <a:off x="2344354" y="2681607"/>
            <a:ext cx="1428750" cy="678000"/>
          </a:xfrm>
        </p:spPr>
        <p:txBody>
          <a:bodyPr/>
          <a:lstStyle/>
          <a:p>
            <a:r>
              <a:rPr lang="en-GB" dirty="0"/>
              <a:t>PLUS</a:t>
            </a:r>
          </a:p>
        </p:txBody>
      </p:sp>
      <p:sp>
        <p:nvSpPr>
          <p:cNvPr id="3" name="Content Placeholder 2">
            <a:extLst>
              <a:ext uri="{FF2B5EF4-FFF2-40B4-BE49-F238E27FC236}">
                <a16:creationId xmlns:a16="http://schemas.microsoft.com/office/drawing/2014/main" id="{B35E3B12-8668-A5FF-27A7-8A5527E5F5F7}"/>
              </a:ext>
            </a:extLst>
          </p:cNvPr>
          <p:cNvSpPr>
            <a:spLocks noGrp="1"/>
          </p:cNvSpPr>
          <p:nvPr>
            <p:ph idx="1"/>
          </p:nvPr>
        </p:nvSpPr>
        <p:spPr>
          <a:xfrm>
            <a:off x="1516005" y="3359607"/>
            <a:ext cx="3432289" cy="3643983"/>
          </a:xfrm>
        </p:spPr>
        <p:txBody>
          <a:bodyPr>
            <a:normAutofit/>
          </a:bodyPr>
          <a:lstStyle/>
          <a:p>
            <a:r>
              <a:rPr lang="en-GB" dirty="0"/>
              <a:t>Jobs Vacancy +5</a:t>
            </a:r>
          </a:p>
          <a:p>
            <a:r>
              <a:rPr lang="en-GB" dirty="0"/>
              <a:t>Working on NHS system +5</a:t>
            </a:r>
          </a:p>
          <a:p>
            <a:r>
              <a:rPr lang="en-GB" dirty="0"/>
              <a:t>NHS staff support plan +5</a:t>
            </a:r>
          </a:p>
          <a:p>
            <a:r>
              <a:rPr lang="en-GB" dirty="0"/>
              <a:t>Infection control  measures +3</a:t>
            </a:r>
          </a:p>
          <a:p>
            <a:r>
              <a:rPr lang="en-GB" dirty="0"/>
              <a:t>UK Healthcare Long Term Plan +3</a:t>
            </a:r>
          </a:p>
          <a:p>
            <a:r>
              <a:rPr lang="en-GB" dirty="0"/>
              <a:t>Health and Care Worker visa +3</a:t>
            </a:r>
          </a:p>
        </p:txBody>
      </p:sp>
      <p:pic>
        <p:nvPicPr>
          <p:cNvPr id="1026" name="Picture 2" descr="Plus">
            <a:extLst>
              <a:ext uri="{FF2B5EF4-FFF2-40B4-BE49-F238E27FC236}">
                <a16:creationId xmlns:a16="http://schemas.microsoft.com/office/drawing/2014/main" id="{4478DEA3-CB17-E2E6-8189-0369535311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1881" y="1252856"/>
            <a:ext cx="14287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inus">
            <a:extLst>
              <a:ext uri="{FF2B5EF4-FFF2-40B4-BE49-F238E27FC236}">
                <a16:creationId xmlns:a16="http://schemas.microsoft.com/office/drawing/2014/main" id="{71C1C514-2276-146D-DD88-4896ACFE17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22579" y="1252856"/>
            <a:ext cx="14287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nteresting ususual">
            <a:extLst>
              <a:ext uri="{FF2B5EF4-FFF2-40B4-BE49-F238E27FC236}">
                <a16:creationId xmlns:a16="http://schemas.microsoft.com/office/drawing/2014/main" id="{104889C3-E940-CF07-3C2B-7ACE950E794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13277" y="1252856"/>
            <a:ext cx="1428750" cy="142875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F4F50FFB-A1F4-804A-7EFC-76B8FA84FE50}"/>
              </a:ext>
            </a:extLst>
          </p:cNvPr>
          <p:cNvSpPr txBox="1">
            <a:spLocks/>
          </p:cNvSpPr>
          <p:nvPr/>
        </p:nvSpPr>
        <p:spPr>
          <a:xfrm>
            <a:off x="5910106" y="2681606"/>
            <a:ext cx="1428750" cy="678001"/>
          </a:xfrm>
          <a:prstGeom prst="rect">
            <a:avLst/>
          </a:prstGeom>
        </p:spPr>
        <p:txBody>
          <a:bodyPr vert="horz" lIns="91440" tIns="45720" rIns="91440" bIns="45720" rtlCol="0" anchor="t">
            <a:normAutofit fontScale="92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Minus</a:t>
            </a:r>
          </a:p>
        </p:txBody>
      </p:sp>
      <p:sp>
        <p:nvSpPr>
          <p:cNvPr id="8" name="Title 1">
            <a:extLst>
              <a:ext uri="{FF2B5EF4-FFF2-40B4-BE49-F238E27FC236}">
                <a16:creationId xmlns:a16="http://schemas.microsoft.com/office/drawing/2014/main" id="{61552B29-EE89-8516-77EB-696D90872F82}"/>
              </a:ext>
            </a:extLst>
          </p:cNvPr>
          <p:cNvSpPr txBox="1">
            <a:spLocks/>
          </p:cNvSpPr>
          <p:nvPr/>
        </p:nvSpPr>
        <p:spPr>
          <a:xfrm>
            <a:off x="9340693" y="2681605"/>
            <a:ext cx="1769382" cy="678001"/>
          </a:xfrm>
          <a:prstGeom prst="rect">
            <a:avLst/>
          </a:prstGeom>
        </p:spPr>
        <p:txBody>
          <a:bodyPr vert="horz" lIns="91440" tIns="45720" rIns="91440" bIns="45720" rtlCol="0" anchor="t">
            <a:normAutofit fontScale="70000" lnSpcReduction="2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Interesting</a:t>
            </a:r>
          </a:p>
        </p:txBody>
      </p:sp>
      <p:sp>
        <p:nvSpPr>
          <p:cNvPr id="9" name="Content Placeholder 2">
            <a:extLst>
              <a:ext uri="{FF2B5EF4-FFF2-40B4-BE49-F238E27FC236}">
                <a16:creationId xmlns:a16="http://schemas.microsoft.com/office/drawing/2014/main" id="{18BDA02A-74C2-D6DF-3271-3103D23B1038}"/>
              </a:ext>
            </a:extLst>
          </p:cNvPr>
          <p:cNvSpPr txBox="1">
            <a:spLocks/>
          </p:cNvSpPr>
          <p:nvPr/>
        </p:nvSpPr>
        <p:spPr>
          <a:xfrm>
            <a:off x="5414186" y="3429000"/>
            <a:ext cx="3180217" cy="227286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a:t>Low Salary +5</a:t>
            </a:r>
          </a:p>
          <a:p>
            <a:r>
              <a:rPr lang="en-GB" dirty="0"/>
              <a:t>Staff Burnout +5</a:t>
            </a:r>
          </a:p>
          <a:p>
            <a:r>
              <a:rPr lang="en-GB" dirty="0"/>
              <a:t>Workload stress +3</a:t>
            </a:r>
          </a:p>
          <a:p>
            <a:r>
              <a:rPr lang="en-GB" dirty="0"/>
              <a:t>Low number of healthcare students +3</a:t>
            </a:r>
          </a:p>
          <a:p>
            <a:endParaRPr lang="en-GB" dirty="0"/>
          </a:p>
          <a:p>
            <a:endParaRPr lang="en-GB" dirty="0"/>
          </a:p>
          <a:p>
            <a:endParaRPr lang="en-GB" dirty="0"/>
          </a:p>
          <a:p>
            <a:endParaRPr lang="en-GB" dirty="0"/>
          </a:p>
          <a:p>
            <a:endParaRPr lang="en-GB" dirty="0"/>
          </a:p>
        </p:txBody>
      </p:sp>
      <p:sp>
        <p:nvSpPr>
          <p:cNvPr id="10" name="Content Placeholder 2">
            <a:extLst>
              <a:ext uri="{FF2B5EF4-FFF2-40B4-BE49-F238E27FC236}">
                <a16:creationId xmlns:a16="http://schemas.microsoft.com/office/drawing/2014/main" id="{765A0BC3-596E-4DA0-E94E-5CC3B62B57E5}"/>
              </a:ext>
            </a:extLst>
          </p:cNvPr>
          <p:cNvSpPr txBox="1">
            <a:spLocks/>
          </p:cNvSpPr>
          <p:nvPr/>
        </p:nvSpPr>
        <p:spPr>
          <a:xfrm>
            <a:off x="8714103" y="3429000"/>
            <a:ext cx="3180217" cy="254726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a:t>Healthcare new technology system +2</a:t>
            </a:r>
          </a:p>
          <a:p>
            <a:r>
              <a:rPr lang="en-GB" dirty="0"/>
              <a:t>UK Gov increase NHS budget with £6.6 billion +3</a:t>
            </a:r>
          </a:p>
          <a:p>
            <a:r>
              <a:rPr lang="en-GB" dirty="0"/>
              <a:t>UK Gov awareness of the situation +1</a:t>
            </a:r>
          </a:p>
          <a:p>
            <a:pPr marL="0" indent="0">
              <a:buNone/>
            </a:pPr>
            <a:endParaRPr lang="en-GB" dirty="0"/>
          </a:p>
          <a:p>
            <a:endParaRPr lang="en-GB" dirty="0"/>
          </a:p>
        </p:txBody>
      </p:sp>
      <p:sp>
        <p:nvSpPr>
          <p:cNvPr id="12" name="Content Placeholder 2">
            <a:extLst>
              <a:ext uri="{FF2B5EF4-FFF2-40B4-BE49-F238E27FC236}">
                <a16:creationId xmlns:a16="http://schemas.microsoft.com/office/drawing/2014/main" id="{602837EF-261C-5D75-6881-CC19B247E76E}"/>
              </a:ext>
            </a:extLst>
          </p:cNvPr>
          <p:cNvSpPr txBox="1">
            <a:spLocks/>
          </p:cNvSpPr>
          <p:nvPr/>
        </p:nvSpPr>
        <p:spPr>
          <a:xfrm>
            <a:off x="3383305" y="5985642"/>
            <a:ext cx="5521153" cy="9354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dirty="0"/>
              <a:t>Total</a:t>
            </a:r>
          </a:p>
          <a:p>
            <a:pPr marL="0" indent="0" algn="ctr">
              <a:buNone/>
            </a:pPr>
            <a:r>
              <a:rPr lang="en-GB" dirty="0"/>
              <a:t>PLUS: +24 / Minus: -16 / Interesting: +7</a:t>
            </a:r>
          </a:p>
        </p:txBody>
      </p:sp>
      <p:sp>
        <p:nvSpPr>
          <p:cNvPr id="13" name="Content Placeholder 2">
            <a:extLst>
              <a:ext uri="{FF2B5EF4-FFF2-40B4-BE49-F238E27FC236}">
                <a16:creationId xmlns:a16="http://schemas.microsoft.com/office/drawing/2014/main" id="{55997FE0-5FDE-0017-E205-CEA4D459802C}"/>
              </a:ext>
            </a:extLst>
          </p:cNvPr>
          <p:cNvSpPr txBox="1">
            <a:spLocks/>
          </p:cNvSpPr>
          <p:nvPr/>
        </p:nvSpPr>
        <p:spPr>
          <a:xfrm>
            <a:off x="3308373" y="505462"/>
            <a:ext cx="5521153" cy="53924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dirty="0"/>
              <a:t>NHS Staff Recruitment</a:t>
            </a:r>
          </a:p>
        </p:txBody>
      </p:sp>
    </p:spTree>
    <p:extLst>
      <p:ext uri="{BB962C8B-B14F-4D97-AF65-F5344CB8AC3E}">
        <p14:creationId xmlns:p14="http://schemas.microsoft.com/office/powerpoint/2010/main" val="1825483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08B02-9BAF-DA54-6900-9644217DA55E}"/>
              </a:ext>
            </a:extLst>
          </p:cNvPr>
          <p:cNvSpPr>
            <a:spLocks noGrp="1"/>
          </p:cNvSpPr>
          <p:nvPr>
            <p:ph type="title"/>
          </p:nvPr>
        </p:nvSpPr>
        <p:spPr>
          <a:xfrm>
            <a:off x="2592925" y="232224"/>
            <a:ext cx="8911687" cy="856347"/>
          </a:xfrm>
        </p:spPr>
        <p:txBody>
          <a:bodyPr/>
          <a:lstStyle/>
          <a:p>
            <a:r>
              <a:rPr lang="en-GB" dirty="0"/>
              <a:t>Evaluate Alternative Solutions</a:t>
            </a:r>
          </a:p>
        </p:txBody>
      </p:sp>
      <p:sp>
        <p:nvSpPr>
          <p:cNvPr id="3" name="Content Placeholder 2">
            <a:extLst>
              <a:ext uri="{FF2B5EF4-FFF2-40B4-BE49-F238E27FC236}">
                <a16:creationId xmlns:a16="http://schemas.microsoft.com/office/drawing/2014/main" id="{A0687DB5-4D7E-A6C0-52EA-9BC368B65224}"/>
              </a:ext>
            </a:extLst>
          </p:cNvPr>
          <p:cNvSpPr>
            <a:spLocks noGrp="1"/>
          </p:cNvSpPr>
          <p:nvPr>
            <p:ph idx="1"/>
          </p:nvPr>
        </p:nvSpPr>
        <p:spPr>
          <a:xfrm>
            <a:off x="2589212" y="1175657"/>
            <a:ext cx="8915400" cy="5450119"/>
          </a:xfrm>
        </p:spPr>
        <p:txBody>
          <a:bodyPr>
            <a:normAutofit/>
          </a:bodyPr>
          <a:lstStyle/>
          <a:p>
            <a:r>
              <a:rPr lang="en-GB" sz="2000" dirty="0"/>
              <a:t>International Recruitment system </a:t>
            </a:r>
          </a:p>
          <a:p>
            <a:pPr marL="0" indent="0" algn="l">
              <a:buNone/>
            </a:pPr>
            <a:r>
              <a:rPr lang="en-GB" sz="2000" b="1" i="0" dirty="0">
                <a:solidFill>
                  <a:srgbClr val="000000"/>
                </a:solidFill>
                <a:effectLst/>
                <a:latin typeface="KlavikaWebBasicRegular"/>
              </a:rPr>
              <a:t>Overseas nurses who want to come and work in the UK from 2021 will be eligible for reduced fees and fast-track entry, as part of a new health and care visa scheme, the government has confirmed. (</a:t>
            </a:r>
            <a:r>
              <a:rPr lang="en-GB" sz="2000" b="1" i="0" dirty="0" err="1">
                <a:solidFill>
                  <a:srgbClr val="000000"/>
                </a:solidFill>
                <a:effectLst/>
                <a:latin typeface="KlavikaWebBasicRegular"/>
              </a:rPr>
              <a:t>Nursing</a:t>
            </a:r>
            <a:r>
              <a:rPr lang="en-GB" sz="2000" b="1" dirty="0" err="1">
                <a:solidFill>
                  <a:srgbClr val="000000"/>
                </a:solidFill>
                <a:latin typeface="KlavikaWebBasicRegular"/>
              </a:rPr>
              <a:t>Times</a:t>
            </a:r>
            <a:r>
              <a:rPr lang="en-GB" sz="2000" b="1" dirty="0">
                <a:solidFill>
                  <a:srgbClr val="000000"/>
                </a:solidFill>
                <a:latin typeface="KlavikaWebBasicRegular"/>
              </a:rPr>
              <a:t> 2021)</a:t>
            </a:r>
            <a:endParaRPr lang="en-GB" sz="2000" b="1" i="0" dirty="0">
              <a:solidFill>
                <a:srgbClr val="000000"/>
              </a:solidFill>
              <a:effectLst/>
              <a:latin typeface="KlavikaWebBasicRegular"/>
            </a:endParaRPr>
          </a:p>
          <a:p>
            <a:pPr marL="0" indent="0">
              <a:buNone/>
            </a:pPr>
            <a:endParaRPr lang="en-GB" sz="2000" dirty="0"/>
          </a:p>
          <a:p>
            <a:r>
              <a:rPr lang="en-GB" sz="2000" dirty="0"/>
              <a:t>New Accelerated Training Opportunities and plans</a:t>
            </a:r>
          </a:p>
          <a:p>
            <a:pPr marL="0" indent="0">
              <a:buNone/>
            </a:pPr>
            <a:r>
              <a:rPr lang="en-GB" sz="2000" b="1" dirty="0"/>
              <a:t>Accelerated or shortened courses are available in certain clinical professions such as nursing and the allied health professions. (Healthcare 2021)</a:t>
            </a:r>
          </a:p>
          <a:p>
            <a:r>
              <a:rPr lang="en-GB" sz="2000" dirty="0"/>
              <a:t>The future of leadership and management in the NHS</a:t>
            </a:r>
          </a:p>
          <a:p>
            <a:r>
              <a:rPr lang="en-GB" sz="2000" dirty="0"/>
              <a:t>Plans to increase salary at least 3%</a:t>
            </a:r>
          </a:p>
          <a:p>
            <a:pPr marL="0" indent="0">
              <a:buNone/>
            </a:pPr>
            <a:r>
              <a:rPr lang="en-GB" sz="2000" b="1" dirty="0">
                <a:effectLst/>
              </a:rPr>
              <a:t>The government has recommended a 3% pay uplift for NHS nurses and other health workers in England for 2022-23. (</a:t>
            </a:r>
            <a:r>
              <a:rPr lang="en-GB" sz="2000" b="1" dirty="0" err="1">
                <a:effectLst/>
              </a:rPr>
              <a:t>NursingTimes</a:t>
            </a:r>
            <a:r>
              <a:rPr lang="en-GB" sz="2000" b="1" dirty="0">
                <a:effectLst/>
              </a:rPr>
              <a:t> 2022)</a:t>
            </a:r>
            <a:br>
              <a:rPr lang="en-GB" sz="2000" b="0" i="0" dirty="0">
                <a:solidFill>
                  <a:srgbClr val="202124"/>
                </a:solidFill>
                <a:effectLst/>
                <a:latin typeface="arial" panose="020B0604020202020204" pitchFamily="34" charset="0"/>
              </a:rPr>
            </a:br>
            <a:endParaRPr lang="en-GB" sz="2000" dirty="0">
              <a:effectLst/>
            </a:endParaRPr>
          </a:p>
          <a:p>
            <a:pPr marL="0" indent="0">
              <a:buNone/>
            </a:pPr>
            <a:endParaRPr lang="en-GB" sz="2000" dirty="0"/>
          </a:p>
        </p:txBody>
      </p:sp>
    </p:spTree>
    <p:extLst>
      <p:ext uri="{BB962C8B-B14F-4D97-AF65-F5344CB8AC3E}">
        <p14:creationId xmlns:p14="http://schemas.microsoft.com/office/powerpoint/2010/main" val="862452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42D24-2D09-25CC-6DB6-03B5AAB3FB34}"/>
              </a:ext>
            </a:extLst>
          </p:cNvPr>
          <p:cNvSpPr>
            <a:spLocks noGrp="1"/>
          </p:cNvSpPr>
          <p:nvPr>
            <p:ph type="title"/>
          </p:nvPr>
        </p:nvSpPr>
        <p:spPr/>
        <p:txBody>
          <a:bodyPr/>
          <a:lstStyle/>
          <a:p>
            <a:r>
              <a:rPr lang="en-GB" dirty="0"/>
              <a:t>Evaluate Alternative Solutions</a:t>
            </a:r>
          </a:p>
        </p:txBody>
      </p:sp>
      <p:sp>
        <p:nvSpPr>
          <p:cNvPr id="3" name="Content Placeholder 2">
            <a:extLst>
              <a:ext uri="{FF2B5EF4-FFF2-40B4-BE49-F238E27FC236}">
                <a16:creationId xmlns:a16="http://schemas.microsoft.com/office/drawing/2014/main" id="{AFF95162-6C88-48D5-DBEC-950C9C6B34BC}"/>
              </a:ext>
            </a:extLst>
          </p:cNvPr>
          <p:cNvSpPr>
            <a:spLocks noGrp="1"/>
          </p:cNvSpPr>
          <p:nvPr>
            <p:ph idx="1"/>
          </p:nvPr>
        </p:nvSpPr>
        <p:spPr>
          <a:xfrm>
            <a:off x="2589212" y="1567542"/>
            <a:ext cx="8915400" cy="2046514"/>
          </a:xfrm>
        </p:spPr>
        <p:txBody>
          <a:bodyPr>
            <a:normAutofit/>
          </a:bodyPr>
          <a:lstStyle/>
          <a:p>
            <a:r>
              <a:rPr lang="en-GB" sz="2000" dirty="0">
                <a:effectLst/>
              </a:rPr>
              <a:t>Digital Transformation of Healthcare</a:t>
            </a:r>
          </a:p>
          <a:p>
            <a:pPr marL="0" indent="0" algn="l">
              <a:buNone/>
            </a:pPr>
            <a:r>
              <a:rPr lang="en-GB" sz="2000" b="1" i="0" dirty="0">
                <a:solidFill>
                  <a:srgbClr val="202124"/>
                </a:solidFill>
                <a:effectLst/>
                <a:latin typeface="arial" panose="020B0604020202020204" pitchFamily="34" charset="0"/>
              </a:rPr>
              <a:t>Digital can play a big role in keeping more people healthier for longer. At the simplest level, this could mean giving patients and service users more control over their own healthcare, such as through remote monitoring and wearable devices. (</a:t>
            </a:r>
            <a:r>
              <a:rPr lang="en-GB" sz="2000" b="1" i="0" dirty="0" err="1">
                <a:solidFill>
                  <a:srgbClr val="202124"/>
                </a:solidFill>
                <a:effectLst/>
                <a:latin typeface="arial" panose="020B0604020202020204" pitchFamily="34" charset="0"/>
              </a:rPr>
              <a:t>NHSProviders</a:t>
            </a:r>
            <a:r>
              <a:rPr lang="en-GB" sz="2000" b="1" i="0" dirty="0">
                <a:solidFill>
                  <a:srgbClr val="202124"/>
                </a:solidFill>
                <a:effectLst/>
                <a:latin typeface="arial" panose="020B0604020202020204" pitchFamily="34" charset="0"/>
              </a:rPr>
              <a:t> 2022)</a:t>
            </a:r>
          </a:p>
          <a:p>
            <a:endParaRPr lang="en-GB" sz="2000" dirty="0"/>
          </a:p>
        </p:txBody>
      </p:sp>
      <p:sp>
        <p:nvSpPr>
          <p:cNvPr id="4" name="Content Placeholder 2">
            <a:extLst>
              <a:ext uri="{FF2B5EF4-FFF2-40B4-BE49-F238E27FC236}">
                <a16:creationId xmlns:a16="http://schemas.microsoft.com/office/drawing/2014/main" id="{65E679B0-575A-35AE-817E-2D2AD6B3CD9F}"/>
              </a:ext>
            </a:extLst>
          </p:cNvPr>
          <p:cNvSpPr txBox="1">
            <a:spLocks/>
          </p:cNvSpPr>
          <p:nvPr/>
        </p:nvSpPr>
        <p:spPr>
          <a:xfrm>
            <a:off x="2338840" y="4557488"/>
            <a:ext cx="8915400" cy="204651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sz="2000" b="1" dirty="0"/>
          </a:p>
        </p:txBody>
      </p:sp>
      <p:sp>
        <p:nvSpPr>
          <p:cNvPr id="5" name="Title 1">
            <a:extLst>
              <a:ext uri="{FF2B5EF4-FFF2-40B4-BE49-F238E27FC236}">
                <a16:creationId xmlns:a16="http://schemas.microsoft.com/office/drawing/2014/main" id="{BEA03D8B-D97B-0E43-A25A-DCBE4EA1DBB0}"/>
              </a:ext>
            </a:extLst>
          </p:cNvPr>
          <p:cNvSpPr txBox="1">
            <a:spLocks/>
          </p:cNvSpPr>
          <p:nvPr/>
        </p:nvSpPr>
        <p:spPr>
          <a:xfrm>
            <a:off x="2745325" y="3722908"/>
            <a:ext cx="891168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dirty="0"/>
          </a:p>
        </p:txBody>
      </p:sp>
    </p:spTree>
    <p:extLst>
      <p:ext uri="{BB962C8B-B14F-4D97-AF65-F5344CB8AC3E}">
        <p14:creationId xmlns:p14="http://schemas.microsoft.com/office/powerpoint/2010/main" val="5239367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9DBFC-2281-0C76-921B-412723A16664}"/>
              </a:ext>
            </a:extLst>
          </p:cNvPr>
          <p:cNvSpPr>
            <a:spLocks noGrp="1"/>
          </p:cNvSpPr>
          <p:nvPr>
            <p:ph type="title"/>
          </p:nvPr>
        </p:nvSpPr>
        <p:spPr>
          <a:xfrm>
            <a:off x="2230318" y="1065545"/>
            <a:ext cx="8911687" cy="1280890"/>
          </a:xfrm>
        </p:spPr>
        <p:txBody>
          <a:bodyPr/>
          <a:lstStyle/>
          <a:p>
            <a:pPr algn="ctr"/>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F8BC2A0A-18B4-E3C8-EEE2-5DC3867FDA2F}"/>
              </a:ext>
            </a:extLst>
          </p:cNvPr>
          <p:cNvSpPr>
            <a:spLocks noGrp="1"/>
          </p:cNvSpPr>
          <p:nvPr>
            <p:ph idx="1"/>
          </p:nvPr>
        </p:nvSpPr>
        <p:spPr>
          <a:xfrm>
            <a:off x="2526150" y="2685393"/>
            <a:ext cx="8915400" cy="3777622"/>
          </a:xfrm>
        </p:spPr>
        <p:txBody>
          <a:bodyPr/>
          <a:lstStyle/>
          <a:p>
            <a:r>
              <a:rPr lang="en-GB" sz="2000" b="1" dirty="0"/>
              <a:t>The NHS Adult staff shortage is a systemic problem that for too long has been ignored, it is a threat to the health of British society, if urgent measures are not taken to make students want to work in the medical system it can collapse, and you will also need to think of a plan to provide work visas for those who want to emigrate to the UK, and make jobs more attractive.</a:t>
            </a:r>
          </a:p>
          <a:p>
            <a:pPr marL="0" indent="0">
              <a:buNone/>
            </a:pPr>
            <a:endParaRPr lang="en-GB" dirty="0"/>
          </a:p>
        </p:txBody>
      </p:sp>
    </p:spTree>
    <p:extLst>
      <p:ext uri="{BB962C8B-B14F-4D97-AF65-F5344CB8AC3E}">
        <p14:creationId xmlns:p14="http://schemas.microsoft.com/office/powerpoint/2010/main" val="655565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8D79D-9440-3499-2957-3CC653831547}"/>
              </a:ext>
            </a:extLst>
          </p:cNvPr>
          <p:cNvSpPr>
            <a:spLocks noGrp="1"/>
          </p:cNvSpPr>
          <p:nvPr>
            <p:ph type="title"/>
          </p:nvPr>
        </p:nvSpPr>
        <p:spPr>
          <a:xfrm>
            <a:off x="2592925" y="624110"/>
            <a:ext cx="8911687" cy="714833"/>
          </a:xfrm>
        </p:spPr>
        <p:txBody>
          <a:bodyPr/>
          <a:lstStyle/>
          <a:p>
            <a:pPr algn="ctr"/>
            <a:r>
              <a:rPr lang="en-GB" dirty="0"/>
              <a:t>References</a:t>
            </a:r>
          </a:p>
        </p:txBody>
      </p:sp>
      <p:sp>
        <p:nvSpPr>
          <p:cNvPr id="3" name="Content Placeholder 2">
            <a:extLst>
              <a:ext uri="{FF2B5EF4-FFF2-40B4-BE49-F238E27FC236}">
                <a16:creationId xmlns:a16="http://schemas.microsoft.com/office/drawing/2014/main" id="{3F2387B8-179C-06BC-74E2-58B09DE4E4CA}"/>
              </a:ext>
            </a:extLst>
          </p:cNvPr>
          <p:cNvSpPr>
            <a:spLocks noGrp="1"/>
          </p:cNvSpPr>
          <p:nvPr>
            <p:ph idx="1"/>
          </p:nvPr>
        </p:nvSpPr>
        <p:spPr>
          <a:xfrm>
            <a:off x="2589212" y="1436914"/>
            <a:ext cx="8915400" cy="4898572"/>
          </a:xfrm>
        </p:spPr>
        <p:txBody>
          <a:bodyPr>
            <a:normAutofit lnSpcReduction="10000"/>
          </a:bodyPr>
          <a:lstStyle/>
          <a:p>
            <a:r>
              <a:rPr lang="en-GB" b="0" i="0" dirty="0">
                <a:solidFill>
                  <a:srgbClr val="000000"/>
                </a:solidFill>
                <a:effectLst/>
                <a:latin typeface="Open Sans" panose="020B0606030504020204" pitchFamily="34" charset="0"/>
              </a:rPr>
              <a:t>Bush, T., 2022. </a:t>
            </a:r>
            <a:r>
              <a:rPr lang="en-GB" b="0" i="1" dirty="0">
                <a:solidFill>
                  <a:srgbClr val="000000"/>
                </a:solidFill>
                <a:effectLst/>
                <a:latin typeface="Open Sans" panose="020B0606030504020204" pitchFamily="34" charset="0"/>
              </a:rPr>
              <a:t>PESTLE Analysis of the NHS</a:t>
            </a:r>
            <a:r>
              <a:rPr lang="en-GB" b="0" i="0" dirty="0">
                <a:solidFill>
                  <a:srgbClr val="000000"/>
                </a:solidFill>
                <a:effectLst/>
                <a:latin typeface="Open Sans" panose="020B0606030504020204" pitchFamily="34" charset="0"/>
              </a:rPr>
              <a:t>. [online] PESTLE Analysis. Available at: &lt;https://pestleanalysis.com/nhs-pestle-analysis&gt; [Accessed 12 July 2022].</a:t>
            </a:r>
          </a:p>
          <a:p>
            <a:r>
              <a:rPr lang="en-GB" b="0" i="0" dirty="0">
                <a:solidFill>
                  <a:srgbClr val="000000"/>
                </a:solidFill>
                <a:effectLst/>
                <a:latin typeface="Open Sans" panose="020B0606030504020204" pitchFamily="34" charset="0"/>
              </a:rPr>
              <a:t>Nhsproviders.org. 2022. </a:t>
            </a:r>
            <a:r>
              <a:rPr lang="en-GB" b="0" i="1" dirty="0">
                <a:solidFill>
                  <a:srgbClr val="000000"/>
                </a:solidFill>
                <a:effectLst/>
                <a:latin typeface="Open Sans" panose="020B0606030504020204" pitchFamily="34" charset="0"/>
              </a:rPr>
              <a:t>Providers deliver: better care for patients and service users</a:t>
            </a:r>
            <a:r>
              <a:rPr lang="en-GB" b="0" i="0" dirty="0">
                <a:solidFill>
                  <a:srgbClr val="000000"/>
                </a:solidFill>
                <a:effectLst/>
                <a:latin typeface="Open Sans" panose="020B0606030504020204" pitchFamily="34" charset="0"/>
              </a:rPr>
              <a:t>. [online] Available at: &lt;https://nhsproviders.org/a-new-era-of-digital-leadership/why-digital-transformation-matters&gt; [Accessed 12 July 2022].</a:t>
            </a:r>
          </a:p>
          <a:p>
            <a:r>
              <a:rPr lang="en-GB" b="0" i="0" dirty="0">
                <a:solidFill>
                  <a:srgbClr val="000000"/>
                </a:solidFill>
                <a:effectLst/>
                <a:latin typeface="Open Sans" panose="020B0606030504020204" pitchFamily="34" charset="0"/>
              </a:rPr>
              <a:t>Ford, M., 2022. </a:t>
            </a:r>
            <a:r>
              <a:rPr lang="en-GB" b="0" i="1" dirty="0">
                <a:solidFill>
                  <a:srgbClr val="000000"/>
                </a:solidFill>
                <a:effectLst/>
                <a:latin typeface="Open Sans" panose="020B0606030504020204" pitchFamily="34" charset="0"/>
              </a:rPr>
              <a:t>Government puts forward 3% pay uplift for NHS nurses in England | Nursing Times</a:t>
            </a:r>
            <a:r>
              <a:rPr lang="en-GB" b="0" i="0" dirty="0">
                <a:solidFill>
                  <a:srgbClr val="000000"/>
                </a:solidFill>
                <a:effectLst/>
                <a:latin typeface="Open Sans" panose="020B0606030504020204" pitchFamily="34" charset="0"/>
              </a:rPr>
              <a:t>. [online] Nursing Times. Available at: &lt;https://www.nursingtimes.net/news/policies-and-guidance/government-puts-forward-3-pay-uplift-for-nhs-nurses-in-england-23-02-2022/?micro=MjUxMzQ&gt; [Accessed 12 July 2022].</a:t>
            </a:r>
          </a:p>
          <a:p>
            <a:r>
              <a:rPr lang="en-GB" b="0" i="0" dirty="0">
                <a:solidFill>
                  <a:srgbClr val="000000"/>
                </a:solidFill>
                <a:effectLst/>
                <a:latin typeface="Open Sans" panose="020B0606030504020204" pitchFamily="34" charset="0"/>
              </a:rPr>
              <a:t>Nursing Times. 2022. </a:t>
            </a:r>
            <a:r>
              <a:rPr lang="en-GB" b="0" i="1" dirty="0">
                <a:solidFill>
                  <a:srgbClr val="000000"/>
                </a:solidFill>
                <a:effectLst/>
                <a:latin typeface="Open Sans" panose="020B0606030504020204" pitchFamily="34" charset="0"/>
              </a:rPr>
              <a:t>Policies and Guidance - News</a:t>
            </a:r>
            <a:r>
              <a:rPr lang="en-GB" b="0" i="0" dirty="0">
                <a:solidFill>
                  <a:srgbClr val="000000"/>
                </a:solidFill>
                <a:effectLst/>
                <a:latin typeface="Open Sans" panose="020B0606030504020204" pitchFamily="34" charset="0"/>
              </a:rPr>
              <a:t>. [online] Available at: &lt;https://www.nursingtimes.net/news/policies-and-guidance/?block_id=3&amp;page=16&gt; [Accessed 12 July 2022].</a:t>
            </a:r>
          </a:p>
          <a:p>
            <a:r>
              <a:rPr lang="en-GB" b="0" i="0" dirty="0">
                <a:solidFill>
                  <a:srgbClr val="000000"/>
                </a:solidFill>
                <a:effectLst/>
                <a:latin typeface="Open Sans" panose="020B0606030504020204" pitchFamily="34" charset="0"/>
              </a:rPr>
              <a:t>Health Careers. 2022. </a:t>
            </a:r>
            <a:r>
              <a:rPr lang="en-GB" b="0" i="1" dirty="0">
                <a:solidFill>
                  <a:srgbClr val="000000"/>
                </a:solidFill>
                <a:effectLst/>
                <a:latin typeface="Open Sans" panose="020B0606030504020204" pitchFamily="34" charset="0"/>
              </a:rPr>
              <a:t>Accelerated programmes</a:t>
            </a:r>
            <a:r>
              <a:rPr lang="en-GB" b="0" i="0" dirty="0">
                <a:solidFill>
                  <a:srgbClr val="000000"/>
                </a:solidFill>
                <a:effectLst/>
                <a:latin typeface="Open Sans" panose="020B0606030504020204" pitchFamily="34" charset="0"/>
              </a:rPr>
              <a:t>. [online] Available at: &lt;https://www.healthcareers.nhs.uk/career-planning/study-and-training/graduate-training-opportunities/accelerated-programmes&gt; [Accessed 12 July 2022].</a:t>
            </a:r>
            <a:endParaRPr lang="en-GB" dirty="0"/>
          </a:p>
        </p:txBody>
      </p:sp>
    </p:spTree>
    <p:extLst>
      <p:ext uri="{BB962C8B-B14F-4D97-AF65-F5344CB8AC3E}">
        <p14:creationId xmlns:p14="http://schemas.microsoft.com/office/powerpoint/2010/main" val="267032584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0</TotalTime>
  <Words>926</Words>
  <Application>Microsoft Office PowerPoint</Application>
  <PresentationFormat>Widescreen</PresentationFormat>
  <Paragraphs>94</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Arial</vt:lpstr>
      <vt:lpstr>Century Gothic</vt:lpstr>
      <vt:lpstr>KlavikaWebBasicRegular</vt:lpstr>
      <vt:lpstr>Open Sans</vt:lpstr>
      <vt:lpstr>Wingdings 3</vt:lpstr>
      <vt:lpstr>Wisp</vt:lpstr>
      <vt:lpstr>Name:Esmeralda Tatiana Jipescu Student Number:2118529 Module: BMSW 4004 Problem Solving and Decision Making Lecturer Chijioke D Uba</vt:lpstr>
      <vt:lpstr>The nature of Staff Shortage</vt:lpstr>
      <vt:lpstr>Adult Staff Shortage Impact</vt:lpstr>
      <vt:lpstr>Analysis</vt:lpstr>
      <vt:lpstr>PESTLE Analysis</vt:lpstr>
      <vt:lpstr>PowerPoint Presentation</vt:lpstr>
      <vt:lpstr>PLUS</vt:lpstr>
      <vt:lpstr>Evaluate Alternative Solutions</vt:lpstr>
      <vt:lpstr>Evaluate Alternative Solutions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4004 Problem Solving and Decision Making</dc:title>
  <dc:creator>Esmeralda Jipescu</dc:creator>
  <cp:lastModifiedBy>Esmeralda Jipescu</cp:lastModifiedBy>
  <cp:revision>85</cp:revision>
  <dcterms:created xsi:type="dcterms:W3CDTF">2022-07-08T20:28:14Z</dcterms:created>
  <dcterms:modified xsi:type="dcterms:W3CDTF">2022-07-17T10:21:10Z</dcterms:modified>
</cp:coreProperties>
</file>