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23FA44-5E00-77F9-2069-328E28D71079}" v="29" dt="2026-10-13T21:34:53.5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318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>
              <a:buClr>
                <a:schemeClr val="accent1">
                  <a:lumMod val="75000"/>
                </a:schemeClr>
              </a:buClr>
              <a:defRPr/>
            </a:lvl1pPr>
            <a:lvl2pPr>
              <a:buClr>
                <a:schemeClr val="accent1">
                  <a:lumMod val="75000"/>
                </a:schemeClr>
              </a:buClr>
              <a:defRPr/>
            </a:lvl2pPr>
            <a:lvl3pPr>
              <a:buClr>
                <a:schemeClr val="accent1">
                  <a:lumMod val="75000"/>
                </a:schemeClr>
              </a:buClr>
              <a:defRPr/>
            </a:lvl3pPr>
            <a:lvl4pPr>
              <a:buClr>
                <a:schemeClr val="accent1">
                  <a:lumMod val="75000"/>
                </a:schemeClr>
              </a:buClr>
              <a:defRPr/>
            </a:lvl4pPr>
            <a:lvl5pPr>
              <a:buClr>
                <a:schemeClr val="accent1">
                  <a:lumMod val="75000"/>
                </a:schemeClr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077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756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398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293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447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630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041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03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242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8198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1625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3242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0038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9409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9299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677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304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  <p:sldLayoutId id="2147483894" r:id="rId12"/>
    <p:sldLayoutId id="2147483895" r:id="rId13"/>
    <p:sldLayoutId id="2147483896" r:id="rId14"/>
    <p:sldLayoutId id="2147483897" r:id="rId15"/>
    <p:sldLayoutId id="2147483898" r:id="rId16"/>
    <p:sldLayoutId id="214748389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/long-read/confidentiality-policy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/long-read/confidentiality-policy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inghub.nhs.uk/resource/12472" TargetMode="External"/><Relationship Id="rId2" Type="http://schemas.openxmlformats.org/officeDocument/2006/relationships/hyperlink" Target="https://www.microsoft.com/en-gb/microsoft-365/onedrive/onedrive-for-business?msockid=0e4c0ab9b12d651c2c141d77b03164e5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is.nhs.uk/insights/article/microsoft-office-365-benefits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teams.cloud.microsoft/l/message/19:f71aa86521714272a5542bdae4f52888@thread.v2/1791845118726?context=%7B%22contextType%22%3A%22chat%22%7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By Rediet Hagos,</a:t>
            </a:r>
            <a:r>
              <a:rPr lang="en-US">
                <a:ea typeface="+mn-lt"/>
                <a:cs typeface="+mn-lt"/>
              </a:rPr>
              <a:t> Naila Munir and Lily Myatt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5D99B7-A57C-7830-46B2-5F5BD13530EA}"/>
              </a:ext>
            </a:extLst>
          </p:cNvPr>
          <p:cNvSpPr txBox="1"/>
          <p:nvPr/>
        </p:nvSpPr>
        <p:spPr>
          <a:xfrm>
            <a:off x="6606265" y="4690234"/>
            <a:ext cx="512046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/>
              <a:t>LCHS4007_BIRM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0E5E7F-11DD-13F3-8504-FCC6E17907C1}"/>
              </a:ext>
            </a:extLst>
          </p:cNvPr>
          <p:cNvSpPr txBox="1"/>
          <p:nvPr/>
        </p:nvSpPr>
        <p:spPr>
          <a:xfrm>
            <a:off x="1483106" y="1713143"/>
            <a:ext cx="10497707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/>
              <a:t>How to secure file storage and sharing of service user documents by using OneDrive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84AAA7-479D-E48B-1741-E32F6CF90157}"/>
              </a:ext>
            </a:extLst>
          </p:cNvPr>
          <p:cNvSpPr txBox="1"/>
          <p:nvPr/>
        </p:nvSpPr>
        <p:spPr>
          <a:xfrm>
            <a:off x="7088037" y="5390231"/>
            <a:ext cx="489373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Bianca Dodgen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D6D74E7-711D-1B78-C5C7-9610BB8F7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668" y="2056242"/>
            <a:ext cx="5245430" cy="4410694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US" sz="1800" baseline="0">
                <a:latin typeface="-apple-system"/>
              </a:rPr>
              <a:t> S</a:t>
            </a:r>
            <a:r>
              <a:rPr lang="en-US" sz="2000" b="1" baseline="0">
                <a:latin typeface="-apple-system"/>
              </a:rPr>
              <a:t>elected Workplace Task: Storage and Sharing of Documents Pertaining to Service Users Link to the Ashford Case Study</a:t>
            </a:r>
            <a:endParaRPr lang="en-GB" sz="2000" b="1">
              <a:latin typeface="Corbel" panose="020B0503020204020204"/>
            </a:endParaRPr>
          </a:p>
          <a:p>
            <a:pPr>
              <a:buNone/>
            </a:pPr>
            <a:r>
              <a:rPr lang="en-US" sz="1800" baseline="0" dirty="0">
                <a:latin typeface="-apple-system"/>
              </a:rPr>
              <a:t> - The staff </a:t>
            </a:r>
            <a:r>
              <a:rPr lang="en-US" sz="1800" dirty="0">
                <a:latin typeface="-apple-system"/>
              </a:rPr>
              <a:t>operate</a:t>
            </a:r>
            <a:r>
              <a:rPr lang="en-US" sz="1800" baseline="0" dirty="0">
                <a:latin typeface="-apple-system"/>
              </a:rPr>
              <a:t> from the homes of service users, supported living and the main office.</a:t>
            </a:r>
            <a:r>
              <a:rPr lang="en-US" sz="1800" dirty="0">
                <a:latin typeface="-apple-system"/>
                <a:ea typeface="-apple-system"/>
                <a:cs typeface="-apple-system"/>
              </a:rPr>
              <a:t>​</a:t>
            </a:r>
            <a:br>
              <a:rPr lang="en-US" sz="1800" dirty="0">
                <a:latin typeface="-apple-system"/>
                <a:ea typeface="-apple-system"/>
                <a:cs typeface="-apple-system"/>
              </a:rPr>
            </a:br>
            <a:r>
              <a:rPr lang="en-US" sz="1800" baseline="0" dirty="0">
                <a:latin typeface="-apple-system"/>
              </a:rPr>
              <a:t>- Ashford faces issues of missed </a:t>
            </a:r>
            <a:r>
              <a:rPr lang="en-US" sz="1800" dirty="0">
                <a:latin typeface="-apple-system"/>
              </a:rPr>
              <a:t>updates</a:t>
            </a:r>
            <a:r>
              <a:rPr lang="en-US" sz="1800" baseline="0" dirty="0">
                <a:latin typeface="-apple-system"/>
              </a:rPr>
              <a:t>, duplication of efforts and inconsistencies in </a:t>
            </a:r>
            <a:r>
              <a:rPr lang="en-US" sz="1800" dirty="0">
                <a:latin typeface="-apple-system"/>
              </a:rPr>
              <a:t>record-keeping</a:t>
            </a:r>
            <a:r>
              <a:rPr lang="en-US" sz="1800" baseline="0" dirty="0">
                <a:latin typeface="-apple-system"/>
              </a:rPr>
              <a:t>.</a:t>
            </a:r>
            <a:r>
              <a:rPr lang="en-US" sz="1800" dirty="0">
                <a:latin typeface="-apple-system"/>
                <a:ea typeface="-apple-system"/>
                <a:cs typeface="-apple-system"/>
              </a:rPr>
              <a:t>​</a:t>
            </a:r>
            <a:br>
              <a:rPr lang="en-US" sz="1800" dirty="0">
                <a:latin typeface="-apple-system"/>
                <a:ea typeface="-apple-system"/>
                <a:cs typeface="-apple-system"/>
              </a:rPr>
            </a:br>
            <a:r>
              <a:rPr lang="en-US" sz="1800" baseline="0" dirty="0">
                <a:latin typeface="-apple-system"/>
              </a:rPr>
              <a:t>- The staff </a:t>
            </a:r>
            <a:r>
              <a:rPr lang="en-US" sz="1800" dirty="0">
                <a:latin typeface="-apple-system"/>
              </a:rPr>
              <a:t>require</a:t>
            </a:r>
            <a:r>
              <a:rPr lang="en-US" sz="1800" baseline="0" dirty="0">
                <a:latin typeface="-apple-system"/>
              </a:rPr>
              <a:t> access to </a:t>
            </a:r>
            <a:r>
              <a:rPr lang="en-US" sz="1800" dirty="0">
                <a:latin typeface="-apple-system"/>
              </a:rPr>
              <a:t>accurate</a:t>
            </a:r>
            <a:r>
              <a:rPr lang="en-US" sz="1800" baseline="0" dirty="0">
                <a:latin typeface="-apple-system"/>
              </a:rPr>
              <a:t> and up-to-date information about service users (University of Wales Trinity Saint David, 2026). Example - The </a:t>
            </a:r>
            <a:r>
              <a:rPr lang="en-US" sz="1800" baseline="0" dirty="0" err="1">
                <a:latin typeface="-apple-system"/>
              </a:rPr>
              <a:t>authorised</a:t>
            </a:r>
            <a:r>
              <a:rPr lang="en-US" sz="1800" baseline="0" dirty="0">
                <a:latin typeface="-apple-system"/>
              </a:rPr>
              <a:t> care worker gains access to the relevant service user document via OneDrive, assuming that Ashford has given permission for it and set up access permissions. Potential Benefits - Easier access to the relevant information</a:t>
            </a:r>
            <a:r>
              <a:rPr lang="en-US" sz="1800" dirty="0">
                <a:latin typeface="-apple-system"/>
                <a:ea typeface="-apple-system"/>
                <a:cs typeface="-apple-system"/>
              </a:rPr>
              <a:t>​</a:t>
            </a:r>
            <a:br>
              <a:rPr lang="en-US" sz="1800" dirty="0">
                <a:latin typeface="-apple-system"/>
                <a:ea typeface="-apple-system"/>
                <a:cs typeface="-apple-system"/>
              </a:rPr>
            </a:br>
            <a:r>
              <a:rPr lang="en-US" sz="1800" baseline="0" dirty="0">
                <a:latin typeface="-apple-system"/>
              </a:rPr>
              <a:t>- Potential improvement in communication between </a:t>
            </a:r>
            <a:r>
              <a:rPr lang="en-US" sz="1800" baseline="0" dirty="0" err="1">
                <a:latin typeface="-apple-system"/>
              </a:rPr>
              <a:t>authorised</a:t>
            </a:r>
            <a:r>
              <a:rPr lang="en-US" sz="1800" baseline="0" dirty="0">
                <a:latin typeface="-apple-system"/>
              </a:rPr>
              <a:t> staff</a:t>
            </a:r>
            <a:r>
              <a:rPr lang="en-US" sz="1800" dirty="0">
                <a:latin typeface="-apple-system"/>
                <a:ea typeface="-apple-system"/>
                <a:cs typeface="-apple-system"/>
              </a:rPr>
              <a:t>​</a:t>
            </a:r>
            <a:br>
              <a:rPr lang="en-US" sz="1800" dirty="0">
                <a:latin typeface="-apple-system"/>
                <a:ea typeface="-apple-system"/>
                <a:cs typeface="-apple-system"/>
              </a:rPr>
            </a:br>
            <a:r>
              <a:rPr lang="en-US" sz="1800" baseline="0" dirty="0">
                <a:latin typeface="-apple-system"/>
              </a:rPr>
              <a:t> </a:t>
            </a:r>
            <a:r>
              <a:rPr lang="en-US" sz="1800" dirty="0">
                <a:latin typeface="-apple-system"/>
                <a:ea typeface="-apple-system"/>
                <a:cs typeface="-apple-system"/>
              </a:rPr>
              <a:t>​</a:t>
            </a:r>
            <a:endParaRPr lang="en-GB" sz="180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0DFCCB6-DA06-2D70-ADDD-7BEF35C26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969"/>
            <a:ext cx="10018713" cy="1713015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entury Gothic"/>
              </a:rPr>
              <a:t>What their chosen workplace task involves and how it links to the case </a:t>
            </a:r>
            <a:r>
              <a:rPr lang="en-GB" sz="2400" b="1">
                <a:latin typeface="Century Gothic"/>
              </a:rPr>
              <a:t>study </a:t>
            </a:r>
            <a:r>
              <a:rPr lang="en-GB" sz="3200" b="1">
                <a:latin typeface="Century Gothic"/>
              </a:rPr>
              <a:t>RH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4D8E34-2341-8768-459D-16AA1CD346CA}"/>
              </a:ext>
            </a:extLst>
          </p:cNvPr>
          <p:cNvSpPr txBox="1"/>
          <p:nvPr/>
        </p:nvSpPr>
        <p:spPr>
          <a:xfrm>
            <a:off x="6096000" y="1272396"/>
            <a:ext cx="60960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 dirty="0">
                <a:latin typeface="-apple-system"/>
                <a:ea typeface="-apple-system"/>
                <a:cs typeface="-apple-system"/>
              </a:rPr>
            </a:br>
            <a:r>
              <a:rPr lang="en-US" dirty="0">
                <a:latin typeface="-apple-system"/>
                <a:ea typeface="-apple-system"/>
                <a:cs typeface="-apple-system"/>
              </a:rPr>
              <a:t>- Possible reduction of duplicate documents</a:t>
            </a:r>
            <a:br>
              <a:rPr lang="en-US" dirty="0">
                <a:latin typeface="-apple-system"/>
                <a:ea typeface="-apple-system"/>
                <a:cs typeface="-apple-system"/>
              </a:rPr>
            </a:br>
            <a:r>
              <a:rPr lang="en-US" dirty="0">
                <a:latin typeface="-apple-system"/>
                <a:ea typeface="-apple-system"/>
                <a:cs typeface="-apple-system"/>
              </a:rPr>
              <a:t>- Improved </a:t>
            </a:r>
            <a:r>
              <a:rPr lang="en-US" dirty="0" err="1">
                <a:latin typeface="-apple-system"/>
                <a:ea typeface="-apple-system"/>
                <a:cs typeface="-apple-system"/>
              </a:rPr>
              <a:t>organisation</a:t>
            </a:r>
            <a:r>
              <a:rPr lang="en-US" dirty="0">
                <a:latin typeface="-apple-system"/>
                <a:ea typeface="-apple-system"/>
                <a:cs typeface="-apple-system"/>
              </a:rPr>
              <a:t> of the information about service users</a:t>
            </a:r>
          </a:p>
          <a:p>
            <a:r>
              <a:rPr lang="en-US">
                <a:latin typeface="-apple-system"/>
                <a:ea typeface="-apple-system"/>
                <a:cs typeface="-apple-system"/>
              </a:rPr>
              <a:t>References: NHS England (2026) Confidentiality policy. </a:t>
            </a:r>
            <a:r>
              <a:rPr lang="en-US" dirty="0">
                <a:latin typeface="-apple-system"/>
                <a:ea typeface="-apple-system"/>
                <a:cs typeface="-apple-system"/>
              </a:rPr>
              <a:t>Available at: </a:t>
            </a:r>
            <a:r>
              <a:rPr lang="en-US" dirty="0">
                <a:latin typeface="-apple-system"/>
                <a:ea typeface="-apple-system"/>
                <a:cs typeface="-apple-system"/>
                <a:hlinkClick r:id="rId2" tooltip="https://www.england.nhs.uk/long-read/confidentiality-policy/"/>
              </a:rPr>
              <a:t>https://www.england.nhs.uk/long-read/confidentiality-policy/</a:t>
            </a:r>
            <a:r>
              <a:rPr lang="en-US" dirty="0">
                <a:latin typeface="-apple-system"/>
                <a:ea typeface="-apple-system"/>
                <a:cs typeface="-apple-system"/>
              </a:rPr>
              <a:t> (Accessed: 11 October 2026). </a:t>
            </a:r>
            <a:endParaRPr lang="en-US">
              <a:latin typeface="-apple-system"/>
            </a:endParaRPr>
          </a:p>
        </p:txBody>
      </p:sp>
    </p:spTree>
    <p:extLst>
      <p:ext uri="{BB962C8B-B14F-4D97-AF65-F5344CB8AC3E}">
        <p14:creationId xmlns:p14="http://schemas.microsoft.com/office/powerpoint/2010/main" val="1126094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39887-F485-B20D-207F-711FAAC7B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-1121"/>
            <a:ext cx="9464532" cy="1859740"/>
          </a:xfrm>
        </p:spPr>
        <p:txBody>
          <a:bodyPr>
            <a:normAutofit fontScale="90000"/>
          </a:bodyPr>
          <a:lstStyle/>
          <a:p>
            <a:r>
              <a:rPr lang="en-GB"/>
              <a:t>Which Microsoft 360 tool they selected?</a:t>
            </a:r>
            <a:br>
              <a:rPr lang="en-GB"/>
            </a:br>
            <a:r>
              <a:rPr lang="en-GB" b="1"/>
              <a:t>RH </a:t>
            </a:r>
            <a:br>
              <a:rPr lang="en-GB" b="1"/>
            </a:br>
            <a:endParaRPr lang="en-GB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33D72-55B2-FBF8-D20B-2782DB7B5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706" y="903407"/>
            <a:ext cx="11665788" cy="447225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  </a:t>
            </a:r>
            <a:endParaRPr lang="en-GB" sz="1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AC9A5D-A463-43A3-C0AB-D944079FC76B}"/>
              </a:ext>
            </a:extLst>
          </p:cNvPr>
          <p:cNvSpPr txBox="1"/>
          <p:nvPr/>
        </p:nvSpPr>
        <p:spPr>
          <a:xfrm>
            <a:off x="1265208" y="1545566"/>
            <a:ext cx="10265433" cy="45550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 Selected MS 365 Tool: Microsoft OneDrive Purpose </a:t>
            </a:r>
          </a:p>
          <a:p>
            <a:r>
              <a:rPr lang="en-US" dirty="0"/>
              <a:t>-</a:t>
            </a:r>
            <a:r>
              <a:rPr lang="en-US" sz="2400" dirty="0"/>
              <a:t> Storage, </a:t>
            </a:r>
            <a:r>
              <a:rPr lang="en-US" sz="2400" dirty="0" err="1"/>
              <a:t>organisation</a:t>
            </a:r>
            <a:r>
              <a:rPr lang="en-US" sz="2400" dirty="0"/>
              <a:t>, and sharing of service user documents, provided that Ashford has given permission and relevant policies are in place. Documents - Care plans</a:t>
            </a:r>
            <a:br>
              <a:rPr lang="en-US" sz="2400" dirty="0"/>
            </a:br>
            <a:r>
              <a:rPr lang="en-US" sz="2400" dirty="0"/>
              <a:t>- Appointments</a:t>
            </a:r>
            <a:br>
              <a:rPr lang="en-US" sz="2400" dirty="0"/>
            </a:br>
            <a:r>
              <a:rPr lang="en-US" sz="2400" dirty="0"/>
              <a:t>- Other relevant care documents. Considerations - Confidentiality of the service user information via appropriate access permissions and data protection policy (NHS England, 2026) </a:t>
            </a:r>
            <a:endParaRPr lang="en-US"/>
          </a:p>
          <a:p>
            <a:r>
              <a:rPr lang="en-US" sz="2400"/>
              <a:t>References: NHS England (2026) *Confidentiality policy*. </a:t>
            </a:r>
            <a:r>
              <a:rPr lang="en-US" sz="2400" dirty="0"/>
              <a:t>Available at: </a:t>
            </a:r>
            <a:r>
              <a:rPr lang="en-US" sz="2400" dirty="0">
                <a:hlinkClick r:id="rId2" tooltip="https://www.england.nhs.uk/long-read/confidentiality-policy/"/>
              </a:rPr>
              <a:t>https://www.england.nhs.uk/long-read/confidentiality-policy/</a:t>
            </a:r>
            <a:r>
              <a:rPr lang="en-US" sz="2400" dirty="0"/>
              <a:t> (Accessed: 11 October 2026).</a:t>
            </a:r>
            <a:endParaRPr lang="en-US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8675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69ED5-A935-BA65-508E-7A4050045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707" y="96328"/>
            <a:ext cx="10018713" cy="1752599"/>
          </a:xfrm>
        </p:spPr>
        <p:txBody>
          <a:bodyPr/>
          <a:lstStyle/>
          <a:p>
            <a:r>
              <a:rPr lang="en-GB"/>
              <a:t>Why is this tool suitable for the task  LM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37850-B5F0-6A2B-8444-E9234057A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464" y="1279287"/>
            <a:ext cx="10990053" cy="640729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DDEA7B-8C19-D7F6-135E-E8F7CBBBB259}"/>
              </a:ext>
            </a:extLst>
          </p:cNvPr>
          <p:cNvSpPr txBox="1"/>
          <p:nvPr/>
        </p:nvSpPr>
        <p:spPr>
          <a:xfrm>
            <a:off x="158152" y="1689340"/>
            <a:ext cx="6124754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1800" b="1" baseline="0">
                <a:latin typeface="Segoe UI"/>
                <a:ea typeface="Segoe UI"/>
                <a:cs typeface="Segoe UI"/>
              </a:rPr>
              <a:t>Why OneDrive Is Best for Care Home Documents</a:t>
            </a:r>
            <a:r>
              <a:rPr lang="en-US" sz="1800">
                <a:latin typeface="Segoe UI"/>
                <a:ea typeface="Segoe UI"/>
                <a:cs typeface="Segoe UI"/>
              </a:rPr>
              <a:t>​</a:t>
            </a:r>
          </a:p>
          <a:p>
            <a:pPr rtl="0"/>
            <a:r>
              <a:rPr lang="en-GB" sz="1800" b="1" baseline="0">
                <a:latin typeface="Segoe UI"/>
                <a:ea typeface="Segoe UI"/>
                <a:cs typeface="Segoe UI"/>
              </a:rPr>
              <a:t>Secure Storage</a:t>
            </a:r>
            <a:r>
              <a:rPr lang="en-US" sz="1800">
                <a:latin typeface="Segoe UI"/>
                <a:ea typeface="Segoe UI"/>
                <a:cs typeface="Segoe U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1800" baseline="0">
                <a:latin typeface="Segoe UI"/>
                <a:ea typeface="Arial"/>
                <a:cs typeface="Arial"/>
              </a:rPr>
              <a:t>Keeps service user records safe in the cloud.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1800" baseline="0">
                <a:latin typeface="Segoe UI"/>
                <a:ea typeface="Arial"/>
                <a:cs typeface="Arial"/>
              </a:rPr>
              <a:t>Files are backed up automatically.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rtl="0"/>
            <a:r>
              <a:rPr lang="en-GB" sz="1800" b="1" baseline="0">
                <a:latin typeface="Segoe UI"/>
                <a:ea typeface="Segoe UI"/>
                <a:cs typeface="Segoe UI"/>
              </a:rPr>
              <a:t>Protects Confidential Information</a:t>
            </a:r>
            <a:r>
              <a:rPr lang="en-GB" sz="1800">
                <a:latin typeface="Segoe UI"/>
                <a:ea typeface="Segoe UI"/>
                <a:cs typeface="Segoe U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1800" baseline="0">
                <a:latin typeface="Segoe UI"/>
                <a:ea typeface="Arial"/>
                <a:cs typeface="Arial"/>
              </a:rPr>
              <a:t>Uses encryption and secure login methods.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1800" baseline="0">
                <a:latin typeface="Segoe UI"/>
                <a:ea typeface="Arial"/>
                <a:cs typeface="Arial"/>
              </a:rPr>
              <a:t>Helps keep personal information private.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rtl="0"/>
            <a:r>
              <a:rPr lang="en-GB" sz="1800" b="1" baseline="0">
                <a:latin typeface="Segoe UI"/>
                <a:ea typeface="Segoe UI"/>
                <a:cs typeface="Segoe UI"/>
              </a:rPr>
              <a:t>Safe Sharing</a:t>
            </a:r>
            <a:r>
              <a:rPr lang="en-GB" sz="1800">
                <a:latin typeface="Segoe UI"/>
                <a:ea typeface="Segoe UI"/>
                <a:cs typeface="Segoe U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1800" baseline="0">
                <a:latin typeface="Segoe UI"/>
                <a:ea typeface="Arial"/>
                <a:cs typeface="Arial"/>
              </a:rPr>
              <a:t>Documents can be shared only with authorised staff.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1800" baseline="0">
                <a:latin typeface="Segoe UI"/>
                <a:ea typeface="Arial"/>
                <a:cs typeface="Arial"/>
              </a:rPr>
              <a:t>Access can be controlled and monitored.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3D7B65-3C60-1712-8737-F3EA4CC9CC5F}"/>
              </a:ext>
            </a:extLst>
          </p:cNvPr>
          <p:cNvSpPr txBox="1"/>
          <p:nvPr/>
        </p:nvSpPr>
        <p:spPr>
          <a:xfrm>
            <a:off x="5865962" y="1689339"/>
            <a:ext cx="609600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800" b="1" baseline="0">
                <a:latin typeface="Segoe UI"/>
                <a:ea typeface="Segoe UI"/>
                <a:cs typeface="Segoe UI"/>
              </a:rPr>
              <a:t>Team Collaboration</a:t>
            </a:r>
            <a:r>
              <a:rPr lang="en-US" sz="1800">
                <a:latin typeface="Segoe UI"/>
                <a:ea typeface="Segoe UI"/>
                <a:cs typeface="Segoe UI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1800" baseline="0">
                <a:latin typeface="Segoe UI"/>
                <a:ea typeface="Arial"/>
                <a:cs typeface="Arial"/>
              </a:rPr>
              <a:t>Staff can work on the same document together.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1800" baseline="0">
                <a:latin typeface="Segoe UI"/>
                <a:ea typeface="Arial"/>
                <a:cs typeface="Arial"/>
              </a:rPr>
              <a:t>Ensures everyone has the latest information.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rtl="0"/>
            <a:r>
              <a:rPr lang="en-US" sz="1800" b="1" baseline="0">
                <a:latin typeface="Segoe UI"/>
                <a:ea typeface="Segoe UI"/>
                <a:cs typeface="Segoe UI"/>
              </a:rPr>
              <a:t>Works with Microsoft 365</a:t>
            </a:r>
            <a:r>
              <a:rPr lang="en-US" sz="1800">
                <a:latin typeface="Segoe UI"/>
                <a:ea typeface="Segoe UI"/>
                <a:cs typeface="Segoe UI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1800" baseline="0">
                <a:latin typeface="Segoe UI"/>
                <a:ea typeface="Arial"/>
                <a:cs typeface="Arial"/>
              </a:rPr>
              <a:t>Connects with Teams, Outlook, Word, and Excel.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1800" baseline="0">
                <a:latin typeface="Segoe UI"/>
                <a:ea typeface="Arial"/>
                <a:cs typeface="Arial"/>
              </a:rPr>
              <a:t>Makes document management easier.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rtl="0"/>
            <a:r>
              <a:rPr lang="en-US" sz="1800" b="1" baseline="0">
                <a:latin typeface="Segoe UI"/>
                <a:ea typeface="Segoe UI"/>
                <a:cs typeface="Segoe UI"/>
              </a:rPr>
              <a:t>Easy to Access</a:t>
            </a:r>
            <a:r>
              <a:rPr lang="en-US" sz="1800">
                <a:latin typeface="Segoe UI"/>
                <a:ea typeface="Segoe UI"/>
                <a:cs typeface="Segoe UI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1800" baseline="0">
                <a:latin typeface="Segoe UI"/>
                <a:ea typeface="Arial"/>
                <a:cs typeface="Arial"/>
              </a:rPr>
              <a:t>Files can be viewed on computers, tablets, and phones.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marL="285750" lvl="0" indent="-285750" rtl="0">
              <a:buFont typeface="Arial,Sans-Serif"/>
              <a:buChar char="•"/>
            </a:pPr>
            <a:r>
              <a:rPr lang="en-US" sz="1800" baseline="0">
                <a:latin typeface="Segoe UI"/>
                <a:ea typeface="Arial"/>
                <a:cs typeface="Arial"/>
              </a:rPr>
              <a:t>Staff can access important documents when needed.</a:t>
            </a:r>
            <a:r>
              <a:rPr lang="en-US" sz="1800">
                <a:latin typeface="Segoe UI"/>
                <a:ea typeface="Arial"/>
                <a:cs typeface="Arial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C725B3-493D-7D61-D609-D13420912A74}"/>
              </a:ext>
            </a:extLst>
          </p:cNvPr>
          <p:cNvSpPr txBox="1"/>
          <p:nvPr/>
        </p:nvSpPr>
        <p:spPr>
          <a:xfrm>
            <a:off x="158151" y="4579189"/>
            <a:ext cx="60960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800" b="1" baseline="0">
                <a:latin typeface="Segoe UI"/>
                <a:ea typeface="Segoe UI"/>
                <a:cs typeface="Segoe UI"/>
              </a:rPr>
              <a:t>Conclusion</a:t>
            </a:r>
            <a:r>
              <a:rPr lang="en-US" sz="1800">
                <a:latin typeface="Segoe UI"/>
                <a:ea typeface="Segoe UI"/>
                <a:cs typeface="Segoe UI"/>
              </a:rPr>
              <a:t>​</a:t>
            </a:r>
          </a:p>
          <a:p>
            <a:r>
              <a:rPr lang="en-US" sz="1800" baseline="0">
                <a:latin typeface="Segoe UI"/>
                <a:ea typeface="Segoe UI"/>
                <a:cs typeface="Segoe UI"/>
              </a:rPr>
              <a:t>OneDrive is a secure, reliable, and easy-to-use system </a:t>
            </a:r>
            <a:r>
              <a:rPr lang="en-US">
                <a:latin typeface="Segoe UI"/>
                <a:ea typeface="Segoe UI"/>
                <a:cs typeface="Segoe UI"/>
              </a:rPr>
              <a:t>that helps</a:t>
            </a:r>
            <a:r>
              <a:rPr lang="en-US" sz="1800" baseline="0">
                <a:latin typeface="Segoe UI"/>
                <a:ea typeface="Segoe UI"/>
                <a:cs typeface="Segoe UI"/>
              </a:rPr>
              <a:t> care homes store, protect, and share service </a:t>
            </a:r>
            <a:r>
              <a:rPr lang="en-US">
                <a:latin typeface="Segoe UI"/>
                <a:ea typeface="Segoe UI"/>
                <a:cs typeface="Segoe UI"/>
              </a:rPr>
              <a:t>user documents</a:t>
            </a:r>
            <a:r>
              <a:rPr lang="en-US" sz="1800" baseline="0">
                <a:latin typeface="Segoe UI"/>
                <a:ea typeface="Segoe UI"/>
                <a:cs typeface="Segoe UI"/>
              </a:rPr>
              <a:t> safely while supporting teamwork </a:t>
            </a:r>
            <a:r>
              <a:rPr lang="en-US">
                <a:latin typeface="Segoe UI"/>
                <a:ea typeface="Segoe UI"/>
                <a:cs typeface="Segoe UI"/>
              </a:rPr>
              <a:t>and regulatory</a:t>
            </a:r>
            <a:r>
              <a:rPr lang="en-US" sz="1800" baseline="0">
                <a:latin typeface="Segoe UI"/>
                <a:ea typeface="Segoe UI"/>
                <a:cs typeface="Segoe UI"/>
              </a:rPr>
              <a:t> compliance</a:t>
            </a:r>
            <a:r>
              <a:rPr lang="en-US" sz="1800" b="1" baseline="0">
                <a:latin typeface="Segoe UI"/>
                <a:ea typeface="Segoe UI"/>
                <a:cs typeface="Segoe UI"/>
              </a:rPr>
              <a:t>.</a:t>
            </a:r>
            <a:r>
              <a:rPr lang="en-US" sz="1800">
                <a:latin typeface="Segoe UI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0BC344-EF61-8347-8E25-0E1E791BD30E}"/>
              </a:ext>
            </a:extLst>
          </p:cNvPr>
          <p:cNvSpPr txBox="1"/>
          <p:nvPr/>
        </p:nvSpPr>
        <p:spPr>
          <a:xfrm>
            <a:off x="6286739" y="4478387"/>
            <a:ext cx="54356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Reference: Microsoft (2023)</a:t>
            </a:r>
            <a:r>
              <a:rPr lang="en-GB" i="1"/>
              <a:t> Microsoft </a:t>
            </a:r>
            <a:r>
              <a:rPr lang="en-GB" i="1" err="1"/>
              <a:t>Onedrive</a:t>
            </a:r>
            <a:r>
              <a:rPr lang="en-GB" i="1"/>
              <a:t>: AI-powered file storage and collaboration solution</a:t>
            </a:r>
            <a:r>
              <a:rPr lang="en-GB"/>
              <a:t> </a:t>
            </a:r>
            <a:r>
              <a:rPr lang="en-GB">
                <a:ea typeface="+mn-lt"/>
                <a:cs typeface="+mn-lt"/>
                <a:hlinkClick r:id="rId2"/>
              </a:rPr>
              <a:t>Microsoft OneDrive: AI-Powered File Storage &amp; Collaboration Solution | Microsoft 365</a:t>
            </a:r>
            <a:r>
              <a:rPr lang="en-GB">
                <a:ea typeface="+mn-lt"/>
                <a:cs typeface="+mn-lt"/>
              </a:rPr>
              <a:t> 10th October 2026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F02D2C-8DA3-5C42-F775-4273235769D7}"/>
              </a:ext>
            </a:extLst>
          </p:cNvPr>
          <p:cNvSpPr txBox="1"/>
          <p:nvPr/>
        </p:nvSpPr>
        <p:spPr>
          <a:xfrm>
            <a:off x="5866601" y="5679694"/>
            <a:ext cx="59944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Reference: Johnson, T (2024)</a:t>
            </a:r>
            <a:r>
              <a:rPr lang="en-GB" i="1"/>
              <a:t> storing documents in the cloud in office 365</a:t>
            </a:r>
            <a:endParaRPr lang="en-US" i="1"/>
          </a:p>
          <a:p>
            <a:r>
              <a:rPr lang="en-GB">
                <a:hlinkClick r:id="rId3"/>
              </a:rPr>
              <a:t>https://learinghub.nhs.uk/resource/12472</a:t>
            </a:r>
            <a:r>
              <a:rPr lang="en-GB"/>
              <a:t> 10th October 2026</a:t>
            </a:r>
          </a:p>
        </p:txBody>
      </p:sp>
    </p:spTree>
    <p:extLst>
      <p:ext uri="{BB962C8B-B14F-4D97-AF65-F5344CB8AC3E}">
        <p14:creationId xmlns:p14="http://schemas.microsoft.com/office/powerpoint/2010/main" val="1270160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FCB91-4AA7-A9A7-CE03-828D97A0C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5557" y="-33068"/>
            <a:ext cx="10018713" cy="1752599"/>
          </a:xfrm>
        </p:spPr>
        <p:txBody>
          <a:bodyPr/>
          <a:lstStyle/>
          <a:p>
            <a:r>
              <a:rPr lang="en-GB"/>
              <a:t>How it improves efficiency or communication LM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27CE9-282F-D749-CD71-2646DAE3C1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5974" y="1344282"/>
            <a:ext cx="5728941" cy="417374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>
                <a:latin typeface="Segoe UI"/>
                <a:ea typeface="Segoe UI"/>
                <a:cs typeface="Segoe UI"/>
              </a:rPr>
              <a:t>Helping Teams Stay Connected and Work Efficiently</a:t>
            </a:r>
            <a:endParaRPr lang="en-US"/>
          </a:p>
          <a:p>
            <a:pPr>
              <a:buFont typeface=""/>
              <a:buChar char="•"/>
            </a:pPr>
            <a:r>
              <a:rPr lang="en-GB" sz="2000">
                <a:latin typeface="Segoe UI"/>
                <a:ea typeface="Segoe UI"/>
                <a:cs typeface="Segoe UI"/>
              </a:rPr>
              <a:t>Store important documents in one secure place</a:t>
            </a:r>
          </a:p>
          <a:p>
            <a:pPr>
              <a:buFont typeface=""/>
              <a:buChar char="•"/>
            </a:pPr>
            <a:r>
              <a:rPr lang="en-GB" sz="2000" dirty="0">
                <a:latin typeface="Segoe UI"/>
                <a:ea typeface="Segoe UI"/>
                <a:cs typeface="Segoe UI"/>
              </a:rPr>
              <a:t>Access files anytime, anywhere</a:t>
            </a:r>
          </a:p>
          <a:p>
            <a:pPr>
              <a:buFont typeface=""/>
              <a:buChar char="•"/>
            </a:pPr>
            <a:r>
              <a:rPr lang="en-GB" sz="2000">
                <a:latin typeface="Segoe UI"/>
                <a:ea typeface="Segoe UI"/>
                <a:cs typeface="Segoe UI"/>
              </a:rPr>
              <a:t>Share information safely with colleagues</a:t>
            </a:r>
          </a:p>
          <a:p>
            <a:pPr>
              <a:buFont typeface=""/>
              <a:buChar char="•"/>
            </a:pPr>
            <a:r>
              <a:rPr lang="en-GB" sz="2000">
                <a:latin typeface="Segoe UI"/>
                <a:ea typeface="Segoe UI"/>
                <a:cs typeface="Segoe UI"/>
              </a:rPr>
              <a:t>Work together on documents in real time</a:t>
            </a:r>
          </a:p>
          <a:p>
            <a:pPr>
              <a:buFont typeface=""/>
              <a:buChar char="•"/>
            </a:pPr>
            <a:r>
              <a:rPr lang="en-GB" sz="2000">
                <a:latin typeface="Segoe UI"/>
                <a:ea typeface="Segoe UI"/>
                <a:cs typeface="Segoe UI"/>
              </a:rPr>
              <a:t>Keep everyone up to date with the latest information</a:t>
            </a:r>
          </a:p>
          <a:p>
            <a:pPr>
              <a:buFont typeface=""/>
              <a:buChar char="•"/>
            </a:pPr>
            <a:r>
              <a:rPr lang="en-GB" sz="2000">
                <a:latin typeface="Segoe UI"/>
                <a:ea typeface="Segoe UI"/>
                <a:cs typeface="Segoe UI"/>
              </a:rPr>
              <a:t>Support better communication through Microsoft Teams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C02AB6-8AD1-54CC-51C2-10E5C92D7D73}"/>
              </a:ext>
            </a:extLst>
          </p:cNvPr>
          <p:cNvSpPr txBox="1"/>
          <p:nvPr/>
        </p:nvSpPr>
        <p:spPr>
          <a:xfrm>
            <a:off x="5915756" y="4931433"/>
            <a:ext cx="600307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NHS (2022)</a:t>
            </a:r>
            <a:r>
              <a:rPr lang="en-GB" i="1" dirty="0"/>
              <a:t> Microsoft office 365: enhancing collaboration in healthcare</a:t>
            </a:r>
            <a:r>
              <a:rPr lang="en-GB" dirty="0"/>
              <a:t>  </a:t>
            </a:r>
            <a:r>
              <a:rPr lang="en-GB" dirty="0">
                <a:ea typeface="+mn-lt"/>
                <a:cs typeface="+mn-lt"/>
                <a:hlinkClick r:id="rId2"/>
              </a:rPr>
              <a:t>Using Microsoft in Healthcare - The Health Informatics Service Website</a:t>
            </a:r>
            <a:r>
              <a:rPr lang="en-GB" dirty="0">
                <a:ea typeface="+mn-lt"/>
                <a:cs typeface="+mn-lt"/>
              </a:rPr>
              <a:t>  11th October 2026</a:t>
            </a:r>
            <a:endParaRPr lang="en-GB" dirty="0">
              <a:solidFill>
                <a:srgbClr val="000000"/>
              </a:solidFill>
            </a:endParaRPr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354CE4-5664-2338-8B99-C4979B865B4D}"/>
              </a:ext>
            </a:extLst>
          </p:cNvPr>
          <p:cNvSpPr txBox="1"/>
          <p:nvPr/>
        </p:nvSpPr>
        <p:spPr>
          <a:xfrm>
            <a:off x="5909094" y="1531189"/>
            <a:ext cx="6096000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rtl="0"/>
            <a:r>
              <a:rPr lang="en-GB" sz="2000" b="1" baseline="0">
                <a:latin typeface="Segoe UI"/>
                <a:ea typeface="Arial"/>
                <a:cs typeface="Arial"/>
              </a:rPr>
              <a:t>Key Benefits</a:t>
            </a:r>
            <a:r>
              <a:rPr lang="en-US" sz="2000">
                <a:latin typeface="Segoe UI"/>
                <a:ea typeface="Arial"/>
                <a:cs typeface="Arial"/>
              </a:rPr>
              <a:t>​</a:t>
            </a:r>
            <a:endParaRPr lang="en-US" sz="2000"/>
          </a:p>
          <a:p>
            <a:pPr marL="342900" indent="-342900">
              <a:buFont typeface="Arial"/>
              <a:buChar char="•"/>
            </a:pPr>
            <a:r>
              <a:rPr lang="en-GB" sz="2000" baseline="0">
                <a:latin typeface="Segoe UI"/>
                <a:ea typeface="Arial"/>
                <a:cs typeface="Arial"/>
              </a:rPr>
              <a:t>Faster access to important information</a:t>
            </a:r>
            <a:r>
              <a:rPr lang="en-US" sz="2000">
                <a:latin typeface="Segoe UI"/>
                <a:ea typeface="Arial"/>
                <a:cs typeface="Arial"/>
              </a:rPr>
              <a:t>​  </a:t>
            </a:r>
            <a:endParaRPr lang="en-US">
              <a:latin typeface="Corbel" panose="020B0503020204020204"/>
              <a:ea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000">
                <a:latin typeface="Segoe UI"/>
                <a:ea typeface="Arial"/>
                <a:cs typeface="Arial"/>
              </a:rPr>
              <a:t> </a:t>
            </a:r>
            <a:r>
              <a:rPr lang="en-GB" sz="2000" baseline="0">
                <a:latin typeface="Segoe UI"/>
                <a:ea typeface="Arial"/>
                <a:cs typeface="Arial"/>
              </a:rPr>
              <a:t>Improved team collaboration</a:t>
            </a:r>
            <a:r>
              <a:rPr lang="en-US" sz="2000">
                <a:latin typeface="Segoe UI"/>
                <a:ea typeface="Arial"/>
                <a:cs typeface="Arial"/>
              </a:rPr>
              <a:t>​</a:t>
            </a:r>
            <a:endParaRPr lang="en-US">
              <a:latin typeface="Corbel" panose="020B0503020204020204"/>
              <a:ea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aseline="0">
                <a:latin typeface="Segoe UI"/>
                <a:ea typeface="Arial"/>
                <a:cs typeface="Arial"/>
              </a:rPr>
              <a:t>Secure document sharing</a:t>
            </a:r>
            <a:r>
              <a:rPr lang="en-US" sz="2000">
                <a:latin typeface="Segoe UI"/>
                <a:ea typeface="Arial"/>
                <a:cs typeface="Arial"/>
              </a:rPr>
              <a:t>​ </a:t>
            </a:r>
            <a:endParaRPr lang="en-US">
              <a:latin typeface="Corbel" panose="020B0503020204020204"/>
              <a:ea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aseline="0">
                <a:latin typeface="Segoe UI"/>
                <a:ea typeface="Arial"/>
                <a:cs typeface="Arial"/>
              </a:rPr>
              <a:t>Easier remote working</a:t>
            </a:r>
            <a:r>
              <a:rPr lang="en-US" sz="2000">
                <a:latin typeface="Segoe UI"/>
                <a:ea typeface="Arial"/>
                <a:cs typeface="Arial"/>
              </a:rPr>
              <a:t>​</a:t>
            </a:r>
            <a:endParaRPr lang="en-US">
              <a:latin typeface="Corbel" panose="020B0503020204020204"/>
              <a:ea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aseline="0">
                <a:latin typeface="Segoe UI"/>
                <a:ea typeface="Arial"/>
                <a:cs typeface="Arial"/>
              </a:rPr>
              <a:t>Better coordination of resident care</a:t>
            </a:r>
            <a:r>
              <a:rPr lang="en-US" sz="2000">
                <a:latin typeface="Segoe UI"/>
                <a:ea typeface="Arial"/>
                <a:cs typeface="Arial"/>
              </a:rPr>
              <a:t>​</a:t>
            </a:r>
            <a:endParaRPr lang="en-US"/>
          </a:p>
          <a:p>
            <a:pPr algn="ctr"/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091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75281-25EA-E258-F1B9-FA3857491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2424" y="45528"/>
            <a:ext cx="10018713" cy="1681479"/>
          </a:xfrm>
        </p:spPr>
        <p:txBody>
          <a:bodyPr>
            <a:normAutofit/>
          </a:bodyPr>
          <a:lstStyle/>
          <a:p>
            <a:r>
              <a:rPr lang="en-GB"/>
              <a:t>Advantages of using the chosen tool </a:t>
            </a:r>
            <a:r>
              <a:rPr lang="en-GB" dirty="0"/>
              <a:t>and how Ashford can implement these changes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DE8DB-B717-2CB7-EBD7-57761F41D7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2" y="1919378"/>
            <a:ext cx="4713467" cy="374242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800">
                <a:latin typeface="Segoe UI"/>
                <a:ea typeface="Segoe UI"/>
                <a:cs typeface="Segoe UI"/>
              </a:rPr>
              <a:t>.</a:t>
            </a:r>
            <a:endParaRPr lang="en-US" sz="1800">
              <a:latin typeface="Corbel" panose="020B0503020204020204"/>
              <a:ea typeface="Segoe UI"/>
              <a:cs typeface="Segoe UI"/>
            </a:endParaRPr>
          </a:p>
          <a:p>
            <a:pPr marL="0" indent="0">
              <a:buNone/>
            </a:pPr>
            <a:r>
              <a:rPr lang="en-GB" sz="1400">
                <a:latin typeface="Segoe UI"/>
                <a:ea typeface="Segoe UI"/>
                <a:cs typeface="Segoe UI"/>
              </a:rPr>
              <a:t> </a:t>
            </a:r>
            <a:endParaRPr lang="en-GB" sz="1400" b="1">
              <a:latin typeface="Segoe UI"/>
              <a:ea typeface="Segoe UI"/>
              <a:cs typeface="Segoe U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D4707E-8B3D-E6B0-D881-4D76171EFD46}"/>
              </a:ext>
            </a:extLst>
          </p:cNvPr>
          <p:cNvSpPr txBox="1"/>
          <p:nvPr/>
        </p:nvSpPr>
        <p:spPr>
          <a:xfrm>
            <a:off x="244415" y="1488057"/>
            <a:ext cx="534837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>
                <a:latin typeface="-apple-system"/>
                <a:ea typeface="-apple-system"/>
                <a:cs typeface="-apple-system"/>
              </a:rPr>
            </a:br>
            <a:r>
              <a:rPr lang="en-US">
                <a:latin typeface="-apple-system"/>
                <a:ea typeface="-apple-system"/>
                <a:cs typeface="-apple-system"/>
              </a:rPr>
              <a:t> </a:t>
            </a:r>
            <a:endParaRPr lang="en-US"/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2EA162-66D8-42D2-64EB-680AAA1C8A5F}"/>
              </a:ext>
            </a:extLst>
          </p:cNvPr>
          <p:cNvSpPr txBox="1"/>
          <p:nvPr/>
        </p:nvSpPr>
        <p:spPr>
          <a:xfrm>
            <a:off x="5851585" y="1344283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>
                <a:latin typeface="-apple-system"/>
                <a:ea typeface="-apple-system"/>
                <a:cs typeface="-apple-system"/>
              </a:rPr>
            </a:br>
            <a:endParaRPr lang="en-US">
              <a:latin typeface="-apple-system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F1CD83-D9FB-34F6-6207-C4426C5C532F}"/>
              </a:ext>
            </a:extLst>
          </p:cNvPr>
          <p:cNvSpPr txBox="1"/>
          <p:nvPr/>
        </p:nvSpPr>
        <p:spPr>
          <a:xfrm>
            <a:off x="376168" y="1620644"/>
            <a:ext cx="572429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Secure &amp; </a:t>
            </a:r>
            <a:r>
              <a:rPr lang="en-GB" sz="2400" b="1"/>
              <a:t>compliant</a:t>
            </a:r>
            <a:r>
              <a:rPr lang="en-GB" sz="2400" b="1" dirty="0"/>
              <a:t>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EF9F54-780E-2B7E-107A-D1FD7212D791}"/>
              </a:ext>
            </a:extLst>
          </p:cNvPr>
          <p:cNvSpPr txBox="1"/>
          <p:nvPr/>
        </p:nvSpPr>
        <p:spPr>
          <a:xfrm>
            <a:off x="390292" y="2230243"/>
            <a:ext cx="479502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/>
              <a:t>Oxford university hospitals NHS trust allows only </a:t>
            </a:r>
            <a:r>
              <a:rPr lang="en-GB" sz="2000" dirty="0" err="1"/>
              <a:t>onedrive</a:t>
            </a:r>
            <a:r>
              <a:rPr lang="en-GB" sz="2000" dirty="0"/>
              <a:t> for business.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Encrypted and backed up </a:t>
            </a:r>
            <a:endParaRPr lang="en-GB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A80167-FB4F-9A19-6917-65AC88C2935A}"/>
              </a:ext>
            </a:extLst>
          </p:cNvPr>
          <p:cNvSpPr txBox="1"/>
          <p:nvPr/>
        </p:nvSpPr>
        <p:spPr>
          <a:xfrm>
            <a:off x="373442" y="3425902"/>
            <a:ext cx="472068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Collaboration</a:t>
            </a:r>
            <a:r>
              <a:rPr lang="en-GB" b="1"/>
              <a:t>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99BA30-5484-7C70-5909-8EE7DE440319}"/>
              </a:ext>
            </a:extLst>
          </p:cNvPr>
          <p:cNvSpPr txBox="1"/>
          <p:nvPr/>
        </p:nvSpPr>
        <p:spPr>
          <a:xfrm>
            <a:off x="390045" y="4054831"/>
            <a:ext cx="514814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/>
              <a:t>Real time editing and version histo</a:t>
            </a:r>
            <a:r>
              <a:rPr lang="en-GB" sz="2000"/>
              <a:t>ry </a:t>
            </a:r>
            <a:endParaRPr lang="en-GB" sz="2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0EE28E0-16AD-D109-74EE-7547005653B4}"/>
              </a:ext>
            </a:extLst>
          </p:cNvPr>
          <p:cNvSpPr txBox="1"/>
          <p:nvPr/>
        </p:nvSpPr>
        <p:spPr>
          <a:xfrm>
            <a:off x="393513" y="4797997"/>
            <a:ext cx="399585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Anywhere access</a:t>
            </a:r>
            <a:r>
              <a:rPr lang="en-GB" dirty="0"/>
              <a:t> 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583389-1F2A-74CC-048F-7582B60981F2}"/>
              </a:ext>
            </a:extLst>
          </p:cNvPr>
          <p:cNvSpPr txBox="1"/>
          <p:nvPr/>
        </p:nvSpPr>
        <p:spPr>
          <a:xfrm>
            <a:off x="446049" y="5445512"/>
            <a:ext cx="496229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NHS Wales gives 100k+ staff OneDrive as standa</a:t>
            </a:r>
            <a:r>
              <a:rPr lang="en-GB" sz="2000"/>
              <a:t>rd </a:t>
            </a:r>
            <a:endParaRPr lang="en-GB" sz="2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01A593E-505D-EF53-4AD6-E70A93011E35}"/>
              </a:ext>
            </a:extLst>
          </p:cNvPr>
          <p:cNvSpPr txBox="1"/>
          <p:nvPr/>
        </p:nvSpPr>
        <p:spPr>
          <a:xfrm>
            <a:off x="6616389" y="1802780"/>
            <a:ext cx="453482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Cost saving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737095A-EBD1-244C-B994-A42C08BC9CCD}"/>
              </a:ext>
            </a:extLst>
          </p:cNvPr>
          <p:cNvSpPr txBox="1"/>
          <p:nvPr/>
        </p:nvSpPr>
        <p:spPr>
          <a:xfrm>
            <a:off x="6552456" y="2412380"/>
            <a:ext cx="470209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No USBs/paper servers needed </a:t>
            </a:r>
          </a:p>
        </p:txBody>
      </p:sp>
    </p:spTree>
    <p:extLst>
      <p:ext uri="{BB962C8B-B14F-4D97-AF65-F5344CB8AC3E}">
        <p14:creationId xmlns:p14="http://schemas.microsoft.com/office/powerpoint/2010/main" val="2326294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0F8A6-E498-774E-877E-8E4D9C1C0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Limitations of using the chosen tool and how Ashford can implement these changes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3261FE-C530-4129-4913-ACF01FF6D97A}"/>
              </a:ext>
            </a:extLst>
          </p:cNvPr>
          <p:cNvSpPr txBox="1"/>
          <p:nvPr/>
        </p:nvSpPr>
        <p:spPr>
          <a:xfrm>
            <a:off x="473050" y="2040532"/>
            <a:ext cx="907421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Internet dependency-  </a:t>
            </a:r>
            <a:r>
              <a:rPr lang="en-GB" sz="2000" dirty="0"/>
              <a:t>No </a:t>
            </a:r>
            <a:r>
              <a:rPr lang="en-GB" sz="2000" dirty="0" err="1"/>
              <a:t>WiFi</a:t>
            </a:r>
            <a:r>
              <a:rPr lang="en-GB" sz="2000" dirty="0"/>
              <a:t>= no access to records</a:t>
            </a:r>
            <a:r>
              <a:rPr lang="en-GB" sz="2000" b="1" dirty="0"/>
              <a:t>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901F67-26D4-2CD6-D764-559682859805}"/>
              </a:ext>
            </a:extLst>
          </p:cNvPr>
          <p:cNvSpPr txBox="1"/>
          <p:nvPr/>
        </p:nvSpPr>
        <p:spPr>
          <a:xfrm>
            <a:off x="479712" y="2620536"/>
            <a:ext cx="823331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Data Breach Risk- </a:t>
            </a:r>
            <a:r>
              <a:rPr lang="en-GB" sz="2000" dirty="0"/>
              <a:t>wrong sharing link can leak patient data; GDPR </a:t>
            </a:r>
            <a:r>
              <a:rPr lang="en-GB" sz="2000"/>
              <a:t>breach 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2524CA-42DD-611E-1070-B858FC7AA2FF}"/>
              </a:ext>
            </a:extLst>
          </p:cNvPr>
          <p:cNvSpPr txBox="1"/>
          <p:nvPr/>
        </p:nvSpPr>
        <p:spPr>
          <a:xfrm>
            <a:off x="473050" y="3226138"/>
            <a:ext cx="806604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Data loss- </a:t>
            </a:r>
            <a:r>
              <a:rPr lang="en-GB" sz="2000" dirty="0"/>
              <a:t>60 days deletion after staff leaves </a:t>
            </a:r>
            <a:r>
              <a:rPr lang="en-GB" sz="2000" b="1"/>
              <a:t>(NHS Wales policy)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C2D8ED-B365-0B1F-7BE1-18A24857A77C}"/>
              </a:ext>
            </a:extLst>
          </p:cNvPr>
          <p:cNvSpPr txBox="1"/>
          <p:nvPr/>
        </p:nvSpPr>
        <p:spPr>
          <a:xfrm>
            <a:off x="471997" y="3840859"/>
            <a:ext cx="793595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Training needed</a:t>
            </a:r>
            <a:r>
              <a:rPr lang="en-GB" dirty="0"/>
              <a:t>- </a:t>
            </a:r>
            <a:r>
              <a:rPr lang="en-GB" sz="2000" dirty="0"/>
              <a:t>staff must </a:t>
            </a:r>
            <a:r>
              <a:rPr lang="en-GB" sz="2000"/>
              <a:t>be trained on secure sharing and file management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E7D62E7-D5A0-6FAC-CB53-EF143C120A73}"/>
              </a:ext>
            </a:extLst>
          </p:cNvPr>
          <p:cNvSpPr txBox="1"/>
          <p:nvPr/>
        </p:nvSpPr>
        <p:spPr>
          <a:xfrm>
            <a:off x="482167" y="4788362"/>
            <a:ext cx="778726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Not for clinical identifiable data-</a:t>
            </a:r>
            <a:r>
              <a:rPr lang="en-GB" sz="2000" dirty="0"/>
              <a:t> Do not store patient-identifiable or </a:t>
            </a:r>
            <a:r>
              <a:rPr lang="en-GB" sz="2000"/>
              <a:t>confidential clinical records </a:t>
            </a:r>
            <a:r>
              <a:rPr lang="en-GB" sz="2000" dirty="0">
                <a:ea typeface="+mn-lt"/>
                <a:cs typeface="+mn-lt"/>
                <a:hlinkClick r:id="rId2"/>
              </a:rPr>
              <a:t> </a:t>
            </a:r>
            <a:r>
              <a:rPr lang="en-GB" sz="2000">
                <a:ea typeface="+mn-lt"/>
                <a:cs typeface="+mn-lt"/>
              </a:rPr>
              <a:t>References (Harvard):</a:t>
            </a:r>
            <a:br>
              <a:rPr lang="en-GB" sz="2000" dirty="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 1.  Oxford University Hospitals NHS Foundation Trust (n.d.) Information Protection Policy.</a:t>
            </a:r>
            <a:br>
              <a:rPr lang="en-GB" sz="2000" dirty="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 2.  NHS Wales (2024) Microsoft 365 Policy - 60-day deletion.</a:t>
            </a:r>
            <a:br>
              <a:rPr lang="en-GB" sz="2000" dirty="0">
                <a:ea typeface="+mn-lt"/>
                <a:cs typeface="+mn-lt"/>
              </a:rPr>
            </a:br>
            <a:r>
              <a:rPr lang="en-GB" sz="2000">
                <a:ea typeface="+mn-lt"/>
                <a:cs typeface="+mn-lt"/>
              </a:rPr>
              <a:t> 3.  NHS Digital (2018) Guidance on offshoring and use of public cloud.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690446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EB8F22"/>
      </a:accent1>
      <a:accent2>
        <a:srgbClr val="CD4223"/>
      </a:accent2>
      <a:accent3>
        <a:srgbClr val="A89374"/>
      </a:accent3>
      <a:accent4>
        <a:srgbClr val="83AA67"/>
      </a:accent4>
      <a:accent5>
        <a:srgbClr val="4FA9C1"/>
      </a:accent5>
      <a:accent6>
        <a:srgbClr val="9390AF"/>
      </a:accent6>
      <a:hlink>
        <a:srgbClr val="EC7220"/>
      </a:hlink>
      <a:folHlink>
        <a:srgbClr val="F09355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EBEC8F79-A447-43FC-8E81-85E8468AF3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Parallax</vt:lpstr>
      <vt:lpstr> </vt:lpstr>
      <vt:lpstr>What their chosen workplace task involves and how it links to the case study RH</vt:lpstr>
      <vt:lpstr>Which Microsoft 360 tool they selected? RH  </vt:lpstr>
      <vt:lpstr>Why is this tool suitable for the task  LM </vt:lpstr>
      <vt:lpstr>How it improves efficiency or communication LM</vt:lpstr>
      <vt:lpstr>Advantages of using the chosen tool and how Ashford can implement these changes </vt:lpstr>
      <vt:lpstr>Limitations of using the chosen tool and how Ashford can implement these changes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220</cp:revision>
  <dcterms:created xsi:type="dcterms:W3CDTF">2026-09-17T11:32:51Z</dcterms:created>
  <dcterms:modified xsi:type="dcterms:W3CDTF">2026-10-13T21:38:14Z</dcterms:modified>
</cp:coreProperties>
</file>