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1"/>
  </p:notes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168C4D-0EB8-47C2-AA99-3045D5CB3EB3}" v="53" dt="2026-02-20T00:52:23.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78" d="100"/>
          <a:sy n="78" d="100"/>
        </p:scale>
        <p:origin x="4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Ronald Reid (2408647)" userId="8da083a8-ac20-44b8-bb16-23e82727ae7a" providerId="ADAL" clId="{EA479A4F-830B-4D73-A629-5ADA34E8BE3A}"/>
    <pc:docChg chg="undo custSel addSld modSld">
      <pc:chgData name="Leon Ronald Reid (2408647)" userId="8da083a8-ac20-44b8-bb16-23e82727ae7a" providerId="ADAL" clId="{EA479A4F-830B-4D73-A629-5ADA34E8BE3A}" dt="2026-02-20T00:57:00.909" v="1832" actId="20577"/>
      <pc:docMkLst>
        <pc:docMk/>
      </pc:docMkLst>
      <pc:sldChg chg="modSp mod">
        <pc:chgData name="Leon Ronald Reid (2408647)" userId="8da083a8-ac20-44b8-bb16-23e82727ae7a" providerId="ADAL" clId="{EA479A4F-830B-4D73-A629-5ADA34E8BE3A}" dt="2026-02-20T00:57:00.909" v="1832" actId="20577"/>
        <pc:sldMkLst>
          <pc:docMk/>
          <pc:sldMk cId="182341820" sldId="256"/>
        </pc:sldMkLst>
        <pc:spChg chg="mod">
          <ac:chgData name="Leon Ronald Reid (2408647)" userId="8da083a8-ac20-44b8-bb16-23e82727ae7a" providerId="ADAL" clId="{EA479A4F-830B-4D73-A629-5ADA34E8BE3A}" dt="2026-02-20T00:57:00.909" v="1832" actId="20577"/>
          <ac:spMkLst>
            <pc:docMk/>
            <pc:sldMk cId="182341820" sldId="256"/>
            <ac:spMk id="2" creationId="{B8AD8410-7A5A-E8AE-B631-A43F38BA57A4}"/>
          </ac:spMkLst>
        </pc:spChg>
        <pc:spChg chg="mod">
          <ac:chgData name="Leon Ronald Reid (2408647)" userId="8da083a8-ac20-44b8-bb16-23e82727ae7a" providerId="ADAL" clId="{EA479A4F-830B-4D73-A629-5ADA34E8BE3A}" dt="2026-02-20T00:53:48.258" v="1798" actId="2"/>
          <ac:spMkLst>
            <pc:docMk/>
            <pc:sldMk cId="182341820" sldId="256"/>
            <ac:spMk id="3" creationId="{D15EDA61-ACF8-CCD1-275C-2FCADF3F8CA4}"/>
          </ac:spMkLst>
        </pc:spChg>
        <pc:picChg chg="mod">
          <ac:chgData name="Leon Ronald Reid (2408647)" userId="8da083a8-ac20-44b8-bb16-23e82727ae7a" providerId="ADAL" clId="{EA479A4F-830B-4D73-A629-5ADA34E8BE3A}" dt="2026-02-19T21:14:28.086" v="90"/>
          <ac:picMkLst>
            <pc:docMk/>
            <pc:sldMk cId="182341820" sldId="256"/>
            <ac:picMk id="19" creationId="{DD676304-F612-526F-349D-5FFF4EB66E9F}"/>
          </ac:picMkLst>
        </pc:picChg>
      </pc:sldChg>
      <pc:sldChg chg="addSp delSp modSp new mod">
        <pc:chgData name="Leon Ronald Reid (2408647)" userId="8da083a8-ac20-44b8-bb16-23e82727ae7a" providerId="ADAL" clId="{EA479A4F-830B-4D73-A629-5ADA34E8BE3A}" dt="2026-02-20T00:50:40.435" v="1777" actId="20577"/>
        <pc:sldMkLst>
          <pc:docMk/>
          <pc:sldMk cId="4173331987" sldId="257"/>
        </pc:sldMkLst>
        <pc:spChg chg="mod">
          <ac:chgData name="Leon Ronald Reid (2408647)" userId="8da083a8-ac20-44b8-bb16-23e82727ae7a" providerId="ADAL" clId="{EA479A4F-830B-4D73-A629-5ADA34E8BE3A}" dt="2026-02-19T21:51:26.125" v="856" actId="2710"/>
          <ac:spMkLst>
            <pc:docMk/>
            <pc:sldMk cId="4173331987" sldId="257"/>
            <ac:spMk id="2" creationId="{C09F9F16-481F-754E-3273-87C8B55AC0FE}"/>
          </ac:spMkLst>
        </pc:spChg>
        <pc:spChg chg="del">
          <ac:chgData name="Leon Ronald Reid (2408647)" userId="8da083a8-ac20-44b8-bb16-23e82727ae7a" providerId="ADAL" clId="{EA479A4F-830B-4D73-A629-5ADA34E8BE3A}" dt="2026-02-19T21:34:16.023" v="303" actId="478"/>
          <ac:spMkLst>
            <pc:docMk/>
            <pc:sldMk cId="4173331987" sldId="257"/>
            <ac:spMk id="3" creationId="{73AAEC96-BDEE-FAAA-D950-66F4A582BA07}"/>
          </ac:spMkLst>
        </pc:spChg>
        <pc:spChg chg="add mod">
          <ac:chgData name="Leon Ronald Reid (2408647)" userId="8da083a8-ac20-44b8-bb16-23e82727ae7a" providerId="ADAL" clId="{EA479A4F-830B-4D73-A629-5ADA34E8BE3A}" dt="2026-02-20T00:50:40.435" v="1777" actId="20577"/>
          <ac:spMkLst>
            <pc:docMk/>
            <pc:sldMk cId="4173331987" sldId="257"/>
            <ac:spMk id="4" creationId="{F62BD8D7-D7E5-CC57-07CD-8669306F64AE}"/>
          </ac:spMkLst>
        </pc:spChg>
        <pc:graphicFrameChg chg="add del mod modGraphic">
          <ac:chgData name="Leon Ronald Reid (2408647)" userId="8da083a8-ac20-44b8-bb16-23e82727ae7a" providerId="ADAL" clId="{EA479A4F-830B-4D73-A629-5ADA34E8BE3A}" dt="2026-02-20T00:49:09.773" v="1753" actId="478"/>
          <ac:graphicFrameMkLst>
            <pc:docMk/>
            <pc:sldMk cId="4173331987" sldId="257"/>
            <ac:graphicFrameMk id="5" creationId="{CD3A097E-62B4-22DE-8258-F1D9FFD925B1}"/>
          </ac:graphicFrameMkLst>
        </pc:graphicFrameChg>
        <pc:graphicFrameChg chg="add del mod">
          <ac:chgData name="Leon Ronald Reid (2408647)" userId="8da083a8-ac20-44b8-bb16-23e82727ae7a" providerId="ADAL" clId="{EA479A4F-830B-4D73-A629-5ADA34E8BE3A}" dt="2026-02-20T00:49:15.938" v="1755" actId="478"/>
          <ac:graphicFrameMkLst>
            <pc:docMk/>
            <pc:sldMk cId="4173331987" sldId="257"/>
            <ac:graphicFrameMk id="6" creationId="{AA7774F5-D878-DAC2-DF29-E7C2A81DAE00}"/>
          </ac:graphicFrameMkLst>
        </pc:graphicFrameChg>
      </pc:sldChg>
      <pc:sldChg chg="addSp delSp modSp new mod">
        <pc:chgData name="Leon Ronald Reid (2408647)" userId="8da083a8-ac20-44b8-bb16-23e82727ae7a" providerId="ADAL" clId="{EA479A4F-830B-4D73-A629-5ADA34E8BE3A}" dt="2026-02-20T00:47:45.035" v="1748" actId="20577"/>
        <pc:sldMkLst>
          <pc:docMk/>
          <pc:sldMk cId="4289057815" sldId="258"/>
        </pc:sldMkLst>
        <pc:spChg chg="mod">
          <ac:chgData name="Leon Ronald Reid (2408647)" userId="8da083a8-ac20-44b8-bb16-23e82727ae7a" providerId="ADAL" clId="{EA479A4F-830B-4D73-A629-5ADA34E8BE3A}" dt="2026-02-19T22:43:31.390" v="886" actId="1076"/>
          <ac:spMkLst>
            <pc:docMk/>
            <pc:sldMk cId="4289057815" sldId="258"/>
            <ac:spMk id="2" creationId="{6DE154CE-A826-37E0-1F5F-8261FBC69313}"/>
          </ac:spMkLst>
        </pc:spChg>
        <pc:spChg chg="mod">
          <ac:chgData name="Leon Ronald Reid (2408647)" userId="8da083a8-ac20-44b8-bb16-23e82727ae7a" providerId="ADAL" clId="{EA479A4F-830B-4D73-A629-5ADA34E8BE3A}" dt="2026-02-20T00:47:45.035" v="1748" actId="20577"/>
          <ac:spMkLst>
            <pc:docMk/>
            <pc:sldMk cId="4289057815" sldId="258"/>
            <ac:spMk id="3" creationId="{43927BF4-8817-1E56-2D00-0D840FD4462E}"/>
          </ac:spMkLst>
        </pc:spChg>
        <pc:spChg chg="add">
          <ac:chgData name="Leon Ronald Reid (2408647)" userId="8da083a8-ac20-44b8-bb16-23e82727ae7a" providerId="ADAL" clId="{EA479A4F-830B-4D73-A629-5ADA34E8BE3A}" dt="2026-02-19T22:47:39.272" v="909"/>
          <ac:spMkLst>
            <pc:docMk/>
            <pc:sldMk cId="4289057815" sldId="258"/>
            <ac:spMk id="4" creationId="{B753CEBE-19DB-277A-8438-8D5A67A6A6D3}"/>
          </ac:spMkLst>
        </pc:spChg>
        <pc:spChg chg="add">
          <ac:chgData name="Leon Ronald Reid (2408647)" userId="8da083a8-ac20-44b8-bb16-23e82727ae7a" providerId="ADAL" clId="{EA479A4F-830B-4D73-A629-5ADA34E8BE3A}" dt="2026-02-19T22:47:49.271" v="910"/>
          <ac:spMkLst>
            <pc:docMk/>
            <pc:sldMk cId="4289057815" sldId="258"/>
            <ac:spMk id="5" creationId="{10824391-F45F-F800-3040-75EA9880E4F4}"/>
          </ac:spMkLst>
        </pc:spChg>
        <pc:spChg chg="add del mod">
          <ac:chgData name="Leon Ronald Reid (2408647)" userId="8da083a8-ac20-44b8-bb16-23e82727ae7a" providerId="ADAL" clId="{EA479A4F-830B-4D73-A629-5ADA34E8BE3A}" dt="2026-02-19T23:00:54.897" v="1044"/>
          <ac:spMkLst>
            <pc:docMk/>
            <pc:sldMk cId="4289057815" sldId="258"/>
            <ac:spMk id="6" creationId="{D90BA3E6-763D-F6E2-2100-5E5923E7C12D}"/>
          </ac:spMkLst>
        </pc:spChg>
      </pc:sldChg>
      <pc:sldChg chg="modSp new mod">
        <pc:chgData name="Leon Ronald Reid (2408647)" userId="8da083a8-ac20-44b8-bb16-23e82727ae7a" providerId="ADAL" clId="{EA479A4F-830B-4D73-A629-5ADA34E8BE3A}" dt="2026-02-20T00:00:34.310" v="1595" actId="313"/>
        <pc:sldMkLst>
          <pc:docMk/>
          <pc:sldMk cId="3767078135" sldId="259"/>
        </pc:sldMkLst>
        <pc:spChg chg="mod">
          <ac:chgData name="Leon Ronald Reid (2408647)" userId="8da083a8-ac20-44b8-bb16-23e82727ae7a" providerId="ADAL" clId="{EA479A4F-830B-4D73-A629-5ADA34E8BE3A}" dt="2026-02-20T00:00:34.310" v="1595" actId="313"/>
          <ac:spMkLst>
            <pc:docMk/>
            <pc:sldMk cId="3767078135" sldId="259"/>
            <ac:spMk id="2" creationId="{932E7C03-02DD-458C-7280-97B931B02C41}"/>
          </ac:spMkLst>
        </pc:spChg>
        <pc:spChg chg="mod">
          <ac:chgData name="Leon Ronald Reid (2408647)" userId="8da083a8-ac20-44b8-bb16-23e82727ae7a" providerId="ADAL" clId="{EA479A4F-830B-4D73-A629-5ADA34E8BE3A}" dt="2026-02-19T23:40:46.351" v="1345" actId="20577"/>
          <ac:spMkLst>
            <pc:docMk/>
            <pc:sldMk cId="3767078135" sldId="259"/>
            <ac:spMk id="3" creationId="{0F6E506A-12E4-E409-A6FE-9A539D9EFE84}"/>
          </ac:spMkLst>
        </pc:spChg>
      </pc:sldChg>
      <pc:sldChg chg="modSp new mod">
        <pc:chgData name="Leon Ronald Reid (2408647)" userId="8da083a8-ac20-44b8-bb16-23e82727ae7a" providerId="ADAL" clId="{EA479A4F-830B-4D73-A629-5ADA34E8BE3A}" dt="2026-02-20T00:52:59.907" v="1797" actId="20577"/>
        <pc:sldMkLst>
          <pc:docMk/>
          <pc:sldMk cId="1073105426" sldId="260"/>
        </pc:sldMkLst>
        <pc:spChg chg="mod">
          <ac:chgData name="Leon Ronald Reid (2408647)" userId="8da083a8-ac20-44b8-bb16-23e82727ae7a" providerId="ADAL" clId="{EA479A4F-830B-4D73-A629-5ADA34E8BE3A}" dt="2026-02-20T00:02:27.096" v="1612" actId="1076"/>
          <ac:spMkLst>
            <pc:docMk/>
            <pc:sldMk cId="1073105426" sldId="260"/>
            <ac:spMk id="2" creationId="{8A43937E-1D76-0542-84DF-B4BC468238EA}"/>
          </ac:spMkLst>
        </pc:spChg>
        <pc:spChg chg="mod">
          <ac:chgData name="Leon Ronald Reid (2408647)" userId="8da083a8-ac20-44b8-bb16-23e82727ae7a" providerId="ADAL" clId="{EA479A4F-830B-4D73-A629-5ADA34E8BE3A}" dt="2026-02-20T00:52:59.907" v="1797" actId="20577"/>
          <ac:spMkLst>
            <pc:docMk/>
            <pc:sldMk cId="1073105426" sldId="260"/>
            <ac:spMk id="3" creationId="{D5CE1DE1-7589-1B88-0E93-903E3CCA9C02}"/>
          </ac:spMkLst>
        </pc:spChg>
      </pc:sldChg>
      <pc:sldChg chg="modSp new mod">
        <pc:chgData name="Leon Ronald Reid (2408647)" userId="8da083a8-ac20-44b8-bb16-23e82727ae7a" providerId="ADAL" clId="{EA479A4F-830B-4D73-A629-5ADA34E8BE3A}" dt="2026-02-20T00:53:49.299" v="1799" actId="2"/>
        <pc:sldMkLst>
          <pc:docMk/>
          <pc:sldMk cId="3929084527" sldId="261"/>
        </pc:sldMkLst>
        <pc:spChg chg="mod">
          <ac:chgData name="Leon Ronald Reid (2408647)" userId="8da083a8-ac20-44b8-bb16-23e82727ae7a" providerId="ADAL" clId="{EA479A4F-830B-4D73-A629-5ADA34E8BE3A}" dt="2026-02-20T00:04:09.881" v="1631" actId="1076"/>
          <ac:spMkLst>
            <pc:docMk/>
            <pc:sldMk cId="3929084527" sldId="261"/>
            <ac:spMk id="2" creationId="{98DFD77C-3E67-5F68-1A58-35B7051E064C}"/>
          </ac:spMkLst>
        </pc:spChg>
        <pc:spChg chg="mod">
          <ac:chgData name="Leon Ronald Reid (2408647)" userId="8da083a8-ac20-44b8-bb16-23e82727ae7a" providerId="ADAL" clId="{EA479A4F-830B-4D73-A629-5ADA34E8BE3A}" dt="2026-02-20T00:53:49.299" v="1799" actId="2"/>
          <ac:spMkLst>
            <pc:docMk/>
            <pc:sldMk cId="3929084527" sldId="261"/>
            <ac:spMk id="3" creationId="{CAA0142D-D9B2-F638-D3F1-2EDC7F2A69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773980-B524-49F7-8AF7-850037CB499D}" type="datetimeFigureOut">
              <a:rPr lang="en-GB" smtClean="0"/>
              <a:t>20/02/2026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DC46ED-83A4-487C-880E-4BCAD60B9428}" type="slidenum">
              <a:rPr lang="en-GB" smtClean="0"/>
              <a:t>‹#›</a:t>
            </a:fld>
            <a:endParaRPr lang="en-GB" dirty="0"/>
          </a:p>
        </p:txBody>
      </p:sp>
    </p:spTree>
    <p:extLst>
      <p:ext uri="{BB962C8B-B14F-4D97-AF65-F5344CB8AC3E}">
        <p14:creationId xmlns:p14="http://schemas.microsoft.com/office/powerpoint/2010/main" val="1405188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DC46ED-83A4-487C-880E-4BCAD60B9428}" type="slidenum">
              <a:rPr lang="en-GB" smtClean="0"/>
              <a:t>1</a:t>
            </a:fld>
            <a:endParaRPr lang="en-GB" dirty="0"/>
          </a:p>
        </p:txBody>
      </p:sp>
    </p:spTree>
    <p:extLst>
      <p:ext uri="{BB962C8B-B14F-4D97-AF65-F5344CB8AC3E}">
        <p14:creationId xmlns:p14="http://schemas.microsoft.com/office/powerpoint/2010/main" val="3770172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999553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35563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3318108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4043181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695722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77277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222738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3576422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3624610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1865715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2/19/2026</a:t>
            </a:fld>
            <a:endParaRPr lang="en-US" dirty="0"/>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dirty="0"/>
          </a:p>
        </p:txBody>
      </p:sp>
    </p:spTree>
    <p:extLst>
      <p:ext uri="{BB962C8B-B14F-4D97-AF65-F5344CB8AC3E}">
        <p14:creationId xmlns:p14="http://schemas.microsoft.com/office/powerpoint/2010/main" val="3126131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dirty="0">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dirty="0"/>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2/19/2026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197711137"/>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dirty="0">
              <a:solidFill>
                <a:schemeClr val="tx1"/>
              </a:solidFill>
            </a:endParaRPr>
          </a:p>
        </p:txBody>
      </p:sp>
      <p:pic>
        <p:nvPicPr>
          <p:cNvPr id="19" name="Picture 18">
            <a:extLst>
              <a:ext uri="{FF2B5EF4-FFF2-40B4-BE49-F238E27FC236}">
                <a16:creationId xmlns:a16="http://schemas.microsoft.com/office/drawing/2014/main" id="{DD676304-F612-526F-349D-5FFF4EB66E9F}"/>
              </a:ext>
            </a:extLst>
          </p:cNvPr>
          <p:cNvPicPr>
            <a:picLocks noChangeAspect="1"/>
          </p:cNvPicPr>
          <p:nvPr/>
        </p:nvPicPr>
        <p:blipFill>
          <a:blip r:embed="rId3">
            <a:alphaModFix amt="60000"/>
            <a:duotone>
              <a:schemeClr val="accent1">
                <a:shade val="45000"/>
                <a:satMod val="135000"/>
              </a:schemeClr>
              <a:prstClr val="white"/>
            </a:duotone>
          </a:blip>
          <a:srcRect t="24981" r="-1" b="-1"/>
          <a:stretch>
            <a:fillRect/>
          </a:stretch>
        </p:blipFill>
        <p:spPr>
          <a:xfrm>
            <a:off x="20" y="10"/>
            <a:ext cx="12188921" cy="6857990"/>
          </a:xfrm>
          <a:prstGeom prst="rect">
            <a:avLst/>
          </a:prstGeom>
        </p:spPr>
      </p:pic>
      <p:sp>
        <p:nvSpPr>
          <p:cNvPr id="2" name="Title 1">
            <a:extLst>
              <a:ext uri="{FF2B5EF4-FFF2-40B4-BE49-F238E27FC236}">
                <a16:creationId xmlns:a16="http://schemas.microsoft.com/office/drawing/2014/main" id="{B8AD8410-7A5A-E8AE-B631-A43F38BA57A4}"/>
              </a:ext>
            </a:extLst>
          </p:cNvPr>
          <p:cNvSpPr>
            <a:spLocks noGrp="1"/>
          </p:cNvSpPr>
          <p:nvPr>
            <p:ph type="ctrTitle"/>
          </p:nvPr>
        </p:nvSpPr>
        <p:spPr>
          <a:xfrm>
            <a:off x="3164583" y="247778"/>
            <a:ext cx="5604663" cy="438242"/>
          </a:xfrm>
        </p:spPr>
        <p:txBody>
          <a:bodyPr>
            <a:noAutofit/>
          </a:bodyPr>
          <a:lstStyle/>
          <a:p>
            <a:pPr algn="ctr">
              <a:lnSpc>
                <a:spcPct val="150000"/>
              </a:lnSpc>
            </a:pPr>
            <a:r>
              <a:rPr lang="en-GB" sz="1200" dirty="0">
                <a:solidFill>
                  <a:srgbClr val="FFFFFF"/>
                </a:solidFill>
                <a:latin typeface="Times New Roman" panose="02020603050405020304" pitchFamily="18" charset="0"/>
                <a:cs typeface="Times New Roman" panose="02020603050405020304" pitchFamily="18" charset="0"/>
              </a:rPr>
              <a:t>Managing business information, different information systems.</a:t>
            </a:r>
            <a:br>
              <a:rPr lang="en-GB" sz="1200" dirty="0">
                <a:solidFill>
                  <a:srgbClr val="FFFFFF"/>
                </a:solidFill>
                <a:latin typeface="Times New Roman" panose="02020603050405020304" pitchFamily="18" charset="0"/>
                <a:cs typeface="Times New Roman" panose="02020603050405020304" pitchFamily="18" charset="0"/>
              </a:rPr>
            </a:br>
            <a:r>
              <a:rPr lang="en-GB" sz="1200" dirty="0">
                <a:solidFill>
                  <a:srgbClr val="FFFFFF"/>
                </a:solidFill>
                <a:latin typeface="Times New Roman" panose="02020603050405020304" pitchFamily="18" charset="0"/>
                <a:cs typeface="Times New Roman" panose="02020603050405020304" pitchFamily="18" charset="0"/>
              </a:rPr>
              <a:t>Leon Ronald Reid 2408647</a:t>
            </a:r>
          </a:p>
        </p:txBody>
      </p:sp>
      <p:sp>
        <p:nvSpPr>
          <p:cNvPr id="3" name="Subtitle 2">
            <a:extLst>
              <a:ext uri="{FF2B5EF4-FFF2-40B4-BE49-F238E27FC236}">
                <a16:creationId xmlns:a16="http://schemas.microsoft.com/office/drawing/2014/main" id="{D15EDA61-ACF8-CCD1-275C-2FCADF3F8CA4}"/>
              </a:ext>
            </a:extLst>
          </p:cNvPr>
          <p:cNvSpPr>
            <a:spLocks noGrp="1"/>
          </p:cNvSpPr>
          <p:nvPr>
            <p:ph type="subTitle" idx="1"/>
          </p:nvPr>
        </p:nvSpPr>
        <p:spPr>
          <a:xfrm>
            <a:off x="666144" y="1202068"/>
            <a:ext cx="9661365" cy="4398632"/>
          </a:xfrm>
        </p:spPr>
        <p:txBody>
          <a:bodyPr>
            <a:normAutofit fontScale="92500" lnSpcReduction="20000"/>
          </a:bodyPr>
          <a:lstStyle/>
          <a:p>
            <a:pPr algn="ctr"/>
            <a:r>
              <a:rPr lang="en-GB" sz="1300" dirty="0">
                <a:solidFill>
                  <a:srgbClr val="FFFFFF"/>
                </a:solidFill>
                <a:latin typeface="Times New Roman" panose="02020603050405020304" pitchFamily="18" charset="0"/>
                <a:cs typeface="Times New Roman" panose="02020603050405020304" pitchFamily="18" charset="0"/>
              </a:rPr>
              <a:t>Introduction of different information systems</a:t>
            </a:r>
          </a:p>
          <a:p>
            <a:r>
              <a:rPr lang="en-GB" sz="1300" dirty="0">
                <a:latin typeface="Times New Roman" panose="02020603050405020304" pitchFamily="18" charset="0"/>
                <a:cs typeface="Times New Roman" panose="02020603050405020304" pitchFamily="18" charset="0"/>
              </a:rPr>
              <a:t>Organizations operate in an environment defined by rapid technological change, global competition, and increasingly demanding customers. In this digital era, information is no longer just a by-product of business operations, it is one of the most valuable strategic resources an organization possesses (</a:t>
            </a:r>
            <a:r>
              <a:rPr lang="en-GB" sz="1400" dirty="0">
                <a:latin typeface="Times New Roman" panose="02020603050405020304" pitchFamily="18" charset="0"/>
                <a:cs typeface="Times New Roman" panose="02020603050405020304" pitchFamily="18" charset="0"/>
              </a:rPr>
              <a:t>Cornford, and Shaikh, 1992)</a:t>
            </a:r>
          </a:p>
          <a:p>
            <a:r>
              <a:rPr lang="en-GB" sz="1300" dirty="0">
                <a:latin typeface="Times New Roman" panose="02020603050405020304" pitchFamily="18" charset="0"/>
                <a:cs typeface="Times New Roman" panose="02020603050405020304" pitchFamily="18" charset="0"/>
              </a:rPr>
              <a:t>From a technical perspective, information systems are combinations of hardware, software, databases, networks, and procedures that collect, process, and distribute data. </a:t>
            </a:r>
          </a:p>
          <a:p>
            <a:r>
              <a:rPr lang="en-GB" sz="1300" dirty="0">
                <a:latin typeface="Times New Roman" panose="02020603050405020304" pitchFamily="18" charset="0"/>
                <a:cs typeface="Times New Roman" panose="02020603050405020304" pitchFamily="18" charset="0"/>
              </a:rPr>
              <a:t>From a </a:t>
            </a:r>
            <a:r>
              <a:rPr lang="en-GB" sz="1300" b="1" dirty="0">
                <a:latin typeface="Times New Roman" panose="02020603050405020304" pitchFamily="18" charset="0"/>
                <a:cs typeface="Times New Roman" panose="02020603050405020304" pitchFamily="18" charset="0"/>
              </a:rPr>
              <a:t>business </a:t>
            </a:r>
            <a:r>
              <a:rPr lang="en-GB" sz="1300" dirty="0">
                <a:latin typeface="Times New Roman" panose="02020603050405020304" pitchFamily="18" charset="0"/>
                <a:cs typeface="Times New Roman" panose="02020603050405020304" pitchFamily="18" charset="0"/>
              </a:rPr>
              <a:t>perspective, they are much more than technology. They are strategic tools that:</a:t>
            </a:r>
          </a:p>
          <a:p>
            <a:r>
              <a:rPr lang="en-GB" sz="1300" dirty="0">
                <a:latin typeface="Times New Roman" panose="02020603050405020304" pitchFamily="18" charset="0"/>
                <a:cs typeface="Times New Roman" panose="02020603050405020304" pitchFamily="18" charset="0"/>
              </a:rPr>
              <a:t>Improve operational efficiency</a:t>
            </a:r>
          </a:p>
          <a:p>
            <a:r>
              <a:rPr lang="en-GB" sz="1300" dirty="0">
                <a:latin typeface="Times New Roman" panose="02020603050405020304" pitchFamily="18" charset="0"/>
                <a:cs typeface="Times New Roman" panose="02020603050405020304" pitchFamily="18" charset="0"/>
              </a:rPr>
              <a:t>Support innovation and growth</a:t>
            </a:r>
          </a:p>
          <a:p>
            <a:r>
              <a:rPr lang="en-GB" sz="1300" dirty="0">
                <a:latin typeface="Times New Roman" panose="02020603050405020304" pitchFamily="18" charset="0"/>
                <a:cs typeface="Times New Roman" panose="02020603050405020304" pitchFamily="18" charset="0"/>
              </a:rPr>
              <a:t>Enhance customer experience</a:t>
            </a:r>
          </a:p>
          <a:p>
            <a:r>
              <a:rPr lang="en-GB" sz="1300" dirty="0">
                <a:latin typeface="Times New Roman" panose="02020603050405020304" pitchFamily="18" charset="0"/>
                <a:cs typeface="Times New Roman" panose="02020603050405020304" pitchFamily="18" charset="0"/>
              </a:rPr>
              <a:t>Create sustainable competitive advantage</a:t>
            </a:r>
          </a:p>
          <a:p>
            <a:r>
              <a:rPr lang="en-GB" sz="1300" dirty="0">
                <a:latin typeface="Times New Roman" panose="02020603050405020304" pitchFamily="18" charset="0"/>
                <a:cs typeface="Times New Roman" panose="02020603050405020304" pitchFamily="18" charset="0"/>
              </a:rPr>
              <a:t>Modern organizations rely on different types of systems at different levels:</a:t>
            </a:r>
          </a:p>
          <a:p>
            <a:r>
              <a:rPr lang="en-GB" sz="1300" dirty="0">
                <a:latin typeface="Times New Roman" panose="02020603050405020304" pitchFamily="18" charset="0"/>
                <a:cs typeface="Times New Roman" panose="02020603050405020304" pitchFamily="18" charset="0"/>
              </a:rPr>
              <a:t>Operational systems to handle daily transactions</a:t>
            </a:r>
          </a:p>
          <a:p>
            <a:r>
              <a:rPr lang="en-GB" sz="1300" dirty="0">
                <a:latin typeface="Times New Roman" panose="02020603050405020304" pitchFamily="18" charset="0"/>
                <a:cs typeface="Times New Roman" panose="02020603050405020304" pitchFamily="18" charset="0"/>
              </a:rPr>
              <a:t>Management systems to monitor performance</a:t>
            </a:r>
          </a:p>
          <a:p>
            <a:r>
              <a:rPr lang="en-GB" sz="1300" dirty="0">
                <a:latin typeface="Times New Roman" panose="02020603050405020304" pitchFamily="18" charset="0"/>
                <a:cs typeface="Times New Roman" panose="02020603050405020304" pitchFamily="18" charset="0"/>
              </a:rPr>
              <a:t>Analytical systems to support strategic decisions</a:t>
            </a:r>
          </a:p>
          <a:p>
            <a:r>
              <a:rPr lang="en-GB" sz="1300" dirty="0">
                <a:latin typeface="Times New Roman" panose="02020603050405020304" pitchFamily="18" charset="0"/>
                <a:cs typeface="Times New Roman" panose="02020603050405020304" pitchFamily="18" charset="0"/>
              </a:rPr>
              <a:t>Enterprise-wide systems to integrate departments</a:t>
            </a:r>
          </a:p>
          <a:p>
            <a:r>
              <a:rPr lang="en-GB" sz="1300" dirty="0">
                <a:latin typeface="Times New Roman" panose="02020603050405020304" pitchFamily="18" charset="0"/>
                <a:cs typeface="Times New Roman" panose="02020603050405020304" pitchFamily="18" charset="0"/>
              </a:rPr>
              <a:t>Customer-focused systems to strengthen relationships</a:t>
            </a:r>
          </a:p>
          <a:p>
            <a:r>
              <a:rPr lang="en-GB" sz="1300" dirty="0">
                <a:latin typeface="Times New Roman" panose="02020603050405020304" pitchFamily="18" charset="0"/>
                <a:cs typeface="Times New Roman" panose="02020603050405020304" pitchFamily="18" charset="0"/>
              </a:rPr>
              <a:t>However, implementing technology alone does not guarantee success. Managers must understand organizational structure, culture, business processes, and power dynamics to ensure systems are adopted effectively and aligned with strategy. (</a:t>
            </a:r>
            <a:r>
              <a:rPr lang="en-GB" sz="1400" dirty="0">
                <a:latin typeface="Times New Roman" panose="02020603050405020304" pitchFamily="18" charset="0"/>
                <a:cs typeface="Times New Roman" panose="02020603050405020304" pitchFamily="18" charset="0"/>
              </a:rPr>
              <a:t>Rainer,and Prince, 2021.)</a:t>
            </a:r>
          </a:p>
          <a:p>
            <a:endParaRPr lang="en-GB" sz="1200" dirty="0"/>
          </a:p>
          <a:p>
            <a:pPr algn="ctr"/>
            <a:endParaRPr lang="en-GB" sz="1200" dirty="0">
              <a:solidFill>
                <a:srgbClr val="FFFFFF"/>
              </a:solidFill>
              <a:latin typeface="Times New Roman" panose="02020603050405020304" pitchFamily="18" charset="0"/>
              <a:cs typeface="Times New Roman" panose="02020603050405020304" pitchFamily="18" charset="0"/>
            </a:endParaRPr>
          </a:p>
          <a:p>
            <a:pPr algn="ctr"/>
            <a:endParaRPr lang="en-GB" sz="1200" dirty="0">
              <a:solidFill>
                <a:srgbClr val="FFFFFF"/>
              </a:solidFill>
              <a:latin typeface="Times New Roman" panose="02020603050405020304" pitchFamily="18" charset="0"/>
              <a:cs typeface="Times New Roman" panose="02020603050405020304" pitchFamily="18" charset="0"/>
            </a:endParaRPr>
          </a:p>
          <a:p>
            <a:pPr algn="ctr"/>
            <a:endParaRPr lang="en-GB" sz="1200" dirty="0">
              <a:solidFill>
                <a:srgbClr val="FFFFFF"/>
              </a:solidFill>
              <a:latin typeface="Times New Roman" panose="02020603050405020304" pitchFamily="18" charset="0"/>
              <a:cs typeface="Times New Roman" panose="02020603050405020304" pitchFamily="18" charset="0"/>
            </a:endParaRPr>
          </a:p>
        </p:txBody>
      </p:sp>
      <p:grpSp>
        <p:nvGrpSpPr>
          <p:cNvPr id="20" name="Group 19">
            <a:extLst>
              <a:ext uri="{FF2B5EF4-FFF2-40B4-BE49-F238E27FC236}">
                <a16:creationId xmlns:a16="http://schemas.microsoft.com/office/drawing/2014/main" id="{3A87D413-7BAA-462C-B2E4-D3E7F1B849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7C2E2750-B9DE-455A-B750-2FAFF87D8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1" name="Graphic 9">
              <a:extLst>
                <a:ext uri="{FF2B5EF4-FFF2-40B4-BE49-F238E27FC236}">
                  <a16:creationId xmlns:a16="http://schemas.microsoft.com/office/drawing/2014/main" id="{A77A1618-AFD3-49E5-A4AC-89FA51FA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DA76DC57-ED9C-40FB-A897-CDD7D6222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6BB714E6-B071-4696-ACD5-A9A96F929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A303CB3D-0086-4A58-BDAE-F18B143EE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AB02D57-74BD-4B38-94E0-EF2F291E0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182341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F9F16-481F-754E-3273-87C8B55AC0FE}"/>
              </a:ext>
            </a:extLst>
          </p:cNvPr>
          <p:cNvSpPr>
            <a:spLocks noGrp="1"/>
          </p:cNvSpPr>
          <p:nvPr>
            <p:ph type="title"/>
          </p:nvPr>
        </p:nvSpPr>
        <p:spPr>
          <a:xfrm>
            <a:off x="197370" y="232344"/>
            <a:ext cx="5898630" cy="569627"/>
          </a:xfrm>
        </p:spPr>
        <p:txBody>
          <a:bodyPr>
            <a:normAutofit fontScale="90000"/>
          </a:bodyPr>
          <a:lstStyle/>
          <a:p>
            <a:pPr>
              <a:lnSpc>
                <a:spcPct val="150000"/>
              </a:lnSpc>
            </a:pPr>
            <a:r>
              <a:rPr lang="en-GB" sz="1300" dirty="0">
                <a:latin typeface="Times New Roman" panose="02020603050405020304" pitchFamily="18" charset="0"/>
                <a:cs typeface="Times New Roman" panose="02020603050405020304" pitchFamily="18" charset="0"/>
              </a:rPr>
              <a:t>Comparing and analysing different systems</a:t>
            </a:r>
            <a:br>
              <a:rPr lang="en-GB" sz="1200"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endParaRPr lang="en-GB" sz="1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62BD8D7-D7E5-CC57-07CD-8669306F64AE}"/>
              </a:ext>
            </a:extLst>
          </p:cNvPr>
          <p:cNvSpPr txBox="1"/>
          <p:nvPr/>
        </p:nvSpPr>
        <p:spPr>
          <a:xfrm>
            <a:off x="197370" y="352265"/>
            <a:ext cx="10415665" cy="6786473"/>
          </a:xfrm>
          <a:prstGeom prst="rect">
            <a:avLst/>
          </a:prstGeom>
          <a:noFill/>
        </p:spPr>
        <p:txBody>
          <a:bodyPr wrap="square" rtlCol="0">
            <a:spAutoFit/>
          </a:bodyPr>
          <a:lstStyle/>
          <a:p>
            <a:pPr>
              <a:lnSpc>
                <a:spcPct val="150000"/>
              </a:lnSpc>
            </a:pPr>
            <a:r>
              <a:rPr lang="en-GB" sz="1200" dirty="0">
                <a:latin typeface="Times New Roman" panose="02020603050405020304" pitchFamily="18" charset="0"/>
                <a:cs typeface="Times New Roman" panose="02020603050405020304" pitchFamily="18" charset="0"/>
              </a:rPr>
              <a:t>To drive business success, organizations typically rely on different types of information systems that serve distinct purposes. Three key systems are ERP, CRM, and DSS. (Rahman, Zamil, and Hoque, 2025)</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Enterprise Resource Planning (ERP)</a:t>
            </a:r>
          </a:p>
          <a:p>
            <a:pPr>
              <a:lnSpc>
                <a:spcPct val="150000"/>
              </a:lnSpc>
            </a:pPr>
            <a:r>
              <a:rPr lang="en-GB" sz="1200" b="1" dirty="0">
                <a:latin typeface="Times New Roman" panose="02020603050405020304" pitchFamily="18" charset="0"/>
                <a:cs typeface="Times New Roman" panose="02020603050405020304" pitchFamily="18" charset="0"/>
              </a:rPr>
              <a:t>Function:</a:t>
            </a:r>
            <a:r>
              <a:rPr lang="en-GB" sz="1200" dirty="0">
                <a:latin typeface="Times New Roman" panose="02020603050405020304" pitchFamily="18" charset="0"/>
                <a:cs typeface="Times New Roman" panose="02020603050405020304" pitchFamily="18" charset="0"/>
              </a:rPr>
              <a:t> Integrates core business processes (finance, HR, operations).</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Benefits:</a:t>
            </a:r>
            <a:r>
              <a:rPr lang="en-GB" sz="1200" dirty="0">
                <a:latin typeface="Times New Roman" panose="02020603050405020304" pitchFamily="18" charset="0"/>
                <a:cs typeface="Times New Roman" panose="02020603050405020304" pitchFamily="18" charset="0"/>
              </a:rPr>
              <a:t> Improves efficiency, reduces data silos, supports scalability.</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Limitations:</a:t>
            </a:r>
            <a:r>
              <a:rPr lang="en-GB" sz="1200" dirty="0">
                <a:latin typeface="Times New Roman" panose="02020603050405020304" pitchFamily="18" charset="0"/>
                <a:cs typeface="Times New Roman" panose="02020603050405020304" pitchFamily="18" charset="0"/>
              </a:rPr>
              <a:t> Expensive, complex to implement.</a:t>
            </a:r>
          </a:p>
          <a:p>
            <a:pPr>
              <a:lnSpc>
                <a:spcPct val="150000"/>
              </a:lnSpc>
            </a:pPr>
            <a:r>
              <a:rPr lang="en-GB" sz="1200" b="1" dirty="0">
                <a:latin typeface="Times New Roman" panose="02020603050405020304" pitchFamily="18" charset="0"/>
                <a:cs typeface="Times New Roman" panose="02020603050405020304" pitchFamily="18" charset="0"/>
              </a:rPr>
              <a:t>Impact:</a:t>
            </a:r>
            <a:r>
              <a:rPr lang="en-GB" sz="1200" dirty="0">
                <a:latin typeface="Times New Roman" panose="02020603050405020304" pitchFamily="18" charset="0"/>
                <a:cs typeface="Times New Roman" panose="02020603050405020304" pitchFamily="18" charset="0"/>
              </a:rPr>
              <a:t> Strengthens internal operations and coordination.</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Customer Relationship Management (CRM)</a:t>
            </a:r>
          </a:p>
          <a:p>
            <a:pPr>
              <a:lnSpc>
                <a:spcPct val="150000"/>
              </a:lnSpc>
            </a:pPr>
            <a:r>
              <a:rPr lang="en-GB" sz="1200" b="1" dirty="0">
                <a:latin typeface="Times New Roman" panose="02020603050405020304" pitchFamily="18" charset="0"/>
                <a:cs typeface="Times New Roman" panose="02020603050405020304" pitchFamily="18" charset="0"/>
              </a:rPr>
              <a:t>Function:</a:t>
            </a:r>
            <a:r>
              <a:rPr lang="en-GB" sz="1200" dirty="0">
                <a:latin typeface="Times New Roman" panose="02020603050405020304" pitchFamily="18" charset="0"/>
                <a:cs typeface="Times New Roman" panose="02020603050405020304" pitchFamily="18" charset="0"/>
              </a:rPr>
              <a:t> Manages customer data and interactions.</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Benefits:</a:t>
            </a:r>
            <a:r>
              <a:rPr lang="en-GB" sz="1200" dirty="0">
                <a:latin typeface="Times New Roman" panose="02020603050405020304" pitchFamily="18" charset="0"/>
                <a:cs typeface="Times New Roman" panose="02020603050405020304" pitchFamily="18" charset="0"/>
              </a:rPr>
              <a:t> Increases sales visibility, improves customer satisfaction.</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Limitations:</a:t>
            </a:r>
            <a:r>
              <a:rPr lang="en-GB" sz="1200" dirty="0">
                <a:latin typeface="Times New Roman" panose="02020603050405020304" pitchFamily="18" charset="0"/>
                <a:cs typeface="Times New Roman" panose="02020603050405020304" pitchFamily="18" charset="0"/>
              </a:rPr>
              <a:t> Depends on accurate data and user adoption.</a:t>
            </a:r>
          </a:p>
          <a:p>
            <a:pPr>
              <a:lnSpc>
                <a:spcPct val="150000"/>
              </a:lnSpc>
            </a:pPr>
            <a:r>
              <a:rPr lang="en-GB" sz="1200" b="1" dirty="0">
                <a:latin typeface="Times New Roman" panose="02020603050405020304" pitchFamily="18" charset="0"/>
                <a:cs typeface="Times New Roman" panose="02020603050405020304" pitchFamily="18" charset="0"/>
              </a:rPr>
              <a:t>Impact:</a:t>
            </a:r>
            <a:r>
              <a:rPr lang="en-GB" sz="1200" dirty="0">
                <a:latin typeface="Times New Roman" panose="02020603050405020304" pitchFamily="18" charset="0"/>
                <a:cs typeface="Times New Roman" panose="02020603050405020304" pitchFamily="18" charset="0"/>
              </a:rPr>
              <a:t> Drives revenue growth and customer loyalty.</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Decision Support System (DSS)</a:t>
            </a:r>
          </a:p>
          <a:p>
            <a:pPr>
              <a:lnSpc>
                <a:spcPct val="150000"/>
              </a:lnSpc>
            </a:pPr>
            <a:r>
              <a:rPr lang="en-GB" sz="1200" b="1" dirty="0">
                <a:latin typeface="Times New Roman" panose="02020603050405020304" pitchFamily="18" charset="0"/>
                <a:cs typeface="Times New Roman" panose="02020603050405020304" pitchFamily="18" charset="0"/>
              </a:rPr>
              <a:t>Function:</a:t>
            </a:r>
            <a:r>
              <a:rPr lang="en-GB" sz="1200" dirty="0">
                <a:latin typeface="Times New Roman" panose="02020603050405020304" pitchFamily="18" charset="0"/>
                <a:cs typeface="Times New Roman" panose="02020603050405020304" pitchFamily="18" charset="0"/>
              </a:rPr>
              <a:t> Supports strategic decisions using analytics and forecasting.</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Benefits:</a:t>
            </a:r>
            <a:r>
              <a:rPr lang="en-GB" sz="1200" dirty="0">
                <a:latin typeface="Times New Roman" panose="02020603050405020304" pitchFamily="18" charset="0"/>
                <a:cs typeface="Times New Roman" panose="02020603050405020304" pitchFamily="18" charset="0"/>
              </a:rPr>
              <a:t> Improves decision quality and reduces uncertainty.</a:t>
            </a: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Limitations:</a:t>
            </a:r>
            <a:r>
              <a:rPr lang="en-GB" sz="1200" dirty="0">
                <a:latin typeface="Times New Roman" panose="02020603050405020304" pitchFamily="18" charset="0"/>
                <a:cs typeface="Times New Roman" panose="02020603050405020304" pitchFamily="18" charset="0"/>
              </a:rPr>
              <a:t> Requires skilled users and reliable data.</a:t>
            </a:r>
          </a:p>
          <a:p>
            <a:pPr>
              <a:lnSpc>
                <a:spcPct val="150000"/>
              </a:lnSpc>
            </a:pPr>
            <a:r>
              <a:rPr lang="en-GB" sz="1200" b="1" dirty="0">
                <a:latin typeface="Times New Roman" panose="02020603050405020304" pitchFamily="18" charset="0"/>
                <a:cs typeface="Times New Roman" panose="02020603050405020304" pitchFamily="18" charset="0"/>
              </a:rPr>
              <a:t>Impact:</a:t>
            </a:r>
            <a:r>
              <a:rPr lang="en-GB" sz="1200" dirty="0">
                <a:latin typeface="Times New Roman" panose="02020603050405020304" pitchFamily="18" charset="0"/>
                <a:cs typeface="Times New Roman" panose="02020603050405020304" pitchFamily="18" charset="0"/>
              </a:rPr>
              <a:t> Enhances strategic planning and competitiveness.</a:t>
            </a:r>
          </a:p>
          <a:p>
            <a:pPr>
              <a:lnSpc>
                <a:spcPct val="150000"/>
              </a:lnSpc>
            </a:pPr>
            <a:r>
              <a:rPr lang="en-GB" sz="1200" dirty="0">
                <a:latin typeface="Times New Roman" panose="02020603050405020304" pitchFamily="18" charset="0"/>
                <a:cs typeface="Times New Roman" panose="02020603050405020304" pitchFamily="18" charset="0"/>
              </a:rPr>
              <a:t>Together, these systems complement each other and collectively improve organizational performance. Enterprise Resource Planning focuses on internal efficiency, Customer Relationship Management (CRM) Focuses on customers and revenue, whilst Decision Support System (DSS) Focuses on strategy and decision-making. These systems help business organizations for potential growth and to expand. </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3331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154CE-A826-37E0-1F5F-8261FBC69313}"/>
              </a:ext>
            </a:extLst>
          </p:cNvPr>
          <p:cNvSpPr>
            <a:spLocks noGrp="1"/>
          </p:cNvSpPr>
          <p:nvPr>
            <p:ph type="title"/>
          </p:nvPr>
        </p:nvSpPr>
        <p:spPr>
          <a:xfrm>
            <a:off x="277319" y="284812"/>
            <a:ext cx="1761344" cy="269823"/>
          </a:xfrm>
        </p:spPr>
        <p:txBody>
          <a:bodyPr>
            <a:normAutofit/>
          </a:bodyPr>
          <a:lstStyle/>
          <a:p>
            <a:r>
              <a:rPr lang="en-GB" sz="1200" dirty="0">
                <a:latin typeface="Times New Roman" panose="02020603050405020304" pitchFamily="18" charset="0"/>
                <a:cs typeface="Times New Roman" panose="02020603050405020304" pitchFamily="18" charset="0"/>
              </a:rPr>
              <a:t>Ethical Considerations</a:t>
            </a:r>
          </a:p>
        </p:txBody>
      </p:sp>
      <p:sp>
        <p:nvSpPr>
          <p:cNvPr id="3" name="Content Placeholder 2">
            <a:extLst>
              <a:ext uri="{FF2B5EF4-FFF2-40B4-BE49-F238E27FC236}">
                <a16:creationId xmlns:a16="http://schemas.microsoft.com/office/drawing/2014/main" id="{43927BF4-8817-1E56-2D00-0D840FD4462E}"/>
              </a:ext>
            </a:extLst>
          </p:cNvPr>
          <p:cNvSpPr>
            <a:spLocks noGrp="1"/>
          </p:cNvSpPr>
          <p:nvPr>
            <p:ph idx="1"/>
          </p:nvPr>
        </p:nvSpPr>
        <p:spPr>
          <a:xfrm>
            <a:off x="589466" y="674556"/>
            <a:ext cx="11072882" cy="6183444"/>
          </a:xfrm>
        </p:spPr>
        <p:txBody>
          <a:bodyPr>
            <a:normAutofit fontScale="32500" lnSpcReduction="20000"/>
          </a:bodyPr>
          <a:lstStyle/>
          <a:p>
            <a:pPr marL="0" indent="0">
              <a:lnSpc>
                <a:spcPct val="120000"/>
              </a:lnSpc>
              <a:buNone/>
            </a:pPr>
            <a:r>
              <a:rPr lang="en-GB" sz="3700" dirty="0">
                <a:latin typeface="Times New Roman" panose="02020603050405020304" pitchFamily="18" charset="0"/>
                <a:cs typeface="Times New Roman" panose="02020603050405020304" pitchFamily="18" charset="0"/>
              </a:rPr>
              <a:t>As organizations increasingly depend on information systems to manage operations, analyse data, and automate decision-making, ethical considerations have become central to responsible management. While these systems enhance efficiency and competitiveness, they also introduce risks related to data privacy, cybersecurity, artificial intelligence (AI), and employee monitoring.(Fleisher, and Bensoussan, 2015) This section examines key ethical concerns and outlines practical measures to ensure responsible system use.</a:t>
            </a:r>
          </a:p>
          <a:p>
            <a:pPr marL="0" indent="0">
              <a:lnSpc>
                <a:spcPct val="120000"/>
              </a:lnSpc>
              <a:buNone/>
            </a:pPr>
            <a:r>
              <a:rPr lang="en-GB" sz="3700" dirty="0">
                <a:latin typeface="Times New Roman" panose="02020603050405020304" pitchFamily="18" charset="0"/>
                <a:cs typeface="Times New Roman" panose="02020603050405020304" pitchFamily="18" charset="0"/>
              </a:rPr>
              <a:t>Data Privacy</a:t>
            </a:r>
          </a:p>
          <a:p>
            <a:pPr>
              <a:lnSpc>
                <a:spcPct val="120000"/>
              </a:lnSpc>
            </a:pPr>
            <a:r>
              <a:rPr lang="en-GB" sz="3700" dirty="0">
                <a:latin typeface="Times New Roman" panose="02020603050405020304" pitchFamily="18" charset="0"/>
                <a:cs typeface="Times New Roman" panose="02020603050405020304" pitchFamily="18" charset="0"/>
              </a:rPr>
              <a:t>Issue</a:t>
            </a:r>
          </a:p>
          <a:p>
            <a:pPr marL="0" indent="0">
              <a:lnSpc>
                <a:spcPct val="120000"/>
              </a:lnSpc>
              <a:buNone/>
            </a:pPr>
            <a:r>
              <a:rPr lang="en-GB" sz="3700" dirty="0">
                <a:latin typeface="Times New Roman" panose="02020603050405020304" pitchFamily="18" charset="0"/>
                <a:cs typeface="Times New Roman" panose="02020603050405020304" pitchFamily="18" charset="0"/>
              </a:rPr>
              <a:t>Modern information systems collect, store, and process significant volumes of personal and sensitive data from customers, employees, and business partners. Without appropriate safeguards, this data may be misused, exposed, or processed without informed consent and violation of privacy.</a:t>
            </a:r>
          </a:p>
          <a:p>
            <a:pPr>
              <a:lnSpc>
                <a:spcPct val="120000"/>
              </a:lnSpc>
            </a:pPr>
            <a:r>
              <a:rPr lang="en-GB" sz="3700" dirty="0">
                <a:latin typeface="Times New Roman" panose="02020603050405020304" pitchFamily="18" charset="0"/>
                <a:cs typeface="Times New Roman" panose="02020603050405020304" pitchFamily="18" charset="0"/>
              </a:rPr>
              <a:t>Risks</a:t>
            </a:r>
            <a:endParaRPr lang="en-GB" sz="3700" b="1" dirty="0">
              <a:latin typeface="Times New Roman" panose="02020603050405020304" pitchFamily="18" charset="0"/>
              <a:cs typeface="Times New Roman" panose="02020603050405020304" pitchFamily="18" charset="0"/>
            </a:endParaRPr>
          </a:p>
          <a:p>
            <a:pPr marL="0" indent="0">
              <a:lnSpc>
                <a:spcPct val="120000"/>
              </a:lnSpc>
              <a:buNone/>
            </a:pPr>
            <a:r>
              <a:rPr lang="en-GB" sz="3700" dirty="0">
                <a:latin typeface="Times New Roman" panose="02020603050405020304" pitchFamily="18" charset="0"/>
                <a:cs typeface="Times New Roman" panose="02020603050405020304" pitchFamily="18" charset="0"/>
              </a:rPr>
              <a:t>Violation of privacy rights, Legal penalties for non-compliance, Reputational damage, Loss of customer trust</a:t>
            </a:r>
          </a:p>
          <a:p>
            <a:pPr>
              <a:lnSpc>
                <a:spcPct val="120000"/>
              </a:lnSpc>
            </a:pPr>
            <a:r>
              <a:rPr lang="en-GB" sz="3700" dirty="0">
                <a:latin typeface="Times New Roman" panose="02020603050405020304" pitchFamily="18" charset="0"/>
                <a:cs typeface="Times New Roman" panose="02020603050405020304" pitchFamily="18" charset="0"/>
              </a:rPr>
              <a:t>Mitigation Measures</a:t>
            </a:r>
          </a:p>
          <a:p>
            <a:pPr marL="0" indent="0">
              <a:lnSpc>
                <a:spcPct val="120000"/>
              </a:lnSpc>
              <a:buNone/>
            </a:pPr>
            <a:r>
              <a:rPr lang="en-GB" sz="3700" dirty="0">
                <a:latin typeface="Times New Roman" panose="02020603050405020304" pitchFamily="18" charset="0"/>
                <a:cs typeface="Times New Roman" panose="02020603050405020304" pitchFamily="18" charset="0"/>
              </a:rPr>
              <a:t> I</a:t>
            </a:r>
            <a:r>
              <a:rPr lang="en-US" altLang="en-US" sz="3700" dirty="0">
                <a:latin typeface="Times New Roman" panose="02020603050405020304" pitchFamily="18" charset="0"/>
                <a:cs typeface="Times New Roman" panose="02020603050405020304" pitchFamily="18" charset="0"/>
              </a:rPr>
              <a:t>implements clear data governance policies, Limit data collection to necessary purposes, Ensure transparency in data usage, Comply with applicable data protection regulations</a:t>
            </a:r>
          </a:p>
          <a:p>
            <a:pPr marL="0" lvl="0" indent="0" eaLnBrk="0" fontAlgn="base" hangingPunct="0">
              <a:lnSpc>
                <a:spcPct val="120000"/>
              </a:lnSpc>
              <a:spcBef>
                <a:spcPct val="0"/>
              </a:spcBef>
              <a:spcAft>
                <a:spcPct val="0"/>
              </a:spcAft>
              <a:buNone/>
            </a:pPr>
            <a:endParaRPr lang="en-US" altLang="en-US" sz="3700" dirty="0">
              <a:latin typeface="Times New Roman" panose="02020603050405020304" pitchFamily="18" charset="0"/>
              <a:cs typeface="Times New Roman" panose="02020603050405020304" pitchFamily="18" charset="0"/>
            </a:endParaRPr>
          </a:p>
          <a:p>
            <a:pPr marL="0" lvl="0" indent="0" eaLnBrk="0" fontAlgn="base" hangingPunct="0">
              <a:lnSpc>
                <a:spcPct val="120000"/>
              </a:lnSpc>
              <a:spcBef>
                <a:spcPct val="0"/>
              </a:spcBef>
              <a:spcAft>
                <a:spcPct val="0"/>
              </a:spcAft>
              <a:buNone/>
            </a:pPr>
            <a:r>
              <a:rPr lang="en-US" sz="3700" dirty="0">
                <a:latin typeface="Times New Roman" panose="02020603050405020304" pitchFamily="18" charset="0"/>
                <a:cs typeface="Times New Roman" panose="02020603050405020304" pitchFamily="18" charset="0"/>
              </a:rPr>
              <a:t>Cybersecurity and data protection</a:t>
            </a:r>
            <a:endParaRPr lang="en-GB" sz="3700" dirty="0">
              <a:latin typeface="Times New Roman" panose="02020603050405020304" pitchFamily="18" charset="0"/>
              <a:cs typeface="Times New Roman" panose="02020603050405020304" pitchFamily="18" charset="0"/>
            </a:endParaRPr>
          </a:p>
          <a:p>
            <a:pPr>
              <a:lnSpc>
                <a:spcPct val="120000"/>
              </a:lnSpc>
            </a:pPr>
            <a:r>
              <a:rPr lang="en-GB" sz="3700" dirty="0">
                <a:latin typeface="Times New Roman" panose="02020603050405020304" pitchFamily="18" charset="0"/>
                <a:cs typeface="Times New Roman" panose="02020603050405020304" pitchFamily="18" charset="0"/>
              </a:rPr>
              <a:t>Issue</a:t>
            </a:r>
          </a:p>
          <a:p>
            <a:pPr marL="0" indent="0">
              <a:lnSpc>
                <a:spcPct val="120000"/>
              </a:lnSpc>
              <a:buNone/>
            </a:pPr>
            <a:r>
              <a:rPr lang="en-GB" sz="3700" dirty="0">
                <a:latin typeface="Times New Roman" panose="02020603050405020304" pitchFamily="18" charset="0"/>
                <a:cs typeface="Times New Roman" panose="02020603050405020304" pitchFamily="18" charset="0"/>
              </a:rPr>
              <a:t>Information systems are vulnerable to cyber threats, including hacking, ransomware attacks, phishing, and insider misuse.</a:t>
            </a:r>
          </a:p>
          <a:p>
            <a:pPr>
              <a:lnSpc>
                <a:spcPct val="120000"/>
              </a:lnSpc>
            </a:pPr>
            <a:r>
              <a:rPr lang="en-GB" sz="3700" dirty="0">
                <a:latin typeface="Times New Roman" panose="02020603050405020304" pitchFamily="18" charset="0"/>
                <a:cs typeface="Times New Roman" panose="02020603050405020304" pitchFamily="18" charset="0"/>
              </a:rPr>
              <a:t>Risks</a:t>
            </a:r>
          </a:p>
          <a:p>
            <a:pPr marL="0" indent="0">
              <a:lnSpc>
                <a:spcPct val="120000"/>
              </a:lnSpc>
              <a:buNone/>
            </a:pPr>
            <a:r>
              <a:rPr lang="en-GB" sz="3700" dirty="0">
                <a:latin typeface="Times New Roman" panose="02020603050405020304" pitchFamily="18" charset="0"/>
                <a:cs typeface="Times New Roman" panose="02020603050405020304" pitchFamily="18" charset="0"/>
              </a:rPr>
              <a:t>Financial losses Operational disruption, Exposure of confidential information, Regulatory sanctions</a:t>
            </a:r>
          </a:p>
          <a:p>
            <a:pPr>
              <a:lnSpc>
                <a:spcPct val="120000"/>
              </a:lnSpc>
            </a:pPr>
            <a:r>
              <a:rPr lang="en-GB" sz="3700" dirty="0">
                <a:latin typeface="Times New Roman" panose="02020603050405020304" pitchFamily="18" charset="0"/>
                <a:cs typeface="Times New Roman" panose="02020603050405020304" pitchFamily="18" charset="0"/>
              </a:rPr>
              <a:t>Mitigation Measures</a:t>
            </a:r>
          </a:p>
          <a:p>
            <a:pPr marL="0" indent="0">
              <a:lnSpc>
                <a:spcPct val="120000"/>
              </a:lnSpc>
              <a:buNone/>
            </a:pPr>
            <a:r>
              <a:rPr lang="en-GB" sz="3700" dirty="0">
                <a:latin typeface="Times New Roman" panose="02020603050405020304" pitchFamily="18" charset="0"/>
                <a:cs typeface="Times New Roman" panose="02020603050405020304" pitchFamily="18" charset="0"/>
              </a:rPr>
              <a:t>Use strong encryption and secure authentication methods, Apply role-based access controls, Conduct regular system audits and vulnerability testing, Provide cybersecurity awareness training for employees, Develop and maintain incident response plans</a:t>
            </a: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9057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E7C03-02DD-458C-7280-97B931B02C41}"/>
              </a:ext>
            </a:extLst>
          </p:cNvPr>
          <p:cNvSpPr>
            <a:spLocks noGrp="1"/>
          </p:cNvSpPr>
          <p:nvPr>
            <p:ph type="title"/>
          </p:nvPr>
        </p:nvSpPr>
        <p:spPr>
          <a:xfrm>
            <a:off x="172388" y="74990"/>
            <a:ext cx="7262734" cy="329704"/>
          </a:xfrm>
        </p:spPr>
        <p:txBody>
          <a:bodyPr>
            <a:normAutofit/>
          </a:bodyPr>
          <a:lstStyle/>
          <a:p>
            <a:r>
              <a:rPr lang="en-GB" sz="1200" dirty="0">
                <a:latin typeface="Times New Roman" panose="02020603050405020304" pitchFamily="18" charset="0"/>
                <a:cs typeface="Times New Roman" panose="02020603050405020304" pitchFamily="18" charset="0"/>
              </a:rPr>
              <a:t>Continuing with ethical considerations</a:t>
            </a:r>
          </a:p>
        </p:txBody>
      </p:sp>
      <p:sp>
        <p:nvSpPr>
          <p:cNvPr id="3" name="Content Placeholder 2">
            <a:extLst>
              <a:ext uri="{FF2B5EF4-FFF2-40B4-BE49-F238E27FC236}">
                <a16:creationId xmlns:a16="http://schemas.microsoft.com/office/drawing/2014/main" id="{0F6E506A-12E4-E409-A6FE-9A539D9EFE84}"/>
              </a:ext>
            </a:extLst>
          </p:cNvPr>
          <p:cNvSpPr>
            <a:spLocks noGrp="1"/>
          </p:cNvSpPr>
          <p:nvPr>
            <p:ph idx="1"/>
          </p:nvPr>
        </p:nvSpPr>
        <p:spPr>
          <a:xfrm>
            <a:off x="172388" y="464694"/>
            <a:ext cx="11864714" cy="7240250"/>
          </a:xfrm>
        </p:spPr>
        <p:txBody>
          <a:bodyPr>
            <a:normAutofit/>
          </a:bodyPr>
          <a:lstStyle/>
          <a:p>
            <a:pPr marL="0" indent="0">
              <a:lnSpc>
                <a:spcPct val="170000"/>
              </a:lnSpc>
              <a:buNone/>
            </a:pPr>
            <a:r>
              <a:rPr lang="en-GB" sz="1200" dirty="0">
                <a:latin typeface="Times New Roman" panose="02020603050405020304" pitchFamily="18" charset="0"/>
                <a:cs typeface="Times New Roman" panose="02020603050405020304" pitchFamily="18" charset="0"/>
              </a:rPr>
              <a:t>Artificial Intelligence and Algorithmic Bias</a:t>
            </a:r>
          </a:p>
          <a:p>
            <a:pPr>
              <a:lnSpc>
                <a:spcPct val="170000"/>
              </a:lnSpc>
            </a:pPr>
            <a:r>
              <a:rPr lang="en-GB" sz="1200" dirty="0">
                <a:latin typeface="Times New Roman" panose="02020603050405020304" pitchFamily="18" charset="0"/>
                <a:cs typeface="Times New Roman" panose="02020603050405020304" pitchFamily="18" charset="0"/>
              </a:rPr>
              <a:t>Issue</a:t>
            </a:r>
          </a:p>
          <a:p>
            <a:pPr marL="0" indent="0">
              <a:lnSpc>
                <a:spcPct val="170000"/>
              </a:lnSpc>
              <a:buNone/>
            </a:pPr>
            <a:r>
              <a:rPr lang="en-GB" sz="1200" dirty="0">
                <a:latin typeface="Times New Roman" panose="02020603050405020304" pitchFamily="18" charset="0"/>
                <a:cs typeface="Times New Roman" panose="02020603050405020304" pitchFamily="18" charset="0"/>
              </a:rPr>
              <a:t>AI-driven systems increasingly support decisions in recruitment, credit approval, performance evaluation, and customer targeting. However, algorithms may reflect biases present in training data or system design.</a:t>
            </a:r>
          </a:p>
          <a:p>
            <a:pPr>
              <a:lnSpc>
                <a:spcPct val="170000"/>
              </a:lnSpc>
            </a:pPr>
            <a:r>
              <a:rPr lang="en-GB" sz="1200" dirty="0">
                <a:latin typeface="Times New Roman" panose="02020603050405020304" pitchFamily="18" charset="0"/>
                <a:cs typeface="Times New Roman" panose="02020603050405020304" pitchFamily="18" charset="0"/>
              </a:rPr>
              <a:t>Risks</a:t>
            </a:r>
          </a:p>
          <a:p>
            <a:pPr marL="0" indent="0">
              <a:lnSpc>
                <a:spcPct val="170000"/>
              </a:lnSpc>
              <a:buNone/>
            </a:pPr>
            <a:r>
              <a:rPr lang="en-GB" sz="1200" dirty="0">
                <a:latin typeface="Times New Roman" panose="02020603050405020304" pitchFamily="18" charset="0"/>
                <a:cs typeface="Times New Roman" panose="02020603050405020304" pitchFamily="18" charset="0"/>
              </a:rPr>
              <a:t>Discriminatory outcomes, Lack of transparency in automated decisions, Ethical and legal challenges, Reduced stakeholder trust</a:t>
            </a:r>
          </a:p>
          <a:p>
            <a:pPr>
              <a:lnSpc>
                <a:spcPct val="170000"/>
              </a:lnSpc>
            </a:pPr>
            <a:r>
              <a:rPr lang="en-GB" sz="1200" dirty="0">
                <a:latin typeface="Times New Roman" panose="02020603050405020304" pitchFamily="18" charset="0"/>
                <a:cs typeface="Times New Roman" panose="02020603050405020304" pitchFamily="18" charset="0"/>
              </a:rPr>
              <a:t>Mitigation Measures</a:t>
            </a:r>
          </a:p>
          <a:p>
            <a:pPr marL="0" indent="0">
              <a:lnSpc>
                <a:spcPct val="170000"/>
              </a:lnSpc>
              <a:buNone/>
            </a:pPr>
            <a:r>
              <a:rPr lang="en-GB" sz="1200" dirty="0">
                <a:latin typeface="Times New Roman" panose="02020603050405020304" pitchFamily="18" charset="0"/>
                <a:cs typeface="Times New Roman" panose="02020603050405020304" pitchFamily="18" charset="0"/>
              </a:rPr>
              <a:t>Conduct regular algorithm audits for fairness and accuracy, Use diverse and representative datasets, Maintain human oversight in high-impact decisions, Establish ethical AI governance frameworks, Document and explain decision-making processes where possible</a:t>
            </a: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7078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937E-1D76-0542-84DF-B4BC468238EA}"/>
              </a:ext>
            </a:extLst>
          </p:cNvPr>
          <p:cNvSpPr>
            <a:spLocks noGrp="1"/>
          </p:cNvSpPr>
          <p:nvPr>
            <p:ph type="title"/>
          </p:nvPr>
        </p:nvSpPr>
        <p:spPr>
          <a:xfrm>
            <a:off x="170565" y="99462"/>
            <a:ext cx="4459574" cy="254753"/>
          </a:xfrm>
        </p:spPr>
        <p:txBody>
          <a:bodyPr>
            <a:noAutofit/>
          </a:bodyPr>
          <a:lstStyle/>
          <a:p>
            <a:r>
              <a:rPr lang="en-GB" sz="1200" dirty="0">
                <a:latin typeface="Times New Roman" panose="02020603050405020304" pitchFamily="18" charset="0"/>
                <a:cs typeface="Times New Roman" panose="02020603050405020304" pitchFamily="18" charset="0"/>
              </a:rPr>
              <a:t>Real world case studies on managing business information.</a:t>
            </a:r>
          </a:p>
        </p:txBody>
      </p:sp>
      <p:sp>
        <p:nvSpPr>
          <p:cNvPr id="3" name="Content Placeholder 2">
            <a:extLst>
              <a:ext uri="{FF2B5EF4-FFF2-40B4-BE49-F238E27FC236}">
                <a16:creationId xmlns:a16="http://schemas.microsoft.com/office/drawing/2014/main" id="{D5CE1DE1-7589-1B88-0E93-903E3CCA9C02}"/>
              </a:ext>
            </a:extLst>
          </p:cNvPr>
          <p:cNvSpPr>
            <a:spLocks noGrp="1"/>
          </p:cNvSpPr>
          <p:nvPr>
            <p:ph idx="1"/>
          </p:nvPr>
        </p:nvSpPr>
        <p:spPr>
          <a:xfrm>
            <a:off x="407773" y="539566"/>
            <a:ext cx="9835978" cy="5338488"/>
          </a:xfrm>
        </p:spPr>
        <p:txBody>
          <a:bodyPr>
            <a:normAutofit lnSpcReduction="10000"/>
          </a:bodyPr>
          <a:lstStyle/>
          <a:p>
            <a:pPr marL="0" indent="0">
              <a:lnSpc>
                <a:spcPct val="150000"/>
              </a:lnSpc>
              <a:buNone/>
            </a:pPr>
            <a:r>
              <a:rPr lang="en-GB" sz="1200" dirty="0">
                <a:latin typeface="Times New Roman" panose="02020603050405020304" pitchFamily="18" charset="0"/>
                <a:cs typeface="Times New Roman" panose="02020603050405020304" pitchFamily="18" charset="0"/>
              </a:rPr>
              <a:t>Amazon – Information Systems in Action</a:t>
            </a:r>
          </a:p>
          <a:p>
            <a:pPr>
              <a:lnSpc>
                <a:spcPct val="150000"/>
              </a:lnSpc>
            </a:pPr>
            <a:r>
              <a:rPr lang="en-GB" sz="1200" dirty="0">
                <a:latin typeface="Times New Roman" panose="02020603050405020304" pitchFamily="18" charset="0"/>
                <a:cs typeface="Times New Roman" panose="02020603050405020304" pitchFamily="18" charset="0"/>
              </a:rPr>
              <a:t>Systems Used</a:t>
            </a:r>
          </a:p>
          <a:p>
            <a:pPr marL="0" indent="0">
              <a:lnSpc>
                <a:spcPct val="150000"/>
              </a:lnSpc>
              <a:buNone/>
            </a:pPr>
            <a:r>
              <a:rPr lang="en-GB" sz="1200" dirty="0">
                <a:latin typeface="Times New Roman" panose="02020603050405020304" pitchFamily="18" charset="0"/>
                <a:cs typeface="Times New Roman" panose="02020603050405020304" pitchFamily="18" charset="0"/>
              </a:rPr>
              <a:t>Enterprise Resource Planning (</a:t>
            </a:r>
            <a:r>
              <a:rPr lang="en-GB" sz="1200" b="1" dirty="0">
                <a:latin typeface="Times New Roman" panose="02020603050405020304" pitchFamily="18" charset="0"/>
                <a:cs typeface="Times New Roman" panose="02020603050405020304" pitchFamily="18" charset="0"/>
              </a:rPr>
              <a:t>ERP):</a:t>
            </a:r>
            <a:r>
              <a:rPr lang="en-GB" sz="1200" dirty="0">
                <a:latin typeface="Times New Roman" panose="02020603050405020304" pitchFamily="18" charset="0"/>
                <a:cs typeface="Times New Roman" panose="02020603050405020304" pitchFamily="18" charset="0"/>
              </a:rPr>
              <a:t> Integrates supply chain, finance, logistics improves efficiency, Customer Relationship Management (</a:t>
            </a:r>
            <a:r>
              <a:rPr lang="en-GB" sz="1200" b="1" dirty="0">
                <a:latin typeface="Times New Roman" panose="02020603050405020304" pitchFamily="18" charset="0"/>
                <a:cs typeface="Times New Roman" panose="02020603050405020304" pitchFamily="18" charset="0"/>
              </a:rPr>
              <a:t>CRM):</a:t>
            </a:r>
            <a:r>
              <a:rPr lang="en-GB" sz="1200" dirty="0">
                <a:latin typeface="Times New Roman" panose="02020603050405020304" pitchFamily="18" charset="0"/>
                <a:cs typeface="Times New Roman" panose="02020603050405020304" pitchFamily="18" charset="0"/>
              </a:rPr>
              <a:t> Manages customer data and personalizes marketing boosts sales, Decision Support System (</a:t>
            </a:r>
            <a:r>
              <a:rPr lang="en-GB" sz="1200" b="1" dirty="0">
                <a:latin typeface="Times New Roman" panose="02020603050405020304" pitchFamily="18" charset="0"/>
                <a:cs typeface="Times New Roman" panose="02020603050405020304" pitchFamily="18" charset="0"/>
              </a:rPr>
              <a:t>AI / DSS):</a:t>
            </a:r>
            <a:r>
              <a:rPr lang="en-GB" sz="1200" dirty="0">
                <a:latin typeface="Times New Roman" panose="02020603050405020304" pitchFamily="18" charset="0"/>
                <a:cs typeface="Times New Roman" panose="02020603050405020304" pitchFamily="18" charset="0"/>
              </a:rPr>
              <a:t> Predictive analytics and recommendations supports strategic decisions(</a:t>
            </a:r>
            <a:r>
              <a:rPr lang="es-ES" sz="1300" dirty="0">
                <a:latin typeface="Times New Roman" panose="02020603050405020304" pitchFamily="18" charset="0"/>
                <a:cs typeface="Times New Roman" panose="02020603050405020304" pitchFamily="18" charset="0"/>
              </a:rPr>
              <a:t>Al Imran, 2014.)</a:t>
            </a:r>
            <a:endParaRPr lang="en-GB" sz="13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Challenges &amp; Ethical Issues</a:t>
            </a:r>
          </a:p>
          <a:p>
            <a:pPr marL="0" indent="0">
              <a:lnSpc>
                <a:spcPct val="150000"/>
              </a:lnSpc>
              <a:buNone/>
            </a:pPr>
            <a:r>
              <a:rPr lang="en-GB" sz="1200" b="1" dirty="0">
                <a:latin typeface="Times New Roman" panose="02020603050405020304" pitchFamily="18" charset="0"/>
                <a:cs typeface="Times New Roman" panose="02020603050405020304" pitchFamily="18" charset="0"/>
              </a:rPr>
              <a:t>Data Privacy:</a:t>
            </a:r>
            <a:r>
              <a:rPr lang="en-GB" sz="1200" dirty="0">
                <a:latin typeface="Times New Roman" panose="02020603050405020304" pitchFamily="18" charset="0"/>
                <a:cs typeface="Times New Roman" panose="02020603050405020304" pitchFamily="18" charset="0"/>
              </a:rPr>
              <a:t> Handling massive customer data, </a:t>
            </a:r>
            <a:r>
              <a:rPr lang="en-GB" sz="1200" b="1" dirty="0">
                <a:latin typeface="Times New Roman" panose="02020603050405020304" pitchFamily="18" charset="0"/>
                <a:cs typeface="Times New Roman" panose="02020603050405020304" pitchFamily="18" charset="0"/>
              </a:rPr>
              <a:t>AI Bias:</a:t>
            </a:r>
            <a:r>
              <a:rPr lang="en-GB" sz="1200" dirty="0">
                <a:latin typeface="Times New Roman" panose="02020603050405020304" pitchFamily="18" charset="0"/>
                <a:cs typeface="Times New Roman" panose="02020603050405020304" pitchFamily="18" charset="0"/>
              </a:rPr>
              <a:t> Recommendations may Favor certain products or demographics, </a:t>
            </a:r>
            <a:r>
              <a:rPr lang="en-GB" sz="1200" b="1" dirty="0">
                <a:latin typeface="Times New Roman" panose="02020603050405020304" pitchFamily="18" charset="0"/>
                <a:cs typeface="Times New Roman" panose="02020603050405020304" pitchFamily="18" charset="0"/>
              </a:rPr>
              <a:t>Employee Monitoring:</a:t>
            </a:r>
            <a:r>
              <a:rPr lang="en-GB" sz="1200" dirty="0">
                <a:latin typeface="Times New Roman" panose="02020603050405020304" pitchFamily="18" charset="0"/>
                <a:cs typeface="Times New Roman" panose="02020603050405020304" pitchFamily="18" charset="0"/>
              </a:rPr>
              <a:t> Tracking warehouse staff efficiency, </a:t>
            </a:r>
            <a:r>
              <a:rPr lang="en-GB" sz="1200" b="1" dirty="0">
                <a:latin typeface="Times New Roman" panose="02020603050405020304" pitchFamily="18" charset="0"/>
                <a:cs typeface="Times New Roman" panose="02020603050405020304" pitchFamily="18" charset="0"/>
              </a:rPr>
              <a:t>Cybersecurity:</a:t>
            </a:r>
            <a:r>
              <a:rPr lang="en-GB" sz="1200" dirty="0">
                <a:latin typeface="Times New Roman" panose="02020603050405020304" pitchFamily="18" charset="0"/>
                <a:cs typeface="Times New Roman" panose="02020603050405020304" pitchFamily="18" charset="0"/>
              </a:rPr>
              <a:t> Protecting sensitive data</a:t>
            </a:r>
          </a:p>
          <a:p>
            <a:pPr>
              <a:lnSpc>
                <a:spcPct val="150000"/>
              </a:lnSpc>
            </a:pPr>
            <a:r>
              <a:rPr lang="en-GB" sz="1200" dirty="0">
                <a:latin typeface="Times New Roman" panose="02020603050405020304" pitchFamily="18" charset="0"/>
                <a:cs typeface="Times New Roman" panose="02020603050405020304" pitchFamily="18" charset="0"/>
              </a:rPr>
              <a:t>Solutions</a:t>
            </a:r>
          </a:p>
          <a:p>
            <a:pPr marL="0" indent="0">
              <a:lnSpc>
                <a:spcPct val="150000"/>
              </a:lnSpc>
              <a:buNone/>
            </a:pPr>
            <a:r>
              <a:rPr lang="en-GB" sz="1200" dirty="0">
                <a:latin typeface="Times New Roman" panose="02020603050405020304" pitchFamily="18" charset="0"/>
                <a:cs typeface="Times New Roman" panose="02020603050405020304" pitchFamily="18" charset="0"/>
              </a:rPr>
              <a:t>Strong data governance &amp; encryption, Transparent AI with human oversight, Compliance with privacy regulations, Ethical monitoring policy</a:t>
            </a:r>
          </a:p>
          <a:p>
            <a:pPr>
              <a:lnSpc>
                <a:spcPct val="150000"/>
              </a:lnSpc>
            </a:pPr>
            <a:r>
              <a:rPr lang="en-GB" sz="1200" dirty="0">
                <a:latin typeface="Times New Roman" panose="02020603050405020304" pitchFamily="18" charset="0"/>
                <a:cs typeface="Times New Roman" panose="02020603050405020304" pitchFamily="18" charset="0"/>
              </a:rPr>
              <a:t>Impact</a:t>
            </a:r>
          </a:p>
          <a:p>
            <a:pPr marL="0" indent="0">
              <a:lnSpc>
                <a:spcPct val="150000"/>
              </a:lnSpc>
              <a:buNone/>
            </a:pPr>
            <a:r>
              <a:rPr lang="en-GB" sz="1200" dirty="0">
                <a:latin typeface="Times New Roman" panose="02020603050405020304" pitchFamily="18" charset="0"/>
                <a:cs typeface="Times New Roman" panose="02020603050405020304" pitchFamily="18" charset="0"/>
              </a:rPr>
              <a:t>Increased sales and customer engagement, Greater supply chain efficiency, Better forecasting and strategic planning, Maintained trust and brand reputation</a:t>
            </a:r>
          </a:p>
          <a:p>
            <a:pPr marL="0" indent="0">
              <a:lnSpc>
                <a:spcPct val="150000"/>
              </a:lnSpc>
              <a:buNone/>
            </a:pPr>
            <a:r>
              <a:rPr lang="en-GB" sz="1200" dirty="0">
                <a:latin typeface="Times New Roman" panose="02020603050405020304" pitchFamily="18" charset="0"/>
                <a:cs typeface="Times New Roman" panose="02020603050405020304" pitchFamily="18" charset="0"/>
              </a:rPr>
              <a:t>Conclusion</a:t>
            </a:r>
          </a:p>
          <a:p>
            <a:pPr marL="0" indent="0">
              <a:lnSpc>
                <a:spcPct val="150000"/>
              </a:lnSpc>
              <a:buNone/>
            </a:pPr>
            <a:r>
              <a:rPr lang="en-GB" sz="1200" dirty="0">
                <a:latin typeface="Times New Roman" panose="02020603050405020304" pitchFamily="18" charset="0"/>
                <a:cs typeface="Times New Roman" panose="02020603050405020304" pitchFamily="18" charset="0"/>
              </a:rPr>
              <a:t>When business organizations integrate and responsibly use this technology, they achieve greater efficiency, foster growth, and secure sustainable competitive advantage.</a:t>
            </a:r>
          </a:p>
        </p:txBody>
      </p:sp>
    </p:spTree>
    <p:extLst>
      <p:ext uri="{BB962C8B-B14F-4D97-AF65-F5344CB8AC3E}">
        <p14:creationId xmlns:p14="http://schemas.microsoft.com/office/powerpoint/2010/main" val="1073105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77C-3E67-5F68-1A58-35B7051E064C}"/>
              </a:ext>
            </a:extLst>
          </p:cNvPr>
          <p:cNvSpPr>
            <a:spLocks noGrp="1"/>
          </p:cNvSpPr>
          <p:nvPr>
            <p:ph type="title"/>
          </p:nvPr>
        </p:nvSpPr>
        <p:spPr>
          <a:xfrm>
            <a:off x="296563" y="380301"/>
            <a:ext cx="3694670" cy="300736"/>
          </a:xfrm>
        </p:spPr>
        <p:txBody>
          <a:bodyPr>
            <a:normAutofit/>
          </a:bodyPr>
          <a:lstStyle/>
          <a:p>
            <a:r>
              <a:rPr lang="en-GB" sz="12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AA0142D-D9B2-F638-D3F1-2EDC7F2A695D}"/>
              </a:ext>
            </a:extLst>
          </p:cNvPr>
          <p:cNvSpPr>
            <a:spLocks noGrp="1"/>
          </p:cNvSpPr>
          <p:nvPr>
            <p:ph idx="1"/>
          </p:nvPr>
        </p:nvSpPr>
        <p:spPr>
          <a:xfrm>
            <a:off x="296563" y="848681"/>
            <a:ext cx="7685037" cy="4080250"/>
          </a:xfrm>
        </p:spPr>
        <p:txBody>
          <a:bodyPr>
            <a:normAutofit/>
          </a:bodyPr>
          <a:lstStyle/>
          <a:p>
            <a:pPr marL="0" indent="0">
              <a:buNone/>
            </a:pPr>
            <a:r>
              <a:rPr lang="en-GB" sz="1200" dirty="0">
                <a:latin typeface="Times New Roman" panose="02020603050405020304" pitchFamily="18" charset="0"/>
                <a:cs typeface="Times New Roman" panose="02020603050405020304" pitchFamily="18" charset="0"/>
              </a:rPr>
              <a:t>Rainer, R.K. and Prince, B., 2021. </a:t>
            </a:r>
            <a:r>
              <a:rPr lang="en-GB" sz="1200" i="1" dirty="0">
                <a:latin typeface="Times New Roman" panose="02020603050405020304" pitchFamily="18" charset="0"/>
                <a:cs typeface="Times New Roman" panose="02020603050405020304" pitchFamily="18" charset="0"/>
              </a:rPr>
              <a:t>Introduction to information systems</a:t>
            </a:r>
            <a:r>
              <a:rPr lang="en-GB" sz="1200" dirty="0">
                <a:latin typeface="Times New Roman" panose="02020603050405020304" pitchFamily="18" charset="0"/>
                <a:cs typeface="Times New Roman" panose="02020603050405020304" pitchFamily="18" charset="0"/>
              </a:rPr>
              <a:t>. John Wiley &amp; Sons.</a:t>
            </a:r>
          </a:p>
          <a:p>
            <a:pPr marL="0" indent="0">
              <a:buNone/>
            </a:pPr>
            <a:r>
              <a:rPr lang="en-GB" sz="1200" dirty="0">
                <a:latin typeface="Times New Roman" panose="02020603050405020304" pitchFamily="18" charset="0"/>
                <a:cs typeface="Times New Roman" panose="02020603050405020304" pitchFamily="18" charset="0"/>
              </a:rPr>
              <a:t>Beynon-Davies, P., 2019. </a:t>
            </a:r>
            <a:r>
              <a:rPr lang="en-GB" sz="1200" i="1" dirty="0">
                <a:latin typeface="Times New Roman" panose="02020603050405020304" pitchFamily="18" charset="0"/>
                <a:cs typeface="Times New Roman" panose="02020603050405020304" pitchFamily="18" charset="0"/>
              </a:rPr>
              <a:t>Business information systems</a:t>
            </a:r>
            <a:r>
              <a:rPr lang="en-GB" sz="1200" dirty="0">
                <a:latin typeface="Times New Roman" panose="02020603050405020304" pitchFamily="18" charset="0"/>
                <a:cs typeface="Times New Roman" panose="02020603050405020304" pitchFamily="18" charset="0"/>
              </a:rPr>
              <a:t>. Bloomsbury Publishing.</a:t>
            </a:r>
          </a:p>
          <a:p>
            <a:pPr marL="0" indent="0">
              <a:buNone/>
            </a:pPr>
            <a:r>
              <a:rPr lang="en-GB" sz="1200" dirty="0">
                <a:latin typeface="Times New Roman" panose="02020603050405020304" pitchFamily="18" charset="0"/>
                <a:cs typeface="Times New Roman" panose="02020603050405020304" pitchFamily="18" charset="0"/>
              </a:rPr>
              <a:t>Munro, M.C. and Davis, G.B., 1977. Determining management information needs: a comparison of methods. </a:t>
            </a:r>
            <a:r>
              <a:rPr lang="en-GB" sz="1200" i="1" dirty="0">
                <a:latin typeface="Times New Roman" panose="02020603050405020304" pitchFamily="18" charset="0"/>
                <a:cs typeface="Times New Roman" panose="02020603050405020304" pitchFamily="18" charset="0"/>
              </a:rPr>
              <a:t>MIS quarterly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a:t>
            </a:r>
            <a:r>
              <a:rPr lang="en-GB" sz="1200" dirty="0">
                <a:latin typeface="Times New Roman" panose="02020603050405020304" pitchFamily="18" charset="0"/>
                <a:cs typeface="Times New Roman" panose="02020603050405020304" pitchFamily="18" charset="0"/>
              </a:rPr>
              <a:t>(2), pp.55-67.</a:t>
            </a:r>
          </a:p>
          <a:p>
            <a:pPr marL="0" indent="0">
              <a:buNone/>
            </a:pPr>
            <a:r>
              <a:rPr lang="en-GB" sz="1200" dirty="0">
                <a:latin typeface="Times New Roman" panose="02020603050405020304" pitchFamily="18" charset="0"/>
                <a:cs typeface="Times New Roman" panose="02020603050405020304" pitchFamily="18" charset="0"/>
              </a:rPr>
              <a:t>Kiradoo, G., 2023. Unlocking the potential of AI in business: Challenges and ethical considerations. </a:t>
            </a:r>
            <a:r>
              <a:rPr lang="en-GB" sz="1200" i="1" dirty="0">
                <a:latin typeface="Times New Roman" panose="02020603050405020304" pitchFamily="18" charset="0"/>
                <a:cs typeface="Times New Roman" panose="02020603050405020304" pitchFamily="18" charset="0"/>
              </a:rPr>
              <a:t>Recent Progress in Science and Technology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6</a:t>
            </a:r>
            <a:r>
              <a:rPr lang="en-GB" sz="1200" dirty="0">
                <a:latin typeface="Times New Roman" panose="02020603050405020304" pitchFamily="18" charset="0"/>
                <a:cs typeface="Times New Roman" panose="02020603050405020304" pitchFamily="18" charset="0"/>
              </a:rPr>
              <a:t>, pp.205-220.</a:t>
            </a:r>
          </a:p>
          <a:p>
            <a:pPr marL="0" indent="0">
              <a:buNone/>
            </a:pPr>
            <a:r>
              <a:rPr lang="en-GB" sz="1200" dirty="0">
                <a:latin typeface="Times New Roman" panose="02020603050405020304" pitchFamily="18" charset="0"/>
                <a:cs typeface="Times New Roman" panose="02020603050405020304" pitchFamily="18" charset="0"/>
              </a:rPr>
              <a:t>Menon, P., Arjun, K., Nisha, R. and Thomas, K., 2025. Leveraging Artificial Intelligence for Decision-Making and Managerial Effectiveness: A Case Study of Amazon. </a:t>
            </a:r>
            <a:r>
              <a:rPr lang="en-GB" sz="1200" i="1" dirty="0">
                <a:latin typeface="Times New Roman" panose="02020603050405020304" pitchFamily="18" charset="0"/>
                <a:cs typeface="Times New Roman" panose="02020603050405020304" pitchFamily="18" charset="0"/>
              </a:rPr>
              <a:t>GRJESTM</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a:t>
            </a:r>
            <a:r>
              <a:rPr lang="en-GB" sz="1200" dirty="0">
                <a:latin typeface="Times New Roman" panose="02020603050405020304" pitchFamily="18" charset="0"/>
                <a:cs typeface="Times New Roman" panose="02020603050405020304" pitchFamily="18" charset="0"/>
              </a:rPr>
              <a:t>(4), pp.166-172.</a:t>
            </a:r>
          </a:p>
          <a:p>
            <a:pPr marL="0" indent="0">
              <a:buNone/>
            </a:pPr>
            <a:r>
              <a:rPr lang="en-GB" sz="1200" dirty="0">
                <a:latin typeface="Times New Roman" panose="02020603050405020304" pitchFamily="18" charset="0"/>
                <a:cs typeface="Times New Roman" panose="02020603050405020304" pitchFamily="18" charset="0"/>
              </a:rPr>
              <a:t>Paul, R., 2023. AI integration in e-commerce business models: Case studies on Amazon FBA, Airbnb, and Turo operations. </a:t>
            </a:r>
            <a:r>
              <a:rPr lang="en-GB" sz="1200" i="1" dirty="0">
                <a:latin typeface="Times New Roman" panose="02020603050405020304" pitchFamily="18" charset="0"/>
                <a:cs typeface="Times New Roman" panose="02020603050405020304" pitchFamily="18" charset="0"/>
              </a:rPr>
              <a:t>AIRBNB, AND TURO OPERATIONS (May 05, 2023)</a:t>
            </a:r>
            <a:r>
              <a:rPr lang="en-GB" sz="1200" dirty="0">
                <a:latin typeface="Times New Roman" panose="02020603050405020304" pitchFamily="18" charset="0"/>
                <a:cs typeface="Times New Roman" panose="02020603050405020304" pitchFamily="18" charset="0"/>
              </a:rPr>
              <a:t>.</a:t>
            </a:r>
          </a:p>
          <a:p>
            <a:pPr marL="0" indent="0">
              <a:buNone/>
            </a:pPr>
            <a:r>
              <a:rPr lang="en-GB" sz="1200" dirty="0">
                <a:latin typeface="Times New Roman" panose="02020603050405020304" pitchFamily="18" charset="0"/>
                <a:cs typeface="Times New Roman" panose="02020603050405020304" pitchFamily="18" charset="0"/>
              </a:rPr>
              <a:t>Asiri, Y., 2022. Some Implications of Using Artificial Intelligence (AI) at the Workplace: Case Study of Amazon. </a:t>
            </a:r>
            <a:r>
              <a:rPr lang="en-GB" sz="1200" i="1" dirty="0">
                <a:latin typeface="Times New Roman" panose="02020603050405020304" pitchFamily="18" charset="0"/>
                <a:cs typeface="Times New Roman" panose="02020603050405020304" pitchFamily="18" charset="0"/>
              </a:rPr>
              <a:t>Available at SSRN 4946893</a:t>
            </a:r>
            <a:r>
              <a:rPr lang="en-GB" sz="1200" dirty="0">
                <a:latin typeface="Times New Roman" panose="02020603050405020304" pitchFamily="18" charset="0"/>
                <a:cs typeface="Times New Roman" panose="02020603050405020304" pitchFamily="18" charset="0"/>
              </a:rPr>
              <a:t>.</a:t>
            </a:r>
          </a:p>
          <a:p>
            <a:pPr marL="0" indent="0">
              <a:buNone/>
            </a:pPr>
            <a:r>
              <a:rPr lang="en-GB" sz="1200" dirty="0">
                <a:latin typeface="Times New Roman" panose="02020603050405020304" pitchFamily="18" charset="0"/>
                <a:cs typeface="Times New Roman" panose="02020603050405020304" pitchFamily="18" charset="0"/>
              </a:rPr>
              <a:t>Pearlson, K.E., Saunders, C.S. and Galletta, D.F., 2024. </a:t>
            </a:r>
            <a:r>
              <a:rPr lang="en-GB" sz="1200" i="1" dirty="0">
                <a:latin typeface="Times New Roman" panose="02020603050405020304" pitchFamily="18" charset="0"/>
                <a:cs typeface="Times New Roman" panose="02020603050405020304" pitchFamily="18" charset="0"/>
              </a:rPr>
              <a:t>Managing and using information systems: A strategic approach</a:t>
            </a:r>
            <a:r>
              <a:rPr lang="en-GB" sz="1200" dirty="0">
                <a:latin typeface="Times New Roman" panose="02020603050405020304" pitchFamily="18" charset="0"/>
                <a:cs typeface="Times New Roman" panose="02020603050405020304" pitchFamily="18" charset="0"/>
              </a:rPr>
              <a:t>. John Wiley &amp; Sons.</a:t>
            </a:r>
          </a:p>
        </p:txBody>
      </p:sp>
    </p:spTree>
    <p:extLst>
      <p:ext uri="{BB962C8B-B14F-4D97-AF65-F5344CB8AC3E}">
        <p14:creationId xmlns:p14="http://schemas.microsoft.com/office/powerpoint/2010/main" val="392908452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533349d52001a732552317e2191aa59b">
  <xsd:schema xmlns:xsd="http://www.w3.org/2001/XMLSchema" xmlns:xs="http://www.w3.org/2001/XMLSchema" xmlns:p="http://schemas.microsoft.com/office/2006/metadata/properties" xmlns:ns3="0085e1a2-9cbf-4b92-866b-21f3c89040b6" targetNamespace="http://schemas.microsoft.com/office/2006/metadata/properties" ma:root="true" ma:fieldsID="e9dfb78b1f46e27096a162af2d31a6dd"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8170C5A2-B054-4568-8282-E2D43C93E6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F2AF54-FAEE-4CFE-A2B6-486DD921F64F}">
  <ds:schemaRefs>
    <ds:schemaRef ds:uri="http://schemas.microsoft.com/sharepoint/v3/contenttype/forms"/>
  </ds:schemaRefs>
</ds:datastoreItem>
</file>

<file path=customXml/itemProps3.xml><?xml version="1.0" encoding="utf-8"?>
<ds:datastoreItem xmlns:ds="http://schemas.openxmlformats.org/officeDocument/2006/customXml" ds:itemID="{53E82924-5E0F-444D-9D06-74857FA749FE}">
  <ds:schemaRefs>
    <ds:schemaRef ds:uri="http://purl.org/dc/dcmitype/"/>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0085e1a2-9cbf-4b92-866b-21f3c89040b6"/>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241</TotalTime>
  <Words>1229</Words>
  <Application>Microsoft Office PowerPoint</Application>
  <PresentationFormat>Widescreen</PresentationFormat>
  <Paragraphs>80</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Gill Sans Nova</vt:lpstr>
      <vt:lpstr>Times New Roman</vt:lpstr>
      <vt:lpstr>TropicVTI</vt:lpstr>
      <vt:lpstr>Managing business information, different information systems. Leon Ronald Reid 2408647</vt:lpstr>
      <vt:lpstr>Comparing and analysing different systems  </vt:lpstr>
      <vt:lpstr>Ethical Considerations</vt:lpstr>
      <vt:lpstr>Continuing with ethical considerations</vt:lpstr>
      <vt:lpstr>Real world case studies on managing business information.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Leon Ronald Reid (2408647)</dc:creator>
  <cp:lastModifiedBy>Leon Ronald Reid (2408647)</cp:lastModifiedBy>
  <cp:revision>1</cp:revision>
  <dcterms:created xsi:type="dcterms:W3CDTF">2026-02-19T20:55:41Z</dcterms:created>
  <dcterms:modified xsi:type="dcterms:W3CDTF">2026-02-20T00:57:06Z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