
<file path=[Content_Types].xml><?xml version="1.0" encoding="utf-8"?>
<Types xmlns="http://schemas.openxmlformats.org/package/2006/content-types">
  <Default Extension="bin" ContentType="application/vnd.openxmlformats-officedocument.oleObject"/>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2"/>
  </p:notesMasterIdLst>
  <p:sldIdLst>
    <p:sldId id="320" r:id="rId2"/>
    <p:sldId id="358" r:id="rId3"/>
    <p:sldId id="258" r:id="rId4"/>
    <p:sldId id="378" r:id="rId5"/>
    <p:sldId id="379" r:id="rId6"/>
    <p:sldId id="259" r:id="rId7"/>
    <p:sldId id="267" r:id="rId8"/>
    <p:sldId id="256" r:id="rId9"/>
    <p:sldId id="268" r:id="rId10"/>
    <p:sldId id="526" r:id="rId11"/>
    <p:sldId id="527" r:id="rId12"/>
    <p:sldId id="261" r:id="rId13"/>
    <p:sldId id="271" r:id="rId14"/>
    <p:sldId id="347" r:id="rId15"/>
    <p:sldId id="380" r:id="rId16"/>
    <p:sldId id="361" r:id="rId17"/>
    <p:sldId id="374" r:id="rId18"/>
    <p:sldId id="269" r:id="rId19"/>
    <p:sldId id="367" r:id="rId20"/>
    <p:sldId id="260" r:id="rId21"/>
    <p:sldId id="386" r:id="rId22"/>
    <p:sldId id="285" r:id="rId23"/>
    <p:sldId id="381" r:id="rId24"/>
    <p:sldId id="382" r:id="rId25"/>
    <p:sldId id="383" r:id="rId26"/>
    <p:sldId id="369" r:id="rId27"/>
    <p:sldId id="288" r:id="rId28"/>
    <p:sldId id="384" r:id="rId29"/>
    <p:sldId id="385" r:id="rId30"/>
    <p:sldId id="499" r:id="rId31"/>
    <p:sldId id="525" r:id="rId32"/>
    <p:sldId id="501" r:id="rId33"/>
    <p:sldId id="502" r:id="rId34"/>
    <p:sldId id="503" r:id="rId35"/>
    <p:sldId id="504" r:id="rId36"/>
    <p:sldId id="528" r:id="rId37"/>
    <p:sldId id="506" r:id="rId38"/>
    <p:sldId id="507" r:id="rId39"/>
    <p:sldId id="508" r:id="rId40"/>
    <p:sldId id="270"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3573D1-E5DC-4205-B6FB-DD85B53B8410}" v="3" dt="2022-02-07T16:55:37.2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2954" autoAdjust="0"/>
  </p:normalViewPr>
  <p:slideViewPr>
    <p:cSldViewPr snapToGrid="0">
      <p:cViewPr varScale="1">
        <p:scale>
          <a:sx n="93" d="100"/>
          <a:sy n="93" d="100"/>
        </p:scale>
        <p:origin x="228" y="64"/>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Evans (Institute of Management and Health)" userId="d9a8b39e-a9d4-4d81-a719-001f6364ef6d" providerId="ADAL" clId="{173573D1-E5DC-4205-B6FB-DD85B53B8410}"/>
    <pc:docChg chg="undo redo custSel addSld delSld modSld">
      <pc:chgData name="Helen Evans (Institute of Management and Health)" userId="d9a8b39e-a9d4-4d81-a719-001f6364ef6d" providerId="ADAL" clId="{173573D1-E5DC-4205-B6FB-DD85B53B8410}" dt="2022-02-07T16:55:43.752" v="160" actId="14100"/>
      <pc:docMkLst>
        <pc:docMk/>
      </pc:docMkLst>
      <pc:sldChg chg="modNotesTx">
        <pc:chgData name="Helen Evans (Institute of Management and Health)" userId="d9a8b39e-a9d4-4d81-a719-001f6364ef6d" providerId="ADAL" clId="{173573D1-E5DC-4205-B6FB-DD85B53B8410}" dt="2022-02-07T16:30:41.751" v="148" actId="20577"/>
        <pc:sldMkLst>
          <pc:docMk/>
          <pc:sldMk cId="0" sldId="256"/>
        </pc:sldMkLst>
      </pc:sldChg>
      <pc:sldChg chg="del">
        <pc:chgData name="Helen Evans (Institute of Management and Health)" userId="d9a8b39e-a9d4-4d81-a719-001f6364ef6d" providerId="ADAL" clId="{173573D1-E5DC-4205-B6FB-DD85B53B8410}" dt="2022-02-07T16:30:22.828" v="89" actId="47"/>
        <pc:sldMkLst>
          <pc:docMk/>
          <pc:sldMk cId="0" sldId="262"/>
        </pc:sldMkLst>
      </pc:sldChg>
      <pc:sldChg chg="modSp mod">
        <pc:chgData name="Helen Evans (Institute of Management and Health)" userId="d9a8b39e-a9d4-4d81-a719-001f6364ef6d" providerId="ADAL" clId="{173573D1-E5DC-4205-B6FB-DD85B53B8410}" dt="2022-02-07T16:28:32.907" v="84" actId="20577"/>
        <pc:sldMkLst>
          <pc:docMk/>
          <pc:sldMk cId="0" sldId="270"/>
        </pc:sldMkLst>
        <pc:spChg chg="mod">
          <ac:chgData name="Helen Evans (Institute of Management and Health)" userId="d9a8b39e-a9d4-4d81-a719-001f6364ef6d" providerId="ADAL" clId="{173573D1-E5DC-4205-B6FB-DD85B53B8410}" dt="2022-02-07T16:27:40.452" v="46" actId="1076"/>
          <ac:spMkLst>
            <pc:docMk/>
            <pc:sldMk cId="0" sldId="270"/>
            <ac:spMk id="6" creationId="{28B9C305-5226-4534-8499-E8CD963AE3DA}"/>
          </ac:spMkLst>
        </pc:spChg>
        <pc:spChg chg="mod">
          <ac:chgData name="Helen Evans (Institute of Management and Health)" userId="d9a8b39e-a9d4-4d81-a719-001f6364ef6d" providerId="ADAL" clId="{173573D1-E5DC-4205-B6FB-DD85B53B8410}" dt="2022-02-07T16:28:32.907" v="84" actId="20577"/>
          <ac:spMkLst>
            <pc:docMk/>
            <pc:sldMk cId="0" sldId="270"/>
            <ac:spMk id="4099" creationId="{C434CFCE-46BD-46E2-82AB-2876D4EAA9C5}"/>
          </ac:spMkLst>
        </pc:spChg>
        <pc:picChg chg="mod">
          <ac:chgData name="Helen Evans (Institute of Management and Health)" userId="d9a8b39e-a9d4-4d81-a719-001f6364ef6d" providerId="ADAL" clId="{173573D1-E5DC-4205-B6FB-DD85B53B8410}" dt="2022-02-07T16:27:19.542" v="38" actId="1076"/>
          <ac:picMkLst>
            <pc:docMk/>
            <pc:sldMk cId="0" sldId="270"/>
            <ac:picMk id="7" creationId="{D01E090A-AAB0-486C-8B91-FA9237A7CEAD}"/>
          </ac:picMkLst>
        </pc:picChg>
      </pc:sldChg>
      <pc:sldChg chg="modSp mod">
        <pc:chgData name="Helen Evans (Institute of Management and Health)" userId="d9a8b39e-a9d4-4d81-a719-001f6364ef6d" providerId="ADAL" clId="{173573D1-E5DC-4205-B6FB-DD85B53B8410}" dt="2022-02-07T16:31:14.579" v="156" actId="14100"/>
        <pc:sldMkLst>
          <pc:docMk/>
          <pc:sldMk cId="1136768689" sldId="271"/>
        </pc:sldMkLst>
        <pc:picChg chg="mod">
          <ac:chgData name="Helen Evans (Institute of Management and Health)" userId="d9a8b39e-a9d4-4d81-a719-001f6364ef6d" providerId="ADAL" clId="{173573D1-E5DC-4205-B6FB-DD85B53B8410}" dt="2022-02-07T16:31:14.579" v="156" actId="14100"/>
          <ac:picMkLst>
            <pc:docMk/>
            <pc:sldMk cId="1136768689" sldId="271"/>
            <ac:picMk id="4" creationId="{C2EEB1F8-83BF-4870-B37D-FDF31DCE6A10}"/>
          </ac:picMkLst>
        </pc:picChg>
        <pc:picChg chg="mod">
          <ac:chgData name="Helen Evans (Institute of Management and Health)" userId="d9a8b39e-a9d4-4d81-a719-001f6364ef6d" providerId="ADAL" clId="{173573D1-E5DC-4205-B6FB-DD85B53B8410}" dt="2022-02-07T16:31:09.941" v="154" actId="14100"/>
          <ac:picMkLst>
            <pc:docMk/>
            <pc:sldMk cId="1136768689" sldId="271"/>
            <ac:picMk id="5" creationId="{38F95894-3021-4C66-8527-71E1D29EEA64}"/>
          </ac:picMkLst>
        </pc:picChg>
      </pc:sldChg>
      <pc:sldChg chg="modSp mod">
        <pc:chgData name="Helen Evans (Institute of Management and Health)" userId="d9a8b39e-a9d4-4d81-a719-001f6364ef6d" providerId="ADAL" clId="{173573D1-E5DC-4205-B6FB-DD85B53B8410}" dt="2022-02-07T16:29:20.453" v="88" actId="20577"/>
        <pc:sldMkLst>
          <pc:docMk/>
          <pc:sldMk cId="0" sldId="501"/>
        </pc:sldMkLst>
        <pc:spChg chg="mod">
          <ac:chgData name="Helen Evans (Institute of Management and Health)" userId="d9a8b39e-a9d4-4d81-a719-001f6364ef6d" providerId="ADAL" clId="{173573D1-E5DC-4205-B6FB-DD85B53B8410}" dt="2022-02-07T16:29:20.453" v="88" actId="20577"/>
          <ac:spMkLst>
            <pc:docMk/>
            <pc:sldMk cId="0" sldId="501"/>
            <ac:spMk id="39939" creationId="{4B41FD5E-7101-4901-B7C3-2E0D80E0A759}"/>
          </ac:spMkLst>
        </pc:spChg>
      </pc:sldChg>
      <pc:sldChg chg="modSp mod">
        <pc:chgData name="Helen Evans (Institute of Management and Health)" userId="d9a8b39e-a9d4-4d81-a719-001f6364ef6d" providerId="ADAL" clId="{173573D1-E5DC-4205-B6FB-DD85B53B8410}" dt="2022-02-07T16:29:06.257" v="87" actId="1076"/>
        <pc:sldMkLst>
          <pc:docMk/>
          <pc:sldMk cId="0" sldId="503"/>
        </pc:sldMkLst>
        <pc:spChg chg="mod">
          <ac:chgData name="Helen Evans (Institute of Management and Health)" userId="d9a8b39e-a9d4-4d81-a719-001f6364ef6d" providerId="ADAL" clId="{173573D1-E5DC-4205-B6FB-DD85B53B8410}" dt="2022-02-07T16:29:02.885" v="86" actId="1076"/>
          <ac:spMkLst>
            <pc:docMk/>
            <pc:sldMk cId="0" sldId="503"/>
            <ac:spMk id="44035" creationId="{0DFE7BA2-C8AD-46CE-A814-28858D4CB1A5}"/>
          </ac:spMkLst>
        </pc:spChg>
        <pc:spChg chg="mod">
          <ac:chgData name="Helen Evans (Institute of Management and Health)" userId="d9a8b39e-a9d4-4d81-a719-001f6364ef6d" providerId="ADAL" clId="{173573D1-E5DC-4205-B6FB-DD85B53B8410}" dt="2022-02-07T16:29:06.257" v="87" actId="1076"/>
          <ac:spMkLst>
            <pc:docMk/>
            <pc:sldMk cId="0" sldId="503"/>
            <ac:spMk id="44036" creationId="{C6813F5E-2639-4601-A818-4FB520E6DE1C}"/>
          </ac:spMkLst>
        </pc:spChg>
      </pc:sldChg>
      <pc:sldChg chg="del">
        <pc:chgData name="Helen Evans (Institute of Management and Health)" userId="d9a8b39e-a9d4-4d81-a719-001f6364ef6d" providerId="ADAL" clId="{173573D1-E5DC-4205-B6FB-DD85B53B8410}" dt="2022-02-07T16:28:47.870" v="85" actId="47"/>
        <pc:sldMkLst>
          <pc:docMk/>
          <pc:sldMk cId="0" sldId="505"/>
        </pc:sldMkLst>
      </pc:sldChg>
      <pc:sldChg chg="addSp modSp new mod modAnim">
        <pc:chgData name="Helen Evans (Institute of Management and Health)" userId="d9a8b39e-a9d4-4d81-a719-001f6364ef6d" providerId="ADAL" clId="{173573D1-E5DC-4205-B6FB-DD85B53B8410}" dt="2022-02-07T16:55:43.752" v="160" actId="14100"/>
        <pc:sldMkLst>
          <pc:docMk/>
          <pc:sldMk cId="2449192038" sldId="528"/>
        </pc:sldMkLst>
        <pc:picChg chg="add mod">
          <ac:chgData name="Helen Evans (Institute of Management and Health)" userId="d9a8b39e-a9d4-4d81-a719-001f6364ef6d" providerId="ADAL" clId="{173573D1-E5DC-4205-B6FB-DD85B53B8410}" dt="2022-02-07T16:55:43.752" v="160" actId="14100"/>
          <ac:picMkLst>
            <pc:docMk/>
            <pc:sldMk cId="2449192038" sldId="528"/>
            <ac:picMk id="2" creationId="{AB7B1CD2-2D4C-4035-90A6-01E9AF329994}"/>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356CCF-2BE3-46C2-A951-B1E37C9E48D9}" type="datetimeFigureOut">
              <a:rPr lang="en-GB" smtClean="0"/>
              <a:t>07/02/2022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C60181C-2FE7-4F1C-A32E-04F380F1B65E}" type="slidenum">
              <a:rPr lang="en-GB" smtClean="0"/>
              <a:t>‹#›</a:t>
            </a:fld>
            <a:endParaRPr lang="en-GB"/>
          </a:p>
        </p:txBody>
      </p:sp>
    </p:spTree>
    <p:extLst>
      <p:ext uri="{BB962C8B-B14F-4D97-AF65-F5344CB8AC3E}">
        <p14:creationId xmlns:p14="http://schemas.microsoft.com/office/powerpoint/2010/main" val="32944467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4CB969-5E20-4C0A-917A-453E22E0A76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105983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best understand the impacts of tourism, it is easiest to examine economic, social and environmental impacts as separate categories from each other. </a:t>
            </a:r>
          </a:p>
          <a:p>
            <a:r>
              <a:rPr lang="en-GB" dirty="0"/>
              <a:t>The limitation here, is that the boundaries between categories overlap in any given tourism context.</a:t>
            </a:r>
          </a:p>
          <a:p>
            <a:r>
              <a:rPr lang="en-GB" dirty="0"/>
              <a:t>As we become better at understanding tourism impacts, we will start to see relationships between social, environmental and economic impacts. For example, increased tourism development might generate more waste, use more natural resources, and impact negatively on biodiversity, at the same time as generate more jobs and a higher standard of living. </a:t>
            </a:r>
          </a:p>
          <a:p>
            <a:r>
              <a:rPr lang="en-GB" dirty="0"/>
              <a:t>When these negative environmental impacts and positive economic impacts are weighed up against each other, what is the likely outcome on social, e.g. wellbeing, outcomes? </a:t>
            </a:r>
          </a:p>
          <a:p>
            <a:r>
              <a:rPr lang="en-GB" dirty="0"/>
              <a:t>Those are the types of questions that many regions and countries seek to address  around this subject of tourism impacts, and we will see evidence of this in the sustainability initiatives in the case studies that we will examine over the coming weeks.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DF3B0F4-2C87-40C1-9DB7-CD6953E18FE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810922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some of the phrases/theories  that I would expect to see in your assignments …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DF3B0F4-2C87-40C1-9DB7-CD6953E18FE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479929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Sustainable development is a necessity as to protect the future . Tourism growth has had a significant impact on each pillar of sustainability. 1.6 billion tourist in 2019, Because of globalisation over the past two decades we have seen an increased intention to travel abroad through influences such as - </a:t>
            </a:r>
          </a:p>
          <a:p>
            <a:r>
              <a:rPr lang="en-GB" dirty="0"/>
              <a:t>And therefore this affects the socio-cultural impacts of tourism, some of the considerations around this we will examine in the coming slides, </a:t>
            </a:r>
          </a:p>
        </p:txBody>
      </p:sp>
      <p:sp>
        <p:nvSpPr>
          <p:cNvPr id="4" name="Slide Number Placeholder 3"/>
          <p:cNvSpPr>
            <a:spLocks noGrp="1"/>
          </p:cNvSpPr>
          <p:nvPr>
            <p:ph type="sldNum" sz="quarter" idx="5"/>
          </p:nvPr>
        </p:nvSpPr>
        <p:spPr/>
        <p:txBody>
          <a:bodyPr/>
          <a:lstStyle/>
          <a:p>
            <a:fld id="{CC60181C-2FE7-4F1C-A32E-04F380F1B65E}" type="slidenum">
              <a:rPr lang="en-GB" smtClean="0"/>
              <a:t>5</a:t>
            </a:fld>
            <a:endParaRPr lang="en-GB"/>
          </a:p>
        </p:txBody>
      </p:sp>
    </p:spTree>
    <p:extLst>
      <p:ext uri="{BB962C8B-B14F-4D97-AF65-F5344CB8AC3E}">
        <p14:creationId xmlns:p14="http://schemas.microsoft.com/office/powerpoint/2010/main" val="19046634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C60181C-2FE7-4F1C-A32E-04F380F1B65E}" type="slidenum">
              <a:rPr lang="en-GB" smtClean="0"/>
              <a:t>6</a:t>
            </a:fld>
            <a:endParaRPr lang="en-GB"/>
          </a:p>
        </p:txBody>
      </p:sp>
    </p:spTree>
    <p:extLst>
      <p:ext uri="{BB962C8B-B14F-4D97-AF65-F5344CB8AC3E}">
        <p14:creationId xmlns:p14="http://schemas.microsoft.com/office/powerpoint/2010/main" val="23608862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96FB268F-3550-4DC7-85C6-1D13E4894529}"/>
              </a:ext>
            </a:extLst>
          </p:cNvPr>
          <p:cNvSpPr>
            <a:spLocks noGrp="1" noRot="1" noChangeAspect="1" noTextEdit="1"/>
          </p:cNvSpPr>
          <p:nvPr>
            <p:ph type="sldImg"/>
          </p:nvPr>
        </p:nvSpPr>
        <p:spPr>
          <a:ln/>
        </p:spPr>
      </p:sp>
      <p:sp>
        <p:nvSpPr>
          <p:cNvPr id="16387" name="Notes Placeholder 2">
            <a:extLst>
              <a:ext uri="{FF2B5EF4-FFF2-40B4-BE49-F238E27FC236}">
                <a16:creationId xmlns:a16="http://schemas.microsoft.com/office/drawing/2014/main" id="{08B929E0-1A21-4D7A-8388-2B74C168D7B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IN" altLang="en-US" dirty="0">
              <a:latin typeface="Arial" panose="020B0604020202020204" pitchFamily="34" charset="0"/>
            </a:endParaRPr>
          </a:p>
        </p:txBody>
      </p:sp>
      <p:sp>
        <p:nvSpPr>
          <p:cNvPr id="16388" name="Slide Number Placeholder 3">
            <a:extLst>
              <a:ext uri="{FF2B5EF4-FFF2-40B4-BE49-F238E27FC236}">
                <a16:creationId xmlns:a16="http://schemas.microsoft.com/office/drawing/2014/main" id="{755C2D1D-BCEB-4507-BBBB-3630529433D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0BD48B2-EBAA-4D42-BCF3-652E0C34B1B2}" type="slidenum">
              <a:rPr lang="en-US" altLang="en-US"/>
              <a:pPr/>
              <a:t>7</a:t>
            </a:fld>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Impact of tourism – depends on tourist perhaps?</a:t>
            </a:r>
          </a:p>
        </p:txBody>
      </p:sp>
      <p:sp>
        <p:nvSpPr>
          <p:cNvPr id="4" name="Slide Number Placeholder 3"/>
          <p:cNvSpPr>
            <a:spLocks noGrp="1"/>
          </p:cNvSpPr>
          <p:nvPr>
            <p:ph type="sldNum" sz="quarter" idx="5"/>
          </p:nvPr>
        </p:nvSpPr>
        <p:spPr/>
        <p:txBody>
          <a:bodyPr/>
          <a:lstStyle/>
          <a:p>
            <a:fld id="{CC60181C-2FE7-4F1C-A32E-04F380F1B65E}" type="slidenum">
              <a:rPr lang="en-GB" smtClean="0"/>
              <a:t>8</a:t>
            </a:fld>
            <a:endParaRPr lang="en-GB"/>
          </a:p>
        </p:txBody>
      </p:sp>
    </p:spTree>
    <p:extLst>
      <p:ext uri="{BB962C8B-B14F-4D97-AF65-F5344CB8AC3E}">
        <p14:creationId xmlns:p14="http://schemas.microsoft.com/office/powerpoint/2010/main" val="14121608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78C2B658-7264-459D-9AB3-19A070F5F716}"/>
              </a:ext>
            </a:extLst>
          </p:cNvPr>
          <p:cNvSpPr>
            <a:spLocks noGrp="1" noRot="1" noChangeAspect="1" noTextEdit="1"/>
          </p:cNvSpPr>
          <p:nvPr>
            <p:ph type="sldImg"/>
          </p:nvPr>
        </p:nvSpPr>
        <p:spPr>
          <a:ln/>
        </p:spPr>
      </p:sp>
      <p:sp>
        <p:nvSpPr>
          <p:cNvPr id="3" name="Notes Placeholder 2">
            <a:extLst>
              <a:ext uri="{FF2B5EF4-FFF2-40B4-BE49-F238E27FC236}">
                <a16:creationId xmlns:a16="http://schemas.microsoft.com/office/drawing/2014/main" id="{9440EE8C-CD96-429D-8063-26FE795EDDBA}"/>
              </a:ext>
            </a:extLst>
          </p:cNvPr>
          <p:cNvSpPr>
            <a:spLocks noGrp="1"/>
          </p:cNvSpPr>
          <p:nvPr>
            <p:ph type="body" idx="1"/>
          </p:nvPr>
        </p:nvSpPr>
        <p:spPr/>
        <p:txBody>
          <a:bodyPr>
            <a:normAutofit/>
          </a:bodyPr>
          <a:lstStyle/>
          <a:p>
            <a:pPr>
              <a:defRPr/>
            </a:pPr>
            <a:r>
              <a:rPr lang="en-US" b="1" kern="0" dirty="0"/>
              <a:t>Photograph 9.1</a:t>
            </a:r>
          </a:p>
          <a:p>
            <a:pPr>
              <a:defRPr/>
            </a:pPr>
            <a:r>
              <a:rPr lang="en-US" kern="0" dirty="0"/>
              <a:t>Exceeding carrying capacity can result in antagonism</a:t>
            </a:r>
          </a:p>
        </p:txBody>
      </p:sp>
      <p:sp>
        <p:nvSpPr>
          <p:cNvPr id="17412" name="Slide Number Placeholder 3">
            <a:extLst>
              <a:ext uri="{FF2B5EF4-FFF2-40B4-BE49-F238E27FC236}">
                <a16:creationId xmlns:a16="http://schemas.microsoft.com/office/drawing/2014/main" id="{BC08E6A0-4CF4-4359-9357-97A9C512BBD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6E9A537-436C-41FC-8C71-E00E1DB37B52}" type="slidenum">
              <a:rPr lang="en-US" altLang="en-US"/>
              <a:pPr/>
              <a:t>10</a:t>
            </a:fld>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748AA774-0F01-4CDA-A47D-260F01C87865}"/>
              </a:ext>
            </a:extLst>
          </p:cNvPr>
          <p:cNvSpPr>
            <a:spLocks noGrp="1" noRot="1" noChangeAspect="1" noTextEdit="1"/>
          </p:cNvSpPr>
          <p:nvPr>
            <p:ph type="sldImg"/>
          </p:nvPr>
        </p:nvSpPr>
        <p:spPr>
          <a:ln/>
        </p:spPr>
      </p:sp>
      <p:sp>
        <p:nvSpPr>
          <p:cNvPr id="18435" name="Notes Placeholder 2">
            <a:extLst>
              <a:ext uri="{FF2B5EF4-FFF2-40B4-BE49-F238E27FC236}">
                <a16:creationId xmlns:a16="http://schemas.microsoft.com/office/drawing/2014/main" id="{949734EB-8BEE-4BA3-97DA-A2982977373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IN" altLang="en-US" b="1">
                <a:latin typeface="Arial" panose="020B0604020202020204" pitchFamily="34" charset="0"/>
              </a:rPr>
              <a:t>Photograph 9.2</a:t>
            </a:r>
          </a:p>
          <a:p>
            <a:r>
              <a:rPr lang="en-US" altLang="en-US">
                <a:latin typeface="Arial" panose="020B0604020202020204" pitchFamily="34" charset="0"/>
              </a:rPr>
              <a:t>International brands: McDonalds and KFC in China</a:t>
            </a:r>
            <a:endParaRPr lang="en-IN" altLang="en-US">
              <a:latin typeface="Arial" panose="020B0604020202020204" pitchFamily="34" charset="0"/>
            </a:endParaRPr>
          </a:p>
        </p:txBody>
      </p:sp>
      <p:sp>
        <p:nvSpPr>
          <p:cNvPr id="18436" name="Slide Number Placeholder 3">
            <a:extLst>
              <a:ext uri="{FF2B5EF4-FFF2-40B4-BE49-F238E27FC236}">
                <a16:creationId xmlns:a16="http://schemas.microsoft.com/office/drawing/2014/main" id="{C62FDF91-B5F1-4F4D-91A6-7C60FEE320F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797C6FB-B758-4A9C-B47A-98ACA32B2695}" type="slidenum">
              <a:rPr lang="en-US" altLang="en-US"/>
              <a:pPr/>
              <a:t>12</a:t>
            </a:fld>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But often the mindset of I am on holiday impact on a tourist behaviour and they consume more and often fail to consider the environment or surrounding they are within </a:t>
            </a:r>
          </a:p>
        </p:txBody>
      </p:sp>
      <p:sp>
        <p:nvSpPr>
          <p:cNvPr id="4" name="Slide Number Placeholder 3"/>
          <p:cNvSpPr>
            <a:spLocks noGrp="1"/>
          </p:cNvSpPr>
          <p:nvPr>
            <p:ph type="sldNum" sz="quarter" idx="5"/>
          </p:nvPr>
        </p:nvSpPr>
        <p:spPr/>
        <p:txBody>
          <a:bodyPr/>
          <a:lstStyle/>
          <a:p>
            <a:fld id="{BDF3B0F4-2C87-40C1-9DB7-CD6953E18FEE}" type="slidenum">
              <a:rPr lang="en-GB" smtClean="0"/>
              <a:t>14</a:t>
            </a:fld>
            <a:endParaRPr lang="en-GB"/>
          </a:p>
        </p:txBody>
      </p:sp>
    </p:spTree>
    <p:extLst>
      <p:ext uri="{BB962C8B-B14F-4D97-AF65-F5344CB8AC3E}">
        <p14:creationId xmlns:p14="http://schemas.microsoft.com/office/powerpoint/2010/main" val="40498664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photograph taken from the tourism concern website illustrates this point.  Take a few moments to consider the scene - </a:t>
            </a:r>
          </a:p>
          <a:p>
            <a:r>
              <a:rPr lang="en-GB" dirty="0"/>
              <a:t>Is the person on the </a:t>
            </a:r>
            <a:r>
              <a:rPr lang="en-GB" dirty="0" err="1"/>
              <a:t>sunlounger’s</a:t>
            </a:r>
            <a:r>
              <a:rPr lang="en-GB" dirty="0"/>
              <a:t> </a:t>
            </a:r>
            <a:r>
              <a:rPr lang="en-AU" sz="1200" dirty="0"/>
              <a:t>behaviour having a direct impact on socio cultural believes of that community. </a:t>
            </a:r>
          </a:p>
          <a:p>
            <a:r>
              <a:rPr lang="en-GB" sz="1200" dirty="0"/>
              <a:t>What are the issues here? </a:t>
            </a:r>
          </a:p>
          <a:p>
            <a:pPr fontAlgn="base"/>
            <a:r>
              <a:rPr lang="en-GB" sz="1200" u="none" strike="noStrike" kern="1200" dirty="0">
                <a:solidFill>
                  <a:schemeClr val="tx1"/>
                </a:solidFill>
                <a:effectLst/>
                <a:latin typeface="+mn-lt"/>
                <a:ea typeface="+mn-ea"/>
                <a:cs typeface="+mn-cs"/>
              </a:rPr>
              <a:t>Are there issues surrounding the respect of local traditions, customs, laws and religions at all times, tourists should  be aware of actions to ensure that they do not offend other cultures or religious beliefs.</a:t>
            </a:r>
          </a:p>
          <a:p>
            <a:pPr fontAlgn="base"/>
            <a:endParaRPr lang="en-AU" sz="1200" dirty="0"/>
          </a:p>
        </p:txBody>
      </p:sp>
      <p:sp>
        <p:nvSpPr>
          <p:cNvPr id="4" name="Slide Number Placeholder 3"/>
          <p:cNvSpPr>
            <a:spLocks noGrp="1"/>
          </p:cNvSpPr>
          <p:nvPr>
            <p:ph type="sldNum" sz="quarter" idx="5"/>
          </p:nvPr>
        </p:nvSpPr>
        <p:spPr/>
        <p:txBody>
          <a:bodyPr/>
          <a:lstStyle/>
          <a:p>
            <a:fld id="{CC60181C-2FE7-4F1C-A32E-04F380F1B65E}" type="slidenum">
              <a:rPr lang="en-GB" smtClean="0"/>
              <a:t>15</a:t>
            </a:fld>
            <a:endParaRPr lang="en-GB"/>
          </a:p>
        </p:txBody>
      </p:sp>
    </p:spTree>
    <p:extLst>
      <p:ext uri="{BB962C8B-B14F-4D97-AF65-F5344CB8AC3E}">
        <p14:creationId xmlns:p14="http://schemas.microsoft.com/office/powerpoint/2010/main" val="7200366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a:ln/>
        </p:spPr>
      </p:sp>
      <p:sp>
        <p:nvSpPr>
          <p:cNvPr id="49155" name="Notes Placeholder 2"/>
          <p:cNvSpPr>
            <a:spLocks noGrp="1"/>
          </p:cNvSpPr>
          <p:nvPr>
            <p:ph type="body" idx="1"/>
          </p:nvPr>
        </p:nvSpPr>
        <p:spPr>
          <a:noFill/>
        </p:spPr>
        <p:txBody>
          <a:bodyPr/>
          <a:lstStyle/>
          <a:p>
            <a:r>
              <a:rPr lang="en-AU" dirty="0"/>
              <a:t>However there are 2 main arguments to the tourism  </a:t>
            </a:r>
          </a:p>
        </p:txBody>
      </p:sp>
    </p:spTree>
    <p:extLst>
      <p:ext uri="{BB962C8B-B14F-4D97-AF65-F5344CB8AC3E}">
        <p14:creationId xmlns:p14="http://schemas.microsoft.com/office/powerpoint/2010/main" val="29756541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There is an acceptance that the cause and effect relationship between tourism and cultural commodification requires an acceptance of a problematic notion of ‘authenticity’.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This is because the belief that tourism causes cultural commodification is based on a largely unexamined reliance on Marx’s labour theory of value, -  a stage of production coming up with a final value - he states that there is a need to assess the 'contribution' of each 'factor of production' to the </a:t>
            </a:r>
            <a:r>
              <a:rPr lang="en-GB" sz="1200" b="1" i="0" u="none" strike="noStrike" kern="1200" dirty="0">
                <a:solidFill>
                  <a:schemeClr val="tx1"/>
                </a:solidFill>
                <a:effectLst/>
                <a:latin typeface="+mn-lt"/>
                <a:ea typeface="+mn-ea"/>
                <a:cs typeface="+mn-cs"/>
              </a:rPr>
              <a:t>value</a:t>
            </a:r>
            <a:r>
              <a:rPr lang="en-GB" sz="1200" b="0" i="0" u="none" strike="noStrike" kern="1200" dirty="0">
                <a:solidFill>
                  <a:schemeClr val="tx1"/>
                </a:solidFill>
                <a:effectLst/>
                <a:latin typeface="+mn-lt"/>
                <a:ea typeface="+mn-ea"/>
                <a:cs typeface="+mn-cs"/>
              </a:rPr>
              <a:t> of the final product. And not focus on the economic.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It is suggested with the social fact that everything, including ‘culture’, is a potential commodity, it would be useful for research though to also focus on how individuals and groups in host societies gain access to new forms of exchange with the tourist rather than simply on the fact of commodification.</a:t>
            </a:r>
            <a:endParaRPr lang="en-AU" dirty="0"/>
          </a:p>
        </p:txBody>
      </p:sp>
      <p:sp>
        <p:nvSpPr>
          <p:cNvPr id="4" name="Slide Number Placeholder 3"/>
          <p:cNvSpPr>
            <a:spLocks noGrp="1"/>
          </p:cNvSpPr>
          <p:nvPr>
            <p:ph type="sldNum" sz="quarter" idx="5"/>
          </p:nvPr>
        </p:nvSpPr>
        <p:spPr/>
        <p:txBody>
          <a:bodyPr/>
          <a:lstStyle/>
          <a:p>
            <a:fld id="{5EFB1FCB-D828-4079-9C7D-63D6497729A5}" type="slidenum">
              <a:rPr lang="en-AU" smtClean="0"/>
              <a:t>17</a:t>
            </a:fld>
            <a:endParaRPr lang="en-AU"/>
          </a:p>
        </p:txBody>
      </p:sp>
    </p:spTree>
    <p:extLst>
      <p:ext uri="{BB962C8B-B14F-4D97-AF65-F5344CB8AC3E}">
        <p14:creationId xmlns:p14="http://schemas.microsoft.com/office/powerpoint/2010/main" val="8725704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https://www.bing.com/videos/search?q=tourism+commodification+examples&amp;&amp;view=detail&amp;mid=24B073A705DF37BE10BC24B073A705DF37BE10BC&amp;&amp;FORM=VRDGAR&amp;ru=%2Fvideos%2Fsearch%3Fq%3Dtourism%2Bcommodification%2Bexamples%26FORM%3DHDRSC4 </a:t>
            </a:r>
          </a:p>
          <a:p>
            <a:endParaRPr lang="en-GB" dirty="0"/>
          </a:p>
          <a:p>
            <a:r>
              <a:rPr lang="en-GB" dirty="0"/>
              <a:t>https://www.youtube.com/watch?v=XZEkMBoN1_s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Next I will show you a short video which shows the commodification of </a:t>
            </a:r>
            <a:r>
              <a:rPr lang="en-GB" dirty="0" err="1"/>
              <a:t>Yuanyang</a:t>
            </a:r>
            <a:r>
              <a:rPr lang="en-GB" dirty="0"/>
              <a:t> Scenic Terraces, China, as a coveted photographic location, and the relationship between tourist photographers and the local Hani minority, whose younger generation in particular has learnt to monetise the photographers’ desire to capture and document their ethnic heritage.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short documentary emphasises the importance of balancing tourist development of the area with cultural preservation of the Hani minority group.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Again consider the message here is the communities traditions and natural heritage being spoilt as a result of the influx of tourism – or is tourism here cultural preservation and benefitting the locals. You decide.  </a:t>
            </a:r>
          </a:p>
          <a:p>
            <a:endParaRPr lang="en-GB" dirty="0"/>
          </a:p>
        </p:txBody>
      </p:sp>
      <p:sp>
        <p:nvSpPr>
          <p:cNvPr id="4" name="Slide Number Placeholder 3"/>
          <p:cNvSpPr>
            <a:spLocks noGrp="1"/>
          </p:cNvSpPr>
          <p:nvPr>
            <p:ph type="sldNum" sz="quarter" idx="5"/>
          </p:nvPr>
        </p:nvSpPr>
        <p:spPr/>
        <p:txBody>
          <a:bodyPr/>
          <a:lstStyle/>
          <a:p>
            <a:fld id="{CC60181C-2FE7-4F1C-A32E-04F380F1B65E}" type="slidenum">
              <a:rPr lang="en-GB" smtClean="0"/>
              <a:t>19</a:t>
            </a:fld>
            <a:endParaRPr lang="en-GB"/>
          </a:p>
        </p:txBody>
      </p:sp>
    </p:spTree>
    <p:extLst>
      <p:ext uri="{BB962C8B-B14F-4D97-AF65-F5344CB8AC3E}">
        <p14:creationId xmlns:p14="http://schemas.microsoft.com/office/powerpoint/2010/main" val="32643620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C60181C-2FE7-4F1C-A32E-04F380F1B65E}" type="slidenum">
              <a:rPr lang="en-GB" smtClean="0"/>
              <a:t>21</a:t>
            </a:fld>
            <a:endParaRPr lang="en-GB"/>
          </a:p>
        </p:txBody>
      </p:sp>
    </p:spTree>
    <p:extLst>
      <p:ext uri="{BB962C8B-B14F-4D97-AF65-F5344CB8AC3E}">
        <p14:creationId xmlns:p14="http://schemas.microsoft.com/office/powerpoint/2010/main" val="27949594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Servility theory in tourism  - ultimately it is perception based on stereo typical images </a:t>
            </a:r>
          </a:p>
        </p:txBody>
      </p:sp>
      <p:sp>
        <p:nvSpPr>
          <p:cNvPr id="4" name="Slide Number Placeholder 3"/>
          <p:cNvSpPr>
            <a:spLocks noGrp="1"/>
          </p:cNvSpPr>
          <p:nvPr>
            <p:ph type="sldNum" sz="quarter" idx="5"/>
          </p:nvPr>
        </p:nvSpPr>
        <p:spPr/>
        <p:txBody>
          <a:bodyPr/>
          <a:lstStyle/>
          <a:p>
            <a:fld id="{CC60181C-2FE7-4F1C-A32E-04F380F1B65E}" type="slidenum">
              <a:rPr lang="en-GB" smtClean="0"/>
              <a:t>22</a:t>
            </a:fld>
            <a:endParaRPr lang="en-GB"/>
          </a:p>
        </p:txBody>
      </p:sp>
    </p:spTree>
    <p:extLst>
      <p:ext uri="{BB962C8B-B14F-4D97-AF65-F5344CB8AC3E}">
        <p14:creationId xmlns:p14="http://schemas.microsoft.com/office/powerpoint/2010/main" val="5340605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demonstration effect is the occurrence of indigenous and rural communities and cultures adopting western style and behaviour that they have observed in visiting tourists through demonstration and interaction. </a:t>
            </a:r>
          </a:p>
          <a:p>
            <a:endParaRPr lang="en-GB" dirty="0"/>
          </a:p>
          <a:p>
            <a:r>
              <a:rPr lang="en-GB" dirty="0"/>
              <a:t>Traditional clothing make way for more western clothing which may go against the values and culture of that community. </a:t>
            </a:r>
          </a:p>
          <a:p>
            <a:endParaRPr lang="en-GB" dirty="0"/>
          </a:p>
          <a:p>
            <a:r>
              <a:rPr lang="en-GB" dirty="0"/>
              <a:t>The demonstration effect displays impact on the host communities through factors such as the Acculturation effect which we will discus in the next slide--</a:t>
            </a:r>
          </a:p>
        </p:txBody>
      </p:sp>
      <p:sp>
        <p:nvSpPr>
          <p:cNvPr id="4" name="Slide Number Placeholder 3"/>
          <p:cNvSpPr>
            <a:spLocks noGrp="1"/>
          </p:cNvSpPr>
          <p:nvPr>
            <p:ph type="sldNum" sz="quarter" idx="5"/>
          </p:nvPr>
        </p:nvSpPr>
        <p:spPr/>
        <p:txBody>
          <a:bodyPr/>
          <a:lstStyle/>
          <a:p>
            <a:fld id="{CC60181C-2FE7-4F1C-A32E-04F380F1B65E}" type="slidenum">
              <a:rPr lang="en-GB" smtClean="0"/>
              <a:t>23</a:t>
            </a:fld>
            <a:endParaRPr lang="en-GB"/>
          </a:p>
        </p:txBody>
      </p:sp>
    </p:spTree>
    <p:extLst>
      <p:ext uri="{BB962C8B-B14F-4D97-AF65-F5344CB8AC3E}">
        <p14:creationId xmlns:p14="http://schemas.microsoft.com/office/powerpoint/2010/main" val="210943618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People in Sacred monuments or religious temples </a:t>
            </a:r>
          </a:p>
          <a:p>
            <a:r>
              <a:rPr lang="en-GB" dirty="0"/>
              <a:t>Culture on demand or staged tourist by wearing formal dree on a regular basis </a:t>
            </a:r>
          </a:p>
          <a:p>
            <a:endParaRPr lang="en-GB" dirty="0"/>
          </a:p>
          <a:p>
            <a:r>
              <a:rPr lang="en-GB" dirty="0"/>
              <a:t>Economic gain by impacting on society and cultures </a:t>
            </a:r>
          </a:p>
          <a:p>
            <a:endParaRPr lang="en-GB" dirty="0"/>
          </a:p>
          <a:p>
            <a:r>
              <a:rPr lang="en-GB" dirty="0"/>
              <a:t>The indigenous people of the communities want to be wealthy and may imitate the tourists by wearing similar clothing and disrespecting traditions. </a:t>
            </a:r>
          </a:p>
          <a:p>
            <a:r>
              <a:rPr lang="en-GB" dirty="0"/>
              <a:t>Globalization is the exchange and flow of economic and intellectual items in terms of goods, knowledge, values and images, as well as people on a global scale. </a:t>
            </a:r>
          </a:p>
          <a:p>
            <a:r>
              <a:rPr lang="en-GB" dirty="0"/>
              <a:t>Tourism is a pathway for globalization in the sense that tourists spread around the world sharing all of these influences and products with the local culture they encounter. </a:t>
            </a:r>
          </a:p>
          <a:p>
            <a:r>
              <a:rPr lang="en-GB" dirty="0"/>
              <a:t> </a:t>
            </a:r>
          </a:p>
          <a:p>
            <a:r>
              <a:rPr lang="en-GB" dirty="0"/>
              <a:t> </a:t>
            </a:r>
          </a:p>
          <a:p>
            <a:r>
              <a:rPr lang="en-GB" dirty="0"/>
              <a:t> </a:t>
            </a:r>
          </a:p>
          <a:p>
            <a:r>
              <a:rPr lang="en-GB" dirty="0"/>
              <a:t>“By spreading western influence and destroying unique culture around the world, tourism has created and increased globalization</a:t>
            </a:r>
          </a:p>
        </p:txBody>
      </p:sp>
      <p:sp>
        <p:nvSpPr>
          <p:cNvPr id="4" name="Slide Number Placeholder 3"/>
          <p:cNvSpPr>
            <a:spLocks noGrp="1"/>
          </p:cNvSpPr>
          <p:nvPr>
            <p:ph type="sldNum" sz="quarter" idx="5"/>
          </p:nvPr>
        </p:nvSpPr>
        <p:spPr/>
        <p:txBody>
          <a:bodyPr/>
          <a:lstStyle/>
          <a:p>
            <a:fld id="{CC60181C-2FE7-4F1C-A32E-04F380F1B65E}" type="slidenum">
              <a:rPr lang="en-GB" smtClean="0"/>
              <a:t>24</a:t>
            </a:fld>
            <a:endParaRPr lang="en-GB"/>
          </a:p>
        </p:txBody>
      </p:sp>
    </p:spTree>
    <p:extLst>
      <p:ext uri="{BB962C8B-B14F-4D97-AF65-F5344CB8AC3E}">
        <p14:creationId xmlns:p14="http://schemas.microsoft.com/office/powerpoint/2010/main" val="338832015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will discus this in more detail in this weeks tutorial </a:t>
            </a:r>
          </a:p>
        </p:txBody>
      </p:sp>
      <p:sp>
        <p:nvSpPr>
          <p:cNvPr id="4" name="Slide Number Placeholder 3"/>
          <p:cNvSpPr>
            <a:spLocks noGrp="1"/>
          </p:cNvSpPr>
          <p:nvPr>
            <p:ph type="sldNum" sz="quarter" idx="5"/>
          </p:nvPr>
        </p:nvSpPr>
        <p:spPr/>
        <p:txBody>
          <a:bodyPr/>
          <a:lstStyle/>
          <a:p>
            <a:fld id="{CC60181C-2FE7-4F1C-A32E-04F380F1B65E}" type="slidenum">
              <a:rPr lang="en-GB" smtClean="0"/>
              <a:t>25</a:t>
            </a:fld>
            <a:endParaRPr lang="en-GB"/>
          </a:p>
        </p:txBody>
      </p:sp>
    </p:spTree>
    <p:extLst>
      <p:ext uri="{BB962C8B-B14F-4D97-AF65-F5344CB8AC3E}">
        <p14:creationId xmlns:p14="http://schemas.microsoft.com/office/powerpoint/2010/main" val="44991514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Lastly it is worth mentioning crime as a result of increased tourism within an area, but there are a number of considerations when examining crime and the link to tourism, such as -</a:t>
            </a:r>
          </a:p>
        </p:txBody>
      </p:sp>
      <p:sp>
        <p:nvSpPr>
          <p:cNvPr id="4" name="Slide Number Placeholder 3"/>
          <p:cNvSpPr>
            <a:spLocks noGrp="1"/>
          </p:cNvSpPr>
          <p:nvPr>
            <p:ph type="sldNum" sz="quarter" idx="5"/>
          </p:nvPr>
        </p:nvSpPr>
        <p:spPr/>
        <p:txBody>
          <a:bodyPr/>
          <a:lstStyle/>
          <a:p>
            <a:fld id="{CC60181C-2FE7-4F1C-A32E-04F380F1B65E}" type="slidenum">
              <a:rPr lang="en-GB" smtClean="0"/>
              <a:t>27</a:t>
            </a:fld>
            <a:endParaRPr lang="en-GB"/>
          </a:p>
        </p:txBody>
      </p:sp>
    </p:spTree>
    <p:extLst>
      <p:ext uri="{BB962C8B-B14F-4D97-AF65-F5344CB8AC3E}">
        <p14:creationId xmlns:p14="http://schemas.microsoft.com/office/powerpoint/2010/main" val="113985829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dirty="0"/>
              <a:t>However there are more positive aspects to tourism and socio-cultural aspects </a:t>
            </a:r>
          </a:p>
        </p:txBody>
      </p:sp>
      <p:sp>
        <p:nvSpPr>
          <p:cNvPr id="4" name="Slide Number Placeholder 3"/>
          <p:cNvSpPr>
            <a:spLocks noGrp="1"/>
          </p:cNvSpPr>
          <p:nvPr>
            <p:ph type="sldNum" sz="quarter" idx="5"/>
          </p:nvPr>
        </p:nvSpPr>
        <p:spPr/>
        <p:txBody>
          <a:bodyPr/>
          <a:lstStyle/>
          <a:p>
            <a:fld id="{5EFB1FCB-D828-4079-9C7D-63D6497729A5}" type="slidenum">
              <a:rPr lang="en-AU" smtClean="0"/>
              <a:t>28</a:t>
            </a:fld>
            <a:endParaRPr lang="en-AU"/>
          </a:p>
        </p:txBody>
      </p:sp>
    </p:spTree>
    <p:extLst>
      <p:ext uri="{BB962C8B-B14F-4D97-AF65-F5344CB8AC3E}">
        <p14:creationId xmlns:p14="http://schemas.microsoft.com/office/powerpoint/2010/main" val="3267877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eaLnBrk="1" hangingPunct="1">
              <a:buFont typeface="Arial" charset="0"/>
              <a:buNone/>
              <a:defRPr/>
            </a:pPr>
            <a:endParaRPr lang="en-US" sz="2800" dirty="0">
              <a:solidFill>
                <a:schemeClr val="accent4"/>
              </a:solidFill>
            </a:endParaRPr>
          </a:p>
          <a:p>
            <a:endParaRPr lang="en-AU" dirty="0"/>
          </a:p>
        </p:txBody>
      </p:sp>
      <p:sp>
        <p:nvSpPr>
          <p:cNvPr id="4" name="Slide Number Placeholder 3"/>
          <p:cNvSpPr>
            <a:spLocks noGrp="1"/>
          </p:cNvSpPr>
          <p:nvPr>
            <p:ph type="sldNum" sz="quarter" idx="10"/>
          </p:nvPr>
        </p:nvSpPr>
        <p:spPr/>
        <p:txBody>
          <a:bodyPr/>
          <a:lstStyle/>
          <a:p>
            <a:fld id="{5EFB1FCB-D828-4079-9C7D-63D6497729A5}" type="slidenum">
              <a:rPr lang="en-AU" smtClean="0"/>
              <a:t>29</a:t>
            </a:fld>
            <a:endParaRPr lang="en-AU"/>
          </a:p>
        </p:txBody>
      </p:sp>
    </p:spTree>
    <p:extLst>
      <p:ext uri="{BB962C8B-B14F-4D97-AF65-F5344CB8AC3E}">
        <p14:creationId xmlns:p14="http://schemas.microsoft.com/office/powerpoint/2010/main" val="364783334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F62EF331-5AAD-4862-BAA9-B0B7142FD0E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Rectangle 3">
            <a:extLst>
              <a:ext uri="{FF2B5EF4-FFF2-40B4-BE49-F238E27FC236}">
                <a16:creationId xmlns:a16="http://schemas.microsoft.com/office/drawing/2014/main" id="{617BAF58-9882-424F-9330-4996857519F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C372652E-68AB-4A49-A1EA-25189754CC2E}"/>
              </a:ext>
            </a:extLst>
          </p:cNvPr>
          <p:cNvSpPr>
            <a:spLocks noGrp="1" noRot="1" noChangeAspect="1" noTextEdit="1"/>
          </p:cNvSpPr>
          <p:nvPr>
            <p:ph type="sldImg"/>
          </p:nvPr>
        </p:nvSpPr>
        <p:spPr bwMode="auto">
          <a:xfrm>
            <a:off x="382588"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Rectangle 3">
            <a:extLst>
              <a:ext uri="{FF2B5EF4-FFF2-40B4-BE49-F238E27FC236}">
                <a16:creationId xmlns:a16="http://schemas.microsoft.com/office/drawing/2014/main" id="{33C13B4B-F57B-4799-8D62-380F779F762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9DA9FA83-4709-4EEA-84F9-E1A13D37056C}"/>
              </a:ext>
            </a:extLst>
          </p:cNvPr>
          <p:cNvSpPr>
            <a:spLocks noGrp="1" noRot="1" noChangeAspect="1" noTextEdit="1"/>
          </p:cNvSpPr>
          <p:nvPr>
            <p:ph type="sldImg"/>
          </p:nvPr>
        </p:nvSpPr>
        <p:spPr bwMode="auto">
          <a:xfrm>
            <a:off x="1144588" y="685800"/>
            <a:ext cx="4572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Rectangle 3">
            <a:extLst>
              <a:ext uri="{FF2B5EF4-FFF2-40B4-BE49-F238E27FC236}">
                <a16:creationId xmlns:a16="http://schemas.microsoft.com/office/drawing/2014/main" id="{4990FF46-D650-4572-8C60-A4D535BBE05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89A6124C-C857-4B56-8E3D-5DB7E463F758}"/>
              </a:ext>
            </a:extLst>
          </p:cNvPr>
          <p:cNvSpPr>
            <a:spLocks noGrp="1" noRot="1" noChangeAspect="1" noTextEdit="1"/>
          </p:cNvSpPr>
          <p:nvPr>
            <p:ph type="sldImg"/>
          </p:nvPr>
        </p:nvSpPr>
        <p:spPr bwMode="auto">
          <a:xfrm>
            <a:off x="382588"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Rectangle 3">
            <a:extLst>
              <a:ext uri="{FF2B5EF4-FFF2-40B4-BE49-F238E27FC236}">
                <a16:creationId xmlns:a16="http://schemas.microsoft.com/office/drawing/2014/main" id="{71B16A96-9FC8-4735-B429-5B861B5DF44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C60181C-2FE7-4F1C-A32E-04F380F1B65E}" type="slidenum">
              <a:rPr lang="en-GB" smtClean="0"/>
              <a:t>36</a:t>
            </a:fld>
            <a:endParaRPr lang="en-GB"/>
          </a:p>
        </p:txBody>
      </p:sp>
    </p:spTree>
    <p:extLst>
      <p:ext uri="{BB962C8B-B14F-4D97-AF65-F5344CB8AC3E}">
        <p14:creationId xmlns:p14="http://schemas.microsoft.com/office/powerpoint/2010/main" val="267191892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C64453C3-8C59-427C-90D2-BDD95253B2EA}"/>
              </a:ext>
            </a:extLst>
          </p:cNvPr>
          <p:cNvSpPr>
            <a:spLocks noGrp="1" noRot="1" noChangeAspect="1" noTextEdit="1"/>
          </p:cNvSpPr>
          <p:nvPr>
            <p:ph type="sldImg"/>
          </p:nvPr>
        </p:nvSpPr>
        <p:spPr bwMode="auto">
          <a:xfrm>
            <a:off x="382588"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Rectangle 3">
            <a:extLst>
              <a:ext uri="{FF2B5EF4-FFF2-40B4-BE49-F238E27FC236}">
                <a16:creationId xmlns:a16="http://schemas.microsoft.com/office/drawing/2014/main" id="{80A692AA-2D9E-4ED8-ABC4-43951C7F286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9C6B1915-C998-4A8B-A68E-CD8969D23CBC}"/>
              </a:ext>
            </a:extLst>
          </p:cNvPr>
          <p:cNvSpPr>
            <a:spLocks noGrp="1" noRot="1" noChangeAspect="1" noTextEdit="1"/>
          </p:cNvSpPr>
          <p:nvPr>
            <p:ph type="sldImg"/>
          </p:nvPr>
        </p:nvSpPr>
        <p:spPr bwMode="auto">
          <a:xfrm>
            <a:off x="1144588" y="685800"/>
            <a:ext cx="4572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Rectangle 3">
            <a:extLst>
              <a:ext uri="{FF2B5EF4-FFF2-40B4-BE49-F238E27FC236}">
                <a16:creationId xmlns:a16="http://schemas.microsoft.com/office/drawing/2014/main" id="{05CA7748-298E-4492-AB5C-8A51A538448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829E3A05-9BFA-4600-B5B6-7A1765B70DAD}"/>
              </a:ext>
            </a:extLst>
          </p:cNvPr>
          <p:cNvSpPr>
            <a:spLocks noGrp="1" noRot="1" noChangeAspect="1" noTextEdit="1"/>
          </p:cNvSpPr>
          <p:nvPr>
            <p:ph type="sldImg"/>
          </p:nvPr>
        </p:nvSpPr>
        <p:spPr bwMode="auto">
          <a:xfrm>
            <a:off x="1144588" y="685800"/>
            <a:ext cx="4572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Rectangle 3">
            <a:extLst>
              <a:ext uri="{FF2B5EF4-FFF2-40B4-BE49-F238E27FC236}">
                <a16:creationId xmlns:a16="http://schemas.microsoft.com/office/drawing/2014/main" id="{7C459065-0652-4B4A-927C-E79132D421E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3A096329-A81C-4DA7-A465-B1767968A042}"/>
              </a:ext>
            </a:extLst>
          </p:cNvPr>
          <p:cNvSpPr>
            <a:spLocks noGrp="1" noRot="1" noChangeAspect="1" noTextEdit="1"/>
          </p:cNvSpPr>
          <p:nvPr>
            <p:ph type="sldImg"/>
          </p:nvPr>
        </p:nvSpPr>
        <p:spPr>
          <a:xfrm>
            <a:off x="382588" y="685800"/>
            <a:ext cx="6094412" cy="3429000"/>
          </a:xfrm>
          <a:noFill/>
          <a:ln/>
        </p:spPr>
      </p:sp>
      <p:sp>
        <p:nvSpPr>
          <p:cNvPr id="15363" name="Notes Placeholder 2">
            <a:extLst>
              <a:ext uri="{FF2B5EF4-FFF2-40B4-BE49-F238E27FC236}">
                <a16:creationId xmlns:a16="http://schemas.microsoft.com/office/drawing/2014/main" id="{775EFC24-6793-46B6-9D06-7935A45B54C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latin typeface="Arial" panose="020B0604020202020204" pitchFamily="34" charset="0"/>
            </a:endParaRPr>
          </a:p>
        </p:txBody>
      </p:sp>
      <p:sp>
        <p:nvSpPr>
          <p:cNvPr id="15364" name="Slide Number Placeholder 3">
            <a:extLst>
              <a:ext uri="{FF2B5EF4-FFF2-40B4-BE49-F238E27FC236}">
                <a16:creationId xmlns:a16="http://schemas.microsoft.com/office/drawing/2014/main" id="{8F44F391-7A0B-4336-85E0-39606A32F30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997173F-E2EC-4C08-8FCA-0F56CD1F57DE}" type="slidenum">
              <a:rPr lang="en-US" altLang="en-US">
                <a:solidFill>
                  <a:srgbClr val="000000"/>
                </a:solidFill>
                <a:ea typeface="MS PGothic" panose="020B0600070205080204" pitchFamily="34" charset="-128"/>
              </a:rPr>
              <a:pPr/>
              <a:t>40</a:t>
            </a:fld>
            <a:endParaRPr lang="en-US" altLang="en-US">
              <a:solidFill>
                <a:srgbClr val="000000"/>
              </a:solidFill>
              <a:ea typeface="MS PGothic" panose="020B0600070205080204" pitchFamily="34" charset="-128"/>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07/02/2022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05153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07/02/2022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686187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07/02/2022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251020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07/02/2022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61331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07/02/2022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497031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07/02/2022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518299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07/02/2022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240598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91276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25120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119114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530753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07/02/2022</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45241260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5.gif"/></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video" Target="https://www.youtube.com/embed/XZEkMBoN1_s?feature=oembed" TargetMode="External"/><Relationship Id="rId4" Type="http://schemas.openxmlformats.org/officeDocument/2006/relationships/image" Target="../media/image17.jpeg"/></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15.gif"/></Relationships>
</file>

<file path=ppt/slides/_rels/slide2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image" Target="../media/image20.jpg"/><Relationship Id="rId4" Type="http://schemas.openxmlformats.org/officeDocument/2006/relationships/image" Target="../media/image15.gif"/></Relationships>
</file>

<file path=ppt/slides/_rels/slide2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15.gif"/></Relationships>
</file>

<file path=ppt/slides/_rels/slide30.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7.xml"/><Relationship Id="rId1" Type="http://schemas.openxmlformats.org/officeDocument/2006/relationships/video" Target="https://www.youtube.com/embed/UYD2Ipw4y54?feature=oembed" TargetMode="External"/><Relationship Id="rId4" Type="http://schemas.openxmlformats.org/officeDocument/2006/relationships/image" Target="../media/image22.jpeg"/></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www.uneptie.org/pc/tourism/sust-tourism"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hyperlink" Target="http://www.uneptie.org/pc/tourism/sust-tourism/environment.htm" TargetMode="External"/></Relationships>
</file>

<file path=ppt/slides/_rels/slide4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nchor="ctr">
            <a:normAutofit fontScale="90000"/>
          </a:bodyPr>
          <a:lstStyle/>
          <a:p>
            <a:br>
              <a:rPr lang="en-GB" b="1" dirty="0"/>
            </a:br>
            <a:r>
              <a:rPr lang="en-GB" b="1" dirty="0"/>
              <a:t>Sustainable Global Tourism</a:t>
            </a:r>
            <a:br>
              <a:rPr lang="en-GB" dirty="0"/>
            </a:br>
            <a:br>
              <a:rPr lang="en-GB" dirty="0"/>
            </a:br>
            <a:br>
              <a:rPr lang="en-GB" dirty="0"/>
            </a:br>
            <a:r>
              <a:rPr lang="en-GB" dirty="0"/>
              <a:t>Impacts of Tourism – Socio-cultural   </a:t>
            </a:r>
          </a:p>
        </p:txBody>
      </p:sp>
      <p:sp>
        <p:nvSpPr>
          <p:cNvPr id="7" name="Subtitle 2">
            <a:extLst>
              <a:ext uri="{FF2B5EF4-FFF2-40B4-BE49-F238E27FC236}">
                <a16:creationId xmlns:a16="http://schemas.microsoft.com/office/drawing/2014/main" id="{AC76646E-01C2-46A6-B1A5-C262174428EC}"/>
              </a:ext>
            </a:extLst>
          </p:cNvPr>
          <p:cNvSpPr>
            <a:spLocks noGrp="1"/>
          </p:cNvSpPr>
          <p:nvPr>
            <p:ph type="subTitle" idx="1"/>
          </p:nvPr>
        </p:nvSpPr>
        <p:spPr>
          <a:xfrm>
            <a:off x="1825824" y="5232221"/>
            <a:ext cx="8534400" cy="1752600"/>
          </a:xfrm>
        </p:spPr>
        <p:txBody>
          <a:bodyPr/>
          <a:lstStyle/>
          <a:p>
            <a:r>
              <a:rPr lang="en-GB" dirty="0"/>
              <a:t> BMTP5016</a:t>
            </a:r>
            <a:br>
              <a:rPr lang="en-GB" dirty="0"/>
            </a:br>
            <a:endParaRPr lang="en-US" dirty="0"/>
          </a:p>
        </p:txBody>
      </p:sp>
    </p:spTree>
    <p:extLst>
      <p:ext uri="{BB962C8B-B14F-4D97-AF65-F5344CB8AC3E}">
        <p14:creationId xmlns:p14="http://schemas.microsoft.com/office/powerpoint/2010/main" val="29067634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A167F-7587-43E8-A3CA-C0A5A5579DF0}"/>
              </a:ext>
            </a:extLst>
          </p:cNvPr>
          <p:cNvSpPr>
            <a:spLocks noGrp="1"/>
          </p:cNvSpPr>
          <p:nvPr>
            <p:ph type="title"/>
          </p:nvPr>
        </p:nvSpPr>
        <p:spPr/>
        <p:txBody>
          <a:bodyPr/>
          <a:lstStyle/>
          <a:p>
            <a:r>
              <a:rPr lang="en-GB" dirty="0"/>
              <a:t>In this session we will examine </a:t>
            </a:r>
          </a:p>
        </p:txBody>
      </p:sp>
      <p:sp>
        <p:nvSpPr>
          <p:cNvPr id="3" name="Content Placeholder 2">
            <a:extLst>
              <a:ext uri="{FF2B5EF4-FFF2-40B4-BE49-F238E27FC236}">
                <a16:creationId xmlns:a16="http://schemas.microsoft.com/office/drawing/2014/main" id="{FBBE397A-A28F-434A-BED9-CEB87D2A757A}"/>
              </a:ext>
            </a:extLst>
          </p:cNvPr>
          <p:cNvSpPr>
            <a:spLocks noGrp="1"/>
          </p:cNvSpPr>
          <p:nvPr>
            <p:ph idx="1"/>
          </p:nvPr>
        </p:nvSpPr>
        <p:spPr/>
        <p:txBody>
          <a:bodyPr/>
          <a:lstStyle/>
          <a:p>
            <a:r>
              <a:rPr lang="en-GB" dirty="0"/>
              <a:t>Models of sustainable development </a:t>
            </a:r>
          </a:p>
          <a:p>
            <a:r>
              <a:rPr lang="en-GB" dirty="0"/>
              <a:t>Pillars of sustainability </a:t>
            </a:r>
          </a:p>
          <a:p>
            <a:r>
              <a:rPr lang="en-GB" dirty="0"/>
              <a:t>Definitions </a:t>
            </a:r>
          </a:p>
          <a:p>
            <a:r>
              <a:rPr lang="en-GB" dirty="0"/>
              <a:t>Social-cultural Impacts </a:t>
            </a:r>
          </a:p>
          <a:p>
            <a:endParaRPr lang="en-GB" dirty="0"/>
          </a:p>
        </p:txBody>
      </p:sp>
    </p:spTree>
    <p:extLst>
      <p:ext uri="{BB962C8B-B14F-4D97-AF65-F5344CB8AC3E}">
        <p14:creationId xmlns:p14="http://schemas.microsoft.com/office/powerpoint/2010/main" val="31772575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A4D4E56-BE7F-426E-9059-7E36A08A4D47}"/>
              </a:ext>
            </a:extLst>
          </p:cNvPr>
          <p:cNvSpPr>
            <a:spLocks noGrp="1"/>
          </p:cNvSpPr>
          <p:nvPr>
            <p:ph type="title"/>
          </p:nvPr>
        </p:nvSpPr>
        <p:spPr>
          <a:xfrm>
            <a:off x="677021" y="166893"/>
            <a:ext cx="4385309" cy="1692794"/>
          </a:xfrm>
        </p:spPr>
        <p:txBody>
          <a:bodyPr>
            <a:normAutofit/>
          </a:bodyPr>
          <a:lstStyle/>
          <a:p>
            <a:r>
              <a:rPr lang="en-AU" dirty="0">
                <a:solidFill>
                  <a:srgbClr val="0070C0"/>
                </a:solidFill>
              </a:rPr>
              <a:t>Tourism impacts recap  </a:t>
            </a:r>
          </a:p>
        </p:txBody>
      </p:sp>
      <p:sp>
        <p:nvSpPr>
          <p:cNvPr id="11274" name="Rectangle 8"/>
          <p:cNvSpPr>
            <a:spLocks noGrp="1" noChangeArrowheads="1"/>
          </p:cNvSpPr>
          <p:nvPr>
            <p:ph idx="1"/>
          </p:nvPr>
        </p:nvSpPr>
        <p:spPr>
          <a:xfrm>
            <a:off x="1014697" y="2265949"/>
            <a:ext cx="5465615" cy="3087929"/>
          </a:xfrm>
        </p:spPr>
        <p:txBody>
          <a:bodyPr>
            <a:normAutofit fontScale="92500" lnSpcReduction="20000"/>
          </a:bodyPr>
          <a:lstStyle/>
          <a:p>
            <a:pPr eaLnBrk="1" hangingPunct="1">
              <a:buFont typeface="Arial" charset="0"/>
              <a:buChar char="•"/>
              <a:defRPr/>
            </a:pPr>
            <a:r>
              <a:rPr lang="en-US" sz="1800" u="sng" dirty="0">
                <a:effectLst>
                  <a:outerShdw blurRad="38100" dist="38100" dir="2700000" algn="tl">
                    <a:srgbClr val="000000">
                      <a:alpha val="43137"/>
                    </a:srgbClr>
                  </a:outerShdw>
                </a:effectLst>
              </a:rPr>
              <a:t>Economic Impacts</a:t>
            </a:r>
          </a:p>
          <a:p>
            <a:pPr lvl="1" eaLnBrk="1" hangingPunct="1">
              <a:buFont typeface="Arial" charset="0"/>
              <a:buChar char="•"/>
              <a:defRPr/>
            </a:pPr>
            <a:r>
              <a:rPr lang="en-US" sz="1800" dirty="0"/>
              <a:t>Benefits</a:t>
            </a:r>
          </a:p>
          <a:p>
            <a:pPr lvl="1" eaLnBrk="1" hangingPunct="1">
              <a:buFont typeface="Arial" charset="0"/>
              <a:buChar char="•"/>
              <a:defRPr/>
            </a:pPr>
            <a:r>
              <a:rPr lang="en-US" sz="1800" dirty="0"/>
              <a:t>Costs</a:t>
            </a:r>
          </a:p>
          <a:p>
            <a:pPr eaLnBrk="1" hangingPunct="1">
              <a:buFont typeface="Arial" charset="0"/>
              <a:buChar char="•"/>
              <a:defRPr/>
            </a:pPr>
            <a:r>
              <a:rPr lang="en-US" sz="1800" dirty="0"/>
              <a:t> </a:t>
            </a:r>
            <a:r>
              <a:rPr lang="en-US" sz="1800" u="sng" dirty="0">
                <a:effectLst>
                  <a:outerShdw blurRad="38100" dist="38100" dir="2700000" algn="tl">
                    <a:srgbClr val="000000">
                      <a:alpha val="43137"/>
                    </a:srgbClr>
                  </a:outerShdw>
                </a:effectLst>
              </a:rPr>
              <a:t>Social and Cultural Impacts</a:t>
            </a:r>
          </a:p>
          <a:p>
            <a:pPr lvl="1">
              <a:buFont typeface="Arial" charset="0"/>
              <a:buChar char="•"/>
              <a:defRPr/>
            </a:pPr>
            <a:r>
              <a:rPr lang="en-US" sz="1800" dirty="0"/>
              <a:t>Benefits</a:t>
            </a:r>
          </a:p>
          <a:p>
            <a:pPr lvl="1">
              <a:buFont typeface="Arial" charset="0"/>
              <a:buChar char="•"/>
              <a:defRPr/>
            </a:pPr>
            <a:r>
              <a:rPr lang="en-US" sz="1800" dirty="0"/>
              <a:t>Costs</a:t>
            </a:r>
          </a:p>
          <a:p>
            <a:pPr eaLnBrk="1" hangingPunct="1">
              <a:buFont typeface="Arial" charset="0"/>
              <a:buChar char="•"/>
              <a:defRPr/>
            </a:pPr>
            <a:r>
              <a:rPr lang="en-US" sz="1800" dirty="0"/>
              <a:t> </a:t>
            </a:r>
            <a:r>
              <a:rPr lang="en-US" sz="1800" u="sng" dirty="0">
                <a:effectLst>
                  <a:outerShdw blurRad="38100" dist="38100" dir="2700000" algn="tl">
                    <a:srgbClr val="000000">
                      <a:alpha val="43137"/>
                    </a:srgbClr>
                  </a:outerShdw>
                </a:effectLst>
              </a:rPr>
              <a:t>Environmental Impacts</a:t>
            </a:r>
          </a:p>
          <a:p>
            <a:pPr lvl="1">
              <a:buFont typeface="Arial" charset="0"/>
              <a:buChar char="•"/>
              <a:defRPr/>
            </a:pPr>
            <a:r>
              <a:rPr lang="en-US" sz="1800" dirty="0"/>
              <a:t>Benefits</a:t>
            </a:r>
          </a:p>
          <a:p>
            <a:pPr lvl="1">
              <a:buFont typeface="Arial" charset="0"/>
              <a:buChar char="•"/>
              <a:defRPr/>
            </a:pPr>
            <a:r>
              <a:rPr lang="en-US" sz="1800" dirty="0"/>
              <a:t>Costs</a:t>
            </a:r>
          </a:p>
          <a:p>
            <a:pPr marL="0" indent="0">
              <a:buNone/>
              <a:defRPr/>
            </a:pPr>
            <a:endParaRPr lang="en-US" sz="1800" dirty="0">
              <a:solidFill>
                <a:srgbClr val="0070C0"/>
              </a:solidFill>
            </a:endParaRPr>
          </a:p>
          <a:p>
            <a:pPr marL="274320" lvl="1" indent="0">
              <a:buNone/>
              <a:defRPr/>
            </a:pPr>
            <a:r>
              <a:rPr lang="en-US" sz="1800" dirty="0">
                <a:solidFill>
                  <a:srgbClr val="0070C0"/>
                </a:solidFill>
              </a:rPr>
              <a:t> </a:t>
            </a:r>
          </a:p>
        </p:txBody>
      </p:sp>
      <p:sp>
        <p:nvSpPr>
          <p:cNvPr id="9220" name="Slide Number Placeholder 3"/>
          <p:cNvSpPr>
            <a:spLocks noGrp="1"/>
          </p:cNvSpPr>
          <p:nvPr>
            <p:ph type="sldNum" sz="quarter" idx="12"/>
          </p:nvPr>
        </p:nvSpPr>
        <p:spPr bwMode="auto">
          <a:xfrm>
            <a:off x="6730366" y="6356351"/>
            <a:ext cx="874395"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nchorCtr="0" compatLnSpc="1">
            <a:prstTxWarp prst="textNoShape">
              <a:avLst/>
            </a:prstTxWarp>
            <a:normAutofit/>
          </a:bodyPr>
          <a:lstStyle>
            <a:lvl1pPr eaLnBrk="0" hangingPunct="0">
              <a:defRPr sz="42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42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42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42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4200">
                <a:solidFill>
                  <a:srgbClr val="000000"/>
                </a:solidFill>
                <a:latin typeface="Gill Sans" charset="0"/>
                <a:ea typeface="ヒラギノ角ゴ ProN W3" charset="0"/>
                <a:cs typeface="ヒラギノ角ゴ ProN W3" charset="0"/>
                <a:sym typeface="Gill Sans" charset="0"/>
              </a:defRPr>
            </a:lvl5pPr>
            <a:lvl6pPr marL="25146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6pPr>
            <a:lvl7pPr marL="29718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7pPr>
            <a:lvl8pPr marL="34290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8pPr>
            <a:lvl9pPr marL="38862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9pPr>
          </a:lstStyle>
          <a:p>
            <a:pPr marL="0" marR="0" lvl="0" indent="0" algn="r" defTabSz="914400" rtl="0" eaLnBrk="1" fontAlgn="auto" latinLnBrk="0" hangingPunct="1">
              <a:lnSpc>
                <a:spcPct val="90000"/>
              </a:lnSpc>
              <a:spcBef>
                <a:spcPts val="0"/>
              </a:spcBef>
              <a:spcAft>
                <a:spcPts val="600"/>
              </a:spcAft>
              <a:buClrTx/>
              <a:buSzTx/>
              <a:buFontTx/>
              <a:buNone/>
              <a:tabLst/>
              <a:defRPr/>
            </a:pPr>
            <a:fld id="{5ECB713E-31E2-453D-902D-BD437221E6C8}" type="slidenum">
              <a:rPr kumimoji="0" lang="en-US" sz="1700" b="0" i="0" u="none" strike="noStrike" kern="1200" cap="none" spc="0" normalizeH="0" baseline="0" noProof="0">
                <a:ln>
                  <a:noFill/>
                </a:ln>
                <a:solidFill>
                  <a:srgbClr val="000000"/>
                </a:solidFill>
                <a:effectLst/>
                <a:uLnTx/>
                <a:uFillTx/>
                <a:latin typeface="Times New Roman" pitchFamily="18" charset="0"/>
                <a:cs typeface="Times New Roman" pitchFamily="18" charset="0"/>
                <a:sym typeface="Times New Roman" pitchFamily="18" charset="0"/>
              </a:rPr>
              <a:pPr marL="0" marR="0" lvl="0" indent="0" algn="r" defTabSz="914400" rtl="0" eaLnBrk="1" fontAlgn="auto" latinLnBrk="0" hangingPunct="1">
                <a:lnSpc>
                  <a:spcPct val="90000"/>
                </a:lnSpc>
                <a:spcBef>
                  <a:spcPts val="0"/>
                </a:spcBef>
                <a:spcAft>
                  <a:spcPts val="600"/>
                </a:spcAft>
                <a:buClrTx/>
                <a:buSzTx/>
                <a:buFontTx/>
                <a:buNone/>
                <a:tabLst/>
                <a:defRPr/>
              </a:pPr>
              <a:t>3</a:t>
            </a:fld>
            <a:endParaRPr kumimoji="0" lang="en-US" sz="1700" b="0" i="0" u="none" strike="noStrike" kern="1200" cap="none" spc="0" normalizeH="0" baseline="0" noProof="0">
              <a:ln>
                <a:noFill/>
              </a:ln>
              <a:solidFill>
                <a:srgbClr val="000000"/>
              </a:solidFill>
              <a:effectLst/>
              <a:uLnTx/>
              <a:uFillTx/>
              <a:latin typeface="Times New Roman" pitchFamily="18" charset="0"/>
              <a:cs typeface="Times New Roman" pitchFamily="18" charset="0"/>
              <a:sym typeface="Times New Roman" pitchFamily="18" charset="0"/>
            </a:endParaRPr>
          </a:p>
        </p:txBody>
      </p:sp>
      <p:pic>
        <p:nvPicPr>
          <p:cNvPr id="11" name="Content Placeholder 3">
            <a:extLst>
              <a:ext uri="{FF2B5EF4-FFF2-40B4-BE49-F238E27FC236}">
                <a16:creationId xmlns:a16="http://schemas.microsoft.com/office/drawing/2014/main" id="{B17E9B14-EF3B-4438-9879-96A6A16CF623}"/>
              </a:ext>
            </a:extLst>
          </p:cNvPr>
          <p:cNvPicPr>
            <a:picLocks noChangeAspect="1"/>
          </p:cNvPicPr>
          <p:nvPr/>
        </p:nvPicPr>
        <p:blipFill rotWithShape="1">
          <a:blip r:embed="rId3"/>
          <a:srcRect l="2415"/>
          <a:stretch/>
        </p:blipFill>
        <p:spPr>
          <a:xfrm>
            <a:off x="7351120" y="76201"/>
            <a:ext cx="4734863" cy="5644308"/>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
        <p:nvSpPr>
          <p:cNvPr id="9223" name="Text Box 7"/>
          <p:cNvSpPr txBox="1">
            <a:spLocks noChangeArrowheads="1"/>
          </p:cNvSpPr>
          <p:nvPr/>
        </p:nvSpPr>
        <p:spPr bwMode="auto">
          <a:xfrm>
            <a:off x="10287000" y="6629400"/>
            <a:ext cx="152400"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b"/>
          <a:lstStyle>
            <a:lvl1pPr eaLnBrk="0" hangingPunct="0">
              <a:defRPr sz="42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42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42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42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4200">
                <a:solidFill>
                  <a:srgbClr val="000000"/>
                </a:solidFill>
                <a:latin typeface="Gill Sans" charset="0"/>
                <a:ea typeface="ヒラギノ角ゴ ProN W3" charset="0"/>
                <a:cs typeface="ヒラギノ角ゴ ProN W3" charset="0"/>
                <a:sym typeface="Gill Sans" charset="0"/>
              </a:defRPr>
            </a:lvl5pPr>
            <a:lvl6pPr marL="25146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6pPr>
            <a:lvl7pPr marL="29718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7pPr>
            <a:lvl8pPr marL="34290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8pPr>
            <a:lvl9pPr marL="38862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9pPr>
          </a:lstStyle>
          <a:p>
            <a:pPr marL="0" marR="0" lvl="0" indent="0" algn="r" defTabSz="914400" rtl="0" eaLnBrk="1" fontAlgn="auto" latinLnBrk="0" hangingPunct="1">
              <a:lnSpc>
                <a:spcPct val="100000"/>
              </a:lnSpc>
              <a:spcBef>
                <a:spcPts val="0"/>
              </a:spcBef>
              <a:spcAft>
                <a:spcPts val="600"/>
              </a:spcAft>
              <a:buClrTx/>
              <a:buSzTx/>
              <a:buFontTx/>
              <a:buNone/>
              <a:tabLst/>
              <a:defRPr/>
            </a:pPr>
            <a:fld id="{E2AD8061-A80A-4ECE-AE5B-21A6A7D8DEE2}" type="slidenum">
              <a:rPr kumimoji="0" lang="en-US" sz="2400" b="0" i="0" u="none" strike="noStrike" kern="1200" cap="none" spc="0" normalizeH="0" baseline="0" noProof="0">
                <a:ln>
                  <a:noFill/>
                </a:ln>
                <a:solidFill>
                  <a:prstClr val="black"/>
                </a:solidFill>
                <a:effectLst/>
                <a:uLnTx/>
                <a:uFillTx/>
                <a:latin typeface="Times New Roman" pitchFamily="18" charset="0"/>
                <a:cs typeface="Times New Roman" pitchFamily="18" charset="0"/>
                <a:sym typeface="Times New Roman" pitchFamily="18" charset="0"/>
              </a:rPr>
              <a:pPr marL="0" marR="0" lvl="0" indent="0" algn="r" defTabSz="914400" rtl="0" eaLnBrk="1" fontAlgn="auto" latinLnBrk="0" hangingPunct="1">
                <a:lnSpc>
                  <a:spcPct val="100000"/>
                </a:lnSpc>
                <a:spcBef>
                  <a:spcPts val="0"/>
                </a:spcBef>
                <a:spcAft>
                  <a:spcPts val="600"/>
                </a:spcAft>
                <a:buClrTx/>
                <a:buSzTx/>
                <a:buFontTx/>
                <a:buNone/>
                <a:tabLst/>
                <a:defRPr/>
              </a:pPr>
              <a:t>3</a:t>
            </a:fld>
            <a:endParaRPr kumimoji="0" lang="en-US" sz="2400" b="0" i="0" u="none" strike="noStrike" kern="1200" cap="none" spc="0" normalizeH="0" baseline="0" noProof="0">
              <a:ln>
                <a:noFill/>
              </a:ln>
              <a:solidFill>
                <a:prstClr val="black"/>
              </a:solidFill>
              <a:effectLst/>
              <a:uLnTx/>
              <a:uFillTx/>
              <a:latin typeface="Times New Roman" pitchFamily="18" charset="0"/>
              <a:cs typeface="Times New Roman" pitchFamily="18" charset="0"/>
              <a:sym typeface="Times New Roman" pitchFamily="18" charset="0"/>
            </a:endParaRPr>
          </a:p>
        </p:txBody>
      </p:sp>
      <p:sp>
        <p:nvSpPr>
          <p:cNvPr id="10" name="TextBox 9"/>
          <p:cNvSpPr txBox="1"/>
          <p:nvPr/>
        </p:nvSpPr>
        <p:spPr>
          <a:xfrm>
            <a:off x="2575429" y="6581002"/>
            <a:ext cx="4413131" cy="27699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yriad Pro"/>
                <a:ea typeface="+mn-ea"/>
                <a:cs typeface="+mn-cs"/>
              </a:rPr>
              <a:t>© Alexandra Coghlan 2019 </a:t>
            </a:r>
            <a:r>
              <a:rPr kumimoji="0" lang="en-US" sz="1200" b="0" i="1" u="none" strike="noStrike" kern="1200" cap="none" spc="0" normalizeH="0" baseline="0" noProof="0" dirty="0">
                <a:ln>
                  <a:noFill/>
                </a:ln>
                <a:solidFill>
                  <a:prstClr val="black"/>
                </a:solidFill>
                <a:effectLst/>
                <a:uLnTx/>
                <a:uFillTx/>
                <a:latin typeface="Myriad Pro"/>
                <a:ea typeface="+mn-ea"/>
                <a:cs typeface="+mn-cs"/>
              </a:rPr>
              <a:t>Introduction to Sustainable Tourism</a:t>
            </a:r>
          </a:p>
        </p:txBody>
      </p:sp>
    </p:spTree>
    <p:extLst>
      <p:ext uri="{BB962C8B-B14F-4D97-AF65-F5344CB8AC3E}">
        <p14:creationId xmlns:p14="http://schemas.microsoft.com/office/powerpoint/2010/main" val="3343047864"/>
      </p:ext>
    </p:extLst>
  </p:cSld>
  <p:clrMapOvr>
    <a:masterClrMapping/>
  </p:clrMapOvr>
  <p:transition spd="slow"/>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1492F-3DDC-4F2A-8834-6DA67A273B30}"/>
              </a:ext>
            </a:extLst>
          </p:cNvPr>
          <p:cNvSpPr>
            <a:spLocks noGrp="1"/>
          </p:cNvSpPr>
          <p:nvPr>
            <p:ph type="title"/>
          </p:nvPr>
        </p:nvSpPr>
        <p:spPr/>
        <p:txBody>
          <a:bodyPr/>
          <a:lstStyle/>
          <a:p>
            <a:r>
              <a:rPr lang="en-GB" dirty="0"/>
              <a:t>Terminology/glossary of terms </a:t>
            </a:r>
          </a:p>
        </p:txBody>
      </p:sp>
      <p:sp>
        <p:nvSpPr>
          <p:cNvPr id="3" name="Content Placeholder 2">
            <a:extLst>
              <a:ext uri="{FF2B5EF4-FFF2-40B4-BE49-F238E27FC236}">
                <a16:creationId xmlns:a16="http://schemas.microsoft.com/office/drawing/2014/main" id="{D62149E3-6395-4F16-B5BA-634AC291A35F}"/>
              </a:ext>
            </a:extLst>
          </p:cNvPr>
          <p:cNvSpPr>
            <a:spLocks noGrp="1"/>
          </p:cNvSpPr>
          <p:nvPr>
            <p:ph sz="half" idx="1"/>
          </p:nvPr>
        </p:nvSpPr>
        <p:spPr>
          <a:xfrm>
            <a:off x="609601" y="1600201"/>
            <a:ext cx="5384800" cy="3989040"/>
          </a:xfrm>
        </p:spPr>
        <p:txBody>
          <a:bodyPr>
            <a:normAutofit/>
          </a:bodyPr>
          <a:lstStyle/>
          <a:p>
            <a:pPr>
              <a:buFont typeface="Wingdings" panose="05000000000000000000" pitchFamily="2" charset="2"/>
              <a:buChar char="q"/>
            </a:pPr>
            <a:r>
              <a:rPr lang="en-GB" dirty="0"/>
              <a:t> Multiplier effect </a:t>
            </a:r>
          </a:p>
          <a:p>
            <a:pPr>
              <a:buFont typeface="Wingdings" panose="05000000000000000000" pitchFamily="2" charset="2"/>
              <a:buChar char="q"/>
            </a:pPr>
            <a:r>
              <a:rPr lang="en-GB" dirty="0"/>
              <a:t> Leakage </a:t>
            </a:r>
          </a:p>
          <a:p>
            <a:pPr>
              <a:buFont typeface="Wingdings" panose="05000000000000000000" pitchFamily="2" charset="2"/>
              <a:buChar char="q"/>
            </a:pPr>
            <a:r>
              <a:rPr lang="en-GB" dirty="0"/>
              <a:t>Linkages</a:t>
            </a:r>
          </a:p>
          <a:p>
            <a:pPr>
              <a:buFont typeface="Wingdings" panose="05000000000000000000" pitchFamily="2" charset="2"/>
              <a:buChar char="q"/>
            </a:pPr>
            <a:r>
              <a:rPr lang="en-GB" dirty="0"/>
              <a:t>Cultural commodification </a:t>
            </a:r>
          </a:p>
          <a:p>
            <a:pPr>
              <a:buFont typeface="Wingdings" panose="05000000000000000000" pitchFamily="2" charset="2"/>
              <a:buChar char="q"/>
            </a:pPr>
            <a:r>
              <a:rPr lang="en-GB" dirty="0"/>
              <a:t>Authenticity </a:t>
            </a:r>
          </a:p>
          <a:p>
            <a:pPr>
              <a:buFont typeface="Wingdings" panose="05000000000000000000" pitchFamily="2" charset="2"/>
              <a:buChar char="q"/>
            </a:pPr>
            <a:r>
              <a:rPr lang="en-GB" dirty="0"/>
              <a:t>Cultural appropriation</a:t>
            </a:r>
          </a:p>
          <a:p>
            <a:pPr>
              <a:buFont typeface="Wingdings" panose="05000000000000000000" pitchFamily="2" charset="2"/>
              <a:buChar char="q"/>
            </a:pPr>
            <a:endParaRPr lang="en-GB" dirty="0"/>
          </a:p>
        </p:txBody>
      </p:sp>
      <p:sp>
        <p:nvSpPr>
          <p:cNvPr id="4" name="Content Placeholder 3">
            <a:extLst>
              <a:ext uri="{FF2B5EF4-FFF2-40B4-BE49-F238E27FC236}">
                <a16:creationId xmlns:a16="http://schemas.microsoft.com/office/drawing/2014/main" id="{E39ACE75-C805-45A5-A2E1-9AEF3F371FEC}"/>
              </a:ext>
            </a:extLst>
          </p:cNvPr>
          <p:cNvSpPr>
            <a:spLocks noGrp="1"/>
          </p:cNvSpPr>
          <p:nvPr>
            <p:ph sz="half" idx="2"/>
          </p:nvPr>
        </p:nvSpPr>
        <p:spPr/>
        <p:txBody>
          <a:bodyPr>
            <a:normAutofit/>
          </a:bodyPr>
          <a:lstStyle/>
          <a:p>
            <a:pPr>
              <a:buFont typeface="Wingdings" panose="05000000000000000000" pitchFamily="2" charset="2"/>
              <a:buChar char="q"/>
            </a:pPr>
            <a:r>
              <a:rPr lang="en-GB" dirty="0"/>
              <a:t>Front and Backstage </a:t>
            </a:r>
          </a:p>
          <a:p>
            <a:pPr>
              <a:buFont typeface="Wingdings" panose="05000000000000000000" pitchFamily="2" charset="2"/>
              <a:buChar char="q"/>
            </a:pPr>
            <a:r>
              <a:rPr lang="en-GB" dirty="0"/>
              <a:t>Emotional Labour</a:t>
            </a:r>
          </a:p>
          <a:p>
            <a:pPr>
              <a:buFont typeface="Wingdings" panose="05000000000000000000" pitchFamily="2" charset="2"/>
              <a:buChar char="q"/>
            </a:pPr>
            <a:r>
              <a:rPr lang="en-GB" dirty="0"/>
              <a:t> </a:t>
            </a:r>
            <a:r>
              <a:rPr lang="en-GB" dirty="0" err="1"/>
              <a:t>Irridex</a:t>
            </a:r>
            <a:r>
              <a:rPr lang="en-GB" dirty="0"/>
              <a:t> Model </a:t>
            </a:r>
          </a:p>
          <a:p>
            <a:pPr>
              <a:buFont typeface="Wingdings" panose="05000000000000000000" pitchFamily="2" charset="2"/>
              <a:buChar char="q"/>
            </a:pPr>
            <a:r>
              <a:rPr lang="en-GB" dirty="0"/>
              <a:t>Demonstration effect</a:t>
            </a:r>
          </a:p>
          <a:p>
            <a:pPr>
              <a:buFont typeface="Wingdings" panose="05000000000000000000" pitchFamily="2" charset="2"/>
              <a:buChar char="q"/>
            </a:pPr>
            <a:r>
              <a:rPr lang="en-GB" dirty="0"/>
              <a:t>Culture Shock</a:t>
            </a:r>
          </a:p>
          <a:p>
            <a:pPr>
              <a:buFont typeface="Wingdings" panose="05000000000000000000" pitchFamily="2" charset="2"/>
              <a:buChar char="q"/>
            </a:pPr>
            <a:r>
              <a:rPr lang="en-GB" dirty="0"/>
              <a:t>Interpretation</a:t>
            </a:r>
          </a:p>
          <a:p>
            <a:pPr>
              <a:buFont typeface="Wingdings" panose="05000000000000000000" pitchFamily="2" charset="2"/>
              <a:buChar char="q"/>
            </a:pPr>
            <a:endParaRPr lang="en-GB" dirty="0"/>
          </a:p>
        </p:txBody>
      </p:sp>
    </p:spTree>
    <p:extLst>
      <p:ext uri="{BB962C8B-B14F-4D97-AF65-F5344CB8AC3E}">
        <p14:creationId xmlns:p14="http://schemas.microsoft.com/office/powerpoint/2010/main" val="18490111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795867" y="133355"/>
            <a:ext cx="10972800" cy="1143000"/>
          </a:xfrm>
          <a:noFill/>
        </p:spPr>
        <p:txBody>
          <a:bodyPr/>
          <a:lstStyle/>
          <a:p>
            <a:r>
              <a:rPr lang="en-US" altLang="en-US" dirty="0"/>
              <a:t>Tourism growth </a:t>
            </a:r>
          </a:p>
        </p:txBody>
      </p:sp>
      <p:sp>
        <p:nvSpPr>
          <p:cNvPr id="56324" name="Rectangle 4"/>
          <p:cNvSpPr>
            <a:spLocks noChangeArrowheads="1"/>
          </p:cNvSpPr>
          <p:nvPr/>
        </p:nvSpPr>
        <p:spPr bwMode="auto">
          <a:xfrm>
            <a:off x="1132948" y="1196976"/>
            <a:ext cx="3593041" cy="93662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rgbClr val="CCEC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nchor="ctr"/>
          <a:lstStyle>
            <a:lvl1pPr defTabSz="1300163">
              <a:defRPr>
                <a:solidFill>
                  <a:schemeClr val="tx1"/>
                </a:solidFill>
                <a:latin typeface="Arial" charset="0"/>
              </a:defRPr>
            </a:lvl1pPr>
            <a:lvl2pPr defTabSz="1300163">
              <a:defRPr>
                <a:solidFill>
                  <a:schemeClr val="tx1"/>
                </a:solidFill>
                <a:latin typeface="Arial" charset="0"/>
              </a:defRPr>
            </a:lvl2pPr>
            <a:lvl3pPr defTabSz="1300163">
              <a:defRPr>
                <a:solidFill>
                  <a:schemeClr val="tx1"/>
                </a:solidFill>
                <a:latin typeface="Arial" charset="0"/>
              </a:defRPr>
            </a:lvl3pPr>
            <a:lvl4pPr defTabSz="1300163">
              <a:defRPr>
                <a:solidFill>
                  <a:schemeClr val="tx1"/>
                </a:solidFill>
                <a:latin typeface="Arial" charset="0"/>
              </a:defRPr>
            </a:lvl4pPr>
            <a:lvl5pPr defTabSz="1300163">
              <a:defRPr>
                <a:solidFill>
                  <a:schemeClr val="tx1"/>
                </a:solidFill>
                <a:latin typeface="Arial" charset="0"/>
              </a:defRPr>
            </a:lvl5pPr>
            <a:lvl6pPr defTabSz="1300163" fontAlgn="base">
              <a:spcBef>
                <a:spcPct val="0"/>
              </a:spcBef>
              <a:spcAft>
                <a:spcPct val="0"/>
              </a:spcAft>
              <a:defRPr>
                <a:solidFill>
                  <a:schemeClr val="tx1"/>
                </a:solidFill>
                <a:latin typeface="Arial" charset="0"/>
              </a:defRPr>
            </a:lvl6pPr>
            <a:lvl7pPr defTabSz="1300163" fontAlgn="base">
              <a:spcBef>
                <a:spcPct val="0"/>
              </a:spcBef>
              <a:spcAft>
                <a:spcPct val="0"/>
              </a:spcAft>
              <a:defRPr>
                <a:solidFill>
                  <a:schemeClr val="tx1"/>
                </a:solidFill>
                <a:latin typeface="Arial" charset="0"/>
              </a:defRPr>
            </a:lvl7pPr>
            <a:lvl8pPr defTabSz="1300163" fontAlgn="base">
              <a:spcBef>
                <a:spcPct val="0"/>
              </a:spcBef>
              <a:spcAft>
                <a:spcPct val="0"/>
              </a:spcAft>
              <a:defRPr>
                <a:solidFill>
                  <a:schemeClr val="tx1"/>
                </a:solidFill>
                <a:latin typeface="Arial" charset="0"/>
              </a:defRPr>
            </a:lvl8pPr>
            <a:lvl9pPr defTabSz="1300163" fontAlgn="base">
              <a:spcBef>
                <a:spcPct val="0"/>
              </a:spcBef>
              <a:spcAft>
                <a:spcPct val="0"/>
              </a:spcAft>
              <a:defRPr>
                <a:solidFill>
                  <a:schemeClr val="tx1"/>
                </a:solidFill>
                <a:latin typeface="Arial" charset="0"/>
              </a:defRPr>
            </a:lvl9pPr>
          </a:lstStyle>
          <a:p>
            <a:pPr algn="ctr"/>
            <a:r>
              <a:rPr lang="en-US" altLang="en-US" sz="2200" dirty="0"/>
              <a:t>Affordable </a:t>
            </a:r>
            <a:r>
              <a:rPr lang="en-US" altLang="en-US" sz="2200" dirty="0">
                <a:solidFill>
                  <a:srgbClr val="FF0000"/>
                </a:solidFill>
              </a:rPr>
              <a:t>air</a:t>
            </a:r>
            <a:r>
              <a:rPr lang="en-US" altLang="en-US" sz="2200" dirty="0"/>
              <a:t> </a:t>
            </a:r>
            <a:r>
              <a:rPr lang="en-US" altLang="en-US" sz="2200" dirty="0">
                <a:solidFill>
                  <a:srgbClr val="FF0000"/>
                </a:solidFill>
              </a:rPr>
              <a:t>travel</a:t>
            </a:r>
          </a:p>
        </p:txBody>
      </p:sp>
      <p:sp>
        <p:nvSpPr>
          <p:cNvPr id="56325" name="Rectangle 5"/>
          <p:cNvSpPr>
            <a:spLocks noChangeArrowheads="1"/>
          </p:cNvSpPr>
          <p:nvPr/>
        </p:nvSpPr>
        <p:spPr bwMode="auto">
          <a:xfrm>
            <a:off x="1134533" y="2276475"/>
            <a:ext cx="3593042" cy="1296988"/>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rgbClr val="CCEC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nchor="ctr"/>
          <a:lstStyle>
            <a:lvl1pPr defTabSz="1300163">
              <a:defRPr>
                <a:solidFill>
                  <a:schemeClr val="tx1"/>
                </a:solidFill>
                <a:latin typeface="Arial" charset="0"/>
              </a:defRPr>
            </a:lvl1pPr>
            <a:lvl2pPr defTabSz="1300163">
              <a:defRPr>
                <a:solidFill>
                  <a:schemeClr val="tx1"/>
                </a:solidFill>
                <a:latin typeface="Arial" charset="0"/>
              </a:defRPr>
            </a:lvl2pPr>
            <a:lvl3pPr defTabSz="1300163">
              <a:defRPr>
                <a:solidFill>
                  <a:schemeClr val="tx1"/>
                </a:solidFill>
                <a:latin typeface="Arial" charset="0"/>
              </a:defRPr>
            </a:lvl3pPr>
            <a:lvl4pPr defTabSz="1300163">
              <a:defRPr>
                <a:solidFill>
                  <a:schemeClr val="tx1"/>
                </a:solidFill>
                <a:latin typeface="Arial" charset="0"/>
              </a:defRPr>
            </a:lvl4pPr>
            <a:lvl5pPr defTabSz="1300163">
              <a:defRPr>
                <a:solidFill>
                  <a:schemeClr val="tx1"/>
                </a:solidFill>
                <a:latin typeface="Arial" charset="0"/>
              </a:defRPr>
            </a:lvl5pPr>
            <a:lvl6pPr defTabSz="1300163" fontAlgn="base">
              <a:spcBef>
                <a:spcPct val="0"/>
              </a:spcBef>
              <a:spcAft>
                <a:spcPct val="0"/>
              </a:spcAft>
              <a:defRPr>
                <a:solidFill>
                  <a:schemeClr val="tx1"/>
                </a:solidFill>
                <a:latin typeface="Arial" charset="0"/>
              </a:defRPr>
            </a:lvl6pPr>
            <a:lvl7pPr defTabSz="1300163" fontAlgn="base">
              <a:spcBef>
                <a:spcPct val="0"/>
              </a:spcBef>
              <a:spcAft>
                <a:spcPct val="0"/>
              </a:spcAft>
              <a:defRPr>
                <a:solidFill>
                  <a:schemeClr val="tx1"/>
                </a:solidFill>
                <a:latin typeface="Arial" charset="0"/>
              </a:defRPr>
            </a:lvl7pPr>
            <a:lvl8pPr defTabSz="1300163" fontAlgn="base">
              <a:spcBef>
                <a:spcPct val="0"/>
              </a:spcBef>
              <a:spcAft>
                <a:spcPct val="0"/>
              </a:spcAft>
              <a:defRPr>
                <a:solidFill>
                  <a:schemeClr val="tx1"/>
                </a:solidFill>
                <a:latin typeface="Arial" charset="0"/>
              </a:defRPr>
            </a:lvl8pPr>
            <a:lvl9pPr defTabSz="1300163" fontAlgn="base">
              <a:spcBef>
                <a:spcPct val="0"/>
              </a:spcBef>
              <a:spcAft>
                <a:spcPct val="0"/>
              </a:spcAft>
              <a:defRPr>
                <a:solidFill>
                  <a:schemeClr val="tx1"/>
                </a:solidFill>
                <a:latin typeface="Arial" charset="0"/>
              </a:defRPr>
            </a:lvl9pPr>
          </a:lstStyle>
          <a:p>
            <a:pPr algn="ctr"/>
            <a:r>
              <a:rPr lang="en-US" altLang="en-US" sz="2200" dirty="0"/>
              <a:t>Increase in </a:t>
            </a:r>
            <a:r>
              <a:rPr lang="en-US" altLang="en-US" sz="2200" dirty="0">
                <a:solidFill>
                  <a:srgbClr val="FF0000"/>
                </a:solidFill>
              </a:rPr>
              <a:t>disposable incomes</a:t>
            </a:r>
            <a:r>
              <a:rPr lang="en-US" altLang="en-US" sz="2200" dirty="0"/>
              <a:t> and </a:t>
            </a:r>
            <a:r>
              <a:rPr lang="en-US" altLang="en-US" sz="2200" dirty="0">
                <a:solidFill>
                  <a:srgbClr val="FF0000"/>
                </a:solidFill>
              </a:rPr>
              <a:t>vacation</a:t>
            </a:r>
          </a:p>
        </p:txBody>
      </p:sp>
      <p:sp>
        <p:nvSpPr>
          <p:cNvPr id="56326" name="Rectangle 6"/>
          <p:cNvSpPr>
            <a:spLocks noChangeArrowheads="1"/>
          </p:cNvSpPr>
          <p:nvPr/>
        </p:nvSpPr>
        <p:spPr bwMode="auto">
          <a:xfrm>
            <a:off x="1134533" y="3679827"/>
            <a:ext cx="3593042" cy="892174"/>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rgbClr val="CCEC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nchor="ctr"/>
          <a:lstStyle>
            <a:lvl1pPr defTabSz="1300163">
              <a:defRPr>
                <a:solidFill>
                  <a:schemeClr val="tx1"/>
                </a:solidFill>
                <a:latin typeface="Arial" charset="0"/>
              </a:defRPr>
            </a:lvl1pPr>
            <a:lvl2pPr defTabSz="1300163">
              <a:defRPr>
                <a:solidFill>
                  <a:schemeClr val="tx1"/>
                </a:solidFill>
                <a:latin typeface="Arial" charset="0"/>
              </a:defRPr>
            </a:lvl2pPr>
            <a:lvl3pPr defTabSz="1300163">
              <a:defRPr>
                <a:solidFill>
                  <a:schemeClr val="tx1"/>
                </a:solidFill>
                <a:latin typeface="Arial" charset="0"/>
              </a:defRPr>
            </a:lvl3pPr>
            <a:lvl4pPr defTabSz="1300163">
              <a:defRPr>
                <a:solidFill>
                  <a:schemeClr val="tx1"/>
                </a:solidFill>
                <a:latin typeface="Arial" charset="0"/>
              </a:defRPr>
            </a:lvl4pPr>
            <a:lvl5pPr defTabSz="1300163">
              <a:defRPr>
                <a:solidFill>
                  <a:schemeClr val="tx1"/>
                </a:solidFill>
                <a:latin typeface="Arial" charset="0"/>
              </a:defRPr>
            </a:lvl5pPr>
            <a:lvl6pPr defTabSz="1300163" fontAlgn="base">
              <a:spcBef>
                <a:spcPct val="0"/>
              </a:spcBef>
              <a:spcAft>
                <a:spcPct val="0"/>
              </a:spcAft>
              <a:defRPr>
                <a:solidFill>
                  <a:schemeClr val="tx1"/>
                </a:solidFill>
                <a:latin typeface="Arial" charset="0"/>
              </a:defRPr>
            </a:lvl6pPr>
            <a:lvl7pPr defTabSz="1300163" fontAlgn="base">
              <a:spcBef>
                <a:spcPct val="0"/>
              </a:spcBef>
              <a:spcAft>
                <a:spcPct val="0"/>
              </a:spcAft>
              <a:defRPr>
                <a:solidFill>
                  <a:schemeClr val="tx1"/>
                </a:solidFill>
                <a:latin typeface="Arial" charset="0"/>
              </a:defRPr>
            </a:lvl7pPr>
            <a:lvl8pPr defTabSz="1300163" fontAlgn="base">
              <a:spcBef>
                <a:spcPct val="0"/>
              </a:spcBef>
              <a:spcAft>
                <a:spcPct val="0"/>
              </a:spcAft>
              <a:defRPr>
                <a:solidFill>
                  <a:schemeClr val="tx1"/>
                </a:solidFill>
                <a:latin typeface="Arial" charset="0"/>
              </a:defRPr>
            </a:lvl8pPr>
            <a:lvl9pPr defTabSz="1300163" fontAlgn="base">
              <a:spcBef>
                <a:spcPct val="0"/>
              </a:spcBef>
              <a:spcAft>
                <a:spcPct val="0"/>
              </a:spcAft>
              <a:defRPr>
                <a:solidFill>
                  <a:schemeClr val="tx1"/>
                </a:solidFill>
                <a:latin typeface="Arial" charset="0"/>
              </a:defRPr>
            </a:lvl9pPr>
          </a:lstStyle>
          <a:p>
            <a:pPr algn="ctr"/>
            <a:r>
              <a:rPr lang="en-US" altLang="en-US" sz="2200" dirty="0">
                <a:solidFill>
                  <a:srgbClr val="FF0000"/>
                </a:solidFill>
              </a:rPr>
              <a:t>Information</a:t>
            </a:r>
            <a:r>
              <a:rPr lang="en-US" altLang="en-US" sz="2200" dirty="0"/>
              <a:t> communication</a:t>
            </a:r>
          </a:p>
        </p:txBody>
      </p:sp>
      <p:sp>
        <p:nvSpPr>
          <p:cNvPr id="56327" name="Rectangle 7"/>
          <p:cNvSpPr>
            <a:spLocks noChangeArrowheads="1"/>
          </p:cNvSpPr>
          <p:nvPr/>
        </p:nvSpPr>
        <p:spPr bwMode="auto">
          <a:xfrm>
            <a:off x="1134533" y="4678365"/>
            <a:ext cx="3593042" cy="99457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rgbClr val="CCEC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nchor="ctr"/>
          <a:lstStyle>
            <a:lvl1pPr defTabSz="1300163">
              <a:defRPr>
                <a:solidFill>
                  <a:schemeClr val="tx1"/>
                </a:solidFill>
                <a:latin typeface="Arial" charset="0"/>
              </a:defRPr>
            </a:lvl1pPr>
            <a:lvl2pPr defTabSz="1300163">
              <a:defRPr>
                <a:solidFill>
                  <a:schemeClr val="tx1"/>
                </a:solidFill>
                <a:latin typeface="Arial" charset="0"/>
              </a:defRPr>
            </a:lvl2pPr>
            <a:lvl3pPr defTabSz="1300163">
              <a:defRPr>
                <a:solidFill>
                  <a:schemeClr val="tx1"/>
                </a:solidFill>
                <a:latin typeface="Arial" charset="0"/>
              </a:defRPr>
            </a:lvl3pPr>
            <a:lvl4pPr defTabSz="1300163">
              <a:defRPr>
                <a:solidFill>
                  <a:schemeClr val="tx1"/>
                </a:solidFill>
                <a:latin typeface="Arial" charset="0"/>
              </a:defRPr>
            </a:lvl4pPr>
            <a:lvl5pPr defTabSz="1300163">
              <a:defRPr>
                <a:solidFill>
                  <a:schemeClr val="tx1"/>
                </a:solidFill>
                <a:latin typeface="Arial" charset="0"/>
              </a:defRPr>
            </a:lvl5pPr>
            <a:lvl6pPr defTabSz="1300163" fontAlgn="base">
              <a:spcBef>
                <a:spcPct val="0"/>
              </a:spcBef>
              <a:spcAft>
                <a:spcPct val="0"/>
              </a:spcAft>
              <a:defRPr>
                <a:solidFill>
                  <a:schemeClr val="tx1"/>
                </a:solidFill>
                <a:latin typeface="Arial" charset="0"/>
              </a:defRPr>
            </a:lvl6pPr>
            <a:lvl7pPr defTabSz="1300163" fontAlgn="base">
              <a:spcBef>
                <a:spcPct val="0"/>
              </a:spcBef>
              <a:spcAft>
                <a:spcPct val="0"/>
              </a:spcAft>
              <a:defRPr>
                <a:solidFill>
                  <a:schemeClr val="tx1"/>
                </a:solidFill>
                <a:latin typeface="Arial" charset="0"/>
              </a:defRPr>
            </a:lvl7pPr>
            <a:lvl8pPr defTabSz="1300163" fontAlgn="base">
              <a:spcBef>
                <a:spcPct val="0"/>
              </a:spcBef>
              <a:spcAft>
                <a:spcPct val="0"/>
              </a:spcAft>
              <a:defRPr>
                <a:solidFill>
                  <a:schemeClr val="tx1"/>
                </a:solidFill>
                <a:latin typeface="Arial" charset="0"/>
              </a:defRPr>
            </a:lvl8pPr>
            <a:lvl9pPr defTabSz="1300163" fontAlgn="base">
              <a:spcBef>
                <a:spcPct val="0"/>
              </a:spcBef>
              <a:spcAft>
                <a:spcPct val="0"/>
              </a:spcAft>
              <a:defRPr>
                <a:solidFill>
                  <a:schemeClr val="tx1"/>
                </a:solidFill>
                <a:latin typeface="Arial" charset="0"/>
              </a:defRPr>
            </a:lvl9pPr>
          </a:lstStyle>
          <a:p>
            <a:pPr algn="ctr"/>
            <a:r>
              <a:rPr lang="en-US" altLang="en-US" sz="2200" dirty="0"/>
              <a:t>Increased </a:t>
            </a:r>
            <a:r>
              <a:rPr lang="en-US" altLang="en-US" sz="2200" dirty="0">
                <a:solidFill>
                  <a:srgbClr val="FF0000"/>
                </a:solidFill>
              </a:rPr>
              <a:t>familiarity</a:t>
            </a:r>
            <a:r>
              <a:rPr lang="en-US" altLang="en-US" sz="2200" dirty="0"/>
              <a:t> of people with their own country</a:t>
            </a:r>
          </a:p>
        </p:txBody>
      </p:sp>
      <p:sp>
        <p:nvSpPr>
          <p:cNvPr id="56328" name="Rectangle 8"/>
          <p:cNvSpPr>
            <a:spLocks noChangeArrowheads="1"/>
          </p:cNvSpPr>
          <p:nvPr/>
        </p:nvSpPr>
        <p:spPr bwMode="auto">
          <a:xfrm>
            <a:off x="5448301" y="2830514"/>
            <a:ext cx="2016125" cy="141287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rgbClr val="CCFFCC"/>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nchor="ctr"/>
          <a:lstStyle>
            <a:lvl1pPr defTabSz="1300163">
              <a:defRPr>
                <a:solidFill>
                  <a:schemeClr val="tx1"/>
                </a:solidFill>
                <a:latin typeface="Arial" charset="0"/>
              </a:defRPr>
            </a:lvl1pPr>
            <a:lvl2pPr defTabSz="1300163">
              <a:defRPr>
                <a:solidFill>
                  <a:schemeClr val="tx1"/>
                </a:solidFill>
                <a:latin typeface="Arial" charset="0"/>
              </a:defRPr>
            </a:lvl2pPr>
            <a:lvl3pPr defTabSz="1300163">
              <a:defRPr>
                <a:solidFill>
                  <a:schemeClr val="tx1"/>
                </a:solidFill>
                <a:latin typeface="Arial" charset="0"/>
              </a:defRPr>
            </a:lvl3pPr>
            <a:lvl4pPr defTabSz="1300163">
              <a:defRPr>
                <a:solidFill>
                  <a:schemeClr val="tx1"/>
                </a:solidFill>
                <a:latin typeface="Arial" charset="0"/>
              </a:defRPr>
            </a:lvl4pPr>
            <a:lvl5pPr defTabSz="1300163">
              <a:defRPr>
                <a:solidFill>
                  <a:schemeClr val="tx1"/>
                </a:solidFill>
                <a:latin typeface="Arial" charset="0"/>
              </a:defRPr>
            </a:lvl5pPr>
            <a:lvl6pPr defTabSz="1300163" fontAlgn="base">
              <a:spcBef>
                <a:spcPct val="0"/>
              </a:spcBef>
              <a:spcAft>
                <a:spcPct val="0"/>
              </a:spcAft>
              <a:defRPr>
                <a:solidFill>
                  <a:schemeClr val="tx1"/>
                </a:solidFill>
                <a:latin typeface="Arial" charset="0"/>
              </a:defRPr>
            </a:lvl6pPr>
            <a:lvl7pPr defTabSz="1300163" fontAlgn="base">
              <a:spcBef>
                <a:spcPct val="0"/>
              </a:spcBef>
              <a:spcAft>
                <a:spcPct val="0"/>
              </a:spcAft>
              <a:defRPr>
                <a:solidFill>
                  <a:schemeClr val="tx1"/>
                </a:solidFill>
                <a:latin typeface="Arial" charset="0"/>
              </a:defRPr>
            </a:lvl7pPr>
            <a:lvl8pPr defTabSz="1300163" fontAlgn="base">
              <a:spcBef>
                <a:spcPct val="0"/>
              </a:spcBef>
              <a:spcAft>
                <a:spcPct val="0"/>
              </a:spcAft>
              <a:defRPr>
                <a:solidFill>
                  <a:schemeClr val="tx1"/>
                </a:solidFill>
                <a:latin typeface="Arial" charset="0"/>
              </a:defRPr>
            </a:lvl8pPr>
            <a:lvl9pPr defTabSz="1300163" fontAlgn="base">
              <a:spcBef>
                <a:spcPct val="0"/>
              </a:spcBef>
              <a:spcAft>
                <a:spcPct val="0"/>
              </a:spcAft>
              <a:defRPr>
                <a:solidFill>
                  <a:schemeClr val="tx1"/>
                </a:solidFill>
                <a:latin typeface="Arial" charset="0"/>
              </a:defRPr>
            </a:lvl9pPr>
          </a:lstStyle>
          <a:p>
            <a:pPr algn="ctr"/>
            <a:r>
              <a:rPr lang="en-US" altLang="en-US" sz="2200"/>
              <a:t>Increased intention to travel abroad</a:t>
            </a:r>
          </a:p>
        </p:txBody>
      </p:sp>
      <p:sp>
        <p:nvSpPr>
          <p:cNvPr id="56329" name="Rectangle 9"/>
          <p:cNvSpPr>
            <a:spLocks noChangeArrowheads="1"/>
          </p:cNvSpPr>
          <p:nvPr/>
        </p:nvSpPr>
        <p:spPr bwMode="auto">
          <a:xfrm>
            <a:off x="8040689" y="1462090"/>
            <a:ext cx="2087562" cy="2663824"/>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rgbClr val="FFCC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nchor="ctr"/>
          <a:lstStyle>
            <a:lvl1pPr defTabSz="1300163">
              <a:defRPr>
                <a:solidFill>
                  <a:schemeClr val="tx1"/>
                </a:solidFill>
                <a:latin typeface="Arial" charset="0"/>
              </a:defRPr>
            </a:lvl1pPr>
            <a:lvl2pPr defTabSz="1300163">
              <a:defRPr>
                <a:solidFill>
                  <a:schemeClr val="tx1"/>
                </a:solidFill>
                <a:latin typeface="Arial" charset="0"/>
              </a:defRPr>
            </a:lvl2pPr>
            <a:lvl3pPr defTabSz="1300163">
              <a:defRPr>
                <a:solidFill>
                  <a:schemeClr val="tx1"/>
                </a:solidFill>
                <a:latin typeface="Arial" charset="0"/>
              </a:defRPr>
            </a:lvl3pPr>
            <a:lvl4pPr defTabSz="1300163">
              <a:defRPr>
                <a:solidFill>
                  <a:schemeClr val="tx1"/>
                </a:solidFill>
                <a:latin typeface="Arial" charset="0"/>
              </a:defRPr>
            </a:lvl4pPr>
            <a:lvl5pPr defTabSz="1300163">
              <a:defRPr>
                <a:solidFill>
                  <a:schemeClr val="tx1"/>
                </a:solidFill>
                <a:latin typeface="Arial" charset="0"/>
              </a:defRPr>
            </a:lvl5pPr>
            <a:lvl6pPr defTabSz="1300163" fontAlgn="base">
              <a:spcBef>
                <a:spcPct val="0"/>
              </a:spcBef>
              <a:spcAft>
                <a:spcPct val="0"/>
              </a:spcAft>
              <a:defRPr>
                <a:solidFill>
                  <a:schemeClr val="tx1"/>
                </a:solidFill>
                <a:latin typeface="Arial" charset="0"/>
              </a:defRPr>
            </a:lvl6pPr>
            <a:lvl7pPr defTabSz="1300163" fontAlgn="base">
              <a:spcBef>
                <a:spcPct val="0"/>
              </a:spcBef>
              <a:spcAft>
                <a:spcPct val="0"/>
              </a:spcAft>
              <a:defRPr>
                <a:solidFill>
                  <a:schemeClr val="tx1"/>
                </a:solidFill>
                <a:latin typeface="Arial" charset="0"/>
              </a:defRPr>
            </a:lvl7pPr>
            <a:lvl8pPr defTabSz="1300163" fontAlgn="base">
              <a:spcBef>
                <a:spcPct val="0"/>
              </a:spcBef>
              <a:spcAft>
                <a:spcPct val="0"/>
              </a:spcAft>
              <a:defRPr>
                <a:solidFill>
                  <a:schemeClr val="tx1"/>
                </a:solidFill>
                <a:latin typeface="Arial" charset="0"/>
              </a:defRPr>
            </a:lvl8pPr>
            <a:lvl9pPr defTabSz="1300163" fontAlgn="base">
              <a:spcBef>
                <a:spcPct val="0"/>
              </a:spcBef>
              <a:spcAft>
                <a:spcPct val="0"/>
              </a:spcAft>
              <a:defRPr>
                <a:solidFill>
                  <a:schemeClr val="tx1"/>
                </a:solidFill>
                <a:latin typeface="Arial" charset="0"/>
              </a:defRPr>
            </a:lvl9pPr>
          </a:lstStyle>
          <a:p>
            <a:pPr algn="ctr"/>
            <a:r>
              <a:rPr lang="en-US" altLang="en-US" sz="2200" dirty="0"/>
              <a:t>Look for </a:t>
            </a:r>
            <a:br>
              <a:rPr lang="en-US" altLang="en-US" sz="2200" dirty="0"/>
            </a:br>
            <a:r>
              <a:rPr lang="en-US" altLang="en-US" sz="2200" dirty="0"/>
              <a:t>the “</a:t>
            </a:r>
            <a:r>
              <a:rPr lang="en-US" altLang="en-US" sz="2200" dirty="0">
                <a:solidFill>
                  <a:srgbClr val="FF0000"/>
                </a:solidFill>
              </a:rPr>
              <a:t>new</a:t>
            </a:r>
            <a:r>
              <a:rPr lang="en-US" altLang="en-US" sz="2200" dirty="0"/>
              <a:t>”, </a:t>
            </a:r>
            <a:br>
              <a:rPr lang="en-US" altLang="en-US" sz="2200" dirty="0"/>
            </a:br>
            <a:r>
              <a:rPr lang="en-US" altLang="en-US" sz="2200" dirty="0"/>
              <a:t>the “</a:t>
            </a:r>
            <a:r>
              <a:rPr lang="en-US" altLang="en-US" sz="2200" dirty="0">
                <a:solidFill>
                  <a:srgbClr val="FF0000"/>
                </a:solidFill>
              </a:rPr>
              <a:t>other</a:t>
            </a:r>
            <a:r>
              <a:rPr lang="en-US" altLang="en-US" sz="2200" dirty="0"/>
              <a:t>”, “</a:t>
            </a:r>
            <a:r>
              <a:rPr lang="en-US" altLang="en-US" sz="2200" dirty="0">
                <a:solidFill>
                  <a:srgbClr val="FF0000"/>
                </a:solidFill>
              </a:rPr>
              <a:t>peripheral</a:t>
            </a:r>
            <a:r>
              <a:rPr lang="en-US" altLang="en-US" sz="2200" dirty="0"/>
              <a:t>”, and “</a:t>
            </a:r>
            <a:r>
              <a:rPr lang="en-US" altLang="en-US" sz="2200" dirty="0">
                <a:solidFill>
                  <a:srgbClr val="FF0000"/>
                </a:solidFill>
              </a:rPr>
              <a:t>beyond</a:t>
            </a:r>
            <a:r>
              <a:rPr lang="en-US" altLang="en-US" sz="2200" dirty="0"/>
              <a:t> </a:t>
            </a:r>
            <a:r>
              <a:rPr lang="en-US" altLang="en-US" sz="2200" dirty="0">
                <a:solidFill>
                  <a:srgbClr val="FF0000"/>
                </a:solidFill>
              </a:rPr>
              <a:t>the</a:t>
            </a:r>
            <a:r>
              <a:rPr lang="en-US" altLang="en-US" sz="2200" dirty="0"/>
              <a:t> </a:t>
            </a:r>
            <a:r>
              <a:rPr lang="en-US" altLang="en-US" sz="2200" dirty="0">
                <a:solidFill>
                  <a:srgbClr val="FF0000"/>
                </a:solidFill>
              </a:rPr>
              <a:t>beaten</a:t>
            </a:r>
            <a:r>
              <a:rPr lang="en-US" altLang="en-US" sz="2200" dirty="0"/>
              <a:t> </a:t>
            </a:r>
            <a:r>
              <a:rPr lang="en-US" altLang="en-US" sz="2200" dirty="0">
                <a:solidFill>
                  <a:srgbClr val="FF0000"/>
                </a:solidFill>
              </a:rPr>
              <a:t>track</a:t>
            </a:r>
            <a:r>
              <a:rPr lang="en-US" altLang="en-US" sz="2200" dirty="0"/>
              <a:t>”</a:t>
            </a:r>
          </a:p>
        </p:txBody>
      </p:sp>
      <p:sp>
        <p:nvSpPr>
          <p:cNvPr id="56330" name="Rectangle 10"/>
          <p:cNvSpPr>
            <a:spLocks noChangeArrowheads="1"/>
          </p:cNvSpPr>
          <p:nvPr/>
        </p:nvSpPr>
        <p:spPr bwMode="auto">
          <a:xfrm>
            <a:off x="7997562" y="4868865"/>
            <a:ext cx="2087562" cy="935038"/>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rgbClr val="FFFF66"/>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nchor="ctr"/>
          <a:lstStyle>
            <a:lvl1pPr defTabSz="1300163">
              <a:defRPr>
                <a:solidFill>
                  <a:schemeClr val="tx1"/>
                </a:solidFill>
                <a:latin typeface="Arial" charset="0"/>
              </a:defRPr>
            </a:lvl1pPr>
            <a:lvl2pPr defTabSz="1300163">
              <a:defRPr>
                <a:solidFill>
                  <a:schemeClr val="tx1"/>
                </a:solidFill>
                <a:latin typeface="Arial" charset="0"/>
              </a:defRPr>
            </a:lvl2pPr>
            <a:lvl3pPr defTabSz="1300163">
              <a:defRPr>
                <a:solidFill>
                  <a:schemeClr val="tx1"/>
                </a:solidFill>
                <a:latin typeface="Arial" charset="0"/>
              </a:defRPr>
            </a:lvl3pPr>
            <a:lvl4pPr defTabSz="1300163">
              <a:defRPr>
                <a:solidFill>
                  <a:schemeClr val="tx1"/>
                </a:solidFill>
                <a:latin typeface="Arial" charset="0"/>
              </a:defRPr>
            </a:lvl4pPr>
            <a:lvl5pPr defTabSz="1300163">
              <a:defRPr>
                <a:solidFill>
                  <a:schemeClr val="tx1"/>
                </a:solidFill>
                <a:latin typeface="Arial" charset="0"/>
              </a:defRPr>
            </a:lvl5pPr>
            <a:lvl6pPr defTabSz="1300163" fontAlgn="base">
              <a:spcBef>
                <a:spcPct val="0"/>
              </a:spcBef>
              <a:spcAft>
                <a:spcPct val="0"/>
              </a:spcAft>
              <a:defRPr>
                <a:solidFill>
                  <a:schemeClr val="tx1"/>
                </a:solidFill>
                <a:latin typeface="Arial" charset="0"/>
              </a:defRPr>
            </a:lvl6pPr>
            <a:lvl7pPr defTabSz="1300163" fontAlgn="base">
              <a:spcBef>
                <a:spcPct val="0"/>
              </a:spcBef>
              <a:spcAft>
                <a:spcPct val="0"/>
              </a:spcAft>
              <a:defRPr>
                <a:solidFill>
                  <a:schemeClr val="tx1"/>
                </a:solidFill>
                <a:latin typeface="Arial" charset="0"/>
              </a:defRPr>
            </a:lvl7pPr>
            <a:lvl8pPr defTabSz="1300163" fontAlgn="base">
              <a:spcBef>
                <a:spcPct val="0"/>
              </a:spcBef>
              <a:spcAft>
                <a:spcPct val="0"/>
              </a:spcAft>
              <a:defRPr>
                <a:solidFill>
                  <a:schemeClr val="tx1"/>
                </a:solidFill>
                <a:latin typeface="Arial" charset="0"/>
              </a:defRPr>
            </a:lvl8pPr>
            <a:lvl9pPr defTabSz="1300163" fontAlgn="base">
              <a:spcBef>
                <a:spcPct val="0"/>
              </a:spcBef>
              <a:spcAft>
                <a:spcPct val="0"/>
              </a:spcAft>
              <a:defRPr>
                <a:solidFill>
                  <a:schemeClr val="tx1"/>
                </a:solidFill>
                <a:latin typeface="Arial" charset="0"/>
              </a:defRPr>
            </a:lvl9pPr>
          </a:lstStyle>
          <a:p>
            <a:pPr algn="ctr"/>
            <a:r>
              <a:rPr lang="en-US" altLang="en-US" sz="2200" dirty="0"/>
              <a:t>New destinations</a:t>
            </a:r>
          </a:p>
        </p:txBody>
      </p:sp>
      <p:cxnSp>
        <p:nvCxnSpPr>
          <p:cNvPr id="56331" name="AutoShape 11"/>
          <p:cNvCxnSpPr>
            <a:cxnSpLocks noChangeShapeType="1"/>
            <a:stCxn id="56324" idx="3"/>
            <a:endCxn id="56328" idx="1"/>
          </p:cNvCxnSpPr>
          <p:nvPr/>
        </p:nvCxnSpPr>
        <p:spPr bwMode="auto">
          <a:xfrm>
            <a:off x="4725989" y="1665289"/>
            <a:ext cx="722312" cy="1871663"/>
          </a:xfrm>
          <a:prstGeom prst="straightConnector1">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6332" name="AutoShape 12"/>
          <p:cNvCxnSpPr>
            <a:cxnSpLocks noChangeShapeType="1"/>
            <a:stCxn id="56325" idx="3"/>
            <a:endCxn id="56328" idx="1"/>
          </p:cNvCxnSpPr>
          <p:nvPr/>
        </p:nvCxnSpPr>
        <p:spPr bwMode="auto">
          <a:xfrm>
            <a:off x="4727575" y="2924969"/>
            <a:ext cx="720726" cy="611983"/>
          </a:xfrm>
          <a:prstGeom prst="straightConnector1">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6333" name="AutoShape 13"/>
          <p:cNvCxnSpPr>
            <a:cxnSpLocks noChangeShapeType="1"/>
            <a:stCxn id="56326" idx="3"/>
            <a:endCxn id="56328" idx="1"/>
          </p:cNvCxnSpPr>
          <p:nvPr/>
        </p:nvCxnSpPr>
        <p:spPr bwMode="auto">
          <a:xfrm flipV="1">
            <a:off x="4727575" y="3536952"/>
            <a:ext cx="720726" cy="588962"/>
          </a:xfrm>
          <a:prstGeom prst="straightConnector1">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6334" name="AutoShape 14"/>
          <p:cNvCxnSpPr>
            <a:cxnSpLocks noChangeShapeType="1"/>
            <a:stCxn id="56327" idx="3"/>
            <a:endCxn id="56328" idx="1"/>
          </p:cNvCxnSpPr>
          <p:nvPr/>
        </p:nvCxnSpPr>
        <p:spPr bwMode="auto">
          <a:xfrm flipV="1">
            <a:off x="4727575" y="3536952"/>
            <a:ext cx="720726" cy="1638699"/>
          </a:xfrm>
          <a:prstGeom prst="straightConnector1">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6335" name="AutoShape 15"/>
          <p:cNvCxnSpPr>
            <a:cxnSpLocks noChangeShapeType="1"/>
            <a:stCxn id="56328" idx="3"/>
            <a:endCxn id="56329" idx="1"/>
          </p:cNvCxnSpPr>
          <p:nvPr/>
        </p:nvCxnSpPr>
        <p:spPr bwMode="auto">
          <a:xfrm flipV="1">
            <a:off x="7464426" y="2794002"/>
            <a:ext cx="576263" cy="742950"/>
          </a:xfrm>
          <a:prstGeom prst="straightConnector1">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56337" name="AutoShape 17"/>
          <p:cNvSpPr>
            <a:spLocks noChangeArrowheads="1"/>
          </p:cNvSpPr>
          <p:nvPr/>
        </p:nvSpPr>
        <p:spPr bwMode="auto">
          <a:xfrm rot="16200000">
            <a:off x="8812213" y="4156076"/>
            <a:ext cx="544512" cy="719138"/>
          </a:xfrm>
          <a:prstGeom prst="rightArrow">
            <a:avLst>
              <a:gd name="adj1" fmla="val 50000"/>
              <a:gd name="adj2" fmla="val 0"/>
            </a:avLst>
          </a:prstGeom>
          <a:noFill/>
          <a:ln w="9525">
            <a:solidFill>
              <a:schemeClr val="tx1"/>
            </a:solidFill>
            <a:miter lim="800000"/>
            <a:headEnd/>
            <a:tailEnd/>
          </a:ln>
          <a:effectLst/>
          <a:extLst>
            <a:ext uri="{909E8E84-426E-40DD-AFC4-6F175D3DCCD1}">
              <a14:hiddenFill xmlns:a14="http://schemas.microsoft.com/office/drawing/2010/main">
                <a:solidFill>
                  <a:srgbClr val="FFCC66"/>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nchor="ctr"/>
          <a:lstStyle/>
          <a:p>
            <a:endParaRPr lang="en-GB"/>
          </a:p>
        </p:txBody>
      </p:sp>
    </p:spTree>
    <p:extLst>
      <p:ext uri="{BB962C8B-B14F-4D97-AF65-F5344CB8AC3E}">
        <p14:creationId xmlns:p14="http://schemas.microsoft.com/office/powerpoint/2010/main" val="391146847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6324"/>
                                        </p:tgtEl>
                                        <p:attrNameLst>
                                          <p:attrName>style.visibility</p:attrName>
                                        </p:attrNameLst>
                                      </p:cBhvr>
                                      <p:to>
                                        <p:strVal val="visible"/>
                                      </p:to>
                                    </p:set>
                                    <p:animEffect transition="in" filter="dissolve">
                                      <p:cBhvr>
                                        <p:cTn id="7" dur="500"/>
                                        <p:tgtEl>
                                          <p:spTgt spid="5632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56325"/>
                                        </p:tgtEl>
                                        <p:attrNameLst>
                                          <p:attrName>style.visibility</p:attrName>
                                        </p:attrNameLst>
                                      </p:cBhvr>
                                      <p:to>
                                        <p:strVal val="visible"/>
                                      </p:to>
                                    </p:set>
                                    <p:animEffect transition="in" filter="dissolve">
                                      <p:cBhvr>
                                        <p:cTn id="12" dur="500"/>
                                        <p:tgtEl>
                                          <p:spTgt spid="56325"/>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56326"/>
                                        </p:tgtEl>
                                        <p:attrNameLst>
                                          <p:attrName>style.visibility</p:attrName>
                                        </p:attrNameLst>
                                      </p:cBhvr>
                                      <p:to>
                                        <p:strVal val="visible"/>
                                      </p:to>
                                    </p:set>
                                    <p:animEffect transition="in" filter="dissolve">
                                      <p:cBhvr>
                                        <p:cTn id="17" dur="500"/>
                                        <p:tgtEl>
                                          <p:spTgt spid="56326"/>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56327"/>
                                        </p:tgtEl>
                                        <p:attrNameLst>
                                          <p:attrName>style.visibility</p:attrName>
                                        </p:attrNameLst>
                                      </p:cBhvr>
                                      <p:to>
                                        <p:strVal val="visible"/>
                                      </p:to>
                                    </p:set>
                                    <p:animEffect transition="in" filter="dissolve">
                                      <p:cBhvr>
                                        <p:cTn id="22" dur="500"/>
                                        <p:tgtEl>
                                          <p:spTgt spid="56327"/>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8" presetClass="entr" presetSubtype="6" fill="hold" nodeType="clickEffect">
                                  <p:stCondLst>
                                    <p:cond delay="0"/>
                                  </p:stCondLst>
                                  <p:childTnLst>
                                    <p:set>
                                      <p:cBhvr>
                                        <p:cTn id="26" dur="1" fill="hold">
                                          <p:stCondLst>
                                            <p:cond delay="0"/>
                                          </p:stCondLst>
                                        </p:cTn>
                                        <p:tgtEl>
                                          <p:spTgt spid="56331"/>
                                        </p:tgtEl>
                                        <p:attrNameLst>
                                          <p:attrName>style.visibility</p:attrName>
                                        </p:attrNameLst>
                                      </p:cBhvr>
                                      <p:to>
                                        <p:strVal val="visible"/>
                                      </p:to>
                                    </p:set>
                                    <p:animEffect transition="in" filter="strips(downRight)">
                                      <p:cBhvr>
                                        <p:cTn id="27" dur="500"/>
                                        <p:tgtEl>
                                          <p:spTgt spid="56331"/>
                                        </p:tgtEl>
                                      </p:cBhvr>
                                    </p:animEffect>
                                  </p:childTnLst>
                                </p:cTn>
                              </p:par>
                              <p:par>
                                <p:cTn id="28" presetID="18" presetClass="entr" presetSubtype="6" fill="hold" nodeType="withEffect">
                                  <p:stCondLst>
                                    <p:cond delay="0"/>
                                  </p:stCondLst>
                                  <p:childTnLst>
                                    <p:set>
                                      <p:cBhvr>
                                        <p:cTn id="29" dur="1" fill="hold">
                                          <p:stCondLst>
                                            <p:cond delay="0"/>
                                          </p:stCondLst>
                                        </p:cTn>
                                        <p:tgtEl>
                                          <p:spTgt spid="56332"/>
                                        </p:tgtEl>
                                        <p:attrNameLst>
                                          <p:attrName>style.visibility</p:attrName>
                                        </p:attrNameLst>
                                      </p:cBhvr>
                                      <p:to>
                                        <p:strVal val="visible"/>
                                      </p:to>
                                    </p:set>
                                    <p:animEffect transition="in" filter="strips(downRight)">
                                      <p:cBhvr>
                                        <p:cTn id="30" dur="500"/>
                                        <p:tgtEl>
                                          <p:spTgt spid="56332"/>
                                        </p:tgtEl>
                                      </p:cBhvr>
                                    </p:animEffect>
                                  </p:childTnLst>
                                </p:cTn>
                              </p:par>
                              <p:par>
                                <p:cTn id="31" presetID="18" presetClass="entr" presetSubtype="3" fill="hold" nodeType="withEffect">
                                  <p:stCondLst>
                                    <p:cond delay="0"/>
                                  </p:stCondLst>
                                  <p:childTnLst>
                                    <p:set>
                                      <p:cBhvr>
                                        <p:cTn id="32" dur="1" fill="hold">
                                          <p:stCondLst>
                                            <p:cond delay="0"/>
                                          </p:stCondLst>
                                        </p:cTn>
                                        <p:tgtEl>
                                          <p:spTgt spid="56333"/>
                                        </p:tgtEl>
                                        <p:attrNameLst>
                                          <p:attrName>style.visibility</p:attrName>
                                        </p:attrNameLst>
                                      </p:cBhvr>
                                      <p:to>
                                        <p:strVal val="visible"/>
                                      </p:to>
                                    </p:set>
                                    <p:animEffect transition="in" filter="strips(upRight)">
                                      <p:cBhvr>
                                        <p:cTn id="33" dur="500"/>
                                        <p:tgtEl>
                                          <p:spTgt spid="56333"/>
                                        </p:tgtEl>
                                      </p:cBhvr>
                                    </p:animEffect>
                                  </p:childTnLst>
                                </p:cTn>
                              </p:par>
                              <p:par>
                                <p:cTn id="34" presetID="18" presetClass="entr" presetSubtype="3" fill="hold" nodeType="withEffect">
                                  <p:stCondLst>
                                    <p:cond delay="0"/>
                                  </p:stCondLst>
                                  <p:childTnLst>
                                    <p:set>
                                      <p:cBhvr>
                                        <p:cTn id="35" dur="1" fill="hold">
                                          <p:stCondLst>
                                            <p:cond delay="0"/>
                                          </p:stCondLst>
                                        </p:cTn>
                                        <p:tgtEl>
                                          <p:spTgt spid="56334"/>
                                        </p:tgtEl>
                                        <p:attrNameLst>
                                          <p:attrName>style.visibility</p:attrName>
                                        </p:attrNameLst>
                                      </p:cBhvr>
                                      <p:to>
                                        <p:strVal val="visible"/>
                                      </p:to>
                                    </p:set>
                                    <p:animEffect transition="in" filter="strips(upRight)">
                                      <p:cBhvr>
                                        <p:cTn id="36" dur="500"/>
                                        <p:tgtEl>
                                          <p:spTgt spid="56334"/>
                                        </p:tgtEl>
                                      </p:cBhvr>
                                    </p:animEffect>
                                  </p:childTnLst>
                                </p:cTn>
                              </p:par>
                            </p:childTnLst>
                          </p:cTn>
                        </p:par>
                        <p:par>
                          <p:cTn id="37" fill="hold" nodeType="afterGroup">
                            <p:stCondLst>
                              <p:cond delay="500"/>
                            </p:stCondLst>
                            <p:childTnLst>
                              <p:par>
                                <p:cTn id="38" presetID="9" presetClass="entr" presetSubtype="0" fill="hold" grpId="0" nodeType="afterEffect">
                                  <p:stCondLst>
                                    <p:cond delay="0"/>
                                  </p:stCondLst>
                                  <p:childTnLst>
                                    <p:set>
                                      <p:cBhvr>
                                        <p:cTn id="39" dur="1" fill="hold">
                                          <p:stCondLst>
                                            <p:cond delay="0"/>
                                          </p:stCondLst>
                                        </p:cTn>
                                        <p:tgtEl>
                                          <p:spTgt spid="56328"/>
                                        </p:tgtEl>
                                        <p:attrNameLst>
                                          <p:attrName>style.visibility</p:attrName>
                                        </p:attrNameLst>
                                      </p:cBhvr>
                                      <p:to>
                                        <p:strVal val="visible"/>
                                      </p:to>
                                    </p:set>
                                    <p:animEffect transition="in" filter="dissolve">
                                      <p:cBhvr>
                                        <p:cTn id="40" dur="500"/>
                                        <p:tgtEl>
                                          <p:spTgt spid="56328"/>
                                        </p:tgtEl>
                                      </p:cBhvr>
                                    </p:animEffect>
                                  </p:childTnLst>
                                </p:cTn>
                              </p:par>
                            </p:childTnLst>
                          </p:cTn>
                        </p:par>
                      </p:childTnLst>
                    </p:cTn>
                  </p:par>
                  <p:par>
                    <p:cTn id="41" fill="hold" nodeType="clickPar">
                      <p:stCondLst>
                        <p:cond delay="indefinite"/>
                      </p:stCondLst>
                      <p:childTnLst>
                        <p:par>
                          <p:cTn id="42" fill="hold" nodeType="withGroup">
                            <p:stCondLst>
                              <p:cond delay="0"/>
                            </p:stCondLst>
                            <p:childTnLst>
                              <p:par>
                                <p:cTn id="43" presetID="17" presetClass="entr" presetSubtype="8" fill="hold" nodeType="clickEffect">
                                  <p:stCondLst>
                                    <p:cond delay="0"/>
                                  </p:stCondLst>
                                  <p:childTnLst>
                                    <p:set>
                                      <p:cBhvr>
                                        <p:cTn id="44" dur="1" fill="hold">
                                          <p:stCondLst>
                                            <p:cond delay="0"/>
                                          </p:stCondLst>
                                        </p:cTn>
                                        <p:tgtEl>
                                          <p:spTgt spid="56335"/>
                                        </p:tgtEl>
                                        <p:attrNameLst>
                                          <p:attrName>style.visibility</p:attrName>
                                        </p:attrNameLst>
                                      </p:cBhvr>
                                      <p:to>
                                        <p:strVal val="visible"/>
                                      </p:to>
                                    </p:set>
                                    <p:anim calcmode="lin" valueType="num">
                                      <p:cBhvr>
                                        <p:cTn id="45" dur="500" fill="hold"/>
                                        <p:tgtEl>
                                          <p:spTgt spid="56335"/>
                                        </p:tgtEl>
                                        <p:attrNameLst>
                                          <p:attrName>ppt_x</p:attrName>
                                        </p:attrNameLst>
                                      </p:cBhvr>
                                      <p:tavLst>
                                        <p:tav tm="0">
                                          <p:val>
                                            <p:strVal val="#ppt_x-#ppt_w/2"/>
                                          </p:val>
                                        </p:tav>
                                        <p:tav tm="100000">
                                          <p:val>
                                            <p:strVal val="#ppt_x"/>
                                          </p:val>
                                        </p:tav>
                                      </p:tavLst>
                                    </p:anim>
                                    <p:anim calcmode="lin" valueType="num">
                                      <p:cBhvr>
                                        <p:cTn id="46" dur="500" fill="hold"/>
                                        <p:tgtEl>
                                          <p:spTgt spid="56335"/>
                                        </p:tgtEl>
                                        <p:attrNameLst>
                                          <p:attrName>ppt_y</p:attrName>
                                        </p:attrNameLst>
                                      </p:cBhvr>
                                      <p:tavLst>
                                        <p:tav tm="0">
                                          <p:val>
                                            <p:strVal val="#ppt_y"/>
                                          </p:val>
                                        </p:tav>
                                        <p:tav tm="100000">
                                          <p:val>
                                            <p:strVal val="#ppt_y"/>
                                          </p:val>
                                        </p:tav>
                                      </p:tavLst>
                                    </p:anim>
                                    <p:anim calcmode="lin" valueType="num">
                                      <p:cBhvr>
                                        <p:cTn id="47" dur="500" fill="hold"/>
                                        <p:tgtEl>
                                          <p:spTgt spid="56335"/>
                                        </p:tgtEl>
                                        <p:attrNameLst>
                                          <p:attrName>ppt_w</p:attrName>
                                        </p:attrNameLst>
                                      </p:cBhvr>
                                      <p:tavLst>
                                        <p:tav tm="0">
                                          <p:val>
                                            <p:fltVal val="0"/>
                                          </p:val>
                                        </p:tav>
                                        <p:tav tm="100000">
                                          <p:val>
                                            <p:strVal val="#ppt_w"/>
                                          </p:val>
                                        </p:tav>
                                      </p:tavLst>
                                    </p:anim>
                                    <p:anim calcmode="lin" valueType="num">
                                      <p:cBhvr>
                                        <p:cTn id="48" dur="500" fill="hold"/>
                                        <p:tgtEl>
                                          <p:spTgt spid="56335"/>
                                        </p:tgtEl>
                                        <p:attrNameLst>
                                          <p:attrName>ppt_h</p:attrName>
                                        </p:attrNameLst>
                                      </p:cBhvr>
                                      <p:tavLst>
                                        <p:tav tm="0">
                                          <p:val>
                                            <p:strVal val="#ppt_h"/>
                                          </p:val>
                                        </p:tav>
                                        <p:tav tm="100000">
                                          <p:val>
                                            <p:strVal val="#ppt_h"/>
                                          </p:val>
                                        </p:tav>
                                      </p:tavLst>
                                    </p:anim>
                                  </p:childTnLst>
                                </p:cTn>
                              </p:par>
                            </p:childTnLst>
                          </p:cTn>
                        </p:par>
                        <p:par>
                          <p:cTn id="49" fill="hold" nodeType="afterGroup">
                            <p:stCondLst>
                              <p:cond delay="500"/>
                            </p:stCondLst>
                            <p:childTnLst>
                              <p:par>
                                <p:cTn id="50" presetID="17" presetClass="entr" presetSubtype="8" fill="hold" grpId="0" nodeType="afterEffect">
                                  <p:stCondLst>
                                    <p:cond delay="0"/>
                                  </p:stCondLst>
                                  <p:childTnLst>
                                    <p:set>
                                      <p:cBhvr>
                                        <p:cTn id="51" dur="1" fill="hold">
                                          <p:stCondLst>
                                            <p:cond delay="0"/>
                                          </p:stCondLst>
                                        </p:cTn>
                                        <p:tgtEl>
                                          <p:spTgt spid="56329"/>
                                        </p:tgtEl>
                                        <p:attrNameLst>
                                          <p:attrName>style.visibility</p:attrName>
                                        </p:attrNameLst>
                                      </p:cBhvr>
                                      <p:to>
                                        <p:strVal val="visible"/>
                                      </p:to>
                                    </p:set>
                                    <p:anim calcmode="lin" valueType="num">
                                      <p:cBhvr>
                                        <p:cTn id="52" dur="500" fill="hold"/>
                                        <p:tgtEl>
                                          <p:spTgt spid="56329"/>
                                        </p:tgtEl>
                                        <p:attrNameLst>
                                          <p:attrName>ppt_x</p:attrName>
                                        </p:attrNameLst>
                                      </p:cBhvr>
                                      <p:tavLst>
                                        <p:tav tm="0">
                                          <p:val>
                                            <p:strVal val="#ppt_x-#ppt_w/2"/>
                                          </p:val>
                                        </p:tav>
                                        <p:tav tm="100000">
                                          <p:val>
                                            <p:strVal val="#ppt_x"/>
                                          </p:val>
                                        </p:tav>
                                      </p:tavLst>
                                    </p:anim>
                                    <p:anim calcmode="lin" valueType="num">
                                      <p:cBhvr>
                                        <p:cTn id="53" dur="500" fill="hold"/>
                                        <p:tgtEl>
                                          <p:spTgt spid="56329"/>
                                        </p:tgtEl>
                                        <p:attrNameLst>
                                          <p:attrName>ppt_y</p:attrName>
                                        </p:attrNameLst>
                                      </p:cBhvr>
                                      <p:tavLst>
                                        <p:tav tm="0">
                                          <p:val>
                                            <p:strVal val="#ppt_y"/>
                                          </p:val>
                                        </p:tav>
                                        <p:tav tm="100000">
                                          <p:val>
                                            <p:strVal val="#ppt_y"/>
                                          </p:val>
                                        </p:tav>
                                      </p:tavLst>
                                    </p:anim>
                                    <p:anim calcmode="lin" valueType="num">
                                      <p:cBhvr>
                                        <p:cTn id="54" dur="500" fill="hold"/>
                                        <p:tgtEl>
                                          <p:spTgt spid="56329"/>
                                        </p:tgtEl>
                                        <p:attrNameLst>
                                          <p:attrName>ppt_w</p:attrName>
                                        </p:attrNameLst>
                                      </p:cBhvr>
                                      <p:tavLst>
                                        <p:tav tm="0">
                                          <p:val>
                                            <p:fltVal val="0"/>
                                          </p:val>
                                        </p:tav>
                                        <p:tav tm="100000">
                                          <p:val>
                                            <p:strVal val="#ppt_w"/>
                                          </p:val>
                                        </p:tav>
                                      </p:tavLst>
                                    </p:anim>
                                    <p:anim calcmode="lin" valueType="num">
                                      <p:cBhvr>
                                        <p:cTn id="55" dur="500" fill="hold"/>
                                        <p:tgtEl>
                                          <p:spTgt spid="56329"/>
                                        </p:tgtEl>
                                        <p:attrNameLst>
                                          <p:attrName>ppt_h</p:attrName>
                                        </p:attrNameLst>
                                      </p:cBhvr>
                                      <p:tavLst>
                                        <p:tav tm="0">
                                          <p:val>
                                            <p:strVal val="#ppt_h"/>
                                          </p:val>
                                        </p:tav>
                                        <p:tav tm="100000">
                                          <p:val>
                                            <p:strVal val="#ppt_h"/>
                                          </p:val>
                                        </p:tav>
                                      </p:tavLst>
                                    </p:anim>
                                  </p:childTnLst>
                                </p:cTn>
                              </p:par>
                            </p:childTnLst>
                          </p:cTn>
                        </p:par>
                      </p:childTnLst>
                    </p:cTn>
                  </p:par>
                  <p:par>
                    <p:cTn id="56" fill="hold" nodeType="clickPar">
                      <p:stCondLst>
                        <p:cond delay="indefinite"/>
                      </p:stCondLst>
                      <p:childTnLst>
                        <p:par>
                          <p:cTn id="57" fill="hold" nodeType="withGroup">
                            <p:stCondLst>
                              <p:cond delay="0"/>
                            </p:stCondLst>
                            <p:childTnLst>
                              <p:par>
                                <p:cTn id="58" presetID="17" presetClass="entr" presetSubtype="4" fill="hold" grpId="0" nodeType="clickEffect">
                                  <p:stCondLst>
                                    <p:cond delay="0"/>
                                  </p:stCondLst>
                                  <p:childTnLst>
                                    <p:set>
                                      <p:cBhvr>
                                        <p:cTn id="59" dur="1" fill="hold">
                                          <p:stCondLst>
                                            <p:cond delay="0"/>
                                          </p:stCondLst>
                                        </p:cTn>
                                        <p:tgtEl>
                                          <p:spTgt spid="56330"/>
                                        </p:tgtEl>
                                        <p:attrNameLst>
                                          <p:attrName>style.visibility</p:attrName>
                                        </p:attrNameLst>
                                      </p:cBhvr>
                                      <p:to>
                                        <p:strVal val="visible"/>
                                      </p:to>
                                    </p:set>
                                    <p:anim calcmode="lin" valueType="num">
                                      <p:cBhvr>
                                        <p:cTn id="60" dur="500" fill="hold"/>
                                        <p:tgtEl>
                                          <p:spTgt spid="56330"/>
                                        </p:tgtEl>
                                        <p:attrNameLst>
                                          <p:attrName>ppt_x</p:attrName>
                                        </p:attrNameLst>
                                      </p:cBhvr>
                                      <p:tavLst>
                                        <p:tav tm="0">
                                          <p:val>
                                            <p:strVal val="#ppt_x"/>
                                          </p:val>
                                        </p:tav>
                                        <p:tav tm="100000">
                                          <p:val>
                                            <p:strVal val="#ppt_x"/>
                                          </p:val>
                                        </p:tav>
                                      </p:tavLst>
                                    </p:anim>
                                    <p:anim calcmode="lin" valueType="num">
                                      <p:cBhvr>
                                        <p:cTn id="61" dur="500" fill="hold"/>
                                        <p:tgtEl>
                                          <p:spTgt spid="56330"/>
                                        </p:tgtEl>
                                        <p:attrNameLst>
                                          <p:attrName>ppt_y</p:attrName>
                                        </p:attrNameLst>
                                      </p:cBhvr>
                                      <p:tavLst>
                                        <p:tav tm="0">
                                          <p:val>
                                            <p:strVal val="#ppt_y+#ppt_h/2"/>
                                          </p:val>
                                        </p:tav>
                                        <p:tav tm="100000">
                                          <p:val>
                                            <p:strVal val="#ppt_y"/>
                                          </p:val>
                                        </p:tav>
                                      </p:tavLst>
                                    </p:anim>
                                    <p:anim calcmode="lin" valueType="num">
                                      <p:cBhvr>
                                        <p:cTn id="62" dur="500" fill="hold"/>
                                        <p:tgtEl>
                                          <p:spTgt spid="56330"/>
                                        </p:tgtEl>
                                        <p:attrNameLst>
                                          <p:attrName>ppt_w</p:attrName>
                                        </p:attrNameLst>
                                      </p:cBhvr>
                                      <p:tavLst>
                                        <p:tav tm="0">
                                          <p:val>
                                            <p:strVal val="#ppt_w"/>
                                          </p:val>
                                        </p:tav>
                                        <p:tav tm="100000">
                                          <p:val>
                                            <p:strVal val="#ppt_w"/>
                                          </p:val>
                                        </p:tav>
                                      </p:tavLst>
                                    </p:anim>
                                    <p:anim calcmode="lin" valueType="num">
                                      <p:cBhvr>
                                        <p:cTn id="63" dur="500" fill="hold"/>
                                        <p:tgtEl>
                                          <p:spTgt spid="56330"/>
                                        </p:tgtEl>
                                        <p:attrNameLst>
                                          <p:attrName>ppt_h</p:attrName>
                                        </p:attrNameLst>
                                      </p:cBhvr>
                                      <p:tavLst>
                                        <p:tav tm="0">
                                          <p:val>
                                            <p:fltVal val="0"/>
                                          </p:val>
                                        </p:tav>
                                        <p:tav tm="100000">
                                          <p:val>
                                            <p:strVal val="#ppt_h"/>
                                          </p:val>
                                        </p:tav>
                                      </p:tavLst>
                                    </p:anim>
                                  </p:childTnLst>
                                </p:cTn>
                              </p:par>
                            </p:childTnLst>
                          </p:cTn>
                        </p:par>
                        <p:par>
                          <p:cTn id="64" fill="hold" nodeType="afterGroup">
                            <p:stCondLst>
                              <p:cond delay="500"/>
                            </p:stCondLst>
                            <p:childTnLst>
                              <p:par>
                                <p:cTn id="65" presetID="17" presetClass="entr" presetSubtype="4" fill="hold" grpId="0" nodeType="afterEffect">
                                  <p:stCondLst>
                                    <p:cond delay="0"/>
                                  </p:stCondLst>
                                  <p:childTnLst>
                                    <p:set>
                                      <p:cBhvr>
                                        <p:cTn id="66" dur="1" fill="hold">
                                          <p:stCondLst>
                                            <p:cond delay="0"/>
                                          </p:stCondLst>
                                        </p:cTn>
                                        <p:tgtEl>
                                          <p:spTgt spid="56337"/>
                                        </p:tgtEl>
                                        <p:attrNameLst>
                                          <p:attrName>style.visibility</p:attrName>
                                        </p:attrNameLst>
                                      </p:cBhvr>
                                      <p:to>
                                        <p:strVal val="visible"/>
                                      </p:to>
                                    </p:set>
                                    <p:anim calcmode="lin" valueType="num">
                                      <p:cBhvr>
                                        <p:cTn id="67" dur="500" fill="hold"/>
                                        <p:tgtEl>
                                          <p:spTgt spid="56337"/>
                                        </p:tgtEl>
                                        <p:attrNameLst>
                                          <p:attrName>ppt_x</p:attrName>
                                        </p:attrNameLst>
                                      </p:cBhvr>
                                      <p:tavLst>
                                        <p:tav tm="0">
                                          <p:val>
                                            <p:strVal val="#ppt_x"/>
                                          </p:val>
                                        </p:tav>
                                        <p:tav tm="100000">
                                          <p:val>
                                            <p:strVal val="#ppt_x"/>
                                          </p:val>
                                        </p:tav>
                                      </p:tavLst>
                                    </p:anim>
                                    <p:anim calcmode="lin" valueType="num">
                                      <p:cBhvr>
                                        <p:cTn id="68" dur="500" fill="hold"/>
                                        <p:tgtEl>
                                          <p:spTgt spid="56337"/>
                                        </p:tgtEl>
                                        <p:attrNameLst>
                                          <p:attrName>ppt_y</p:attrName>
                                        </p:attrNameLst>
                                      </p:cBhvr>
                                      <p:tavLst>
                                        <p:tav tm="0">
                                          <p:val>
                                            <p:strVal val="#ppt_y+#ppt_h/2"/>
                                          </p:val>
                                        </p:tav>
                                        <p:tav tm="100000">
                                          <p:val>
                                            <p:strVal val="#ppt_y"/>
                                          </p:val>
                                        </p:tav>
                                      </p:tavLst>
                                    </p:anim>
                                    <p:anim calcmode="lin" valueType="num">
                                      <p:cBhvr>
                                        <p:cTn id="69" dur="500" fill="hold"/>
                                        <p:tgtEl>
                                          <p:spTgt spid="56337"/>
                                        </p:tgtEl>
                                        <p:attrNameLst>
                                          <p:attrName>ppt_w</p:attrName>
                                        </p:attrNameLst>
                                      </p:cBhvr>
                                      <p:tavLst>
                                        <p:tav tm="0">
                                          <p:val>
                                            <p:strVal val="#ppt_w"/>
                                          </p:val>
                                        </p:tav>
                                        <p:tav tm="100000">
                                          <p:val>
                                            <p:strVal val="#ppt_w"/>
                                          </p:val>
                                        </p:tav>
                                      </p:tavLst>
                                    </p:anim>
                                    <p:anim calcmode="lin" valueType="num">
                                      <p:cBhvr>
                                        <p:cTn id="70" dur="500" fill="hold"/>
                                        <p:tgtEl>
                                          <p:spTgt spid="56337"/>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324" grpId="0" animBg="1"/>
      <p:bldP spid="56325" grpId="0" animBg="1"/>
      <p:bldP spid="56326" grpId="0" animBg="1"/>
      <p:bldP spid="56327" grpId="0" animBg="1"/>
      <p:bldP spid="56328" grpId="0" animBg="1"/>
      <p:bldP spid="56329" grpId="0" animBg="1"/>
      <p:bldP spid="56330" grpId="0" animBg="1"/>
      <p:bldP spid="56337"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a:xfrm>
            <a:off x="609600" y="240771"/>
            <a:ext cx="10972800" cy="1143000"/>
          </a:xfrm>
        </p:spPr>
        <p:txBody>
          <a:bodyPr>
            <a:normAutofit fontScale="90000"/>
          </a:bodyPr>
          <a:lstStyle/>
          <a:p>
            <a:r>
              <a:rPr lang="en-US" altLang="en-US" dirty="0" err="1"/>
              <a:t>Globalisation</a:t>
            </a:r>
            <a:r>
              <a:rPr lang="en-US" altLang="en-US" dirty="0"/>
              <a:t> and social impacts or tourism and hospitality  </a:t>
            </a:r>
          </a:p>
        </p:txBody>
      </p:sp>
      <p:sp>
        <p:nvSpPr>
          <p:cNvPr id="99331" name="Rectangle 3"/>
          <p:cNvSpPr>
            <a:spLocks noGrp="1" noChangeArrowheads="1"/>
          </p:cNvSpPr>
          <p:nvPr>
            <p:ph type="body" idx="1"/>
          </p:nvPr>
        </p:nvSpPr>
        <p:spPr/>
        <p:txBody>
          <a:bodyPr>
            <a:normAutofit fontScale="92500" lnSpcReduction="10000"/>
          </a:bodyPr>
          <a:lstStyle/>
          <a:p>
            <a:r>
              <a:rPr lang="en-US" altLang="en-US" dirty="0"/>
              <a:t>Commodification</a:t>
            </a:r>
          </a:p>
          <a:p>
            <a:pPr lvl="1"/>
            <a:r>
              <a:rPr lang="en-US" altLang="zh-TW" dirty="0"/>
              <a:t>conversion of a destination’s culture into a commodity in response to the perceived or actual </a:t>
            </a:r>
            <a:r>
              <a:rPr lang="en-US" altLang="zh-TW" dirty="0">
                <a:solidFill>
                  <a:srgbClr val="FF0000"/>
                </a:solidFill>
              </a:rPr>
              <a:t>demands</a:t>
            </a:r>
            <a:r>
              <a:rPr lang="en-US" altLang="zh-TW" dirty="0"/>
              <a:t> of the tourist </a:t>
            </a:r>
            <a:r>
              <a:rPr lang="en-US" altLang="zh-TW" dirty="0">
                <a:solidFill>
                  <a:srgbClr val="FF0000"/>
                </a:solidFill>
              </a:rPr>
              <a:t>market</a:t>
            </a:r>
          </a:p>
          <a:p>
            <a:pPr lvl="1"/>
            <a:r>
              <a:rPr lang="en-US" altLang="zh-TW" dirty="0"/>
              <a:t>Loss of </a:t>
            </a:r>
            <a:r>
              <a:rPr lang="en-US" altLang="zh-TW" dirty="0">
                <a:solidFill>
                  <a:srgbClr val="FF0000"/>
                </a:solidFill>
              </a:rPr>
              <a:t>authenticity</a:t>
            </a:r>
            <a:endParaRPr lang="en-US" altLang="en-US" dirty="0">
              <a:solidFill>
                <a:srgbClr val="FF0000"/>
              </a:solidFill>
            </a:endParaRPr>
          </a:p>
          <a:p>
            <a:r>
              <a:rPr lang="en-US" altLang="en-US" dirty="0" err="1"/>
              <a:t>Americanisation</a:t>
            </a:r>
            <a:endParaRPr lang="en-US" altLang="en-US" dirty="0"/>
          </a:p>
          <a:p>
            <a:r>
              <a:rPr lang="en-US" altLang="en-US" dirty="0" err="1"/>
              <a:t>Homogenisation</a:t>
            </a:r>
            <a:endParaRPr lang="en-US" altLang="en-US" dirty="0"/>
          </a:p>
          <a:p>
            <a:r>
              <a:rPr lang="en-GB" dirty="0"/>
              <a:t>Globalization has opened a whole new world of development opportunities. </a:t>
            </a:r>
          </a:p>
          <a:p>
            <a:endParaRPr lang="en-US" altLang="en-US" dirty="0"/>
          </a:p>
          <a:p>
            <a:pPr>
              <a:buFontTx/>
              <a:buNone/>
            </a:pPr>
            <a:endParaRPr lang="en-US" altLang="en-US" dirty="0"/>
          </a:p>
        </p:txBody>
      </p:sp>
    </p:spTree>
    <p:extLst>
      <p:ext uri="{BB962C8B-B14F-4D97-AF65-F5344CB8AC3E}">
        <p14:creationId xmlns:p14="http://schemas.microsoft.com/office/powerpoint/2010/main" val="111124095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99331">
                                            <p:txEl>
                                              <p:pRg st="0" end="0"/>
                                            </p:txEl>
                                          </p:spTgt>
                                        </p:tgtEl>
                                        <p:attrNameLst>
                                          <p:attrName>style.visibility</p:attrName>
                                        </p:attrNameLst>
                                      </p:cBhvr>
                                      <p:to>
                                        <p:strVal val="visible"/>
                                      </p:to>
                                    </p:set>
                                    <p:animEffect transition="in" filter="randombar(horizontal)">
                                      <p:cBhvr>
                                        <p:cTn id="7" dur="500"/>
                                        <p:tgtEl>
                                          <p:spTgt spid="99331">
                                            <p:txEl>
                                              <p:pRg st="0" end="0"/>
                                            </p:txEl>
                                          </p:spTgt>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99331">
                                            <p:txEl>
                                              <p:pRg st="1" end="1"/>
                                            </p:txEl>
                                          </p:spTgt>
                                        </p:tgtEl>
                                        <p:attrNameLst>
                                          <p:attrName>style.visibility</p:attrName>
                                        </p:attrNameLst>
                                      </p:cBhvr>
                                      <p:to>
                                        <p:strVal val="visible"/>
                                      </p:to>
                                    </p:set>
                                    <p:animEffect transition="in" filter="randombar(horizontal)">
                                      <p:cBhvr>
                                        <p:cTn id="10" dur="500"/>
                                        <p:tgtEl>
                                          <p:spTgt spid="99331">
                                            <p:txEl>
                                              <p:pRg st="1" end="1"/>
                                            </p:txEl>
                                          </p:spTgt>
                                        </p:tgtEl>
                                      </p:cBhvr>
                                    </p:animEffect>
                                  </p:childTnLst>
                                </p:cTn>
                              </p:par>
                              <p:par>
                                <p:cTn id="11" presetID="14" presetClass="entr" presetSubtype="10" fill="hold" grpId="0" nodeType="withEffect">
                                  <p:stCondLst>
                                    <p:cond delay="0"/>
                                  </p:stCondLst>
                                  <p:childTnLst>
                                    <p:set>
                                      <p:cBhvr>
                                        <p:cTn id="12" dur="1" fill="hold">
                                          <p:stCondLst>
                                            <p:cond delay="0"/>
                                          </p:stCondLst>
                                        </p:cTn>
                                        <p:tgtEl>
                                          <p:spTgt spid="99331">
                                            <p:txEl>
                                              <p:pRg st="2" end="2"/>
                                            </p:txEl>
                                          </p:spTgt>
                                        </p:tgtEl>
                                        <p:attrNameLst>
                                          <p:attrName>style.visibility</p:attrName>
                                        </p:attrNameLst>
                                      </p:cBhvr>
                                      <p:to>
                                        <p:strVal val="visible"/>
                                      </p:to>
                                    </p:set>
                                    <p:animEffect transition="in" filter="randombar(horizontal)">
                                      <p:cBhvr>
                                        <p:cTn id="13" dur="500"/>
                                        <p:tgtEl>
                                          <p:spTgt spid="99331">
                                            <p:txEl>
                                              <p:pRg st="2" end="2"/>
                                            </p:txEl>
                                          </p:spTgt>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14" presetClass="entr" presetSubtype="10" fill="hold" grpId="0" nodeType="clickEffect">
                                  <p:stCondLst>
                                    <p:cond delay="0"/>
                                  </p:stCondLst>
                                  <p:childTnLst>
                                    <p:set>
                                      <p:cBhvr>
                                        <p:cTn id="17" dur="1" fill="hold">
                                          <p:stCondLst>
                                            <p:cond delay="0"/>
                                          </p:stCondLst>
                                        </p:cTn>
                                        <p:tgtEl>
                                          <p:spTgt spid="99331">
                                            <p:txEl>
                                              <p:pRg st="3" end="3"/>
                                            </p:txEl>
                                          </p:spTgt>
                                        </p:tgtEl>
                                        <p:attrNameLst>
                                          <p:attrName>style.visibility</p:attrName>
                                        </p:attrNameLst>
                                      </p:cBhvr>
                                      <p:to>
                                        <p:strVal val="visible"/>
                                      </p:to>
                                    </p:set>
                                    <p:animEffect transition="in" filter="randombar(horizontal)">
                                      <p:cBhvr>
                                        <p:cTn id="18" dur="500"/>
                                        <p:tgtEl>
                                          <p:spTgt spid="99331">
                                            <p:txEl>
                                              <p:pRg st="3" end="3"/>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4" presetClass="entr" presetSubtype="10" fill="hold" grpId="0" nodeType="clickEffect">
                                  <p:stCondLst>
                                    <p:cond delay="0"/>
                                  </p:stCondLst>
                                  <p:childTnLst>
                                    <p:set>
                                      <p:cBhvr>
                                        <p:cTn id="22" dur="1" fill="hold">
                                          <p:stCondLst>
                                            <p:cond delay="0"/>
                                          </p:stCondLst>
                                        </p:cTn>
                                        <p:tgtEl>
                                          <p:spTgt spid="99331">
                                            <p:txEl>
                                              <p:pRg st="4" end="4"/>
                                            </p:txEl>
                                          </p:spTgt>
                                        </p:tgtEl>
                                        <p:attrNameLst>
                                          <p:attrName>style.visibility</p:attrName>
                                        </p:attrNameLst>
                                      </p:cBhvr>
                                      <p:to>
                                        <p:strVal val="visible"/>
                                      </p:to>
                                    </p:set>
                                    <p:animEffect transition="in" filter="randombar(horizontal)">
                                      <p:cBhvr>
                                        <p:cTn id="23" dur="500"/>
                                        <p:tgtEl>
                                          <p:spTgt spid="99331">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4" presetClass="entr" presetSubtype="10" fill="hold" grpId="0" nodeType="clickEffect">
                                  <p:stCondLst>
                                    <p:cond delay="0"/>
                                  </p:stCondLst>
                                  <p:childTnLst>
                                    <p:set>
                                      <p:cBhvr>
                                        <p:cTn id="27" dur="1" fill="hold">
                                          <p:stCondLst>
                                            <p:cond delay="0"/>
                                          </p:stCondLst>
                                        </p:cTn>
                                        <p:tgtEl>
                                          <p:spTgt spid="99331">
                                            <p:txEl>
                                              <p:pRg st="5" end="5"/>
                                            </p:txEl>
                                          </p:spTgt>
                                        </p:tgtEl>
                                        <p:attrNameLst>
                                          <p:attrName>style.visibility</p:attrName>
                                        </p:attrNameLst>
                                      </p:cBhvr>
                                      <p:to>
                                        <p:strVal val="visible"/>
                                      </p:to>
                                    </p:set>
                                    <p:animEffect transition="in" filter="randombar(horizontal)">
                                      <p:cBhvr>
                                        <p:cTn id="28" dur="500"/>
                                        <p:tgtEl>
                                          <p:spTgt spid="9933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9331"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62F9FEB-3365-44C5-9A9F-19054A71382B}"/>
              </a:ext>
            </a:extLst>
          </p:cNvPr>
          <p:cNvSpPr txBox="1">
            <a:spLocks/>
          </p:cNvSpPr>
          <p:nvPr/>
        </p:nvSpPr>
        <p:spPr>
          <a:xfrm>
            <a:off x="1816101" y="296863"/>
            <a:ext cx="8550275" cy="2195512"/>
          </a:xfrm>
          <a:prstGeom prst="rect">
            <a:avLst/>
          </a:prstGeom>
        </p:spPr>
        <p:txBody>
          <a:bodyPr/>
          <a:lstStyle/>
          <a:p>
            <a:pPr>
              <a:defRPr/>
            </a:pPr>
            <a:r>
              <a:rPr lang="en-US" sz="3400" b="1" kern="0" dirty="0">
                <a:solidFill>
                  <a:srgbClr val="007FA3"/>
                </a:solidFill>
                <a:latin typeface="+mj-lt"/>
                <a:ea typeface="+mj-ea"/>
                <a:cs typeface="+mj-cs"/>
              </a:rPr>
              <a:t>Table 9.1</a:t>
            </a:r>
            <a:br>
              <a:rPr lang="en-US" sz="3400" b="1" kern="0" dirty="0">
                <a:solidFill>
                  <a:srgbClr val="007FA3"/>
                </a:solidFill>
                <a:latin typeface="+mj-lt"/>
                <a:ea typeface="+mj-ea"/>
                <a:cs typeface="+mj-cs"/>
              </a:rPr>
            </a:br>
            <a:r>
              <a:rPr lang="en-US" sz="3400" b="1" kern="0" dirty="0">
                <a:solidFill>
                  <a:srgbClr val="007FA3"/>
                </a:solidFill>
                <a:latin typeface="+mj-lt"/>
                <a:ea typeface="+mj-ea"/>
                <a:cs typeface="+mj-cs"/>
              </a:rPr>
              <a:t>Typology of tourism: frequency of types of tourists and their adaptations to local norms</a:t>
            </a:r>
            <a:endParaRPr lang="en-US" sz="3400" b="1" i="1" kern="0" dirty="0">
              <a:solidFill>
                <a:srgbClr val="007FA3"/>
              </a:solidFill>
              <a:latin typeface="+mj-lt"/>
              <a:ea typeface="+mj-ea"/>
              <a:cs typeface="+mj-cs"/>
            </a:endParaRPr>
          </a:p>
        </p:txBody>
      </p:sp>
      <p:pic>
        <p:nvPicPr>
          <p:cNvPr id="6147" name="Picture 2" descr="M09UF001.gif">
            <a:extLst>
              <a:ext uri="{FF2B5EF4-FFF2-40B4-BE49-F238E27FC236}">
                <a16:creationId xmlns:a16="http://schemas.microsoft.com/office/drawing/2014/main" id="{91DC28F7-B33C-43B6-AFB1-6CFDEB1888C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024064" y="2573338"/>
            <a:ext cx="8143875" cy="317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8" name="Rectangle 3">
            <a:extLst>
              <a:ext uri="{FF2B5EF4-FFF2-40B4-BE49-F238E27FC236}">
                <a16:creationId xmlns:a16="http://schemas.microsoft.com/office/drawing/2014/main" id="{CC2A7288-CDC5-439E-8DB6-B2B0676972BD}"/>
              </a:ext>
            </a:extLst>
          </p:cNvPr>
          <p:cNvSpPr>
            <a:spLocks noChangeArrowheads="1"/>
          </p:cNvSpPr>
          <p:nvPr/>
        </p:nvSpPr>
        <p:spPr bwMode="auto">
          <a:xfrm>
            <a:off x="1838326" y="6024563"/>
            <a:ext cx="8412163" cy="214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IN" altLang="en-US" sz="800" i="1"/>
              <a:t>Source</a:t>
            </a:r>
            <a:r>
              <a:rPr lang="en-IN" altLang="en-US" sz="800"/>
              <a:t>: Smith, 1989. Reprinted by permission of the University of Pennsylvania Press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1E7E4C9-38B6-4491-BAFB-F36CFC89B449}"/>
              </a:ext>
            </a:extLst>
          </p:cNvPr>
          <p:cNvSpPr txBox="1">
            <a:spLocks/>
          </p:cNvSpPr>
          <p:nvPr/>
        </p:nvSpPr>
        <p:spPr>
          <a:xfrm>
            <a:off x="1816101" y="296863"/>
            <a:ext cx="8550275" cy="1130300"/>
          </a:xfrm>
          <a:prstGeom prst="rect">
            <a:avLst/>
          </a:prstGeom>
        </p:spPr>
        <p:txBody>
          <a:bodyPr/>
          <a:lstStyle/>
          <a:p>
            <a:pPr>
              <a:defRPr/>
            </a:pPr>
            <a:r>
              <a:rPr lang="en-US" sz="3400" b="1" kern="0" dirty="0">
                <a:solidFill>
                  <a:srgbClr val="007FA3"/>
                </a:solidFill>
                <a:latin typeface="+mj-lt"/>
                <a:ea typeface="+mj-ea"/>
                <a:cs typeface="+mj-cs"/>
              </a:rPr>
              <a:t>Figure 9.1</a:t>
            </a:r>
            <a:br>
              <a:rPr lang="en-US" sz="3400" b="1" kern="0" dirty="0">
                <a:solidFill>
                  <a:srgbClr val="007FA3"/>
                </a:solidFill>
                <a:latin typeface="+mj-lt"/>
                <a:ea typeface="+mj-ea"/>
                <a:cs typeface="+mj-cs"/>
              </a:rPr>
            </a:br>
            <a:r>
              <a:rPr lang="en-IN" sz="3400" b="1" kern="0" dirty="0">
                <a:solidFill>
                  <a:srgbClr val="007FA3"/>
                </a:solidFill>
                <a:latin typeface="+mj-lt"/>
                <a:ea typeface="+mj-ea"/>
                <a:cs typeface="+mj-cs"/>
              </a:rPr>
              <a:t>Psychographic positions of destinations</a:t>
            </a:r>
            <a:endParaRPr lang="en-US" sz="3400" b="1" i="1" kern="0" dirty="0">
              <a:solidFill>
                <a:srgbClr val="007FA3"/>
              </a:solidFill>
              <a:latin typeface="+mj-lt"/>
              <a:ea typeface="+mj-ea"/>
              <a:cs typeface="+mj-cs"/>
            </a:endParaRPr>
          </a:p>
        </p:txBody>
      </p:sp>
      <p:pic>
        <p:nvPicPr>
          <p:cNvPr id="7171" name="Picture 2" descr="M09NF001.gif">
            <a:extLst>
              <a:ext uri="{FF2B5EF4-FFF2-40B4-BE49-F238E27FC236}">
                <a16:creationId xmlns:a16="http://schemas.microsoft.com/office/drawing/2014/main" id="{B7564320-4A0D-4626-B80D-CE20903E770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524125" y="1639888"/>
            <a:ext cx="7143750" cy="424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2" name="Rectangle 4">
            <a:extLst>
              <a:ext uri="{FF2B5EF4-FFF2-40B4-BE49-F238E27FC236}">
                <a16:creationId xmlns:a16="http://schemas.microsoft.com/office/drawing/2014/main" id="{4687C24F-85B8-430A-AD95-EE3C55052FBA}"/>
              </a:ext>
            </a:extLst>
          </p:cNvPr>
          <p:cNvSpPr>
            <a:spLocks noChangeArrowheads="1"/>
          </p:cNvSpPr>
          <p:nvPr/>
        </p:nvSpPr>
        <p:spPr bwMode="auto">
          <a:xfrm>
            <a:off x="8002719" y="5992813"/>
            <a:ext cx="1492537"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IN" altLang="en-US" sz="800" i="1" dirty="0">
                <a:solidFill>
                  <a:srgbClr val="FF0000"/>
                </a:solidFill>
              </a:rPr>
              <a:t>Source</a:t>
            </a:r>
            <a:r>
              <a:rPr lang="en-IN" altLang="en-US" sz="800" dirty="0">
                <a:solidFill>
                  <a:srgbClr val="FF0000"/>
                </a:solidFill>
              </a:rPr>
              <a:t>: </a:t>
            </a:r>
            <a:r>
              <a:rPr lang="en-IN" altLang="en-US" sz="800" dirty="0" err="1">
                <a:solidFill>
                  <a:srgbClr val="FF0000"/>
                </a:solidFill>
              </a:rPr>
              <a:t>Plog</a:t>
            </a:r>
            <a:r>
              <a:rPr lang="en-IN" altLang="en-US" sz="800" dirty="0">
                <a:solidFill>
                  <a:srgbClr val="FF0000"/>
                </a:solidFill>
              </a:rPr>
              <a:t>, 1977</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2CB93AF3-E879-42CF-B8CF-142C394BD545}"/>
              </a:ext>
            </a:extLst>
          </p:cNvPr>
          <p:cNvSpPr>
            <a:spLocks noGrp="1"/>
          </p:cNvSpPr>
          <p:nvPr>
            <p:ph type="title"/>
          </p:nvPr>
        </p:nvSpPr>
        <p:spPr>
          <a:xfrm>
            <a:off x="1981200" y="292100"/>
            <a:ext cx="8229600" cy="1143000"/>
          </a:xfrm>
        </p:spPr>
        <p:txBody>
          <a:bodyPr/>
          <a:lstStyle/>
          <a:p>
            <a:r>
              <a:rPr lang="en-GB" altLang="en-US" sz="3400" b="1">
                <a:solidFill>
                  <a:srgbClr val="007FA3"/>
                </a:solidFill>
              </a:rPr>
              <a:t>Differences between Hosts and Guests (Inskeep 1991)</a:t>
            </a:r>
          </a:p>
        </p:txBody>
      </p:sp>
      <p:sp>
        <p:nvSpPr>
          <p:cNvPr id="8195" name="Content Placeholder 2">
            <a:extLst>
              <a:ext uri="{FF2B5EF4-FFF2-40B4-BE49-F238E27FC236}">
                <a16:creationId xmlns:a16="http://schemas.microsoft.com/office/drawing/2014/main" id="{6883FA18-411E-4D22-95E4-3858704CE7F9}"/>
              </a:ext>
            </a:extLst>
          </p:cNvPr>
          <p:cNvSpPr>
            <a:spLocks noGrp="1"/>
          </p:cNvSpPr>
          <p:nvPr>
            <p:ph idx="1"/>
          </p:nvPr>
        </p:nvSpPr>
        <p:spPr>
          <a:xfrm>
            <a:off x="1817688" y="1446213"/>
            <a:ext cx="8229600" cy="4525962"/>
          </a:xfrm>
        </p:spPr>
        <p:txBody>
          <a:bodyPr>
            <a:normAutofit lnSpcReduction="10000"/>
          </a:bodyPr>
          <a:lstStyle/>
          <a:p>
            <a:r>
              <a:rPr lang="en-GB" altLang="en-US" sz="2800"/>
              <a:t>Basic value and logic system</a:t>
            </a:r>
          </a:p>
          <a:p>
            <a:r>
              <a:rPr lang="en-GB" altLang="en-US" sz="2800"/>
              <a:t>Religious beliefs</a:t>
            </a:r>
          </a:p>
          <a:p>
            <a:r>
              <a:rPr lang="en-GB" altLang="en-US" sz="2800"/>
              <a:t>Traditions</a:t>
            </a:r>
          </a:p>
          <a:p>
            <a:r>
              <a:rPr lang="en-GB" altLang="en-US" sz="2800"/>
              <a:t>Customs</a:t>
            </a:r>
          </a:p>
          <a:p>
            <a:r>
              <a:rPr lang="en-GB" altLang="en-US" sz="2800"/>
              <a:t>Lifestyles</a:t>
            </a:r>
          </a:p>
          <a:p>
            <a:r>
              <a:rPr lang="en-GB" altLang="en-US" sz="2800"/>
              <a:t>Behavioural patterns</a:t>
            </a:r>
          </a:p>
          <a:p>
            <a:r>
              <a:rPr lang="en-GB" altLang="en-US" sz="2800"/>
              <a:t>Dress codes</a:t>
            </a:r>
          </a:p>
          <a:p>
            <a:r>
              <a:rPr lang="en-GB" altLang="en-US" sz="2800"/>
              <a:t>Sense of time budgeting</a:t>
            </a:r>
          </a:p>
          <a:p>
            <a:r>
              <a:rPr lang="en-GB" altLang="en-US" sz="2800"/>
              <a:t>Attitudes towards strangers</a:t>
            </a:r>
          </a:p>
          <a:p>
            <a:endParaRPr lang="en-GB"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M09NF001.gif">
            <a:extLst>
              <a:ext uri="{FF2B5EF4-FFF2-40B4-BE49-F238E27FC236}">
                <a16:creationId xmlns:a16="http://schemas.microsoft.com/office/drawing/2014/main" id="{6FC3F03B-20FE-4150-B33A-7378E336EDE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166939" y="765176"/>
            <a:ext cx="7858125" cy="5256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91302C7-D765-47CE-8BFF-2FCCF6D327CB}"/>
              </a:ext>
            </a:extLst>
          </p:cNvPr>
          <p:cNvSpPr txBox="1">
            <a:spLocks/>
          </p:cNvSpPr>
          <p:nvPr/>
        </p:nvSpPr>
        <p:spPr>
          <a:xfrm>
            <a:off x="1820862" y="323850"/>
            <a:ext cx="8550275" cy="1631950"/>
          </a:xfrm>
          <a:prstGeom prst="rect">
            <a:avLst/>
          </a:prstGeom>
        </p:spPr>
        <p:txBody>
          <a:bodyPr/>
          <a:lstStyle/>
          <a:p>
            <a:pPr>
              <a:defRPr/>
            </a:pPr>
            <a:r>
              <a:rPr lang="en-US" b="1" kern="0" dirty="0">
                <a:solidFill>
                  <a:schemeClr val="accent2">
                    <a:lumMod val="60000"/>
                    <a:lumOff val="40000"/>
                  </a:schemeClr>
                </a:solidFill>
                <a:latin typeface="+mj-lt"/>
                <a:ea typeface="+mj-ea"/>
                <a:cs typeface="+mj-cs"/>
              </a:rPr>
              <a:t>Figure 9.2</a:t>
            </a:r>
            <a:br>
              <a:rPr lang="en-US" sz="3400" b="1" kern="0" dirty="0">
                <a:solidFill>
                  <a:schemeClr val="accent2">
                    <a:lumMod val="60000"/>
                    <a:lumOff val="40000"/>
                  </a:schemeClr>
                </a:solidFill>
                <a:latin typeface="+mj-lt"/>
                <a:ea typeface="+mj-ea"/>
                <a:cs typeface="+mj-cs"/>
              </a:rPr>
            </a:br>
            <a:r>
              <a:rPr lang="en-IN" sz="3400" b="1" kern="0" dirty="0">
                <a:solidFill>
                  <a:schemeClr val="accent2">
                    <a:lumMod val="60000"/>
                    <a:lumOff val="40000"/>
                  </a:schemeClr>
                </a:solidFill>
                <a:latin typeface="+mj-lt"/>
                <a:ea typeface="+mj-ea"/>
                <a:cs typeface="+mj-cs"/>
              </a:rPr>
              <a:t>The approaches to studying the socio-cultural impact of tourism</a:t>
            </a:r>
            <a:endParaRPr lang="en-US" sz="3400" b="1" i="1" kern="0" dirty="0">
              <a:solidFill>
                <a:schemeClr val="accent2">
                  <a:lumMod val="60000"/>
                  <a:lumOff val="40000"/>
                </a:schemeClr>
              </a:solidFill>
              <a:latin typeface="+mj-lt"/>
              <a:ea typeface="+mj-ea"/>
              <a:cs typeface="+mj-cs"/>
            </a:endParaRPr>
          </a:p>
        </p:txBody>
      </p:sp>
      <p:pic>
        <p:nvPicPr>
          <p:cNvPr id="10243" name="Picture 2" descr="M09NF002.gif">
            <a:extLst>
              <a:ext uri="{FF2B5EF4-FFF2-40B4-BE49-F238E27FC236}">
                <a16:creationId xmlns:a16="http://schemas.microsoft.com/office/drawing/2014/main" id="{C080E166-F29B-40AC-96B4-13D5B28F03F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28770" y="1955800"/>
            <a:ext cx="9941521" cy="434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3" descr="M09NF003.gif">
            <a:extLst>
              <a:ext uri="{FF2B5EF4-FFF2-40B4-BE49-F238E27FC236}">
                <a16:creationId xmlns:a16="http://schemas.microsoft.com/office/drawing/2014/main" id="{D57FC002-C64C-4757-84E6-807B0107027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952625" y="765176"/>
            <a:ext cx="8286750" cy="5165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78527-F3AD-4F6B-BA47-C3367ABBA38D}"/>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C2EEB1F8-83BF-4870-B37D-FDF31DCE6A10}"/>
              </a:ext>
            </a:extLst>
          </p:cNvPr>
          <p:cNvPicPr>
            <a:picLocks noGrp="1" noChangeAspect="1"/>
          </p:cNvPicPr>
          <p:nvPr>
            <p:ph idx="1"/>
          </p:nvPr>
        </p:nvPicPr>
        <p:blipFill>
          <a:blip r:embed="rId2"/>
          <a:stretch>
            <a:fillRect/>
          </a:stretch>
        </p:blipFill>
        <p:spPr>
          <a:xfrm>
            <a:off x="5823284" y="1"/>
            <a:ext cx="5961516" cy="4468340"/>
          </a:xfrm>
          <a:prstGeom prst="rect">
            <a:avLst/>
          </a:prstGeom>
        </p:spPr>
      </p:pic>
      <p:pic>
        <p:nvPicPr>
          <p:cNvPr id="5" name="Picture 4">
            <a:extLst>
              <a:ext uri="{FF2B5EF4-FFF2-40B4-BE49-F238E27FC236}">
                <a16:creationId xmlns:a16="http://schemas.microsoft.com/office/drawing/2014/main" id="{38F95894-3021-4C66-8527-71E1D29EEA64}"/>
              </a:ext>
            </a:extLst>
          </p:cNvPr>
          <p:cNvPicPr>
            <a:picLocks noChangeAspect="1"/>
          </p:cNvPicPr>
          <p:nvPr/>
        </p:nvPicPr>
        <p:blipFill>
          <a:blip r:embed="rId3"/>
          <a:stretch>
            <a:fillRect/>
          </a:stretch>
        </p:blipFill>
        <p:spPr>
          <a:xfrm>
            <a:off x="262226" y="164259"/>
            <a:ext cx="5133753" cy="3424589"/>
          </a:xfrm>
          <a:prstGeom prst="rect">
            <a:avLst/>
          </a:prstGeom>
        </p:spPr>
      </p:pic>
    </p:spTree>
    <p:extLst>
      <p:ext uri="{BB962C8B-B14F-4D97-AF65-F5344CB8AC3E}">
        <p14:creationId xmlns:p14="http://schemas.microsoft.com/office/powerpoint/2010/main" val="11367686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0933" y="291571"/>
            <a:ext cx="10972800" cy="1143000"/>
          </a:xfrm>
        </p:spPr>
        <p:txBody>
          <a:bodyPr>
            <a:normAutofit/>
          </a:bodyPr>
          <a:lstStyle/>
          <a:p>
            <a:pPr algn="ctr"/>
            <a:r>
              <a:rPr lang="en-AU" sz="5400" dirty="0"/>
              <a:t>Inseparability</a:t>
            </a:r>
          </a:p>
        </p:txBody>
      </p:sp>
      <p:sp>
        <p:nvSpPr>
          <p:cNvPr id="3" name="Content Placeholder 2"/>
          <p:cNvSpPr>
            <a:spLocks noGrp="1"/>
          </p:cNvSpPr>
          <p:nvPr>
            <p:ph idx="1"/>
          </p:nvPr>
        </p:nvSpPr>
        <p:spPr>
          <a:xfrm>
            <a:off x="914400" y="1854201"/>
            <a:ext cx="10972800" cy="3917032"/>
          </a:xfrm>
        </p:spPr>
        <p:txBody>
          <a:bodyPr anchor="ctr">
            <a:normAutofit fontScale="62500" lnSpcReduction="20000"/>
          </a:bodyPr>
          <a:lstStyle/>
          <a:p>
            <a:pPr marL="0" indent="0">
              <a:lnSpc>
                <a:spcPct val="90000"/>
              </a:lnSpc>
              <a:buNone/>
            </a:pPr>
            <a:r>
              <a:rPr lang="en-AU" sz="2900" dirty="0"/>
              <a:t>Tourism experiences are co-produced by the supplier and consumer </a:t>
            </a:r>
          </a:p>
          <a:p>
            <a:pPr marL="0" indent="0">
              <a:lnSpc>
                <a:spcPct val="90000"/>
              </a:lnSpc>
              <a:buNone/>
            </a:pPr>
            <a:endParaRPr lang="en-AU" sz="2900" i="1" dirty="0"/>
          </a:p>
          <a:p>
            <a:pPr marL="0" indent="0">
              <a:lnSpc>
                <a:spcPct val="90000"/>
              </a:lnSpc>
              <a:buNone/>
            </a:pPr>
            <a:r>
              <a:rPr lang="en-AU" sz="2900" i="1" dirty="0"/>
              <a:t>no one person is responsible for tourism sustainability (unlike certified organic or </a:t>
            </a:r>
            <a:r>
              <a:rPr lang="en-AU" sz="2900" i="1" dirty="0" err="1"/>
              <a:t>fairtrade</a:t>
            </a:r>
            <a:r>
              <a:rPr lang="en-AU" sz="2900" i="1" dirty="0"/>
              <a:t> produce) </a:t>
            </a:r>
          </a:p>
          <a:p>
            <a:pPr>
              <a:lnSpc>
                <a:spcPct val="90000"/>
              </a:lnSpc>
            </a:pPr>
            <a:endParaRPr lang="en-AU" sz="2900" dirty="0"/>
          </a:p>
          <a:p>
            <a:pPr marL="0" indent="0">
              <a:lnSpc>
                <a:spcPct val="90000"/>
              </a:lnSpc>
              <a:buNone/>
            </a:pPr>
            <a:endParaRPr lang="en-AU" sz="2900" dirty="0"/>
          </a:p>
          <a:p>
            <a:pPr marL="0" indent="0">
              <a:lnSpc>
                <a:spcPct val="90000"/>
              </a:lnSpc>
              <a:buNone/>
            </a:pPr>
            <a:r>
              <a:rPr lang="en-AU" sz="2900" dirty="0"/>
              <a:t>Tourists play an active role in sustainability:  </a:t>
            </a:r>
          </a:p>
          <a:p>
            <a:pPr>
              <a:lnSpc>
                <a:spcPct val="90000"/>
              </a:lnSpc>
            </a:pPr>
            <a:endParaRPr lang="en-AU" sz="2900" dirty="0"/>
          </a:p>
          <a:p>
            <a:pPr>
              <a:lnSpc>
                <a:spcPct val="90000"/>
              </a:lnSpc>
            </a:pPr>
            <a:r>
              <a:rPr lang="en-AU" sz="2900" dirty="0"/>
              <a:t>Tourists consume more and recycle/re-use less when on holiday than at home </a:t>
            </a:r>
          </a:p>
          <a:p>
            <a:pPr>
              <a:lnSpc>
                <a:spcPct val="90000"/>
              </a:lnSpc>
            </a:pPr>
            <a:endParaRPr lang="en-AU" sz="2900" dirty="0"/>
          </a:p>
          <a:p>
            <a:pPr>
              <a:lnSpc>
                <a:spcPct val="90000"/>
              </a:lnSpc>
            </a:pPr>
            <a:r>
              <a:rPr lang="en-AU" sz="2900" dirty="0"/>
              <a:t>Tourist behaviour can account for over 50% of energy consumption in accommodation </a:t>
            </a:r>
          </a:p>
          <a:p>
            <a:pPr>
              <a:lnSpc>
                <a:spcPct val="90000"/>
              </a:lnSpc>
            </a:pPr>
            <a:endParaRPr lang="en-AU" sz="2900" dirty="0"/>
          </a:p>
          <a:p>
            <a:pPr>
              <a:lnSpc>
                <a:spcPct val="90000"/>
              </a:lnSpc>
            </a:pPr>
            <a:r>
              <a:rPr lang="en-AU" sz="2900" dirty="0"/>
              <a:t>Tourism behaviour will have a direct impact on social and environmental sustainability </a:t>
            </a:r>
          </a:p>
          <a:p>
            <a:pPr marL="0" indent="0">
              <a:lnSpc>
                <a:spcPct val="90000"/>
              </a:lnSpc>
              <a:buNone/>
            </a:pPr>
            <a:endParaRPr lang="en-AU" sz="1400" dirty="0"/>
          </a:p>
          <a:p>
            <a:pPr marL="0" indent="0">
              <a:lnSpc>
                <a:spcPct val="90000"/>
              </a:lnSpc>
              <a:buNone/>
            </a:pPr>
            <a:endParaRPr lang="en-AU" sz="1400" dirty="0"/>
          </a:p>
          <a:p>
            <a:pPr marL="0" indent="0">
              <a:lnSpc>
                <a:spcPct val="90000"/>
              </a:lnSpc>
              <a:buNone/>
            </a:pPr>
            <a:r>
              <a:rPr lang="en-AU" dirty="0"/>
              <a:t>	</a:t>
            </a:r>
          </a:p>
          <a:p>
            <a:pPr marL="0" indent="0" algn="ctr">
              <a:lnSpc>
                <a:spcPct val="90000"/>
              </a:lnSpc>
              <a:buNone/>
            </a:pPr>
            <a:r>
              <a:rPr lang="en-AU" dirty="0"/>
              <a:t>“</a:t>
            </a:r>
            <a:r>
              <a:rPr lang="en-AU" sz="3800" dirty="0"/>
              <a:t>But I am on holiday!”</a:t>
            </a:r>
            <a:endParaRPr lang="en-AU" dirty="0"/>
          </a:p>
        </p:txBody>
      </p:sp>
      <p:sp>
        <p:nvSpPr>
          <p:cNvPr id="38" name="TextBox 37"/>
          <p:cNvSpPr txBox="1"/>
          <p:nvPr/>
        </p:nvSpPr>
        <p:spPr>
          <a:xfrm>
            <a:off x="2519682" y="6557761"/>
            <a:ext cx="4413131" cy="276999"/>
          </a:xfrm>
          <a:prstGeom prst="rect">
            <a:avLst/>
          </a:prstGeom>
          <a:noFill/>
        </p:spPr>
        <p:txBody>
          <a:bodyPr wrap="none" rtlCol="0">
            <a:spAutoFit/>
          </a:bodyPr>
          <a:lstStyle/>
          <a:p>
            <a:r>
              <a:rPr lang="en-US" sz="1200" dirty="0"/>
              <a:t>© Alexandra Coghlan 2019 </a:t>
            </a:r>
            <a:r>
              <a:rPr lang="en-US" sz="1200" i="1" dirty="0"/>
              <a:t>Introduction to Sustainable Tourism</a:t>
            </a:r>
          </a:p>
        </p:txBody>
      </p:sp>
    </p:spTree>
    <p:extLst>
      <p:ext uri="{BB962C8B-B14F-4D97-AF65-F5344CB8AC3E}">
        <p14:creationId xmlns:p14="http://schemas.microsoft.com/office/powerpoint/2010/main" val="3487817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562C85C6-0294-44BD-9C35-7EE452522263}"/>
              </a:ext>
            </a:extLst>
          </p:cNvPr>
          <p:cNvPicPr>
            <a:picLocks noGrp="1" noChangeAspect="1"/>
          </p:cNvPicPr>
          <p:nvPr>
            <p:ph idx="4294967295"/>
          </p:nvPr>
        </p:nvPicPr>
        <p:blipFill>
          <a:blip r:embed="rId3"/>
          <a:stretch>
            <a:fillRect/>
          </a:stretch>
        </p:blipFill>
        <p:spPr>
          <a:xfrm>
            <a:off x="1693333" y="111400"/>
            <a:ext cx="8144933" cy="5375656"/>
          </a:xfrm>
          <a:prstGeom prst="rect">
            <a:avLst/>
          </a:prstGeom>
        </p:spPr>
      </p:pic>
    </p:spTree>
    <p:extLst>
      <p:ext uri="{BB962C8B-B14F-4D97-AF65-F5344CB8AC3E}">
        <p14:creationId xmlns:p14="http://schemas.microsoft.com/office/powerpoint/2010/main" val="10530367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04" name="Rectangle 6"/>
          <p:cNvSpPr>
            <a:spLocks noGrp="1" noChangeArrowheads="1"/>
          </p:cNvSpPr>
          <p:nvPr>
            <p:ph type="title"/>
          </p:nvPr>
        </p:nvSpPr>
        <p:spPr>
          <a:xfrm>
            <a:off x="990601" y="325702"/>
            <a:ext cx="2620771" cy="4930246"/>
          </a:xfrm>
        </p:spPr>
        <p:txBody>
          <a:bodyPr>
            <a:normAutofit/>
          </a:bodyPr>
          <a:lstStyle/>
          <a:p>
            <a:pPr algn="r">
              <a:defRPr/>
            </a:pPr>
            <a:r>
              <a:rPr lang="en-US" dirty="0">
                <a:solidFill>
                  <a:schemeClr val="accent1"/>
                </a:solidFill>
                <a:latin typeface="+mn-lt"/>
                <a:cs typeface="Times New Roman" pitchFamily="18" charset="0"/>
                <a:sym typeface="Times New Roman" pitchFamily="18" charset="0"/>
              </a:rPr>
              <a:t>Social &amp; Cultural impacts</a:t>
            </a:r>
            <a:endParaRPr lang="en-US" dirty="0">
              <a:solidFill>
                <a:schemeClr val="accent1"/>
              </a:solidFill>
              <a:latin typeface="+mn-lt"/>
              <a:ea typeface="ヒラギノ明朝 ProN W3" charset="0"/>
              <a:cs typeface="ヒラギノ明朝 ProN W3" charset="0"/>
              <a:sym typeface="Times New Roman" pitchFamily="18" charset="0"/>
            </a:endParaRPr>
          </a:p>
        </p:txBody>
      </p:sp>
      <p:sp>
        <p:nvSpPr>
          <p:cNvPr id="32771" name="Rectangle 7"/>
          <p:cNvSpPr>
            <a:spLocks noGrp="1" noChangeArrowheads="1"/>
          </p:cNvSpPr>
          <p:nvPr>
            <p:ph idx="1"/>
          </p:nvPr>
        </p:nvSpPr>
        <p:spPr>
          <a:xfrm>
            <a:off x="3933825" y="440002"/>
            <a:ext cx="7885641" cy="4930246"/>
          </a:xfrm>
        </p:spPr>
        <p:txBody>
          <a:bodyPr anchor="ctr">
            <a:normAutofit lnSpcReduction="10000"/>
          </a:bodyPr>
          <a:lstStyle/>
          <a:p>
            <a:pPr marL="0" indent="0">
              <a:lnSpc>
                <a:spcPct val="90000"/>
              </a:lnSpc>
              <a:buNone/>
              <a:defRPr/>
            </a:pPr>
            <a:r>
              <a:rPr lang="en-US" sz="2400" b="1" dirty="0">
                <a:solidFill>
                  <a:srgbClr val="FF0000"/>
                </a:solidFill>
              </a:rPr>
              <a:t>T</a:t>
            </a:r>
            <a:r>
              <a:rPr lang="en-US" sz="2800" b="1" dirty="0">
                <a:solidFill>
                  <a:srgbClr val="FF0000"/>
                </a:solidFill>
              </a:rPr>
              <a:t>wo main arguments:</a:t>
            </a:r>
          </a:p>
          <a:p>
            <a:pPr marL="0" indent="0">
              <a:lnSpc>
                <a:spcPct val="90000"/>
              </a:lnSpc>
              <a:buNone/>
              <a:defRPr/>
            </a:pPr>
            <a:endParaRPr lang="en-US" sz="1800" dirty="0"/>
          </a:p>
          <a:p>
            <a:pPr marL="365125" lvl="1" indent="-280988">
              <a:lnSpc>
                <a:spcPct val="90000"/>
              </a:lnSpc>
              <a:buClr>
                <a:schemeClr val="accent4"/>
              </a:buClr>
              <a:buSzPct val="99000"/>
              <a:buFontTx/>
              <a:buAutoNum type="arabicPeriod"/>
              <a:defRPr/>
            </a:pPr>
            <a:r>
              <a:rPr lang="en-US" sz="2000" dirty="0"/>
              <a:t>Tourism results in the transformation of cultural events into </a:t>
            </a:r>
            <a:r>
              <a:rPr lang="en-US" sz="2000" dirty="0" err="1"/>
              <a:t>commercialised</a:t>
            </a:r>
            <a:r>
              <a:rPr lang="en-US" sz="2000" dirty="0"/>
              <a:t> products or spectacles which are devoid of all meaning. Culture may be trivialized by tourism in an attempts to make it a product for tourists to consume –   </a:t>
            </a:r>
          </a:p>
          <a:p>
            <a:pPr marL="84137" lvl="1" indent="0">
              <a:lnSpc>
                <a:spcPct val="90000"/>
              </a:lnSpc>
              <a:buSzPct val="99000"/>
              <a:buNone/>
              <a:defRPr/>
            </a:pPr>
            <a:endParaRPr lang="en-US" sz="2000" dirty="0"/>
          </a:p>
          <a:p>
            <a:pPr marL="84137" lvl="1" indent="0">
              <a:lnSpc>
                <a:spcPct val="90000"/>
              </a:lnSpc>
              <a:buSzPct val="99000"/>
              <a:buNone/>
              <a:defRPr/>
            </a:pPr>
            <a:r>
              <a:rPr lang="en-US" sz="2000" dirty="0"/>
              <a:t>      </a:t>
            </a:r>
            <a:r>
              <a:rPr lang="en-US" sz="2000" b="1" dirty="0">
                <a:effectLst>
                  <a:outerShdw blurRad="38100" dist="38100" dir="2700000" algn="tl">
                    <a:srgbClr val="000000">
                      <a:alpha val="43137"/>
                    </a:srgbClr>
                  </a:outerShdw>
                </a:effectLst>
              </a:rPr>
              <a:t>cultural commodification</a:t>
            </a:r>
          </a:p>
          <a:p>
            <a:pPr marL="468313" lvl="1" indent="0">
              <a:lnSpc>
                <a:spcPct val="90000"/>
              </a:lnSpc>
              <a:buSzPct val="99000"/>
              <a:buNone/>
              <a:defRPr/>
            </a:pPr>
            <a:endParaRPr lang="en-US" sz="2000" dirty="0"/>
          </a:p>
          <a:p>
            <a:pPr marL="0" lvl="1" indent="0">
              <a:lnSpc>
                <a:spcPct val="90000"/>
              </a:lnSpc>
              <a:buSzPct val="99000"/>
              <a:buNone/>
              <a:defRPr/>
            </a:pPr>
            <a:r>
              <a:rPr lang="en-US" sz="2000" i="1" dirty="0">
                <a:solidFill>
                  <a:srgbClr val="FF0000"/>
                </a:solidFill>
              </a:rPr>
              <a:t>Vs</a:t>
            </a:r>
          </a:p>
          <a:p>
            <a:pPr marL="468313" lvl="1" indent="0">
              <a:lnSpc>
                <a:spcPct val="90000"/>
              </a:lnSpc>
              <a:buSzPct val="99000"/>
              <a:buNone/>
              <a:defRPr/>
            </a:pPr>
            <a:r>
              <a:rPr lang="en-US" sz="2000" dirty="0"/>
              <a:t> </a:t>
            </a:r>
          </a:p>
          <a:p>
            <a:pPr marL="365125" lvl="1" indent="-280988">
              <a:lnSpc>
                <a:spcPct val="90000"/>
              </a:lnSpc>
              <a:buNone/>
              <a:defRPr/>
            </a:pPr>
            <a:r>
              <a:rPr lang="en-US" sz="2000" dirty="0"/>
              <a:t>2. Tourism results in the protection and </a:t>
            </a:r>
            <a:r>
              <a:rPr lang="en-US" sz="2000" dirty="0" err="1"/>
              <a:t>revitalisation</a:t>
            </a:r>
            <a:r>
              <a:rPr lang="en-US" sz="2000" dirty="0"/>
              <a:t> of traditional cultural practices by providing financial support and engendering community pride. This is seen as positively contributing to the goals of sustainable tourism – </a:t>
            </a:r>
          </a:p>
          <a:p>
            <a:pPr marL="365125" lvl="1" indent="-280988">
              <a:lnSpc>
                <a:spcPct val="90000"/>
              </a:lnSpc>
              <a:buNone/>
              <a:defRPr/>
            </a:pPr>
            <a:endParaRPr lang="en-US" sz="2000" dirty="0"/>
          </a:p>
          <a:p>
            <a:pPr marL="365125" lvl="1" indent="-280988">
              <a:lnSpc>
                <a:spcPct val="90000"/>
              </a:lnSpc>
              <a:buNone/>
              <a:defRPr/>
            </a:pPr>
            <a:r>
              <a:rPr lang="en-US" sz="2000" dirty="0"/>
              <a:t>      </a:t>
            </a:r>
            <a:r>
              <a:rPr lang="en-US" sz="2000" b="1" dirty="0">
                <a:effectLst>
                  <a:outerShdw blurRad="38100" dist="38100" dir="2700000" algn="tl">
                    <a:srgbClr val="000000">
                      <a:alpha val="43137"/>
                    </a:srgbClr>
                  </a:outerShdw>
                </a:effectLst>
              </a:rPr>
              <a:t>cultural preservation </a:t>
            </a:r>
          </a:p>
          <a:p>
            <a:pPr marL="468313" lvl="1" indent="0">
              <a:lnSpc>
                <a:spcPct val="90000"/>
              </a:lnSpc>
              <a:buSzPct val="99000"/>
              <a:buNone/>
              <a:defRPr/>
            </a:pPr>
            <a:endParaRPr lang="en-US" sz="1800" dirty="0"/>
          </a:p>
        </p:txBody>
      </p:sp>
      <p:sp>
        <p:nvSpPr>
          <p:cNvPr id="29701" name="Text Box 8"/>
          <p:cNvSpPr txBox="1">
            <a:spLocks noChangeArrowheads="1"/>
          </p:cNvSpPr>
          <p:nvPr/>
        </p:nvSpPr>
        <p:spPr bwMode="auto">
          <a:xfrm>
            <a:off x="10287000" y="6629400"/>
            <a:ext cx="152400"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b"/>
          <a:lstStyle>
            <a:lvl1pPr eaLnBrk="0" hangingPunct="0">
              <a:defRPr sz="42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42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42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42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4200">
                <a:solidFill>
                  <a:srgbClr val="000000"/>
                </a:solidFill>
                <a:latin typeface="Gill Sans" charset="0"/>
                <a:ea typeface="ヒラギノ角ゴ ProN W3" charset="0"/>
                <a:cs typeface="ヒラギノ角ゴ ProN W3" charset="0"/>
                <a:sym typeface="Gill Sans" charset="0"/>
              </a:defRPr>
            </a:lvl5pPr>
            <a:lvl6pPr marL="25146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6pPr>
            <a:lvl7pPr marL="29718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7pPr>
            <a:lvl8pPr marL="34290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8pPr>
            <a:lvl9pPr marL="38862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9pPr>
          </a:lstStyle>
          <a:p>
            <a:pPr algn="r" eaLnBrk="1" hangingPunct="1">
              <a:spcAft>
                <a:spcPts val="600"/>
              </a:spcAft>
            </a:pPr>
            <a:fld id="{9A99886F-F672-42DD-BFCD-C4E06F88CEB1}" type="slidenum">
              <a:rPr lang="en-US" sz="1400">
                <a:solidFill>
                  <a:schemeClr val="tx1"/>
                </a:solidFill>
                <a:latin typeface="Times New Roman" pitchFamily="18" charset="0"/>
                <a:cs typeface="Times New Roman" pitchFamily="18" charset="0"/>
                <a:sym typeface="Times New Roman" pitchFamily="18" charset="0"/>
              </a:rPr>
              <a:pPr algn="r" eaLnBrk="1" hangingPunct="1">
                <a:spcAft>
                  <a:spcPts val="600"/>
                </a:spcAft>
              </a:pPr>
              <a:t>16</a:t>
            </a:fld>
            <a:endParaRPr lang="en-US" sz="1400">
              <a:solidFill>
                <a:schemeClr val="tx1"/>
              </a:solidFill>
              <a:latin typeface="Times New Roman" pitchFamily="18" charset="0"/>
              <a:cs typeface="Times New Roman" pitchFamily="18" charset="0"/>
              <a:sym typeface="Times New Roman" pitchFamily="18" charset="0"/>
            </a:endParaRPr>
          </a:p>
        </p:txBody>
      </p:sp>
      <p:sp>
        <p:nvSpPr>
          <p:cNvPr id="9" name="TextBox 8"/>
          <p:cNvSpPr txBox="1"/>
          <p:nvPr/>
        </p:nvSpPr>
        <p:spPr>
          <a:xfrm>
            <a:off x="2587136" y="6608656"/>
            <a:ext cx="4413131" cy="276999"/>
          </a:xfrm>
          <a:prstGeom prst="rect">
            <a:avLst/>
          </a:prstGeom>
          <a:noFill/>
        </p:spPr>
        <p:txBody>
          <a:bodyPr wrap="none" rtlCol="0">
            <a:spAutoFit/>
          </a:bodyPr>
          <a:lstStyle/>
          <a:p>
            <a:r>
              <a:rPr lang="en-US" sz="1200" dirty="0"/>
              <a:t>© Alexandra Coghlan 2019 </a:t>
            </a:r>
            <a:r>
              <a:rPr lang="en-US" sz="1200" i="1" dirty="0"/>
              <a:t>Introduction to Sustainable Tourism</a:t>
            </a:r>
          </a:p>
        </p:txBody>
      </p:sp>
    </p:spTree>
    <p:extLst>
      <p:ext uri="{BB962C8B-B14F-4D97-AF65-F5344CB8AC3E}">
        <p14:creationId xmlns:p14="http://schemas.microsoft.com/office/powerpoint/2010/main" val="2502814270"/>
      </p:ext>
    </p:extLst>
  </p:cSld>
  <p:clrMapOvr>
    <a:masterClrMapping/>
  </p:clrMapOvr>
  <p:transition spd="slow"/>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8" name="Rectangle 6"/>
          <p:cNvSpPr>
            <a:spLocks noGrp="1" noChangeArrowheads="1"/>
          </p:cNvSpPr>
          <p:nvPr>
            <p:ph type="title"/>
          </p:nvPr>
        </p:nvSpPr>
        <p:spPr>
          <a:xfrm>
            <a:off x="6094579" y="752476"/>
            <a:ext cx="3988849" cy="1381125"/>
          </a:xfrm>
        </p:spPr>
        <p:txBody>
          <a:bodyPr>
            <a:normAutofit fontScale="90000"/>
          </a:bodyPr>
          <a:lstStyle/>
          <a:p>
            <a:pPr>
              <a:defRPr/>
            </a:pPr>
            <a:r>
              <a:rPr lang="en-US" dirty="0">
                <a:solidFill>
                  <a:srgbClr val="FF0000"/>
                </a:solidFill>
                <a:effectLst>
                  <a:outerShdw blurRad="38100" dist="38100" dir="2700000" algn="tl">
                    <a:srgbClr val="000000">
                      <a:alpha val="43137"/>
                    </a:srgbClr>
                  </a:outerShdw>
                </a:effectLst>
              </a:rPr>
              <a:t>Socio-cultural Costs</a:t>
            </a:r>
          </a:p>
        </p:txBody>
      </p:sp>
      <p:sp>
        <p:nvSpPr>
          <p:cNvPr id="18435" name="Rectangle 7"/>
          <p:cNvSpPr>
            <a:spLocks noGrp="1" noChangeArrowheads="1"/>
          </p:cNvSpPr>
          <p:nvPr>
            <p:ph idx="1"/>
          </p:nvPr>
        </p:nvSpPr>
        <p:spPr>
          <a:xfrm>
            <a:off x="6094579" y="2362483"/>
            <a:ext cx="4003614" cy="2927188"/>
          </a:xfrm>
        </p:spPr>
        <p:txBody>
          <a:bodyPr anchor="ctr">
            <a:normAutofit fontScale="92500" lnSpcReduction="10000"/>
          </a:bodyPr>
          <a:lstStyle/>
          <a:p>
            <a:pPr>
              <a:spcBef>
                <a:spcPts val="1000"/>
              </a:spcBef>
              <a:buFont typeface="+mj-lt"/>
              <a:buAutoNum type="arabicPeriod"/>
            </a:pPr>
            <a:r>
              <a:rPr lang="en-US" sz="2800" dirty="0">
                <a:solidFill>
                  <a:srgbClr val="000000"/>
                </a:solidFill>
              </a:rPr>
              <a:t>Commodification and loss of authenticity </a:t>
            </a:r>
          </a:p>
          <a:p>
            <a:pPr>
              <a:spcBef>
                <a:spcPts val="1000"/>
              </a:spcBef>
              <a:buFont typeface="+mj-lt"/>
              <a:buAutoNum type="arabicPeriod"/>
            </a:pPr>
            <a:r>
              <a:rPr lang="en-US" sz="2800" dirty="0" err="1">
                <a:solidFill>
                  <a:srgbClr val="000000"/>
                </a:solidFill>
              </a:rPr>
              <a:t>Doxey’s</a:t>
            </a:r>
            <a:r>
              <a:rPr lang="en-US" sz="2800" dirty="0">
                <a:solidFill>
                  <a:srgbClr val="000000"/>
                </a:solidFill>
              </a:rPr>
              <a:t> Irritation index </a:t>
            </a:r>
          </a:p>
          <a:p>
            <a:pPr>
              <a:spcBef>
                <a:spcPts val="1000"/>
              </a:spcBef>
              <a:buFont typeface="+mj-lt"/>
              <a:buAutoNum type="arabicPeriod"/>
            </a:pPr>
            <a:r>
              <a:rPr lang="en-US" sz="2800" dirty="0">
                <a:solidFill>
                  <a:srgbClr val="000000"/>
                </a:solidFill>
              </a:rPr>
              <a:t>Crime</a:t>
            </a:r>
          </a:p>
          <a:p>
            <a:pPr>
              <a:spcBef>
                <a:spcPts val="1000"/>
              </a:spcBef>
              <a:buFont typeface="+mj-lt"/>
              <a:buAutoNum type="arabicPeriod"/>
            </a:pPr>
            <a:r>
              <a:rPr lang="en-US" sz="2800" dirty="0">
                <a:solidFill>
                  <a:srgbClr val="000000"/>
                </a:solidFill>
              </a:rPr>
              <a:t>Servility theory </a:t>
            </a:r>
          </a:p>
          <a:p>
            <a:pPr>
              <a:spcBef>
                <a:spcPts val="1000"/>
              </a:spcBef>
              <a:buFont typeface="+mj-lt"/>
              <a:buAutoNum type="arabicPeriod"/>
            </a:pPr>
            <a:r>
              <a:rPr lang="en-US" sz="2800" dirty="0">
                <a:solidFill>
                  <a:srgbClr val="000000"/>
                </a:solidFill>
              </a:rPr>
              <a:t>Demonstration effect  </a:t>
            </a:r>
          </a:p>
        </p:txBody>
      </p:sp>
      <p:sp>
        <p:nvSpPr>
          <p:cNvPr id="14340" name="Slide Number Placeholder 3"/>
          <p:cNvSpPr>
            <a:spLocks noGrp="1"/>
          </p:cNvSpPr>
          <p:nvPr>
            <p:ph type="sldNum" sz="quarter" idx="12"/>
          </p:nvPr>
        </p:nvSpPr>
        <p:spPr bwMode="auto">
          <a:xfrm>
            <a:off x="9791450" y="6372752"/>
            <a:ext cx="428046" cy="235550"/>
          </a:xfrm>
          <a:prstGeom prst="ellipse">
            <a:avLst/>
          </a:prstGeom>
        </p:spPr>
        <p:txBody>
          <a:bodyPr numCol="1" anchorCtr="0" compatLnSpc="1">
            <a:prstTxWarp prst="textNoShape">
              <a:avLst/>
            </a:prstTxWarp>
            <a:normAutofit/>
          </a:bodyPr>
          <a:lstStyle>
            <a:lvl1pPr eaLnBrk="0" hangingPunct="0">
              <a:defRPr sz="42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42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42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42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4200">
                <a:solidFill>
                  <a:srgbClr val="000000"/>
                </a:solidFill>
                <a:latin typeface="Gill Sans" charset="0"/>
                <a:ea typeface="ヒラギノ角ゴ ProN W3" charset="0"/>
                <a:cs typeface="ヒラギノ角ゴ ProN W3" charset="0"/>
                <a:sym typeface="Gill Sans" charset="0"/>
              </a:defRPr>
            </a:lvl5pPr>
            <a:lvl6pPr marL="25146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6pPr>
            <a:lvl7pPr marL="29718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7pPr>
            <a:lvl8pPr marL="34290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8pPr>
            <a:lvl9pPr marL="38862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9pPr>
          </a:lstStyle>
          <a:p>
            <a:pPr eaLnBrk="1" hangingPunct="1">
              <a:lnSpc>
                <a:spcPct val="90000"/>
              </a:lnSpc>
              <a:spcAft>
                <a:spcPts val="600"/>
              </a:spcAft>
            </a:pPr>
            <a:fld id="{4161CE67-63E5-4140-A31B-9BD94D06DA25}" type="slidenum">
              <a:rPr lang="en-US" sz="500">
                <a:solidFill>
                  <a:srgbClr val="898989"/>
                </a:solidFill>
                <a:latin typeface="Times New Roman" pitchFamily="18" charset="0"/>
                <a:cs typeface="Times New Roman" pitchFamily="18" charset="0"/>
                <a:sym typeface="Times New Roman" pitchFamily="18" charset="0"/>
              </a:rPr>
              <a:pPr eaLnBrk="1" hangingPunct="1">
                <a:lnSpc>
                  <a:spcPct val="90000"/>
                </a:lnSpc>
                <a:spcAft>
                  <a:spcPts val="600"/>
                </a:spcAft>
              </a:pPr>
              <a:t>17</a:t>
            </a:fld>
            <a:endParaRPr lang="en-US" sz="500">
              <a:solidFill>
                <a:srgbClr val="898989"/>
              </a:solidFill>
              <a:latin typeface="Times New Roman" pitchFamily="18" charset="0"/>
              <a:cs typeface="Times New Roman" pitchFamily="18" charset="0"/>
              <a:sym typeface="Times New Roman" pitchFamily="18" charset="0"/>
            </a:endParaRPr>
          </a:p>
        </p:txBody>
      </p:sp>
      <p:sp>
        <p:nvSpPr>
          <p:cNvPr id="14341" name="Text Box 8"/>
          <p:cNvSpPr txBox="1">
            <a:spLocks noChangeArrowheads="1"/>
          </p:cNvSpPr>
          <p:nvPr/>
        </p:nvSpPr>
        <p:spPr bwMode="auto">
          <a:xfrm>
            <a:off x="10287000" y="6629400"/>
            <a:ext cx="152400"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b"/>
          <a:lstStyle>
            <a:lvl1pPr eaLnBrk="0" hangingPunct="0">
              <a:defRPr sz="42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42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42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42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4200">
                <a:solidFill>
                  <a:srgbClr val="000000"/>
                </a:solidFill>
                <a:latin typeface="Gill Sans" charset="0"/>
                <a:ea typeface="ヒラギノ角ゴ ProN W3" charset="0"/>
                <a:cs typeface="ヒラギノ角ゴ ProN W3" charset="0"/>
                <a:sym typeface="Gill Sans" charset="0"/>
              </a:defRPr>
            </a:lvl5pPr>
            <a:lvl6pPr marL="25146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6pPr>
            <a:lvl7pPr marL="29718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7pPr>
            <a:lvl8pPr marL="34290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8pPr>
            <a:lvl9pPr marL="38862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9pPr>
          </a:lstStyle>
          <a:p>
            <a:pPr algn="r" eaLnBrk="1" hangingPunct="1">
              <a:spcAft>
                <a:spcPts val="600"/>
              </a:spcAft>
            </a:pPr>
            <a:fld id="{1F8D86C6-0E5B-44D8-9432-DF0E8D419B90}" type="slidenum">
              <a:rPr lang="en-US" sz="1400">
                <a:solidFill>
                  <a:schemeClr val="tx1"/>
                </a:solidFill>
                <a:latin typeface="Times New Roman" pitchFamily="18" charset="0"/>
                <a:cs typeface="Times New Roman" pitchFamily="18" charset="0"/>
                <a:sym typeface="Times New Roman" pitchFamily="18" charset="0"/>
              </a:rPr>
              <a:pPr algn="r" eaLnBrk="1" hangingPunct="1">
                <a:spcAft>
                  <a:spcPts val="600"/>
                </a:spcAft>
              </a:pPr>
              <a:t>17</a:t>
            </a:fld>
            <a:endParaRPr lang="en-US" sz="1400">
              <a:solidFill>
                <a:schemeClr val="tx1"/>
              </a:solidFill>
              <a:latin typeface="Times New Roman" pitchFamily="18" charset="0"/>
              <a:cs typeface="Times New Roman" pitchFamily="18" charset="0"/>
              <a:sym typeface="Times New Roman" pitchFamily="18" charset="0"/>
            </a:endParaRPr>
          </a:p>
        </p:txBody>
      </p:sp>
      <p:sp>
        <p:nvSpPr>
          <p:cNvPr id="12" name="TextBox 11"/>
          <p:cNvSpPr txBox="1"/>
          <p:nvPr/>
        </p:nvSpPr>
        <p:spPr>
          <a:xfrm>
            <a:off x="2554215" y="6581002"/>
            <a:ext cx="4413131" cy="276999"/>
          </a:xfrm>
          <a:prstGeom prst="rect">
            <a:avLst/>
          </a:prstGeom>
          <a:noFill/>
        </p:spPr>
        <p:txBody>
          <a:bodyPr wrap="none" rtlCol="0">
            <a:spAutoFit/>
          </a:bodyPr>
          <a:lstStyle/>
          <a:p>
            <a:r>
              <a:rPr lang="en-US" sz="1200" dirty="0"/>
              <a:t>© Alexandra Coghlan 2019 </a:t>
            </a:r>
            <a:r>
              <a:rPr lang="en-US" sz="1200" i="1" dirty="0"/>
              <a:t>Introduction to Sustainable Tourism</a:t>
            </a:r>
          </a:p>
        </p:txBody>
      </p:sp>
      <p:pic>
        <p:nvPicPr>
          <p:cNvPr id="3" name="Picture 2" descr="A picture containing photo, different, old, building&#10;&#10;Description automatically generated">
            <a:extLst>
              <a:ext uri="{FF2B5EF4-FFF2-40B4-BE49-F238E27FC236}">
                <a16:creationId xmlns:a16="http://schemas.microsoft.com/office/drawing/2014/main" id="{C8445047-6076-4BE3-8A2B-71ACB875D62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85912" y="1257301"/>
            <a:ext cx="2681288" cy="3157538"/>
          </a:xfrm>
          <a:prstGeom prst="rect">
            <a:avLst/>
          </a:prstGeom>
        </p:spPr>
      </p:pic>
    </p:spTree>
    <p:extLst>
      <p:ext uri="{BB962C8B-B14F-4D97-AF65-F5344CB8AC3E}">
        <p14:creationId xmlns:p14="http://schemas.microsoft.com/office/powerpoint/2010/main" val="324843716"/>
      </p:ext>
    </p:extLst>
  </p:cSld>
  <p:clrMapOvr>
    <a:masterClrMapping/>
  </p:clrMapOvr>
  <p:transition spd="slow"/>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5C21A359-F503-49C7-A695-A5DCCA5DABCA}"/>
              </a:ext>
            </a:extLst>
          </p:cNvPr>
          <p:cNvSpPr txBox="1">
            <a:spLocks/>
          </p:cNvSpPr>
          <p:nvPr/>
        </p:nvSpPr>
        <p:spPr>
          <a:xfrm>
            <a:off x="364385" y="296863"/>
            <a:ext cx="11240932" cy="1861946"/>
          </a:xfrm>
          <a:prstGeom prst="rect">
            <a:avLst/>
          </a:prstGeom>
        </p:spPr>
        <p:txBody>
          <a:bodyPr/>
          <a:lstStyle/>
          <a:p>
            <a:pPr>
              <a:defRPr/>
            </a:pPr>
            <a:r>
              <a:rPr lang="en-US" sz="3400" b="1" kern="0" dirty="0">
                <a:solidFill>
                  <a:srgbClr val="007FA3"/>
                </a:solidFill>
                <a:latin typeface="+mj-lt"/>
                <a:ea typeface="+mj-ea"/>
                <a:cs typeface="+mj-cs"/>
              </a:rPr>
              <a:t>Table 9.2</a:t>
            </a:r>
            <a:br>
              <a:rPr lang="en-US" sz="3400" b="1" kern="0" dirty="0">
                <a:solidFill>
                  <a:srgbClr val="007FA3"/>
                </a:solidFill>
                <a:latin typeface="+mj-lt"/>
                <a:ea typeface="+mj-ea"/>
                <a:cs typeface="+mj-cs"/>
              </a:rPr>
            </a:br>
            <a:r>
              <a:rPr lang="en-US" sz="3400" b="1" kern="0" dirty="0">
                <a:solidFill>
                  <a:srgbClr val="007FA3"/>
                </a:solidFill>
                <a:latin typeface="+mj-lt"/>
                <a:ea typeface="+mj-ea"/>
                <a:cs typeface="+mj-cs"/>
              </a:rPr>
              <a:t>Primary and secondary data for measuring socio-cultural impacts ;Data from different sources</a:t>
            </a:r>
          </a:p>
        </p:txBody>
      </p:sp>
      <p:pic>
        <p:nvPicPr>
          <p:cNvPr id="12291" name="Picture 2" descr="M09NF003.gif">
            <a:extLst>
              <a:ext uri="{FF2B5EF4-FFF2-40B4-BE49-F238E27FC236}">
                <a16:creationId xmlns:a16="http://schemas.microsoft.com/office/drawing/2014/main" id="{36B14AD7-94AE-472B-9470-775ACB43BE7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00650" y="1968249"/>
            <a:ext cx="9625263" cy="43225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8" name="Rectangle 6"/>
          <p:cNvSpPr>
            <a:spLocks noGrp="1" noChangeArrowheads="1"/>
          </p:cNvSpPr>
          <p:nvPr>
            <p:ph type="title"/>
          </p:nvPr>
        </p:nvSpPr>
        <p:spPr/>
        <p:txBody>
          <a:bodyPr>
            <a:normAutofit/>
          </a:bodyPr>
          <a:lstStyle/>
          <a:p>
            <a:pPr>
              <a:defRPr/>
            </a:pPr>
            <a:r>
              <a:rPr lang="en-US" sz="3400" dirty="0">
                <a:solidFill>
                  <a:srgbClr val="FF0000"/>
                </a:solidFill>
              </a:rPr>
              <a:t>Authenticity &amp; Commodification</a:t>
            </a:r>
          </a:p>
        </p:txBody>
      </p:sp>
      <p:sp>
        <p:nvSpPr>
          <p:cNvPr id="38915" name="Rectangle 7"/>
          <p:cNvSpPr>
            <a:spLocks noGrp="1" noChangeArrowheads="1"/>
          </p:cNvSpPr>
          <p:nvPr>
            <p:ph idx="1"/>
          </p:nvPr>
        </p:nvSpPr>
        <p:spPr/>
        <p:txBody>
          <a:bodyPr anchor="ctr">
            <a:normAutofit fontScale="77500" lnSpcReduction="20000"/>
          </a:bodyPr>
          <a:lstStyle/>
          <a:p>
            <a:pPr eaLnBrk="1" hangingPunct="1">
              <a:buFont typeface="Arial" charset="0"/>
              <a:buChar char="•"/>
              <a:defRPr/>
            </a:pPr>
            <a:r>
              <a:rPr lang="en-US" sz="2600" dirty="0"/>
              <a:t>Both tourists and hosts have roles to play in tourism, and these can vary between authentic and contrived </a:t>
            </a:r>
          </a:p>
          <a:p>
            <a:pPr eaLnBrk="1" hangingPunct="1">
              <a:buFont typeface="Arial" charset="0"/>
              <a:buChar char="•"/>
              <a:defRPr/>
            </a:pPr>
            <a:endParaRPr lang="en-US" sz="2600" dirty="0"/>
          </a:p>
          <a:p>
            <a:pPr eaLnBrk="1" hangingPunct="1">
              <a:buFont typeface="Arial" charset="0"/>
              <a:buChar char="•"/>
              <a:defRPr/>
            </a:pPr>
            <a:r>
              <a:rPr lang="en-US" sz="2600" b="1" dirty="0">
                <a:solidFill>
                  <a:srgbClr val="FF0000"/>
                </a:solidFill>
                <a:effectLst>
                  <a:outerShdw blurRad="38100" dist="38100" dir="2700000" algn="tl">
                    <a:srgbClr val="000000">
                      <a:alpha val="43137"/>
                    </a:srgbClr>
                  </a:outerShdw>
                </a:effectLst>
              </a:rPr>
              <a:t>Frontstage and backstage</a:t>
            </a:r>
          </a:p>
          <a:p>
            <a:pPr lvl="1" eaLnBrk="1" hangingPunct="1">
              <a:buFont typeface="Arial" charset="0"/>
              <a:buChar char="•"/>
              <a:defRPr/>
            </a:pPr>
            <a:r>
              <a:rPr lang="en-US" sz="2600" dirty="0"/>
              <a:t>Host community </a:t>
            </a:r>
            <a:r>
              <a:rPr lang="en-US" sz="2600" dirty="0" err="1"/>
              <a:t>recognises</a:t>
            </a:r>
            <a:r>
              <a:rPr lang="en-US" sz="2600" dirty="0"/>
              <a:t> areas within the destination that are for tourism purposes and places where they perform authentic cultural performances away from the tourists</a:t>
            </a:r>
          </a:p>
          <a:p>
            <a:pPr lvl="1" eaLnBrk="1" hangingPunct="1">
              <a:buFont typeface="Arial" charset="0"/>
              <a:buChar char="•"/>
              <a:defRPr/>
            </a:pPr>
            <a:endParaRPr lang="en-US" sz="2600" dirty="0"/>
          </a:p>
          <a:p>
            <a:pPr>
              <a:buFont typeface="Arial" charset="0"/>
              <a:buChar char="•"/>
              <a:defRPr/>
            </a:pPr>
            <a:r>
              <a:rPr lang="en-US" sz="2600" b="1" dirty="0">
                <a:solidFill>
                  <a:srgbClr val="FF0000"/>
                </a:solidFill>
              </a:rPr>
              <a:t>Authenticity and/commodification can also apply to objects/events/performances</a:t>
            </a:r>
            <a:r>
              <a:rPr lang="en-US" sz="2600" dirty="0"/>
              <a:t>: </a:t>
            </a:r>
          </a:p>
          <a:p>
            <a:pPr lvl="1">
              <a:buFont typeface="Arial" charset="0"/>
              <a:buChar char="•"/>
              <a:defRPr/>
            </a:pPr>
            <a:r>
              <a:rPr lang="en-US" sz="2600" dirty="0"/>
              <a:t>Aesthetic, practical, uniformity and quality commodification (e.g. a cultural object changed to be easier to pack). </a:t>
            </a:r>
          </a:p>
          <a:p>
            <a:pPr marL="0" lvl="1" indent="0">
              <a:buNone/>
              <a:defRPr/>
            </a:pPr>
            <a:r>
              <a:rPr lang="en-US" sz="2600" dirty="0"/>
              <a:t> </a:t>
            </a:r>
          </a:p>
          <a:p>
            <a:pPr lvl="1" indent="-457200">
              <a:buFont typeface="Arial" charset="0"/>
              <a:buChar char="•"/>
              <a:defRPr/>
            </a:pPr>
            <a:endParaRPr lang="en-US" sz="1700" dirty="0"/>
          </a:p>
        </p:txBody>
      </p:sp>
      <p:sp>
        <p:nvSpPr>
          <p:cNvPr id="36868" name="Slide Number Placeholder 3"/>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nchorCtr="0" compatLnSpc="1">
            <a:prstTxWarp prst="textNoShape">
              <a:avLst/>
            </a:prstTxWarp>
            <a:normAutofit/>
          </a:bodyPr>
          <a:lstStyle>
            <a:lvl1pPr eaLnBrk="0" hangingPunct="0">
              <a:defRPr sz="42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42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42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42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4200">
                <a:solidFill>
                  <a:srgbClr val="000000"/>
                </a:solidFill>
                <a:latin typeface="Gill Sans" charset="0"/>
                <a:ea typeface="ヒラギノ角ゴ ProN W3" charset="0"/>
                <a:cs typeface="ヒラギノ角ゴ ProN W3" charset="0"/>
                <a:sym typeface="Gill Sans" charset="0"/>
              </a:defRPr>
            </a:lvl5pPr>
            <a:lvl6pPr marL="25146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6pPr>
            <a:lvl7pPr marL="29718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7pPr>
            <a:lvl8pPr marL="34290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8pPr>
            <a:lvl9pPr marL="38862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9pPr>
          </a:lstStyle>
          <a:p>
            <a:pPr eaLnBrk="1" hangingPunct="1">
              <a:spcAft>
                <a:spcPts val="600"/>
              </a:spcAft>
            </a:pPr>
            <a:fld id="{114E6133-92E9-4CFB-9C76-ED76852AA70B}" type="slidenum">
              <a:rPr lang="en-US" sz="1000">
                <a:solidFill>
                  <a:schemeClr val="tx1">
                    <a:lumMod val="50000"/>
                    <a:lumOff val="50000"/>
                  </a:schemeClr>
                </a:solidFill>
                <a:latin typeface="Times New Roman" pitchFamily="18" charset="0"/>
                <a:cs typeface="Times New Roman" pitchFamily="18" charset="0"/>
                <a:sym typeface="Times New Roman" pitchFamily="18" charset="0"/>
              </a:rPr>
              <a:pPr eaLnBrk="1" hangingPunct="1">
                <a:spcAft>
                  <a:spcPts val="600"/>
                </a:spcAft>
              </a:pPr>
              <a:t>19</a:t>
            </a:fld>
            <a:endParaRPr lang="en-US" sz="1000">
              <a:solidFill>
                <a:schemeClr val="tx1">
                  <a:lumMod val="50000"/>
                  <a:lumOff val="50000"/>
                </a:schemeClr>
              </a:solidFill>
              <a:latin typeface="Times New Roman" pitchFamily="18" charset="0"/>
              <a:cs typeface="Times New Roman" pitchFamily="18" charset="0"/>
              <a:sym typeface="Times New Roman" pitchFamily="18" charset="0"/>
            </a:endParaRPr>
          </a:p>
        </p:txBody>
      </p:sp>
      <p:sp>
        <p:nvSpPr>
          <p:cNvPr id="36869" name="Text Box 8"/>
          <p:cNvSpPr txBox="1">
            <a:spLocks noChangeArrowheads="1"/>
          </p:cNvSpPr>
          <p:nvPr/>
        </p:nvSpPr>
        <p:spPr bwMode="auto">
          <a:xfrm>
            <a:off x="10287000" y="6629400"/>
            <a:ext cx="152400"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b"/>
          <a:lstStyle>
            <a:lvl1pPr eaLnBrk="0" hangingPunct="0">
              <a:defRPr sz="42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42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42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42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4200">
                <a:solidFill>
                  <a:srgbClr val="000000"/>
                </a:solidFill>
                <a:latin typeface="Gill Sans" charset="0"/>
                <a:ea typeface="ヒラギノ角ゴ ProN W3" charset="0"/>
                <a:cs typeface="ヒラギノ角ゴ ProN W3" charset="0"/>
                <a:sym typeface="Gill Sans" charset="0"/>
              </a:defRPr>
            </a:lvl5pPr>
            <a:lvl6pPr marL="25146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6pPr>
            <a:lvl7pPr marL="29718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7pPr>
            <a:lvl8pPr marL="34290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8pPr>
            <a:lvl9pPr marL="38862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9pPr>
          </a:lstStyle>
          <a:p>
            <a:pPr algn="r" eaLnBrk="1" hangingPunct="1">
              <a:spcAft>
                <a:spcPts val="600"/>
              </a:spcAft>
            </a:pPr>
            <a:fld id="{D819A0D6-FCF4-4D3F-AE2E-23EE71DB9A22}" type="slidenum">
              <a:rPr lang="en-US" sz="1400">
                <a:solidFill>
                  <a:schemeClr val="tx1"/>
                </a:solidFill>
                <a:latin typeface="Times New Roman" pitchFamily="18" charset="0"/>
                <a:cs typeface="Times New Roman" pitchFamily="18" charset="0"/>
                <a:sym typeface="Times New Roman" pitchFamily="18" charset="0"/>
              </a:rPr>
              <a:pPr algn="r" eaLnBrk="1" hangingPunct="1">
                <a:spcAft>
                  <a:spcPts val="600"/>
                </a:spcAft>
              </a:pPr>
              <a:t>19</a:t>
            </a:fld>
            <a:endParaRPr lang="en-US" sz="1400">
              <a:solidFill>
                <a:schemeClr val="tx1"/>
              </a:solidFill>
              <a:latin typeface="Times New Roman" pitchFamily="18" charset="0"/>
              <a:cs typeface="Times New Roman" pitchFamily="18" charset="0"/>
              <a:sym typeface="Times New Roman" pitchFamily="18" charset="0"/>
            </a:endParaRPr>
          </a:p>
        </p:txBody>
      </p:sp>
      <p:pic>
        <p:nvPicPr>
          <p:cNvPr id="33" name="Picture 3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810797" y="5712519"/>
            <a:ext cx="874192" cy="1137493"/>
          </a:xfrm>
          <a:prstGeom prst="rect">
            <a:avLst/>
          </a:prstGeom>
        </p:spPr>
      </p:pic>
      <p:pic>
        <p:nvPicPr>
          <p:cNvPr id="34" name="Picture 3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73805" y="6158413"/>
            <a:ext cx="791146" cy="691598"/>
          </a:xfrm>
          <a:prstGeom prst="rect">
            <a:avLst/>
          </a:prstGeom>
        </p:spPr>
      </p:pic>
      <p:sp>
        <p:nvSpPr>
          <p:cNvPr id="35" name="TextBox 34"/>
          <p:cNvSpPr txBox="1"/>
          <p:nvPr/>
        </p:nvSpPr>
        <p:spPr>
          <a:xfrm>
            <a:off x="2564952" y="6573013"/>
            <a:ext cx="4413131" cy="276999"/>
          </a:xfrm>
          <a:prstGeom prst="rect">
            <a:avLst/>
          </a:prstGeom>
          <a:noFill/>
        </p:spPr>
        <p:txBody>
          <a:bodyPr wrap="none" rtlCol="0">
            <a:spAutoFit/>
          </a:bodyPr>
          <a:lstStyle/>
          <a:p>
            <a:r>
              <a:rPr lang="en-US" sz="1200" dirty="0"/>
              <a:t>© Alexandra Coghlan 2019 </a:t>
            </a:r>
            <a:r>
              <a:rPr lang="en-US" sz="1200" i="1" dirty="0"/>
              <a:t>Introduction to Sustainable Tourism</a:t>
            </a:r>
          </a:p>
        </p:txBody>
      </p:sp>
    </p:spTree>
    <p:extLst>
      <p:ext uri="{BB962C8B-B14F-4D97-AF65-F5344CB8AC3E}">
        <p14:creationId xmlns:p14="http://schemas.microsoft.com/office/powerpoint/2010/main" val="2676378214"/>
      </p:ext>
    </p:extLst>
  </p:cSld>
  <p:clrMapOvr>
    <a:masterClrMapping/>
  </p:clrMapOvr>
  <p:transition spd="slow"/>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B27BD71-FAC6-4B3A-A175-DB6414854325}"/>
              </a:ext>
            </a:extLst>
          </p:cNvPr>
          <p:cNvSpPr txBox="1">
            <a:spLocks/>
          </p:cNvSpPr>
          <p:nvPr/>
        </p:nvSpPr>
        <p:spPr>
          <a:xfrm>
            <a:off x="1816101" y="296863"/>
            <a:ext cx="8550275" cy="1130300"/>
          </a:xfrm>
          <a:prstGeom prst="rect">
            <a:avLst/>
          </a:prstGeom>
        </p:spPr>
        <p:txBody>
          <a:bodyPr/>
          <a:lstStyle/>
          <a:p>
            <a:pPr>
              <a:defRPr/>
            </a:pPr>
            <a:r>
              <a:rPr lang="en-US" sz="3400" b="1" kern="0" dirty="0">
                <a:solidFill>
                  <a:srgbClr val="007FA3"/>
                </a:solidFill>
                <a:latin typeface="+mj-lt"/>
                <a:ea typeface="+mj-ea"/>
                <a:cs typeface="+mj-cs"/>
              </a:rPr>
              <a:t>Figure 9.3</a:t>
            </a:r>
            <a:br>
              <a:rPr lang="en-US" sz="3400" b="1" kern="0" dirty="0">
                <a:solidFill>
                  <a:srgbClr val="007FA3"/>
                </a:solidFill>
                <a:latin typeface="+mj-lt"/>
                <a:ea typeface="+mj-ea"/>
                <a:cs typeface="+mj-cs"/>
              </a:rPr>
            </a:br>
            <a:r>
              <a:rPr lang="en-IN" sz="3400" b="1" kern="0" dirty="0">
                <a:solidFill>
                  <a:srgbClr val="007FA3"/>
                </a:solidFill>
                <a:latin typeface="+mj-lt"/>
                <a:ea typeface="+mj-ea"/>
                <a:cs typeface="+mj-cs"/>
              </a:rPr>
              <a:t>Levels of cultural penetration</a:t>
            </a:r>
            <a:endParaRPr lang="en-US" sz="3400" b="1" i="1" kern="0" dirty="0">
              <a:solidFill>
                <a:srgbClr val="007FA3"/>
              </a:solidFill>
              <a:latin typeface="+mj-lt"/>
              <a:ea typeface="+mj-ea"/>
              <a:cs typeface="+mj-cs"/>
            </a:endParaRPr>
          </a:p>
        </p:txBody>
      </p:sp>
      <p:pic>
        <p:nvPicPr>
          <p:cNvPr id="11267" name="Picture 2" descr="M09NF003.gif">
            <a:extLst>
              <a:ext uri="{FF2B5EF4-FFF2-40B4-BE49-F238E27FC236}">
                <a16:creationId xmlns:a16="http://schemas.microsoft.com/office/drawing/2014/main" id="{F16ED20F-BBF5-43C7-84F7-44F3EC2F2A0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024064" y="1717676"/>
            <a:ext cx="8143875" cy="4251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8FC26-9362-4B53-B6EF-F36427054996}"/>
              </a:ext>
            </a:extLst>
          </p:cNvPr>
          <p:cNvSpPr>
            <a:spLocks noGrp="1"/>
          </p:cNvSpPr>
          <p:nvPr>
            <p:ph type="title"/>
          </p:nvPr>
        </p:nvSpPr>
        <p:spPr/>
        <p:txBody>
          <a:bodyPr/>
          <a:lstStyle/>
          <a:p>
            <a:endParaRPr lang="en-GB"/>
          </a:p>
        </p:txBody>
      </p:sp>
      <p:pic>
        <p:nvPicPr>
          <p:cNvPr id="4" name="Online Media 3" title="Commodity">
            <a:hlinkClick r:id="" action="ppaction://media"/>
            <a:extLst>
              <a:ext uri="{FF2B5EF4-FFF2-40B4-BE49-F238E27FC236}">
                <a16:creationId xmlns:a16="http://schemas.microsoft.com/office/drawing/2014/main" id="{85F61BD4-25B7-44F1-9FB5-A19642FA9C01}"/>
              </a:ext>
            </a:extLst>
          </p:cNvPr>
          <p:cNvPicPr>
            <a:picLocks noGrp="1" noRot="1" noChangeAspect="1"/>
          </p:cNvPicPr>
          <p:nvPr>
            <p:ph idx="1"/>
            <a:videoFile r:link="rId1"/>
          </p:nvPr>
        </p:nvPicPr>
        <p:blipFill>
          <a:blip r:embed="rId4"/>
          <a:stretch>
            <a:fillRect/>
          </a:stretch>
        </p:blipFill>
        <p:spPr>
          <a:xfrm>
            <a:off x="1362564" y="203200"/>
            <a:ext cx="9133669" cy="5608320"/>
          </a:xfrm>
          <a:prstGeom prst="rect">
            <a:avLst/>
          </a:prstGeom>
        </p:spPr>
      </p:pic>
    </p:spTree>
    <p:extLst>
      <p:ext uri="{BB962C8B-B14F-4D97-AF65-F5344CB8AC3E}">
        <p14:creationId xmlns:p14="http://schemas.microsoft.com/office/powerpoint/2010/main" val="664074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8" name="Rectangle 6"/>
          <p:cNvSpPr>
            <a:spLocks noGrp="1" noChangeArrowheads="1"/>
          </p:cNvSpPr>
          <p:nvPr>
            <p:ph type="title"/>
          </p:nvPr>
        </p:nvSpPr>
        <p:spPr/>
        <p:txBody>
          <a:bodyPr>
            <a:normAutofit/>
          </a:bodyPr>
          <a:lstStyle/>
          <a:p>
            <a:pPr>
              <a:defRPr/>
            </a:pPr>
            <a:r>
              <a:rPr lang="en-US" sz="2800" dirty="0">
                <a:solidFill>
                  <a:srgbClr val="FFFFFF"/>
                </a:solidFill>
              </a:rPr>
              <a:t>Servility theory &amp; demonstration effect </a:t>
            </a:r>
          </a:p>
        </p:txBody>
      </p:sp>
      <p:sp>
        <p:nvSpPr>
          <p:cNvPr id="38915" name="Rectangle 7"/>
          <p:cNvSpPr>
            <a:spLocks noGrp="1" noChangeArrowheads="1"/>
          </p:cNvSpPr>
          <p:nvPr>
            <p:ph idx="1"/>
          </p:nvPr>
        </p:nvSpPr>
        <p:spPr/>
        <p:txBody>
          <a:bodyPr anchor="ctr">
            <a:normAutofit/>
          </a:bodyPr>
          <a:lstStyle/>
          <a:p>
            <a:pPr marL="0" indent="0" eaLnBrk="1" hangingPunct="1">
              <a:buNone/>
              <a:defRPr/>
            </a:pPr>
            <a:r>
              <a:rPr lang="en-US" b="1" dirty="0">
                <a:solidFill>
                  <a:srgbClr val="FF0000"/>
                </a:solidFill>
              </a:rPr>
              <a:t>Servility Theory</a:t>
            </a:r>
          </a:p>
          <a:p>
            <a:pPr lvl="1" eaLnBrk="1" hangingPunct="1">
              <a:buFont typeface="Arial" charset="0"/>
              <a:buChar char="•"/>
              <a:defRPr/>
            </a:pPr>
            <a:r>
              <a:rPr lang="en-US" sz="3200" dirty="0"/>
              <a:t>Involves the presentation and exploitation of the people themselves as a commodity, as demonstrated in advertisements and imagery that degrade and stereotype local people</a:t>
            </a:r>
          </a:p>
          <a:p>
            <a:pPr lvl="1">
              <a:buFont typeface="Arial" charset="0"/>
              <a:buChar char="•"/>
              <a:defRPr/>
            </a:pPr>
            <a:endParaRPr lang="en-US" sz="2000" dirty="0"/>
          </a:p>
          <a:p>
            <a:pPr marL="457200" lvl="1" indent="0" eaLnBrk="1" hangingPunct="1">
              <a:buNone/>
              <a:defRPr/>
            </a:pPr>
            <a:endParaRPr lang="en-US" sz="2000" dirty="0"/>
          </a:p>
        </p:txBody>
      </p:sp>
      <p:sp>
        <p:nvSpPr>
          <p:cNvPr id="36868" name="Slide Number Placeholder 3"/>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nchorCtr="0" compatLnSpc="1">
            <a:prstTxWarp prst="textNoShape">
              <a:avLst/>
            </a:prstTxWarp>
            <a:normAutofit/>
          </a:bodyPr>
          <a:lstStyle>
            <a:lvl1pPr eaLnBrk="0" hangingPunct="0">
              <a:defRPr sz="42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42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42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42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4200">
                <a:solidFill>
                  <a:srgbClr val="000000"/>
                </a:solidFill>
                <a:latin typeface="Gill Sans" charset="0"/>
                <a:ea typeface="ヒラギノ角ゴ ProN W3" charset="0"/>
                <a:cs typeface="ヒラギノ角ゴ ProN W3" charset="0"/>
                <a:sym typeface="Gill Sans" charset="0"/>
              </a:defRPr>
            </a:lvl5pPr>
            <a:lvl6pPr marL="25146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6pPr>
            <a:lvl7pPr marL="29718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7pPr>
            <a:lvl8pPr marL="34290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8pPr>
            <a:lvl9pPr marL="38862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9pPr>
          </a:lstStyle>
          <a:p>
            <a:pPr eaLnBrk="1" hangingPunct="1">
              <a:spcAft>
                <a:spcPts val="600"/>
              </a:spcAft>
            </a:pPr>
            <a:fld id="{114E6133-92E9-4CFB-9C76-ED76852AA70B}" type="slidenum">
              <a:rPr lang="en-US" sz="1000">
                <a:solidFill>
                  <a:schemeClr val="tx1">
                    <a:lumMod val="50000"/>
                    <a:lumOff val="50000"/>
                  </a:schemeClr>
                </a:solidFill>
                <a:latin typeface="Times New Roman" pitchFamily="18" charset="0"/>
                <a:cs typeface="Times New Roman" pitchFamily="18" charset="0"/>
                <a:sym typeface="Times New Roman" pitchFamily="18" charset="0"/>
              </a:rPr>
              <a:pPr eaLnBrk="1" hangingPunct="1">
                <a:spcAft>
                  <a:spcPts val="600"/>
                </a:spcAft>
              </a:pPr>
              <a:t>22</a:t>
            </a:fld>
            <a:endParaRPr lang="en-US" sz="1000">
              <a:solidFill>
                <a:schemeClr val="tx1">
                  <a:lumMod val="50000"/>
                  <a:lumOff val="50000"/>
                </a:schemeClr>
              </a:solidFill>
              <a:latin typeface="Times New Roman" pitchFamily="18" charset="0"/>
              <a:cs typeface="Times New Roman" pitchFamily="18" charset="0"/>
              <a:sym typeface="Times New Roman" pitchFamily="18" charset="0"/>
            </a:endParaRPr>
          </a:p>
        </p:txBody>
      </p:sp>
      <p:sp>
        <p:nvSpPr>
          <p:cNvPr id="36869" name="Text Box 8"/>
          <p:cNvSpPr txBox="1">
            <a:spLocks noChangeArrowheads="1"/>
          </p:cNvSpPr>
          <p:nvPr/>
        </p:nvSpPr>
        <p:spPr bwMode="auto">
          <a:xfrm>
            <a:off x="10287000" y="6629400"/>
            <a:ext cx="152400"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b"/>
          <a:lstStyle>
            <a:lvl1pPr eaLnBrk="0" hangingPunct="0">
              <a:defRPr sz="42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42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42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42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4200">
                <a:solidFill>
                  <a:srgbClr val="000000"/>
                </a:solidFill>
                <a:latin typeface="Gill Sans" charset="0"/>
                <a:ea typeface="ヒラギノ角ゴ ProN W3" charset="0"/>
                <a:cs typeface="ヒラギノ角ゴ ProN W3" charset="0"/>
                <a:sym typeface="Gill Sans" charset="0"/>
              </a:defRPr>
            </a:lvl5pPr>
            <a:lvl6pPr marL="25146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6pPr>
            <a:lvl7pPr marL="29718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7pPr>
            <a:lvl8pPr marL="34290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8pPr>
            <a:lvl9pPr marL="38862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9pPr>
          </a:lstStyle>
          <a:p>
            <a:pPr algn="r" eaLnBrk="1" hangingPunct="1">
              <a:spcAft>
                <a:spcPts val="600"/>
              </a:spcAft>
            </a:pPr>
            <a:fld id="{D819A0D6-FCF4-4D3F-AE2E-23EE71DB9A22}" type="slidenum">
              <a:rPr lang="en-US" sz="1400">
                <a:solidFill>
                  <a:schemeClr val="tx1"/>
                </a:solidFill>
                <a:latin typeface="Times New Roman" pitchFamily="18" charset="0"/>
                <a:cs typeface="Times New Roman" pitchFamily="18" charset="0"/>
                <a:sym typeface="Times New Roman" pitchFamily="18" charset="0"/>
              </a:rPr>
              <a:pPr algn="r" eaLnBrk="1" hangingPunct="1">
                <a:spcAft>
                  <a:spcPts val="600"/>
                </a:spcAft>
              </a:pPr>
              <a:t>22</a:t>
            </a:fld>
            <a:endParaRPr lang="en-US" sz="1400">
              <a:solidFill>
                <a:schemeClr val="tx1"/>
              </a:solidFill>
              <a:latin typeface="Times New Roman" pitchFamily="18" charset="0"/>
              <a:cs typeface="Times New Roman" pitchFamily="18" charset="0"/>
              <a:sym typeface="Times New Roman" pitchFamily="18" charset="0"/>
            </a:endParaRPr>
          </a:p>
        </p:txBody>
      </p:sp>
      <p:sp>
        <p:nvSpPr>
          <p:cNvPr id="35" name="TextBox 34"/>
          <p:cNvSpPr txBox="1"/>
          <p:nvPr/>
        </p:nvSpPr>
        <p:spPr>
          <a:xfrm>
            <a:off x="2519995" y="6601278"/>
            <a:ext cx="4413131" cy="276999"/>
          </a:xfrm>
          <a:prstGeom prst="rect">
            <a:avLst/>
          </a:prstGeom>
          <a:noFill/>
        </p:spPr>
        <p:txBody>
          <a:bodyPr wrap="none" rtlCol="0">
            <a:spAutoFit/>
          </a:bodyPr>
          <a:lstStyle/>
          <a:p>
            <a:r>
              <a:rPr lang="en-US" sz="1200" dirty="0"/>
              <a:t>© Alexandra Coghlan 2019 </a:t>
            </a:r>
            <a:r>
              <a:rPr lang="en-US" sz="1200" i="1" dirty="0"/>
              <a:t>Introduction to Sustainable Tourism</a:t>
            </a:r>
          </a:p>
        </p:txBody>
      </p:sp>
      <p:sp>
        <p:nvSpPr>
          <p:cNvPr id="2" name="Rectangle 1">
            <a:extLst>
              <a:ext uri="{FF2B5EF4-FFF2-40B4-BE49-F238E27FC236}">
                <a16:creationId xmlns:a16="http://schemas.microsoft.com/office/drawing/2014/main" id="{2A3BDD40-2F03-449E-8534-86373B60B803}"/>
              </a:ext>
            </a:extLst>
          </p:cNvPr>
          <p:cNvSpPr/>
          <p:nvPr/>
        </p:nvSpPr>
        <p:spPr>
          <a:xfrm>
            <a:off x="1331345" y="638368"/>
            <a:ext cx="8260659" cy="646331"/>
          </a:xfrm>
          <a:prstGeom prst="rect">
            <a:avLst/>
          </a:prstGeom>
        </p:spPr>
        <p:txBody>
          <a:bodyPr wrap="none">
            <a:spAutoFit/>
          </a:bodyPr>
          <a:lstStyle/>
          <a:p>
            <a:r>
              <a:rPr lang="en-US" sz="3600" dirty="0">
                <a:solidFill>
                  <a:srgbClr val="FF0000"/>
                </a:solidFill>
                <a:effectLst>
                  <a:outerShdw blurRad="38100" dist="38100" dir="2700000" algn="tl">
                    <a:srgbClr val="000000">
                      <a:alpha val="43137"/>
                    </a:srgbClr>
                  </a:outerShdw>
                </a:effectLst>
              </a:rPr>
              <a:t>Servility theory &amp; demonstration effect </a:t>
            </a:r>
            <a:endParaRPr lang="en-GB" sz="3600" dirty="0">
              <a:solidFill>
                <a:srgbClr val="FF0000"/>
              </a:solidFill>
              <a:effectLst>
                <a:outerShdw blurRad="38100" dist="38100" dir="2700000" algn="tl">
                  <a:srgbClr val="000000">
                    <a:alpha val="43137"/>
                  </a:srgbClr>
                </a:outerShdw>
              </a:effectLst>
            </a:endParaRPr>
          </a:p>
        </p:txBody>
      </p:sp>
      <p:pic>
        <p:nvPicPr>
          <p:cNvPr id="4" name="Picture 3" descr="A drawing of a cartoon character&#10;&#10;Description automatically generated">
            <a:extLst>
              <a:ext uri="{FF2B5EF4-FFF2-40B4-BE49-F238E27FC236}">
                <a16:creationId xmlns:a16="http://schemas.microsoft.com/office/drawing/2014/main" id="{205F88E6-3DC1-4127-874F-31714D3A72E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89336" y="4154184"/>
            <a:ext cx="2486752" cy="1545612"/>
          </a:xfrm>
          <a:prstGeom prst="rect">
            <a:avLst/>
          </a:prstGeom>
        </p:spPr>
      </p:pic>
    </p:spTree>
    <p:extLst>
      <p:ext uri="{BB962C8B-B14F-4D97-AF65-F5344CB8AC3E}">
        <p14:creationId xmlns:p14="http://schemas.microsoft.com/office/powerpoint/2010/main" val="2387337537"/>
      </p:ext>
    </p:extLst>
  </p:cSld>
  <p:clrMapOvr>
    <a:masterClrMapping/>
  </p:clrMapOvr>
  <p:transition spd="slow"/>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86BC4-4B67-4B8B-82F1-C4AC2219AA9A}"/>
              </a:ext>
            </a:extLst>
          </p:cNvPr>
          <p:cNvSpPr>
            <a:spLocks noGrp="1"/>
          </p:cNvSpPr>
          <p:nvPr>
            <p:ph type="title"/>
          </p:nvPr>
        </p:nvSpPr>
        <p:spPr/>
        <p:txBody>
          <a:bodyPr>
            <a:normAutofit fontScale="90000"/>
          </a:bodyPr>
          <a:lstStyle/>
          <a:p>
            <a:r>
              <a:rPr lang="en-US" b="1" dirty="0">
                <a:solidFill>
                  <a:srgbClr val="FF0000"/>
                </a:solidFill>
              </a:rPr>
              <a:t>The Demonstration effect</a:t>
            </a:r>
            <a:br>
              <a:rPr lang="en-US" b="1" dirty="0">
                <a:solidFill>
                  <a:srgbClr val="FF0000"/>
                </a:solidFill>
              </a:rPr>
            </a:br>
            <a:endParaRPr lang="en-GB" dirty="0"/>
          </a:p>
        </p:txBody>
      </p:sp>
      <p:sp>
        <p:nvSpPr>
          <p:cNvPr id="3" name="Content Placeholder 2">
            <a:extLst>
              <a:ext uri="{FF2B5EF4-FFF2-40B4-BE49-F238E27FC236}">
                <a16:creationId xmlns:a16="http://schemas.microsoft.com/office/drawing/2014/main" id="{6DD525FC-260F-4F59-8AAD-2DD3C89DDAB6}"/>
              </a:ext>
            </a:extLst>
          </p:cNvPr>
          <p:cNvSpPr>
            <a:spLocks noGrp="1"/>
          </p:cNvSpPr>
          <p:nvPr>
            <p:ph idx="1"/>
          </p:nvPr>
        </p:nvSpPr>
        <p:spPr/>
        <p:txBody>
          <a:bodyPr>
            <a:normAutofit/>
          </a:bodyPr>
          <a:lstStyle/>
          <a:p>
            <a:pPr lvl="1">
              <a:buFont typeface="Arial" charset="0"/>
              <a:buChar char="•"/>
              <a:defRPr/>
            </a:pPr>
            <a:r>
              <a:rPr lang="en-US" sz="3200" dirty="0"/>
              <a:t>Local people try to imitate tourist lifestyles</a:t>
            </a:r>
          </a:p>
          <a:p>
            <a:pPr lvl="1">
              <a:buFont typeface="Arial" charset="0"/>
              <a:buChar char="•"/>
              <a:defRPr/>
            </a:pPr>
            <a:r>
              <a:rPr lang="en-US" sz="3200" dirty="0"/>
              <a:t>Locals may resort to crime to achieve this lifestyle</a:t>
            </a:r>
          </a:p>
          <a:p>
            <a:r>
              <a:rPr lang="en-GB" dirty="0"/>
              <a:t>Tourism in rural and indigenous communities has many positive and negative impacts. </a:t>
            </a:r>
          </a:p>
          <a:p>
            <a:r>
              <a:rPr lang="en-GB" dirty="0"/>
              <a:t>One of the most detrimental impacts on the culture of the host community is the demonstration effect</a:t>
            </a:r>
            <a:endParaRPr lang="en-US" sz="3200" dirty="0"/>
          </a:p>
          <a:p>
            <a:pPr lvl="1">
              <a:buFont typeface="Arial" charset="0"/>
              <a:buChar char="•"/>
              <a:defRPr/>
            </a:pPr>
            <a:endParaRPr lang="en-US" sz="3200" b="1" dirty="0">
              <a:solidFill>
                <a:srgbClr val="FF0000"/>
              </a:solidFill>
            </a:endParaRPr>
          </a:p>
          <a:p>
            <a:endParaRPr lang="en-GB" dirty="0"/>
          </a:p>
        </p:txBody>
      </p:sp>
    </p:spTree>
    <p:extLst>
      <p:ext uri="{BB962C8B-B14F-4D97-AF65-F5344CB8AC3E}">
        <p14:creationId xmlns:p14="http://schemas.microsoft.com/office/powerpoint/2010/main" val="11239842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82C9B-AC6A-45DB-8004-205FBBAEB919}"/>
              </a:ext>
            </a:extLst>
          </p:cNvPr>
          <p:cNvSpPr>
            <a:spLocks noGrp="1"/>
          </p:cNvSpPr>
          <p:nvPr>
            <p:ph type="title"/>
          </p:nvPr>
        </p:nvSpPr>
        <p:spPr/>
        <p:txBody>
          <a:bodyPr>
            <a:normAutofit fontScale="90000"/>
          </a:bodyPr>
          <a:lstStyle/>
          <a:p>
            <a:r>
              <a:rPr lang="en-GB" b="1" dirty="0">
                <a:solidFill>
                  <a:srgbClr val="FF0000"/>
                </a:solidFill>
              </a:rPr>
              <a:t>Acculturation</a:t>
            </a:r>
            <a:r>
              <a:rPr lang="en-GB" dirty="0"/>
              <a:t> </a:t>
            </a:r>
            <a:br>
              <a:rPr lang="en-GB" dirty="0"/>
            </a:br>
            <a:endParaRPr lang="en-GB" dirty="0"/>
          </a:p>
        </p:txBody>
      </p:sp>
      <p:sp>
        <p:nvSpPr>
          <p:cNvPr id="3" name="Content Placeholder 2">
            <a:extLst>
              <a:ext uri="{FF2B5EF4-FFF2-40B4-BE49-F238E27FC236}">
                <a16:creationId xmlns:a16="http://schemas.microsoft.com/office/drawing/2014/main" id="{50D4B359-D85E-4A63-8344-BD7A155713EB}"/>
              </a:ext>
            </a:extLst>
          </p:cNvPr>
          <p:cNvSpPr>
            <a:spLocks noGrp="1"/>
          </p:cNvSpPr>
          <p:nvPr>
            <p:ph idx="1"/>
          </p:nvPr>
        </p:nvSpPr>
        <p:spPr/>
        <p:txBody>
          <a:bodyPr>
            <a:normAutofit fontScale="92500" lnSpcReduction="20000"/>
          </a:bodyPr>
          <a:lstStyle/>
          <a:p>
            <a:pPr>
              <a:defRPr/>
            </a:pPr>
            <a:r>
              <a:rPr lang="en-GB" sz="3600" dirty="0"/>
              <a:t>Changing components of culture due to foreign influence</a:t>
            </a:r>
            <a:endParaRPr lang="en-US" sz="3600" dirty="0"/>
          </a:p>
          <a:p>
            <a:r>
              <a:rPr lang="en-GB" dirty="0"/>
              <a:t>The process of acquiring or modifying a certain culture for the benefit of the tourist demand. </a:t>
            </a:r>
          </a:p>
          <a:p>
            <a:r>
              <a:rPr lang="en-GB" dirty="0"/>
              <a:t>Examples of this are: </a:t>
            </a:r>
          </a:p>
          <a:p>
            <a:pPr marL="400050" lvl="1" indent="0">
              <a:buNone/>
            </a:pPr>
            <a:r>
              <a:rPr lang="en-GB" dirty="0"/>
              <a:t>♦ Changing components of traditional dance to meet the tourists: schedule,  budget, and photography needs. </a:t>
            </a:r>
          </a:p>
          <a:p>
            <a:pPr marL="400050" lvl="1" indent="0">
              <a:buNone/>
            </a:pPr>
            <a:r>
              <a:rPr lang="en-GB" dirty="0"/>
              <a:t>♦Allowing people and cameras into sacred buildings </a:t>
            </a:r>
          </a:p>
          <a:p>
            <a:pPr marL="400050" lvl="1" indent="0">
              <a:buNone/>
            </a:pPr>
            <a:r>
              <a:rPr lang="en-GB" dirty="0"/>
              <a:t>♦Wearing formal traditional dress on regular basis</a:t>
            </a:r>
          </a:p>
        </p:txBody>
      </p:sp>
    </p:spTree>
    <p:extLst>
      <p:ext uri="{BB962C8B-B14F-4D97-AF65-F5344CB8AC3E}">
        <p14:creationId xmlns:p14="http://schemas.microsoft.com/office/powerpoint/2010/main" val="18014848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88BCB-CF4E-4BEE-AE0F-54A7D6CD49F9}"/>
              </a:ext>
            </a:extLst>
          </p:cNvPr>
          <p:cNvSpPr>
            <a:spLocks noGrp="1"/>
          </p:cNvSpPr>
          <p:nvPr>
            <p:ph type="title"/>
          </p:nvPr>
        </p:nvSpPr>
        <p:spPr/>
        <p:txBody>
          <a:bodyPr/>
          <a:lstStyle/>
          <a:p>
            <a:r>
              <a:rPr lang="en-GB" dirty="0">
                <a:solidFill>
                  <a:srgbClr val="FF0000"/>
                </a:solidFill>
                <a:effectLst>
                  <a:outerShdw blurRad="38100" dist="38100" dir="2700000" algn="tl">
                    <a:srgbClr val="000000">
                      <a:alpha val="43137"/>
                    </a:srgbClr>
                  </a:outerShdw>
                </a:effectLst>
              </a:rPr>
              <a:t>Modernisation </a:t>
            </a:r>
          </a:p>
        </p:txBody>
      </p:sp>
      <p:sp>
        <p:nvSpPr>
          <p:cNvPr id="3" name="Content Placeholder 2">
            <a:extLst>
              <a:ext uri="{FF2B5EF4-FFF2-40B4-BE49-F238E27FC236}">
                <a16:creationId xmlns:a16="http://schemas.microsoft.com/office/drawing/2014/main" id="{60624139-2485-47CF-AD62-99F4924705E0}"/>
              </a:ext>
            </a:extLst>
          </p:cNvPr>
          <p:cNvSpPr>
            <a:spLocks noGrp="1"/>
          </p:cNvSpPr>
          <p:nvPr>
            <p:ph idx="1"/>
          </p:nvPr>
        </p:nvSpPr>
        <p:spPr/>
        <p:txBody>
          <a:bodyPr>
            <a:normAutofit fontScale="85000" lnSpcReduction="10000"/>
          </a:bodyPr>
          <a:lstStyle/>
          <a:p>
            <a:r>
              <a:rPr lang="en-GB" dirty="0"/>
              <a:t>When people travel to rural communities Modernisation occurs </a:t>
            </a:r>
          </a:p>
          <a:p>
            <a:r>
              <a:rPr lang="en-GB" dirty="0"/>
              <a:t>The process of acquiring or modifying a certain culture for the benefit of the tourist demand. </a:t>
            </a:r>
          </a:p>
          <a:p>
            <a:r>
              <a:rPr lang="en-GB" dirty="0"/>
              <a:t>Modernization comes in the form of improved infrastructure, enhanced economy, and a change in values, at the cost of the independent culture of the host destination. </a:t>
            </a:r>
          </a:p>
          <a:p>
            <a:r>
              <a:rPr lang="en-GB" dirty="0"/>
              <a:t>Modernization allows developing countries to improve upon their social status but forces them to give up their cultural identity.</a:t>
            </a:r>
          </a:p>
          <a:p>
            <a:pPr marL="0" lvl="0" indent="0">
              <a:spcBef>
                <a:spcPts val="0"/>
              </a:spcBef>
              <a:buNone/>
              <a:defRPr/>
            </a:pPr>
            <a:r>
              <a:rPr lang="en-GB" dirty="0"/>
              <a:t>“</a:t>
            </a:r>
          </a:p>
        </p:txBody>
      </p:sp>
    </p:spTree>
    <p:extLst>
      <p:ext uri="{BB962C8B-B14F-4D97-AF65-F5344CB8AC3E}">
        <p14:creationId xmlns:p14="http://schemas.microsoft.com/office/powerpoint/2010/main" val="35240379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20" name="Rectangle 6"/>
          <p:cNvSpPr>
            <a:spLocks noGrp="1" noChangeArrowheads="1"/>
          </p:cNvSpPr>
          <p:nvPr>
            <p:ph type="title"/>
          </p:nvPr>
        </p:nvSpPr>
        <p:spPr>
          <a:xfrm>
            <a:off x="2202657" y="2415323"/>
            <a:ext cx="2588798" cy="2399869"/>
          </a:xfrm>
        </p:spPr>
        <p:txBody>
          <a:bodyPr>
            <a:normAutofit/>
          </a:bodyPr>
          <a:lstStyle/>
          <a:p>
            <a:pPr>
              <a:defRPr/>
            </a:pPr>
            <a:r>
              <a:rPr lang="en-US" sz="3500" dirty="0">
                <a:solidFill>
                  <a:srgbClr val="FFFFFF"/>
                </a:solidFill>
              </a:rPr>
              <a:t>Local irritation  </a:t>
            </a:r>
          </a:p>
        </p:txBody>
      </p:sp>
      <p:sp>
        <p:nvSpPr>
          <p:cNvPr id="39940" name="Slide Number Placeholder 3"/>
          <p:cNvSpPr>
            <a:spLocks noGrp="1"/>
          </p:cNvSpPr>
          <p:nvPr>
            <p:ph type="sldNum" sz="quarter" idx="12"/>
          </p:nvPr>
        </p:nvSpPr>
        <p:spPr bwMode="auto">
          <a:xfrm>
            <a:off x="9376410" y="320040"/>
            <a:ext cx="685800" cy="32004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nchorCtr="0" compatLnSpc="1">
            <a:prstTxWarp prst="textNoShape">
              <a:avLst/>
            </a:prstTxWarp>
            <a:normAutofit/>
          </a:bodyPr>
          <a:lstStyle>
            <a:lvl1pPr eaLnBrk="0" hangingPunct="0">
              <a:defRPr sz="42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42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42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42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4200">
                <a:solidFill>
                  <a:srgbClr val="000000"/>
                </a:solidFill>
                <a:latin typeface="Gill Sans" charset="0"/>
                <a:ea typeface="ヒラギノ角ゴ ProN W3" charset="0"/>
                <a:cs typeface="ヒラギノ角ゴ ProN W3" charset="0"/>
                <a:sym typeface="Gill Sans" charset="0"/>
              </a:defRPr>
            </a:lvl5pPr>
            <a:lvl6pPr marL="25146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6pPr>
            <a:lvl7pPr marL="29718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7pPr>
            <a:lvl8pPr marL="34290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8pPr>
            <a:lvl9pPr marL="38862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9pPr>
          </a:lstStyle>
          <a:p>
            <a:pPr eaLnBrk="1" hangingPunct="1">
              <a:spcAft>
                <a:spcPts val="600"/>
              </a:spcAft>
            </a:pPr>
            <a:fld id="{7B63C27D-5EC3-49DB-9029-4059D6E9F864}" type="slidenum">
              <a:rPr lang="en-US" sz="1000">
                <a:solidFill>
                  <a:schemeClr val="tx1">
                    <a:lumMod val="50000"/>
                    <a:lumOff val="50000"/>
                  </a:schemeClr>
                </a:solidFill>
                <a:latin typeface="Times New Roman" pitchFamily="18" charset="0"/>
                <a:cs typeface="Times New Roman" pitchFamily="18" charset="0"/>
                <a:sym typeface="Times New Roman" pitchFamily="18" charset="0"/>
              </a:rPr>
              <a:pPr eaLnBrk="1" hangingPunct="1">
                <a:spcAft>
                  <a:spcPts val="600"/>
                </a:spcAft>
              </a:pPr>
              <a:t>26</a:t>
            </a:fld>
            <a:endParaRPr lang="en-US" sz="1000">
              <a:solidFill>
                <a:schemeClr val="tx1">
                  <a:lumMod val="50000"/>
                  <a:lumOff val="50000"/>
                </a:schemeClr>
              </a:solidFill>
              <a:latin typeface="Times New Roman" pitchFamily="18" charset="0"/>
              <a:cs typeface="Times New Roman" pitchFamily="18" charset="0"/>
              <a:sym typeface="Times New Roman" pitchFamily="18" charset="0"/>
            </a:endParaRPr>
          </a:p>
        </p:txBody>
      </p:sp>
      <p:sp>
        <p:nvSpPr>
          <p:cNvPr id="41987" name="Rectangle 7"/>
          <p:cNvSpPr>
            <a:spLocks noGrp="1" noChangeArrowheads="1"/>
          </p:cNvSpPr>
          <p:nvPr>
            <p:ph idx="1"/>
          </p:nvPr>
        </p:nvSpPr>
        <p:spPr>
          <a:xfrm>
            <a:off x="1456267" y="1667649"/>
            <a:ext cx="8524219" cy="4191284"/>
          </a:xfrm>
        </p:spPr>
        <p:txBody>
          <a:bodyPr anchor="ctr">
            <a:normAutofit fontScale="92500" lnSpcReduction="20000"/>
          </a:bodyPr>
          <a:lstStyle/>
          <a:p>
            <a:pPr marL="68262" indent="0">
              <a:buSzPct val="99000"/>
              <a:buNone/>
              <a:defRPr/>
            </a:pPr>
            <a:endParaRPr lang="en-US" sz="1700" dirty="0"/>
          </a:p>
          <a:p>
            <a:pPr marL="68262" indent="0">
              <a:buSzPct val="99000"/>
              <a:buNone/>
              <a:defRPr/>
            </a:pPr>
            <a:r>
              <a:rPr lang="en-US" sz="2200" dirty="0" err="1"/>
              <a:t>Doxey</a:t>
            </a:r>
            <a:r>
              <a:rPr lang="en-US" sz="2200" dirty="0"/>
              <a:t> </a:t>
            </a:r>
            <a:r>
              <a:rPr lang="en-US" sz="2200" dirty="0" err="1"/>
              <a:t>Irridex</a:t>
            </a:r>
            <a:r>
              <a:rPr lang="en-US" sz="2200" dirty="0"/>
              <a:t> model suggests that the impacts will change over time </a:t>
            </a:r>
          </a:p>
          <a:p>
            <a:pPr marL="68262" indent="0">
              <a:buSzPct val="99000"/>
              <a:buNone/>
              <a:defRPr/>
            </a:pPr>
            <a:endParaRPr lang="en-US" sz="1700" dirty="0"/>
          </a:p>
          <a:p>
            <a:pPr marL="68262" indent="0">
              <a:buSzPct val="99000"/>
              <a:buNone/>
              <a:defRPr/>
            </a:pPr>
            <a:endParaRPr lang="en-US" sz="1700" dirty="0"/>
          </a:p>
          <a:p>
            <a:pPr marL="68262" indent="0">
              <a:buSzPct val="99000"/>
              <a:buNone/>
              <a:defRPr/>
            </a:pPr>
            <a:endParaRPr lang="en-US" sz="1700" dirty="0"/>
          </a:p>
          <a:p>
            <a:pPr marL="68262" indent="0">
              <a:buSzPct val="99000"/>
              <a:buNone/>
              <a:defRPr/>
            </a:pPr>
            <a:endParaRPr lang="en-US" sz="1700" dirty="0"/>
          </a:p>
          <a:p>
            <a:pPr marL="68262" indent="0">
              <a:buSzPct val="99000"/>
              <a:buNone/>
              <a:defRPr/>
            </a:pPr>
            <a:endParaRPr lang="en-US" sz="1700" dirty="0"/>
          </a:p>
          <a:p>
            <a:pPr marL="68262" indent="0">
              <a:buSzPct val="99000"/>
              <a:buNone/>
              <a:defRPr/>
            </a:pPr>
            <a:endParaRPr lang="en-US" sz="1700" dirty="0"/>
          </a:p>
          <a:p>
            <a:pPr marL="68262" indent="0">
              <a:buSzPct val="99000"/>
              <a:buNone/>
              <a:defRPr/>
            </a:pPr>
            <a:endParaRPr lang="en-US" sz="1700" dirty="0"/>
          </a:p>
          <a:p>
            <a:pPr marL="68262" indent="0">
              <a:buSzPct val="99000"/>
              <a:buNone/>
              <a:defRPr/>
            </a:pPr>
            <a:endParaRPr lang="en-US" sz="1700" dirty="0"/>
          </a:p>
          <a:p>
            <a:pPr marL="68262" indent="0">
              <a:buSzPct val="99000"/>
              <a:buNone/>
              <a:defRPr/>
            </a:pPr>
            <a:endParaRPr lang="en-US" sz="1700" dirty="0"/>
          </a:p>
          <a:p>
            <a:pPr marL="68262" indent="0">
              <a:buSzPct val="99000"/>
              <a:buNone/>
              <a:defRPr/>
            </a:pPr>
            <a:endParaRPr lang="en-US" sz="1700" dirty="0"/>
          </a:p>
          <a:p>
            <a:pPr marL="68262" indent="0">
              <a:buSzPct val="99000"/>
              <a:buNone/>
              <a:defRPr/>
            </a:pPr>
            <a:r>
              <a:rPr lang="en-US" sz="2200" dirty="0"/>
              <a:t>A “paradox of resentment” may also exist where limiting contact with tourists limits opportunities from tourism, but unlimited contact can drive the </a:t>
            </a:r>
            <a:r>
              <a:rPr lang="en-US" sz="2200" dirty="0" err="1"/>
              <a:t>irridex</a:t>
            </a:r>
            <a:r>
              <a:rPr lang="en-US" sz="2200" dirty="0"/>
              <a:t> factor</a:t>
            </a:r>
          </a:p>
          <a:p>
            <a:pPr marL="68262" indent="0">
              <a:buSzPct val="99000"/>
              <a:buNone/>
              <a:defRPr/>
            </a:pPr>
            <a:endParaRPr lang="en-US" sz="2200" dirty="0"/>
          </a:p>
          <a:p>
            <a:pPr lvl="1" eaLnBrk="1" hangingPunct="1">
              <a:buFont typeface="Arial" charset="0"/>
              <a:buChar char="•"/>
              <a:defRPr/>
            </a:pPr>
            <a:endParaRPr lang="en-US" sz="1700" dirty="0"/>
          </a:p>
        </p:txBody>
      </p:sp>
      <p:sp>
        <p:nvSpPr>
          <p:cNvPr id="39941" name="Text Box 8"/>
          <p:cNvSpPr txBox="1">
            <a:spLocks noChangeArrowheads="1"/>
          </p:cNvSpPr>
          <p:nvPr/>
        </p:nvSpPr>
        <p:spPr bwMode="auto">
          <a:xfrm>
            <a:off x="10287000" y="6629400"/>
            <a:ext cx="152400"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b"/>
          <a:lstStyle>
            <a:lvl1pPr eaLnBrk="0" hangingPunct="0">
              <a:defRPr sz="42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42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42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42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4200">
                <a:solidFill>
                  <a:srgbClr val="000000"/>
                </a:solidFill>
                <a:latin typeface="Gill Sans" charset="0"/>
                <a:ea typeface="ヒラギノ角ゴ ProN W3" charset="0"/>
                <a:cs typeface="ヒラギノ角ゴ ProN W3" charset="0"/>
                <a:sym typeface="Gill Sans" charset="0"/>
              </a:defRPr>
            </a:lvl5pPr>
            <a:lvl6pPr marL="25146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6pPr>
            <a:lvl7pPr marL="29718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7pPr>
            <a:lvl8pPr marL="34290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8pPr>
            <a:lvl9pPr marL="38862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9pPr>
          </a:lstStyle>
          <a:p>
            <a:pPr algn="r" eaLnBrk="1" hangingPunct="1">
              <a:spcAft>
                <a:spcPts val="600"/>
              </a:spcAft>
            </a:pPr>
            <a:fld id="{AEB5FDE7-6DA2-48DC-97CA-E3C11A74BF55}" type="slidenum">
              <a:rPr lang="en-US" sz="1400">
                <a:solidFill>
                  <a:schemeClr val="tx1"/>
                </a:solidFill>
                <a:latin typeface="Times New Roman" pitchFamily="18" charset="0"/>
                <a:cs typeface="Times New Roman" pitchFamily="18" charset="0"/>
                <a:sym typeface="Times New Roman" pitchFamily="18" charset="0"/>
              </a:rPr>
              <a:pPr algn="r" eaLnBrk="1" hangingPunct="1">
                <a:spcAft>
                  <a:spcPts val="600"/>
                </a:spcAft>
              </a:pPr>
              <a:t>26</a:t>
            </a:fld>
            <a:endParaRPr lang="en-US" sz="1400">
              <a:solidFill>
                <a:schemeClr val="tx1"/>
              </a:solidFill>
              <a:latin typeface="Times New Roman" pitchFamily="18" charset="0"/>
              <a:cs typeface="Times New Roman" pitchFamily="18" charset="0"/>
              <a:sym typeface="Times New Roman" pitchFamily="18" charset="0"/>
            </a:endParaRPr>
          </a:p>
        </p:txBody>
      </p:sp>
      <p:pic>
        <p:nvPicPr>
          <p:cNvPr id="2" name="Picture 1">
            <a:extLst>
              <a:ext uri="{FF2B5EF4-FFF2-40B4-BE49-F238E27FC236}">
                <a16:creationId xmlns:a16="http://schemas.microsoft.com/office/drawing/2014/main" id="{25C9598B-6FD4-4954-8965-F43299986E5E}"/>
              </a:ext>
            </a:extLst>
          </p:cNvPr>
          <p:cNvPicPr>
            <a:picLocks noChangeAspect="1"/>
          </p:cNvPicPr>
          <p:nvPr/>
        </p:nvPicPr>
        <p:blipFill>
          <a:blip r:embed="rId2"/>
          <a:stretch>
            <a:fillRect/>
          </a:stretch>
        </p:blipFill>
        <p:spPr>
          <a:xfrm>
            <a:off x="2360422" y="2112695"/>
            <a:ext cx="5040125" cy="2263278"/>
          </a:xfrm>
          <a:prstGeom prst="rect">
            <a:avLst/>
          </a:prstGeom>
        </p:spPr>
      </p:pic>
      <p:sp>
        <p:nvSpPr>
          <p:cNvPr id="36" name="TextBox 35"/>
          <p:cNvSpPr txBox="1"/>
          <p:nvPr/>
        </p:nvSpPr>
        <p:spPr>
          <a:xfrm>
            <a:off x="2547197" y="6575690"/>
            <a:ext cx="4413131" cy="276999"/>
          </a:xfrm>
          <a:prstGeom prst="rect">
            <a:avLst/>
          </a:prstGeom>
          <a:noFill/>
        </p:spPr>
        <p:txBody>
          <a:bodyPr wrap="none" rtlCol="0">
            <a:spAutoFit/>
          </a:bodyPr>
          <a:lstStyle/>
          <a:p>
            <a:r>
              <a:rPr lang="en-US" sz="1200" dirty="0"/>
              <a:t>© Alexandra Coghlan 2019 </a:t>
            </a:r>
            <a:r>
              <a:rPr lang="en-US" sz="1200" i="1" dirty="0"/>
              <a:t>Introduction to Sustainable Tourism</a:t>
            </a:r>
          </a:p>
        </p:txBody>
      </p:sp>
      <p:sp>
        <p:nvSpPr>
          <p:cNvPr id="3" name="Rectangle 2">
            <a:extLst>
              <a:ext uri="{FF2B5EF4-FFF2-40B4-BE49-F238E27FC236}">
                <a16:creationId xmlns:a16="http://schemas.microsoft.com/office/drawing/2014/main" id="{29A266EC-A847-447D-BEBD-95F1935CFC03}"/>
              </a:ext>
            </a:extLst>
          </p:cNvPr>
          <p:cNvSpPr/>
          <p:nvPr/>
        </p:nvSpPr>
        <p:spPr>
          <a:xfrm>
            <a:off x="5245446" y="3244334"/>
            <a:ext cx="1701107" cy="369332"/>
          </a:xfrm>
          <a:prstGeom prst="rect">
            <a:avLst/>
          </a:prstGeom>
        </p:spPr>
        <p:txBody>
          <a:bodyPr wrap="none">
            <a:spAutoFit/>
          </a:bodyPr>
          <a:lstStyle/>
          <a:p>
            <a:r>
              <a:rPr lang="en-US" dirty="0">
                <a:solidFill>
                  <a:srgbClr val="FFFFFF"/>
                </a:solidFill>
              </a:rPr>
              <a:t>Local irritation </a:t>
            </a:r>
            <a:endParaRPr lang="en-GB" dirty="0"/>
          </a:p>
        </p:txBody>
      </p:sp>
      <p:sp>
        <p:nvSpPr>
          <p:cNvPr id="4" name="Rectangle 3">
            <a:extLst>
              <a:ext uri="{FF2B5EF4-FFF2-40B4-BE49-F238E27FC236}">
                <a16:creationId xmlns:a16="http://schemas.microsoft.com/office/drawing/2014/main" id="{3DE1651D-1209-4CDE-9EF8-6F4E6A8F9A03}"/>
              </a:ext>
            </a:extLst>
          </p:cNvPr>
          <p:cNvSpPr/>
          <p:nvPr/>
        </p:nvSpPr>
        <p:spPr>
          <a:xfrm>
            <a:off x="2325706" y="184688"/>
            <a:ext cx="7292427" cy="1077218"/>
          </a:xfrm>
          <a:prstGeom prst="rect">
            <a:avLst/>
          </a:prstGeom>
        </p:spPr>
        <p:txBody>
          <a:bodyPr wrap="square">
            <a:spAutoFit/>
          </a:bodyPr>
          <a:lstStyle/>
          <a:p>
            <a:endParaRPr lang="en-US" sz="3200" dirty="0">
              <a:solidFill>
                <a:srgbClr val="FF0000"/>
              </a:solidFill>
            </a:endParaRPr>
          </a:p>
          <a:p>
            <a:r>
              <a:rPr lang="en-US" sz="3200" dirty="0">
                <a:solidFill>
                  <a:srgbClr val="FF0000"/>
                </a:solidFill>
              </a:rPr>
              <a:t>Local irritation </a:t>
            </a:r>
            <a:endParaRPr lang="en-GB" sz="3200" dirty="0">
              <a:solidFill>
                <a:srgbClr val="FF0000"/>
              </a:solidFill>
            </a:endParaRPr>
          </a:p>
        </p:txBody>
      </p:sp>
    </p:spTree>
    <p:extLst>
      <p:ext uri="{BB962C8B-B14F-4D97-AF65-F5344CB8AC3E}">
        <p14:creationId xmlns:p14="http://schemas.microsoft.com/office/powerpoint/2010/main" val="735669765"/>
      </p:ext>
    </p:extLst>
  </p:cSld>
  <p:clrMapOvr>
    <a:masterClrMapping/>
  </p:clrMapOvr>
  <p:transition spd="slow"/>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20" name="Rectangle 6"/>
          <p:cNvSpPr>
            <a:spLocks noGrp="1" noChangeArrowheads="1"/>
          </p:cNvSpPr>
          <p:nvPr>
            <p:ph type="title"/>
          </p:nvPr>
        </p:nvSpPr>
        <p:spPr/>
        <p:txBody>
          <a:bodyPr>
            <a:normAutofit/>
          </a:bodyPr>
          <a:lstStyle/>
          <a:p>
            <a:pPr>
              <a:defRPr/>
            </a:pPr>
            <a:r>
              <a:rPr lang="en-US" sz="3500" b="1" dirty="0">
                <a:solidFill>
                  <a:srgbClr val="FF0000"/>
                </a:solidFill>
              </a:rPr>
              <a:t>Crime </a:t>
            </a:r>
          </a:p>
        </p:txBody>
      </p:sp>
      <p:sp>
        <p:nvSpPr>
          <p:cNvPr id="41987" name="Rectangle 7"/>
          <p:cNvSpPr>
            <a:spLocks noGrp="1" noChangeArrowheads="1"/>
          </p:cNvSpPr>
          <p:nvPr>
            <p:ph idx="1"/>
          </p:nvPr>
        </p:nvSpPr>
        <p:spPr/>
        <p:txBody>
          <a:bodyPr anchor="ctr">
            <a:normAutofit lnSpcReduction="10000"/>
          </a:bodyPr>
          <a:lstStyle/>
          <a:p>
            <a:pPr lvl="1">
              <a:buFont typeface="Wingdings" panose="05000000000000000000" pitchFamily="2" charset="2"/>
              <a:buChar char="§"/>
              <a:defRPr/>
            </a:pPr>
            <a:r>
              <a:rPr lang="en-US" sz="2400" dirty="0"/>
              <a:t>Tourism lends itself to being a ‘scapegoat’ for other problems in society, since the tourism crimes are highly </a:t>
            </a:r>
            <a:r>
              <a:rPr lang="en-US" sz="2400" dirty="0" err="1"/>
              <a:t>publicised</a:t>
            </a:r>
            <a:endParaRPr lang="en-US" sz="2400" dirty="0"/>
          </a:p>
          <a:p>
            <a:pPr lvl="1" eaLnBrk="1" hangingPunct="1">
              <a:buFont typeface="Arial" charset="0"/>
              <a:buChar char="•"/>
              <a:defRPr/>
            </a:pPr>
            <a:endParaRPr lang="en-US" sz="2400" dirty="0"/>
          </a:p>
          <a:p>
            <a:pPr lvl="1" eaLnBrk="1" hangingPunct="1">
              <a:buFont typeface="Arial" charset="0"/>
              <a:buChar char="•"/>
              <a:defRPr/>
            </a:pPr>
            <a:r>
              <a:rPr lang="en-US" sz="2400" dirty="0"/>
              <a:t>Tourism growth is usually accompanied by growth in residential population; hence, increases in crime may simply reflect the increases in population</a:t>
            </a:r>
          </a:p>
          <a:p>
            <a:pPr lvl="1" eaLnBrk="1" hangingPunct="1">
              <a:buFont typeface="Arial" charset="0"/>
              <a:buChar char="•"/>
              <a:defRPr/>
            </a:pPr>
            <a:endParaRPr lang="en-US" sz="2400" dirty="0"/>
          </a:p>
          <a:p>
            <a:pPr lvl="1" eaLnBrk="1" hangingPunct="1">
              <a:buFont typeface="Arial" charset="0"/>
              <a:buChar char="•"/>
              <a:defRPr/>
            </a:pPr>
            <a:r>
              <a:rPr lang="en-US" sz="2400" dirty="0"/>
              <a:t>Tourists can be particularly vulnerable to crime as they are unfamiliar with the local area and can stray into unsafe areas, are highly conspicuous, are in holiday mode, etc. </a:t>
            </a:r>
          </a:p>
        </p:txBody>
      </p:sp>
      <p:sp>
        <p:nvSpPr>
          <p:cNvPr id="39940" name="Slide Number Placeholder 3"/>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nchorCtr="0" compatLnSpc="1">
            <a:prstTxWarp prst="textNoShape">
              <a:avLst/>
            </a:prstTxWarp>
            <a:normAutofit/>
          </a:bodyPr>
          <a:lstStyle>
            <a:lvl1pPr eaLnBrk="0" hangingPunct="0">
              <a:defRPr sz="42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42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42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42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4200">
                <a:solidFill>
                  <a:srgbClr val="000000"/>
                </a:solidFill>
                <a:latin typeface="Gill Sans" charset="0"/>
                <a:ea typeface="ヒラギノ角ゴ ProN W3" charset="0"/>
                <a:cs typeface="ヒラギノ角ゴ ProN W3" charset="0"/>
                <a:sym typeface="Gill Sans" charset="0"/>
              </a:defRPr>
            </a:lvl5pPr>
            <a:lvl6pPr marL="25146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6pPr>
            <a:lvl7pPr marL="29718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7pPr>
            <a:lvl8pPr marL="34290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8pPr>
            <a:lvl9pPr marL="38862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9pPr>
          </a:lstStyle>
          <a:p>
            <a:pPr eaLnBrk="1" hangingPunct="1">
              <a:spcAft>
                <a:spcPts val="600"/>
              </a:spcAft>
            </a:pPr>
            <a:fld id="{7B63C27D-5EC3-49DB-9029-4059D6E9F864}" type="slidenum">
              <a:rPr lang="en-US" sz="1000">
                <a:solidFill>
                  <a:schemeClr val="tx1">
                    <a:lumMod val="50000"/>
                    <a:lumOff val="50000"/>
                  </a:schemeClr>
                </a:solidFill>
                <a:latin typeface="Times New Roman" pitchFamily="18" charset="0"/>
                <a:cs typeface="Times New Roman" pitchFamily="18" charset="0"/>
                <a:sym typeface="Times New Roman" pitchFamily="18" charset="0"/>
              </a:rPr>
              <a:pPr eaLnBrk="1" hangingPunct="1">
                <a:spcAft>
                  <a:spcPts val="600"/>
                </a:spcAft>
              </a:pPr>
              <a:t>27</a:t>
            </a:fld>
            <a:endParaRPr lang="en-US" sz="1000">
              <a:solidFill>
                <a:schemeClr val="tx1">
                  <a:lumMod val="50000"/>
                  <a:lumOff val="50000"/>
                </a:schemeClr>
              </a:solidFill>
              <a:latin typeface="Times New Roman" pitchFamily="18" charset="0"/>
              <a:cs typeface="Times New Roman" pitchFamily="18" charset="0"/>
              <a:sym typeface="Times New Roman" pitchFamily="18" charset="0"/>
            </a:endParaRPr>
          </a:p>
        </p:txBody>
      </p:sp>
      <p:sp>
        <p:nvSpPr>
          <p:cNvPr id="39941" name="Text Box 8"/>
          <p:cNvSpPr txBox="1">
            <a:spLocks noChangeArrowheads="1"/>
          </p:cNvSpPr>
          <p:nvPr/>
        </p:nvSpPr>
        <p:spPr bwMode="auto">
          <a:xfrm>
            <a:off x="10287000" y="6629400"/>
            <a:ext cx="152400"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b"/>
          <a:lstStyle>
            <a:lvl1pPr eaLnBrk="0" hangingPunct="0">
              <a:defRPr sz="42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42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42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42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4200">
                <a:solidFill>
                  <a:srgbClr val="000000"/>
                </a:solidFill>
                <a:latin typeface="Gill Sans" charset="0"/>
                <a:ea typeface="ヒラギノ角ゴ ProN W3" charset="0"/>
                <a:cs typeface="ヒラギノ角ゴ ProN W3" charset="0"/>
                <a:sym typeface="Gill Sans" charset="0"/>
              </a:defRPr>
            </a:lvl5pPr>
            <a:lvl6pPr marL="25146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6pPr>
            <a:lvl7pPr marL="29718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7pPr>
            <a:lvl8pPr marL="34290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8pPr>
            <a:lvl9pPr marL="38862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9pPr>
          </a:lstStyle>
          <a:p>
            <a:pPr algn="r" eaLnBrk="1" hangingPunct="1">
              <a:spcAft>
                <a:spcPts val="600"/>
              </a:spcAft>
            </a:pPr>
            <a:fld id="{AEB5FDE7-6DA2-48DC-97CA-E3C11A74BF55}" type="slidenum">
              <a:rPr lang="en-US" sz="1400">
                <a:solidFill>
                  <a:schemeClr val="tx1"/>
                </a:solidFill>
                <a:latin typeface="Times New Roman" pitchFamily="18" charset="0"/>
                <a:cs typeface="Times New Roman" pitchFamily="18" charset="0"/>
                <a:sym typeface="Times New Roman" pitchFamily="18" charset="0"/>
              </a:rPr>
              <a:pPr algn="r" eaLnBrk="1" hangingPunct="1">
                <a:spcAft>
                  <a:spcPts val="600"/>
                </a:spcAft>
              </a:pPr>
              <a:t>27</a:t>
            </a:fld>
            <a:endParaRPr lang="en-US" sz="1400">
              <a:solidFill>
                <a:schemeClr val="tx1"/>
              </a:solidFill>
              <a:latin typeface="Times New Roman" pitchFamily="18" charset="0"/>
              <a:cs typeface="Times New Roman" pitchFamily="18" charset="0"/>
              <a:sym typeface="Times New Roman" pitchFamily="18" charset="0"/>
            </a:endParaRPr>
          </a:p>
        </p:txBody>
      </p:sp>
      <p:pic>
        <p:nvPicPr>
          <p:cNvPr id="33" name="Picture 3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811913" y="5727344"/>
            <a:ext cx="874192" cy="1137493"/>
          </a:xfrm>
          <a:prstGeom prst="rect">
            <a:avLst/>
          </a:prstGeom>
        </p:spPr>
      </p:pic>
      <p:pic>
        <p:nvPicPr>
          <p:cNvPr id="34" name="Picture 3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74921" y="6173238"/>
            <a:ext cx="791146" cy="691598"/>
          </a:xfrm>
          <a:prstGeom prst="rect">
            <a:avLst/>
          </a:prstGeom>
        </p:spPr>
      </p:pic>
      <p:sp>
        <p:nvSpPr>
          <p:cNvPr id="35" name="TextBox 34"/>
          <p:cNvSpPr txBox="1"/>
          <p:nvPr/>
        </p:nvSpPr>
        <p:spPr>
          <a:xfrm>
            <a:off x="2566068" y="6587838"/>
            <a:ext cx="4413131" cy="276999"/>
          </a:xfrm>
          <a:prstGeom prst="rect">
            <a:avLst/>
          </a:prstGeom>
          <a:noFill/>
        </p:spPr>
        <p:txBody>
          <a:bodyPr wrap="none" rtlCol="0">
            <a:spAutoFit/>
          </a:bodyPr>
          <a:lstStyle/>
          <a:p>
            <a:r>
              <a:rPr lang="en-US" sz="1200" dirty="0"/>
              <a:t>© Alexandra Coghlan 2019 </a:t>
            </a:r>
            <a:r>
              <a:rPr lang="en-US" sz="1200" i="1" dirty="0"/>
              <a:t>Introduction to Sustainable Tourism</a:t>
            </a:r>
          </a:p>
        </p:txBody>
      </p:sp>
    </p:spTree>
    <p:extLst>
      <p:ext uri="{BB962C8B-B14F-4D97-AF65-F5344CB8AC3E}">
        <p14:creationId xmlns:p14="http://schemas.microsoft.com/office/powerpoint/2010/main" val="1201090109"/>
      </p:ext>
    </p:extLst>
  </p:cSld>
  <p:clrMapOvr>
    <a:masterClrMapping/>
  </p:clrMapOvr>
  <p:transition spd="slow"/>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8" name="Rectangle 6"/>
          <p:cNvSpPr>
            <a:spLocks noGrp="1" noChangeArrowheads="1"/>
          </p:cNvSpPr>
          <p:nvPr>
            <p:ph type="title"/>
          </p:nvPr>
        </p:nvSpPr>
        <p:spPr>
          <a:xfrm>
            <a:off x="6094579" y="1257301"/>
            <a:ext cx="3988849" cy="1381125"/>
          </a:xfrm>
        </p:spPr>
        <p:txBody>
          <a:bodyPr>
            <a:normAutofit fontScale="90000"/>
          </a:bodyPr>
          <a:lstStyle/>
          <a:p>
            <a:pPr>
              <a:defRPr/>
            </a:pPr>
            <a:r>
              <a:rPr lang="en-US" dirty="0">
                <a:solidFill>
                  <a:srgbClr val="000000"/>
                </a:solidFill>
              </a:rPr>
              <a:t>Socio-cultural Benefits</a:t>
            </a:r>
          </a:p>
        </p:txBody>
      </p:sp>
      <p:sp>
        <p:nvSpPr>
          <p:cNvPr id="18435" name="Rectangle 7"/>
          <p:cNvSpPr>
            <a:spLocks noGrp="1" noChangeArrowheads="1"/>
          </p:cNvSpPr>
          <p:nvPr>
            <p:ph idx="1"/>
          </p:nvPr>
        </p:nvSpPr>
        <p:spPr>
          <a:xfrm>
            <a:off x="6224057" y="2586020"/>
            <a:ext cx="4927601" cy="2927188"/>
          </a:xfrm>
        </p:spPr>
        <p:txBody>
          <a:bodyPr anchor="ctr">
            <a:normAutofit/>
          </a:bodyPr>
          <a:lstStyle/>
          <a:p>
            <a:pPr>
              <a:spcBef>
                <a:spcPts val="1000"/>
              </a:spcBef>
              <a:buFont typeface="+mj-lt"/>
              <a:buAutoNum type="arabicPeriod"/>
            </a:pPr>
            <a:r>
              <a:rPr lang="en-US" sz="3600" dirty="0">
                <a:solidFill>
                  <a:srgbClr val="000000"/>
                </a:solidFill>
              </a:rPr>
              <a:t> Cultural preservation</a:t>
            </a:r>
          </a:p>
          <a:p>
            <a:pPr>
              <a:spcBef>
                <a:spcPts val="1000"/>
              </a:spcBef>
              <a:buFont typeface="+mj-lt"/>
              <a:buAutoNum type="arabicPeriod"/>
            </a:pPr>
            <a:r>
              <a:rPr lang="en-US" sz="3600" dirty="0">
                <a:solidFill>
                  <a:srgbClr val="000000"/>
                </a:solidFill>
              </a:rPr>
              <a:t> Cultural </a:t>
            </a:r>
          </a:p>
        </p:txBody>
      </p:sp>
      <p:sp>
        <p:nvSpPr>
          <p:cNvPr id="14340" name="Slide Number Placeholder 3"/>
          <p:cNvSpPr>
            <a:spLocks noGrp="1"/>
          </p:cNvSpPr>
          <p:nvPr>
            <p:ph type="sldNum" sz="quarter" idx="12"/>
          </p:nvPr>
        </p:nvSpPr>
        <p:spPr bwMode="auto">
          <a:xfrm>
            <a:off x="9791450" y="6372752"/>
            <a:ext cx="428046" cy="235550"/>
          </a:xfrm>
          <a:prstGeom prst="ellipse">
            <a:avLst/>
          </a:prstGeom>
        </p:spPr>
        <p:txBody>
          <a:bodyPr numCol="1" anchorCtr="0" compatLnSpc="1">
            <a:prstTxWarp prst="textNoShape">
              <a:avLst/>
            </a:prstTxWarp>
            <a:normAutofit/>
          </a:bodyPr>
          <a:lstStyle>
            <a:lvl1pPr eaLnBrk="0" hangingPunct="0">
              <a:defRPr sz="42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42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42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42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4200">
                <a:solidFill>
                  <a:srgbClr val="000000"/>
                </a:solidFill>
                <a:latin typeface="Gill Sans" charset="0"/>
                <a:ea typeface="ヒラギノ角ゴ ProN W3" charset="0"/>
                <a:cs typeface="ヒラギノ角ゴ ProN W3" charset="0"/>
                <a:sym typeface="Gill Sans" charset="0"/>
              </a:defRPr>
            </a:lvl5pPr>
            <a:lvl6pPr marL="25146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6pPr>
            <a:lvl7pPr marL="29718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7pPr>
            <a:lvl8pPr marL="34290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8pPr>
            <a:lvl9pPr marL="38862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9pPr>
          </a:lstStyle>
          <a:p>
            <a:pPr eaLnBrk="1" hangingPunct="1">
              <a:lnSpc>
                <a:spcPct val="90000"/>
              </a:lnSpc>
              <a:spcAft>
                <a:spcPts val="600"/>
              </a:spcAft>
            </a:pPr>
            <a:fld id="{4161CE67-63E5-4140-A31B-9BD94D06DA25}" type="slidenum">
              <a:rPr lang="en-US" sz="500">
                <a:solidFill>
                  <a:srgbClr val="898989"/>
                </a:solidFill>
                <a:latin typeface="Times New Roman" pitchFamily="18" charset="0"/>
                <a:cs typeface="Times New Roman" pitchFamily="18" charset="0"/>
                <a:sym typeface="Times New Roman" pitchFamily="18" charset="0"/>
              </a:rPr>
              <a:pPr eaLnBrk="1" hangingPunct="1">
                <a:lnSpc>
                  <a:spcPct val="90000"/>
                </a:lnSpc>
                <a:spcAft>
                  <a:spcPts val="600"/>
                </a:spcAft>
              </a:pPr>
              <a:t>28</a:t>
            </a:fld>
            <a:endParaRPr lang="en-US" sz="500">
              <a:solidFill>
                <a:srgbClr val="898989"/>
              </a:solidFill>
              <a:latin typeface="Times New Roman" pitchFamily="18" charset="0"/>
              <a:cs typeface="Times New Roman" pitchFamily="18" charset="0"/>
              <a:sym typeface="Times New Roman" pitchFamily="18" charset="0"/>
            </a:endParaRPr>
          </a:p>
        </p:txBody>
      </p:sp>
      <p:sp>
        <p:nvSpPr>
          <p:cNvPr id="14341" name="Text Box 8"/>
          <p:cNvSpPr txBox="1">
            <a:spLocks noChangeArrowheads="1"/>
          </p:cNvSpPr>
          <p:nvPr/>
        </p:nvSpPr>
        <p:spPr bwMode="auto">
          <a:xfrm>
            <a:off x="10287000" y="6629400"/>
            <a:ext cx="152400"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b"/>
          <a:lstStyle>
            <a:lvl1pPr eaLnBrk="0" hangingPunct="0">
              <a:defRPr sz="42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42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42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42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4200">
                <a:solidFill>
                  <a:srgbClr val="000000"/>
                </a:solidFill>
                <a:latin typeface="Gill Sans" charset="0"/>
                <a:ea typeface="ヒラギノ角ゴ ProN W3" charset="0"/>
                <a:cs typeface="ヒラギノ角ゴ ProN W3" charset="0"/>
                <a:sym typeface="Gill Sans" charset="0"/>
              </a:defRPr>
            </a:lvl5pPr>
            <a:lvl6pPr marL="25146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6pPr>
            <a:lvl7pPr marL="29718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7pPr>
            <a:lvl8pPr marL="34290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8pPr>
            <a:lvl9pPr marL="38862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9pPr>
          </a:lstStyle>
          <a:p>
            <a:pPr algn="r" eaLnBrk="1" hangingPunct="1">
              <a:spcAft>
                <a:spcPts val="600"/>
              </a:spcAft>
            </a:pPr>
            <a:fld id="{1F8D86C6-0E5B-44D8-9432-DF0E8D419B90}" type="slidenum">
              <a:rPr lang="en-US" sz="1400">
                <a:solidFill>
                  <a:schemeClr val="tx1"/>
                </a:solidFill>
                <a:latin typeface="Times New Roman" pitchFamily="18" charset="0"/>
                <a:cs typeface="Times New Roman" pitchFamily="18" charset="0"/>
                <a:sym typeface="Times New Roman" pitchFamily="18" charset="0"/>
              </a:rPr>
              <a:pPr algn="r" eaLnBrk="1" hangingPunct="1">
                <a:spcAft>
                  <a:spcPts val="600"/>
                </a:spcAft>
              </a:pPr>
              <a:t>28</a:t>
            </a:fld>
            <a:endParaRPr lang="en-US" sz="1400">
              <a:solidFill>
                <a:schemeClr val="tx1"/>
              </a:solidFill>
              <a:latin typeface="Times New Roman" pitchFamily="18" charset="0"/>
              <a:cs typeface="Times New Roman" pitchFamily="18" charset="0"/>
              <a:sym typeface="Times New Roman" pitchFamily="18" charset="0"/>
            </a:endParaRPr>
          </a:p>
        </p:txBody>
      </p:sp>
      <p:pic>
        <p:nvPicPr>
          <p:cNvPr id="10" name="Picture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770033" y="5720508"/>
            <a:ext cx="874192" cy="1137493"/>
          </a:xfrm>
          <a:prstGeom prst="rect">
            <a:avLst/>
          </a:prstGeom>
        </p:spPr>
      </p:pic>
      <p:pic>
        <p:nvPicPr>
          <p:cNvPr id="11" name="Picture 10"/>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33041" y="6166402"/>
            <a:ext cx="791146" cy="691598"/>
          </a:xfrm>
          <a:prstGeom prst="rect">
            <a:avLst/>
          </a:prstGeom>
        </p:spPr>
      </p:pic>
      <p:sp>
        <p:nvSpPr>
          <p:cNvPr id="12" name="TextBox 11"/>
          <p:cNvSpPr txBox="1"/>
          <p:nvPr/>
        </p:nvSpPr>
        <p:spPr>
          <a:xfrm>
            <a:off x="2524188" y="6581002"/>
            <a:ext cx="4413131" cy="276999"/>
          </a:xfrm>
          <a:prstGeom prst="rect">
            <a:avLst/>
          </a:prstGeom>
          <a:noFill/>
        </p:spPr>
        <p:txBody>
          <a:bodyPr wrap="none" rtlCol="0">
            <a:spAutoFit/>
          </a:bodyPr>
          <a:lstStyle/>
          <a:p>
            <a:r>
              <a:rPr lang="en-US" sz="1200" dirty="0"/>
              <a:t>© Alexandra Coghlan 2019 </a:t>
            </a:r>
            <a:r>
              <a:rPr lang="en-US" sz="1200" i="1" dirty="0"/>
              <a:t>Introduction to Sustainable Tourism</a:t>
            </a:r>
          </a:p>
        </p:txBody>
      </p:sp>
      <p:pic>
        <p:nvPicPr>
          <p:cNvPr id="3" name="Picture 2" descr="A group of people posing for the camera&#10;&#10;Description automatically generated">
            <a:extLst>
              <a:ext uri="{FF2B5EF4-FFF2-40B4-BE49-F238E27FC236}">
                <a16:creationId xmlns:a16="http://schemas.microsoft.com/office/drawing/2014/main" id="{3258086D-958F-4265-AAFE-49E3AE1AFF2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40341" y="1728668"/>
            <a:ext cx="4286250" cy="1666875"/>
          </a:xfrm>
          <a:prstGeom prst="rect">
            <a:avLst/>
          </a:prstGeom>
        </p:spPr>
      </p:pic>
    </p:spTree>
    <p:extLst>
      <p:ext uri="{BB962C8B-B14F-4D97-AF65-F5344CB8AC3E}">
        <p14:creationId xmlns:p14="http://schemas.microsoft.com/office/powerpoint/2010/main" val="4260506532"/>
      </p:ext>
    </p:extLst>
  </p:cSld>
  <p:clrMapOvr>
    <a:masterClrMapping/>
  </p:clrMapOvr>
  <p:transition spd="slow"/>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52" name="Rectangle 6"/>
          <p:cNvSpPr>
            <a:spLocks noGrp="1" noChangeArrowheads="1"/>
          </p:cNvSpPr>
          <p:nvPr>
            <p:ph type="title"/>
          </p:nvPr>
        </p:nvSpPr>
        <p:spPr/>
        <p:txBody>
          <a:bodyPr>
            <a:normAutofit/>
          </a:bodyPr>
          <a:lstStyle/>
          <a:p>
            <a:pPr>
              <a:defRPr/>
            </a:pPr>
            <a:r>
              <a:rPr lang="en-US" sz="3500">
                <a:solidFill>
                  <a:srgbClr val="FFFFFF"/>
                </a:solidFill>
              </a:rPr>
              <a:t>Social &amp; Cultural Benefits</a:t>
            </a:r>
          </a:p>
        </p:txBody>
      </p:sp>
      <p:sp>
        <p:nvSpPr>
          <p:cNvPr id="34819" name="Rectangle 7"/>
          <p:cNvSpPr>
            <a:spLocks noGrp="1" noChangeArrowheads="1"/>
          </p:cNvSpPr>
          <p:nvPr>
            <p:ph idx="1"/>
          </p:nvPr>
        </p:nvSpPr>
        <p:spPr/>
        <p:txBody>
          <a:bodyPr anchor="ctr">
            <a:normAutofit/>
          </a:bodyPr>
          <a:lstStyle/>
          <a:p>
            <a:pPr marL="514350" indent="-446088">
              <a:buSzPct val="99000"/>
              <a:buFontTx/>
              <a:buAutoNum type="arabicPeriod"/>
              <a:defRPr/>
            </a:pPr>
            <a:r>
              <a:rPr lang="en-US" sz="2400" dirty="0"/>
              <a:t>Promotion of cross-cultural understanding soft diplomacy</a:t>
            </a:r>
          </a:p>
          <a:p>
            <a:pPr marL="68262" indent="0">
              <a:buSzPct val="99000"/>
              <a:buNone/>
              <a:defRPr/>
            </a:pPr>
            <a:endParaRPr lang="en-US" sz="2400" dirty="0"/>
          </a:p>
          <a:p>
            <a:pPr marL="582612" indent="-514350">
              <a:buSzPct val="100000"/>
              <a:buFont typeface="+mj-lt"/>
              <a:buAutoNum type="arabicPeriod" startAt="2"/>
              <a:defRPr/>
            </a:pPr>
            <a:r>
              <a:rPr lang="en-US" sz="2400" dirty="0"/>
              <a:t>Incentive to preserve culture and heritage</a:t>
            </a:r>
          </a:p>
          <a:p>
            <a:pPr marL="514350" indent="-446088">
              <a:buSzPct val="99000"/>
              <a:buFontTx/>
              <a:buAutoNum type="arabicPeriod" startAt="2"/>
              <a:defRPr/>
            </a:pPr>
            <a:endParaRPr lang="en-US" sz="2400" dirty="0"/>
          </a:p>
          <a:p>
            <a:pPr marL="514350" indent="-446088">
              <a:buSzPct val="99000"/>
              <a:buFontTx/>
              <a:buAutoNum type="arabicPeriod" startAt="2"/>
              <a:defRPr/>
            </a:pPr>
            <a:r>
              <a:rPr lang="en-US" sz="2400" dirty="0"/>
              <a:t>Fostering of social wellbeing and stability</a:t>
            </a:r>
          </a:p>
          <a:p>
            <a:pPr marL="68262" indent="0">
              <a:buSzPct val="99000"/>
              <a:buNone/>
              <a:defRPr/>
            </a:pPr>
            <a:endParaRPr lang="en-US" sz="1700" dirty="0"/>
          </a:p>
          <a:p>
            <a:pPr marL="514350" indent="-446088">
              <a:buSzPct val="99000"/>
              <a:buFontTx/>
              <a:buAutoNum type="arabicPeriod" startAt="2"/>
              <a:defRPr/>
            </a:pPr>
            <a:endParaRPr lang="en-US" sz="1700" dirty="0"/>
          </a:p>
        </p:txBody>
      </p:sp>
      <p:sp>
        <p:nvSpPr>
          <p:cNvPr id="31748" name="Slide Number Placeholder 3"/>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nchorCtr="0" compatLnSpc="1">
            <a:prstTxWarp prst="textNoShape">
              <a:avLst/>
            </a:prstTxWarp>
            <a:normAutofit/>
          </a:bodyPr>
          <a:lstStyle>
            <a:lvl1pPr eaLnBrk="0" hangingPunct="0">
              <a:defRPr sz="42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42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42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42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4200">
                <a:solidFill>
                  <a:srgbClr val="000000"/>
                </a:solidFill>
                <a:latin typeface="Gill Sans" charset="0"/>
                <a:ea typeface="ヒラギノ角ゴ ProN W3" charset="0"/>
                <a:cs typeface="ヒラギノ角ゴ ProN W3" charset="0"/>
                <a:sym typeface="Gill Sans" charset="0"/>
              </a:defRPr>
            </a:lvl5pPr>
            <a:lvl6pPr marL="25146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6pPr>
            <a:lvl7pPr marL="29718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7pPr>
            <a:lvl8pPr marL="34290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8pPr>
            <a:lvl9pPr marL="38862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9pPr>
          </a:lstStyle>
          <a:p>
            <a:pPr eaLnBrk="1" hangingPunct="1">
              <a:spcAft>
                <a:spcPts val="600"/>
              </a:spcAft>
            </a:pPr>
            <a:fld id="{1B6338CE-DD43-44D8-992C-008AFE743EC0}" type="slidenum">
              <a:rPr lang="en-US" sz="1000">
                <a:solidFill>
                  <a:schemeClr val="tx1">
                    <a:lumMod val="50000"/>
                    <a:lumOff val="50000"/>
                  </a:schemeClr>
                </a:solidFill>
                <a:latin typeface="Times New Roman" pitchFamily="18" charset="0"/>
                <a:cs typeface="Times New Roman" pitchFamily="18" charset="0"/>
                <a:sym typeface="Times New Roman" pitchFamily="18" charset="0"/>
              </a:rPr>
              <a:pPr eaLnBrk="1" hangingPunct="1">
                <a:spcAft>
                  <a:spcPts val="600"/>
                </a:spcAft>
              </a:pPr>
              <a:t>29</a:t>
            </a:fld>
            <a:endParaRPr lang="en-US" sz="1000">
              <a:solidFill>
                <a:schemeClr val="tx1">
                  <a:lumMod val="50000"/>
                  <a:lumOff val="50000"/>
                </a:schemeClr>
              </a:solidFill>
              <a:latin typeface="Times New Roman" pitchFamily="18" charset="0"/>
              <a:cs typeface="Times New Roman" pitchFamily="18" charset="0"/>
              <a:sym typeface="Times New Roman" pitchFamily="18" charset="0"/>
            </a:endParaRPr>
          </a:p>
        </p:txBody>
      </p:sp>
      <p:sp>
        <p:nvSpPr>
          <p:cNvPr id="31749" name="Text Box 8"/>
          <p:cNvSpPr txBox="1">
            <a:spLocks noChangeArrowheads="1"/>
          </p:cNvSpPr>
          <p:nvPr/>
        </p:nvSpPr>
        <p:spPr bwMode="auto">
          <a:xfrm>
            <a:off x="10287000" y="6629400"/>
            <a:ext cx="152400"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b"/>
          <a:lstStyle>
            <a:lvl1pPr eaLnBrk="0" hangingPunct="0">
              <a:defRPr sz="42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42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42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42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4200">
                <a:solidFill>
                  <a:srgbClr val="000000"/>
                </a:solidFill>
                <a:latin typeface="Gill Sans" charset="0"/>
                <a:ea typeface="ヒラギノ角ゴ ProN W3" charset="0"/>
                <a:cs typeface="ヒラギノ角ゴ ProN W3" charset="0"/>
                <a:sym typeface="Gill Sans" charset="0"/>
              </a:defRPr>
            </a:lvl5pPr>
            <a:lvl6pPr marL="25146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6pPr>
            <a:lvl7pPr marL="29718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7pPr>
            <a:lvl8pPr marL="34290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8pPr>
            <a:lvl9pPr marL="3886200" indent="-228600" algn="ctr"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9pPr>
          </a:lstStyle>
          <a:p>
            <a:pPr algn="r" eaLnBrk="1" hangingPunct="1">
              <a:spcAft>
                <a:spcPts val="600"/>
              </a:spcAft>
            </a:pPr>
            <a:fld id="{5608E1A9-61A2-4E33-9D5E-4FEADA81DCF9}" type="slidenum">
              <a:rPr lang="en-US" sz="1400">
                <a:solidFill>
                  <a:schemeClr val="tx1"/>
                </a:solidFill>
                <a:latin typeface="Times New Roman" pitchFamily="18" charset="0"/>
                <a:cs typeface="Times New Roman" pitchFamily="18" charset="0"/>
                <a:sym typeface="Times New Roman" pitchFamily="18" charset="0"/>
              </a:rPr>
              <a:pPr algn="r" eaLnBrk="1" hangingPunct="1">
                <a:spcAft>
                  <a:spcPts val="600"/>
                </a:spcAft>
              </a:pPr>
              <a:t>29</a:t>
            </a:fld>
            <a:endParaRPr lang="en-US" sz="1400">
              <a:solidFill>
                <a:schemeClr val="tx1"/>
              </a:solidFill>
              <a:latin typeface="Times New Roman" pitchFamily="18" charset="0"/>
              <a:cs typeface="Times New Roman" pitchFamily="18" charset="0"/>
              <a:sym typeface="Times New Roman" pitchFamily="18" charset="0"/>
            </a:endParaRPr>
          </a:p>
        </p:txBody>
      </p:sp>
      <p:pic>
        <p:nvPicPr>
          <p:cNvPr id="33" name="Picture 3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765527" y="5715746"/>
            <a:ext cx="874192" cy="1137493"/>
          </a:xfrm>
          <a:prstGeom prst="rect">
            <a:avLst/>
          </a:prstGeom>
        </p:spPr>
      </p:pic>
      <p:pic>
        <p:nvPicPr>
          <p:cNvPr id="34" name="Picture 3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28535" y="6161640"/>
            <a:ext cx="791146" cy="691598"/>
          </a:xfrm>
          <a:prstGeom prst="rect">
            <a:avLst/>
          </a:prstGeom>
        </p:spPr>
      </p:pic>
      <p:sp>
        <p:nvSpPr>
          <p:cNvPr id="35" name="TextBox 34"/>
          <p:cNvSpPr txBox="1"/>
          <p:nvPr/>
        </p:nvSpPr>
        <p:spPr>
          <a:xfrm>
            <a:off x="2519682" y="6576240"/>
            <a:ext cx="4413131" cy="276999"/>
          </a:xfrm>
          <a:prstGeom prst="rect">
            <a:avLst/>
          </a:prstGeom>
          <a:noFill/>
        </p:spPr>
        <p:txBody>
          <a:bodyPr wrap="none" rtlCol="0">
            <a:spAutoFit/>
          </a:bodyPr>
          <a:lstStyle/>
          <a:p>
            <a:r>
              <a:rPr lang="en-US" sz="1200" dirty="0"/>
              <a:t>© Alexandra Coghlan 2019 </a:t>
            </a:r>
            <a:r>
              <a:rPr lang="en-US" sz="1200" i="1" dirty="0"/>
              <a:t>Introduction to Sustainable Tourism</a:t>
            </a:r>
          </a:p>
        </p:txBody>
      </p:sp>
      <p:sp>
        <p:nvSpPr>
          <p:cNvPr id="2" name="Rectangle 1">
            <a:extLst>
              <a:ext uri="{FF2B5EF4-FFF2-40B4-BE49-F238E27FC236}">
                <a16:creationId xmlns:a16="http://schemas.microsoft.com/office/drawing/2014/main" id="{79964B4E-C15F-43B2-8DD8-FB0E8CCAB8EC}"/>
              </a:ext>
            </a:extLst>
          </p:cNvPr>
          <p:cNvSpPr/>
          <p:nvPr/>
        </p:nvSpPr>
        <p:spPr>
          <a:xfrm>
            <a:off x="3569798" y="661472"/>
            <a:ext cx="4176143" cy="523220"/>
          </a:xfrm>
          <a:prstGeom prst="rect">
            <a:avLst/>
          </a:prstGeom>
        </p:spPr>
        <p:txBody>
          <a:bodyPr wrap="none">
            <a:spAutoFit/>
          </a:bodyPr>
          <a:lstStyle/>
          <a:p>
            <a:r>
              <a:rPr lang="en-US" sz="2800" dirty="0">
                <a:solidFill>
                  <a:srgbClr val="FF0000"/>
                </a:solidFill>
              </a:rPr>
              <a:t>Social &amp; Cultural Benefits</a:t>
            </a:r>
            <a:endParaRPr lang="en-GB" sz="2800" dirty="0">
              <a:solidFill>
                <a:srgbClr val="FF0000"/>
              </a:solidFill>
            </a:endParaRPr>
          </a:p>
        </p:txBody>
      </p:sp>
    </p:spTree>
    <p:extLst>
      <p:ext uri="{BB962C8B-B14F-4D97-AF65-F5344CB8AC3E}">
        <p14:creationId xmlns:p14="http://schemas.microsoft.com/office/powerpoint/2010/main" val="3765969578"/>
      </p:ext>
    </p:extLst>
  </p:cSld>
  <p:clrMapOvr>
    <a:masterClrMapping/>
  </p:clrMapOvr>
  <p:transition spd="slow"/>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6866" name="Object 2">
            <a:extLst>
              <a:ext uri="{FF2B5EF4-FFF2-40B4-BE49-F238E27FC236}">
                <a16:creationId xmlns:a16="http://schemas.microsoft.com/office/drawing/2014/main" id="{DA214F34-50F3-4E79-8D85-7235C35CC188}"/>
              </a:ext>
            </a:extLst>
          </p:cNvPr>
          <p:cNvGraphicFramePr>
            <a:graphicFrameLocks noChangeAspect="1"/>
          </p:cNvGraphicFramePr>
          <p:nvPr>
            <p:extLst>
              <p:ext uri="{D42A27DB-BD31-4B8C-83A1-F6EECF244321}">
                <p14:modId xmlns:p14="http://schemas.microsoft.com/office/powerpoint/2010/main" val="2129330678"/>
              </p:ext>
            </p:extLst>
          </p:nvPr>
        </p:nvGraphicFramePr>
        <p:xfrm>
          <a:off x="731520" y="514350"/>
          <a:ext cx="10871200" cy="6154738"/>
        </p:xfrm>
        <a:graphic>
          <a:graphicData uri="http://schemas.openxmlformats.org/presentationml/2006/ole">
            <mc:AlternateContent xmlns:mc="http://schemas.openxmlformats.org/markup-compatibility/2006">
              <mc:Choice xmlns:v="urn:schemas-microsoft-com:vml" Requires="v">
                <p:oleObj name="Acrobat Document" r:id="rId3" imgW="7542857" imgH="5830114" progId="AcroExch.Document.7">
                  <p:embed/>
                </p:oleObj>
              </mc:Choice>
              <mc:Fallback>
                <p:oleObj name="Acrobat Document" r:id="rId3" imgW="7542857" imgH="5830114" progId="AcroExch.Document.7">
                  <p:embed/>
                  <p:pic>
                    <p:nvPicPr>
                      <p:cNvPr id="36866" name="Object 2">
                        <a:extLst>
                          <a:ext uri="{FF2B5EF4-FFF2-40B4-BE49-F238E27FC236}">
                            <a16:creationId xmlns:a16="http://schemas.microsoft.com/office/drawing/2014/main" id="{DA214F34-50F3-4E79-8D85-7235C35CC18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1520" y="514350"/>
                        <a:ext cx="10871200" cy="6154738"/>
                      </a:xfrm>
                      <a:prstGeom prst="rect">
                        <a:avLst/>
                      </a:prstGeom>
                      <a:noFill/>
                      <a:ln>
                        <a:noFill/>
                      </a:ln>
                      <a:effectLst/>
                    </p:spPr>
                  </p:pic>
                </p:oleObj>
              </mc:Fallback>
            </mc:AlternateContent>
          </a:graphicData>
        </a:graphic>
      </p:graphicFrame>
      <p:sp>
        <p:nvSpPr>
          <p:cNvPr id="36867" name="Text Box 3">
            <a:extLst>
              <a:ext uri="{FF2B5EF4-FFF2-40B4-BE49-F238E27FC236}">
                <a16:creationId xmlns:a16="http://schemas.microsoft.com/office/drawing/2014/main" id="{B2085FF3-2BE1-4F1C-8063-7C6BC4BB0EAC}"/>
              </a:ext>
            </a:extLst>
          </p:cNvPr>
          <p:cNvSpPr txBox="1">
            <a:spLocks noChangeArrowheads="1"/>
          </p:cNvSpPr>
          <p:nvPr/>
        </p:nvSpPr>
        <p:spPr bwMode="auto">
          <a:xfrm>
            <a:off x="2745257" y="260351"/>
            <a:ext cx="7298857" cy="9541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Light" panose="020F0302020204030204" pitchFamily="34" charset="0"/>
              </a:defRPr>
            </a:lvl1pPr>
            <a:lvl2pPr marL="742950" indent="-285750">
              <a:defRPr>
                <a:solidFill>
                  <a:schemeClr val="tx1"/>
                </a:solidFill>
                <a:latin typeface="Calibri Light" panose="020F0302020204030204" pitchFamily="34" charset="0"/>
              </a:defRPr>
            </a:lvl2pPr>
            <a:lvl3pPr marL="1143000" indent="-228600">
              <a:defRPr>
                <a:solidFill>
                  <a:schemeClr val="tx1"/>
                </a:solidFill>
                <a:latin typeface="Calibri Light" panose="020F0302020204030204" pitchFamily="34" charset="0"/>
              </a:defRPr>
            </a:lvl3pPr>
            <a:lvl4pPr marL="1600200" indent="-228600">
              <a:defRPr>
                <a:solidFill>
                  <a:schemeClr val="tx1"/>
                </a:solidFill>
                <a:latin typeface="Calibri Light" panose="020F0302020204030204" pitchFamily="34" charset="0"/>
              </a:defRPr>
            </a:lvl4pPr>
            <a:lvl5pPr marL="2057400" indent="-228600">
              <a:defRPr>
                <a:solidFill>
                  <a:schemeClr val="tx1"/>
                </a:solidFill>
                <a:latin typeface="Calibri Light" panose="020F0302020204030204" pitchFamily="34" charset="0"/>
              </a:defRPr>
            </a:lvl5pPr>
            <a:lvl6pPr marL="2514600" indent="-228600" defTabSz="457200" fontAlgn="base">
              <a:spcBef>
                <a:spcPct val="0"/>
              </a:spcBef>
              <a:spcAft>
                <a:spcPct val="0"/>
              </a:spcAft>
              <a:defRPr>
                <a:solidFill>
                  <a:schemeClr val="tx1"/>
                </a:solidFill>
                <a:latin typeface="Calibri Light" panose="020F0302020204030204" pitchFamily="34" charset="0"/>
              </a:defRPr>
            </a:lvl6pPr>
            <a:lvl7pPr marL="2971800" indent="-228600" defTabSz="457200" fontAlgn="base">
              <a:spcBef>
                <a:spcPct val="0"/>
              </a:spcBef>
              <a:spcAft>
                <a:spcPct val="0"/>
              </a:spcAft>
              <a:defRPr>
                <a:solidFill>
                  <a:schemeClr val="tx1"/>
                </a:solidFill>
                <a:latin typeface="Calibri Light" panose="020F0302020204030204" pitchFamily="34" charset="0"/>
              </a:defRPr>
            </a:lvl7pPr>
            <a:lvl8pPr marL="3429000" indent="-228600" defTabSz="457200" fontAlgn="base">
              <a:spcBef>
                <a:spcPct val="0"/>
              </a:spcBef>
              <a:spcAft>
                <a:spcPct val="0"/>
              </a:spcAft>
              <a:defRPr>
                <a:solidFill>
                  <a:schemeClr val="tx1"/>
                </a:solidFill>
                <a:latin typeface="Calibri Light" panose="020F0302020204030204" pitchFamily="34" charset="0"/>
              </a:defRPr>
            </a:lvl8pPr>
            <a:lvl9pPr marL="3886200" indent="-228600" defTabSz="457200" fontAlgn="base">
              <a:spcBef>
                <a:spcPct val="0"/>
              </a:spcBef>
              <a:spcAft>
                <a:spcPct val="0"/>
              </a:spcAft>
              <a:defRPr>
                <a:solidFill>
                  <a:schemeClr val="tx1"/>
                </a:solidFill>
                <a:latin typeface="Calibri Light" panose="020F0302020204030204" pitchFamily="34" charset="0"/>
              </a:defRPr>
            </a:lvl9pPr>
          </a:lstStyle>
          <a:p>
            <a:pPr algn="r" eaLnBrk="1" hangingPunct="1"/>
            <a:r>
              <a:rPr kumimoji="1" lang="en-GB" altLang="en-US" sz="3200">
                <a:latin typeface="Calibri" panose="020F0502020204030204" pitchFamily="34" charset="0"/>
                <a:ea typeface="PMingLiU" panose="02020500000000000000" pitchFamily="18" charset="-120"/>
                <a:cs typeface="Arial" panose="020B0604020202020204" pitchFamily="34" charset="0"/>
              </a:rPr>
              <a:t>Linking competitiveness with sustainability</a:t>
            </a:r>
          </a:p>
          <a:p>
            <a:pPr algn="r" eaLnBrk="1" hangingPunct="1"/>
            <a:endParaRPr kumimoji="1" lang="en-US" altLang="en-US" sz="2400">
              <a:latin typeface="Calibri" panose="020F0502020204030204" pitchFamily="34" charset="0"/>
              <a:ea typeface="PMingLiU" panose="02020500000000000000" pitchFamily="18" charset="-120"/>
              <a:cs typeface="Arial" panose="020B0604020202020204" pitchFamily="34" charset="0"/>
            </a:endParaRPr>
          </a:p>
        </p:txBody>
      </p:sp>
      <p:sp>
        <p:nvSpPr>
          <p:cNvPr id="36868" name="Text Box 4">
            <a:extLst>
              <a:ext uri="{FF2B5EF4-FFF2-40B4-BE49-F238E27FC236}">
                <a16:creationId xmlns:a16="http://schemas.microsoft.com/office/drawing/2014/main" id="{AAF9461D-28E9-4C69-9147-0BDF06D5B696}"/>
              </a:ext>
            </a:extLst>
          </p:cNvPr>
          <p:cNvSpPr txBox="1">
            <a:spLocks noChangeArrowheads="1"/>
          </p:cNvSpPr>
          <p:nvPr/>
        </p:nvSpPr>
        <p:spPr bwMode="auto">
          <a:xfrm>
            <a:off x="7372350" y="6113463"/>
            <a:ext cx="266759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Light" panose="020F0302020204030204" pitchFamily="34" charset="0"/>
              </a:defRPr>
            </a:lvl1pPr>
            <a:lvl2pPr marL="742950" indent="-285750">
              <a:defRPr>
                <a:solidFill>
                  <a:schemeClr val="tx1"/>
                </a:solidFill>
                <a:latin typeface="Calibri Light" panose="020F0302020204030204" pitchFamily="34" charset="0"/>
              </a:defRPr>
            </a:lvl2pPr>
            <a:lvl3pPr marL="1143000" indent="-228600">
              <a:defRPr>
                <a:solidFill>
                  <a:schemeClr val="tx1"/>
                </a:solidFill>
                <a:latin typeface="Calibri Light" panose="020F0302020204030204" pitchFamily="34" charset="0"/>
              </a:defRPr>
            </a:lvl3pPr>
            <a:lvl4pPr marL="1600200" indent="-228600">
              <a:defRPr>
                <a:solidFill>
                  <a:schemeClr val="tx1"/>
                </a:solidFill>
                <a:latin typeface="Calibri Light" panose="020F0302020204030204" pitchFamily="34" charset="0"/>
              </a:defRPr>
            </a:lvl4pPr>
            <a:lvl5pPr marL="2057400" indent="-228600">
              <a:defRPr>
                <a:solidFill>
                  <a:schemeClr val="tx1"/>
                </a:solidFill>
                <a:latin typeface="Calibri Light" panose="020F0302020204030204" pitchFamily="34" charset="0"/>
              </a:defRPr>
            </a:lvl5pPr>
            <a:lvl6pPr marL="2514600" indent="-228600" defTabSz="457200" fontAlgn="base">
              <a:spcBef>
                <a:spcPct val="0"/>
              </a:spcBef>
              <a:spcAft>
                <a:spcPct val="0"/>
              </a:spcAft>
              <a:defRPr>
                <a:solidFill>
                  <a:schemeClr val="tx1"/>
                </a:solidFill>
                <a:latin typeface="Calibri Light" panose="020F0302020204030204" pitchFamily="34" charset="0"/>
              </a:defRPr>
            </a:lvl6pPr>
            <a:lvl7pPr marL="2971800" indent="-228600" defTabSz="457200" fontAlgn="base">
              <a:spcBef>
                <a:spcPct val="0"/>
              </a:spcBef>
              <a:spcAft>
                <a:spcPct val="0"/>
              </a:spcAft>
              <a:defRPr>
                <a:solidFill>
                  <a:schemeClr val="tx1"/>
                </a:solidFill>
                <a:latin typeface="Calibri Light" panose="020F0302020204030204" pitchFamily="34" charset="0"/>
              </a:defRPr>
            </a:lvl7pPr>
            <a:lvl8pPr marL="3429000" indent="-228600" defTabSz="457200" fontAlgn="base">
              <a:spcBef>
                <a:spcPct val="0"/>
              </a:spcBef>
              <a:spcAft>
                <a:spcPct val="0"/>
              </a:spcAft>
              <a:defRPr>
                <a:solidFill>
                  <a:schemeClr val="tx1"/>
                </a:solidFill>
                <a:latin typeface="Calibri Light" panose="020F0302020204030204" pitchFamily="34" charset="0"/>
              </a:defRPr>
            </a:lvl8pPr>
            <a:lvl9pPr marL="3886200" indent="-228600" defTabSz="457200" fontAlgn="base">
              <a:spcBef>
                <a:spcPct val="0"/>
              </a:spcBef>
              <a:spcAft>
                <a:spcPct val="0"/>
              </a:spcAft>
              <a:defRPr>
                <a:solidFill>
                  <a:schemeClr val="tx1"/>
                </a:solidFill>
                <a:latin typeface="Calibri Light" panose="020F0302020204030204" pitchFamily="34" charset="0"/>
              </a:defRPr>
            </a:lvl9pPr>
          </a:lstStyle>
          <a:p>
            <a:pPr eaLnBrk="1" hangingPunct="1"/>
            <a:r>
              <a:rPr kumimoji="1" lang="en-GB" altLang="en-US">
                <a:latin typeface="Calibri" panose="020F0502020204030204" pitchFamily="34" charset="0"/>
                <a:ea typeface="PMingLiU" panose="02020500000000000000" pitchFamily="18" charset="-120"/>
                <a:cs typeface="Arial" panose="020B0604020202020204" pitchFamily="34" charset="0"/>
              </a:rPr>
              <a:t>Ritchie and Crouch, (2003)</a:t>
            </a:r>
            <a:endParaRPr kumimoji="1" lang="en-US" altLang="en-US">
              <a:latin typeface="Calibri" panose="020F0502020204030204" pitchFamily="34" charset="0"/>
              <a:ea typeface="PMingLiU" panose="02020500000000000000" pitchFamily="18" charset="-120"/>
              <a:cs typeface="Arial" panose="020B0604020202020204" pitchFamily="34" charset="0"/>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49224A0-5DFA-4360-9F80-7262BE4288CD}"/>
              </a:ext>
            </a:extLst>
          </p:cNvPr>
          <p:cNvSpPr>
            <a:spLocks noGrp="1"/>
          </p:cNvSpPr>
          <p:nvPr>
            <p:ph type="title"/>
          </p:nvPr>
        </p:nvSpPr>
        <p:spPr/>
        <p:txBody>
          <a:bodyPr>
            <a:normAutofit fontScale="90000"/>
          </a:bodyPr>
          <a:lstStyle/>
          <a:p>
            <a:pPr>
              <a:defRPr/>
            </a:pPr>
            <a:r>
              <a:rPr lang="en-GB" dirty="0"/>
              <a:t>4 Pillars of sustainability (Ritchie &amp; Crouch, 2003:44-47)</a:t>
            </a:r>
          </a:p>
        </p:txBody>
      </p:sp>
      <p:sp>
        <p:nvSpPr>
          <p:cNvPr id="38915" name="Content Placeholder 4">
            <a:extLst>
              <a:ext uri="{FF2B5EF4-FFF2-40B4-BE49-F238E27FC236}">
                <a16:creationId xmlns:a16="http://schemas.microsoft.com/office/drawing/2014/main" id="{B008206D-4986-49C7-ABD8-FCB0558A8E6B}"/>
              </a:ext>
            </a:extLst>
          </p:cNvPr>
          <p:cNvSpPr>
            <a:spLocks noGrp="1" noChangeArrowheads="1"/>
          </p:cNvSpPr>
          <p:nvPr>
            <p:ph idx="1"/>
          </p:nvPr>
        </p:nvSpPr>
        <p:spPr/>
        <p:txBody>
          <a:bodyPr>
            <a:normAutofit lnSpcReduction="10000"/>
          </a:bodyPr>
          <a:lstStyle/>
          <a:p>
            <a:r>
              <a:rPr lang="en-GB" altLang="en-US"/>
              <a:t>Ecological sustainability</a:t>
            </a:r>
          </a:p>
          <a:p>
            <a:endParaRPr lang="en-GB" altLang="en-US"/>
          </a:p>
          <a:p>
            <a:r>
              <a:rPr lang="en-GB" altLang="en-US"/>
              <a:t>Economic sustainability</a:t>
            </a:r>
          </a:p>
          <a:p>
            <a:endParaRPr lang="en-GB" altLang="en-US"/>
          </a:p>
          <a:p>
            <a:r>
              <a:rPr lang="en-GB" altLang="en-US"/>
              <a:t>Socio-cultural sustainability</a:t>
            </a:r>
          </a:p>
          <a:p>
            <a:endParaRPr lang="en-GB" altLang="en-US"/>
          </a:p>
          <a:p>
            <a:r>
              <a:rPr lang="en-GB" altLang="en-US"/>
              <a:t>Political (governance) sustainability</a:t>
            </a:r>
          </a:p>
          <a:p>
            <a:endParaRPr lang="en-GB" altLang="en-US"/>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389FF2D0-B833-4375-BC68-EF8EAB17A04B}"/>
              </a:ext>
            </a:extLst>
          </p:cNvPr>
          <p:cNvSpPr>
            <a:spLocks noGrp="1" noChangeArrowheads="1"/>
          </p:cNvSpPr>
          <p:nvPr>
            <p:ph type="title"/>
          </p:nvPr>
        </p:nvSpPr>
        <p:spPr>
          <a:xfrm>
            <a:off x="1919288" y="476250"/>
            <a:ext cx="8229600" cy="850900"/>
          </a:xfrm>
          <a:solidFill>
            <a:srgbClr val="FFFFFF"/>
          </a:solidFill>
          <a:ln>
            <a:solidFill>
              <a:srgbClr val="000000"/>
            </a:solidFill>
            <a:miter lim="800000"/>
            <a:headEnd/>
            <a:tailEnd/>
          </a:ln>
        </p:spPr>
        <p:txBody>
          <a:bodyPr anchor="t"/>
          <a:lstStyle/>
          <a:p>
            <a:pPr>
              <a:defRPr/>
            </a:pPr>
            <a:r>
              <a:rPr lang="en-US" altLang="en-US" sz="4000"/>
              <a:t>Political sustainability (governance)</a:t>
            </a:r>
            <a:endParaRPr lang="en-GB" altLang="en-US" sz="4000"/>
          </a:p>
        </p:txBody>
      </p:sp>
      <p:sp>
        <p:nvSpPr>
          <p:cNvPr id="39939" name="Rectangle 3">
            <a:extLst>
              <a:ext uri="{FF2B5EF4-FFF2-40B4-BE49-F238E27FC236}">
                <a16:creationId xmlns:a16="http://schemas.microsoft.com/office/drawing/2014/main" id="{4B41FD5E-7101-4901-B7C3-2E0D80E0A759}"/>
              </a:ext>
            </a:extLst>
          </p:cNvPr>
          <p:cNvSpPr>
            <a:spLocks noGrp="1" noChangeArrowheads="1"/>
          </p:cNvSpPr>
          <p:nvPr>
            <p:ph idx="1"/>
          </p:nvPr>
        </p:nvSpPr>
        <p:spPr>
          <a:xfrm>
            <a:off x="1774825" y="1484313"/>
            <a:ext cx="8642350" cy="4641850"/>
          </a:xfrm>
        </p:spPr>
        <p:txBody>
          <a:bodyPr/>
          <a:lstStyle/>
          <a:p>
            <a:r>
              <a:rPr lang="en-US" altLang="en-US" sz="2800" dirty="0"/>
              <a:t>Political sustainability is rarely identified as one of the pillars of sustainability.</a:t>
            </a:r>
          </a:p>
          <a:p>
            <a:r>
              <a:rPr lang="en-US" altLang="en-US" sz="2800" dirty="0"/>
              <a:t>However-critical to the acceptability of any solution. </a:t>
            </a:r>
          </a:p>
          <a:p>
            <a:r>
              <a:rPr lang="en-US" altLang="en-US" sz="2800" dirty="0"/>
              <a:t>Problem lies on how one determines sustainability. </a:t>
            </a:r>
          </a:p>
          <a:p>
            <a:r>
              <a:rPr lang="en-US" altLang="en-US" sz="2800" dirty="0"/>
              <a:t>A philosophical question – a political debate.</a:t>
            </a:r>
          </a:p>
          <a:p>
            <a:r>
              <a:rPr lang="en-US" altLang="en-US" sz="2800" dirty="0"/>
              <a:t>Who decides? Power structures, elites and democracy.</a:t>
            </a:r>
          </a:p>
          <a:p>
            <a:pPr algn="r">
              <a:buFont typeface="Wingdings" panose="05000000000000000000" pitchFamily="2" charset="2"/>
              <a:buNone/>
            </a:pPr>
            <a:r>
              <a:rPr lang="en-US" altLang="en-US" sz="2800" dirty="0"/>
              <a:t>(Ritchie &amp; Crouch 2003.)</a:t>
            </a:r>
            <a:r>
              <a:rPr lang="en-US" altLang="en-US" dirty="0"/>
              <a:t> </a:t>
            </a:r>
            <a:endParaRPr lang="en-GB" altLang="en-US"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360B6E84-553C-4E8C-BCDD-3EC13575B18A}"/>
              </a:ext>
            </a:extLst>
          </p:cNvPr>
          <p:cNvSpPr>
            <a:spLocks noGrp="1" noChangeArrowheads="1"/>
          </p:cNvSpPr>
          <p:nvPr>
            <p:ph type="title"/>
          </p:nvPr>
        </p:nvSpPr>
        <p:spPr>
          <a:solidFill>
            <a:srgbClr val="FFFFFF"/>
          </a:solidFill>
          <a:ln>
            <a:solidFill>
              <a:srgbClr val="000000"/>
            </a:solidFill>
            <a:miter lim="800000"/>
            <a:headEnd/>
            <a:tailEnd/>
          </a:ln>
        </p:spPr>
        <p:txBody>
          <a:bodyPr anchor="t"/>
          <a:lstStyle/>
          <a:p>
            <a:pPr>
              <a:defRPr/>
            </a:pPr>
            <a:r>
              <a:rPr lang="en-GB" altLang="en-US" sz="3200"/>
              <a:t>A framework for monitoring destination impacts</a:t>
            </a:r>
            <a:endParaRPr lang="en-GB" altLang="en-US" sz="4000"/>
          </a:p>
        </p:txBody>
      </p:sp>
      <p:sp>
        <p:nvSpPr>
          <p:cNvPr id="41987" name="Rectangle 3">
            <a:extLst>
              <a:ext uri="{FF2B5EF4-FFF2-40B4-BE49-F238E27FC236}">
                <a16:creationId xmlns:a16="http://schemas.microsoft.com/office/drawing/2014/main" id="{5073F143-F310-4EBF-B1C0-45CF6460B059}"/>
              </a:ext>
            </a:extLst>
          </p:cNvPr>
          <p:cNvSpPr>
            <a:spLocks noGrp="1" noChangeArrowheads="1"/>
          </p:cNvSpPr>
          <p:nvPr>
            <p:ph idx="1"/>
          </p:nvPr>
        </p:nvSpPr>
        <p:spPr>
          <a:xfrm>
            <a:off x="1992313" y="1628775"/>
            <a:ext cx="8229600" cy="4248150"/>
          </a:xfrm>
        </p:spPr>
        <p:txBody>
          <a:bodyPr/>
          <a:lstStyle/>
          <a:p>
            <a:pPr marL="609600" indent="-609600" algn="ctr">
              <a:buNone/>
            </a:pPr>
            <a:r>
              <a:rPr lang="en-GB" altLang="en-US" sz="2800" b="1"/>
              <a:t> Six factors</a:t>
            </a:r>
          </a:p>
          <a:p>
            <a:pPr marL="609600" indent="-609600">
              <a:buFontTx/>
              <a:buAutoNum type="arabicPeriod"/>
            </a:pPr>
            <a:r>
              <a:rPr lang="en-GB" altLang="en-US" sz="2800"/>
              <a:t>Economic and regional development benefits</a:t>
            </a:r>
          </a:p>
          <a:p>
            <a:pPr marL="609600" indent="-609600">
              <a:buFontTx/>
              <a:buAutoNum type="arabicPeriod"/>
            </a:pPr>
            <a:r>
              <a:rPr lang="en-GB" altLang="en-US" sz="2800"/>
              <a:t>Adverse environmental effects</a:t>
            </a:r>
          </a:p>
          <a:p>
            <a:pPr marL="609600" indent="-609600">
              <a:buFontTx/>
              <a:buAutoNum type="arabicPeriod"/>
            </a:pPr>
            <a:r>
              <a:rPr lang="en-GB" altLang="en-US" sz="2800"/>
              <a:t>Quality of life &amp; employment opportunities</a:t>
            </a:r>
          </a:p>
          <a:p>
            <a:pPr marL="609600" indent="-609600">
              <a:buFontTx/>
              <a:buAutoNum type="arabicPeriod"/>
            </a:pPr>
            <a:r>
              <a:rPr lang="en-GB" altLang="en-US" sz="2800"/>
              <a:t>Improved community environment</a:t>
            </a:r>
          </a:p>
          <a:p>
            <a:pPr marL="609600" indent="-609600">
              <a:buFontTx/>
              <a:buAutoNum type="arabicPeriod"/>
            </a:pPr>
            <a:r>
              <a:rPr lang="en-GB" altLang="en-US" sz="2800"/>
              <a:t>Cultural erosion</a:t>
            </a:r>
          </a:p>
          <a:p>
            <a:pPr marL="609600" indent="-609600">
              <a:buFontTx/>
              <a:buAutoNum type="arabicPeriod"/>
            </a:pPr>
            <a:r>
              <a:rPr lang="en-GB" altLang="en-US" sz="2800"/>
              <a:t>Crime</a:t>
            </a:r>
          </a:p>
          <a:p>
            <a:pPr marL="609600" indent="-609600" algn="r">
              <a:buNone/>
            </a:pPr>
            <a:endParaRPr lang="en-GB" altLang="en-US" sz="280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38FBEC07-E195-4526-B9B9-22BF77F98C6D}"/>
              </a:ext>
            </a:extLst>
          </p:cNvPr>
          <p:cNvSpPr>
            <a:spLocks noGrp="1" noChangeArrowheads="1"/>
          </p:cNvSpPr>
          <p:nvPr>
            <p:ph type="title"/>
          </p:nvPr>
        </p:nvSpPr>
        <p:spPr>
          <a:solidFill>
            <a:srgbClr val="FFFFFF"/>
          </a:solidFill>
          <a:ln>
            <a:solidFill>
              <a:srgbClr val="000000"/>
            </a:solidFill>
            <a:miter lim="800000"/>
            <a:headEnd/>
            <a:tailEnd/>
          </a:ln>
        </p:spPr>
        <p:txBody>
          <a:bodyPr anchor="t"/>
          <a:lstStyle/>
          <a:p>
            <a:pPr>
              <a:defRPr/>
            </a:pPr>
            <a:r>
              <a:rPr lang="en-GB" altLang="en-US" sz="3600"/>
              <a:t>Core indicators of sustainable tourism</a:t>
            </a:r>
          </a:p>
        </p:txBody>
      </p:sp>
      <p:sp>
        <p:nvSpPr>
          <p:cNvPr id="44035" name="Rectangle 3">
            <a:extLst>
              <a:ext uri="{FF2B5EF4-FFF2-40B4-BE49-F238E27FC236}">
                <a16:creationId xmlns:a16="http://schemas.microsoft.com/office/drawing/2014/main" id="{0DFE7BA2-C8AD-46CE-A814-28858D4CB1A5}"/>
              </a:ext>
            </a:extLst>
          </p:cNvPr>
          <p:cNvSpPr>
            <a:spLocks noGrp="1" noChangeArrowheads="1"/>
          </p:cNvSpPr>
          <p:nvPr>
            <p:ph idx="1"/>
          </p:nvPr>
        </p:nvSpPr>
        <p:spPr>
          <a:xfrm>
            <a:off x="1667079" y="1417638"/>
            <a:ext cx="3609975" cy="3989387"/>
          </a:xfrm>
        </p:spPr>
        <p:txBody>
          <a:bodyPr/>
          <a:lstStyle/>
          <a:p>
            <a:r>
              <a:rPr lang="en-GB" altLang="en-US" sz="2800" dirty="0"/>
              <a:t>Site protection</a:t>
            </a:r>
          </a:p>
          <a:p>
            <a:r>
              <a:rPr lang="en-GB" altLang="en-US" sz="2800" dirty="0"/>
              <a:t>Stress</a:t>
            </a:r>
          </a:p>
          <a:p>
            <a:r>
              <a:rPr lang="en-GB" altLang="en-US" sz="2800" dirty="0"/>
              <a:t>Use intensity</a:t>
            </a:r>
          </a:p>
          <a:p>
            <a:r>
              <a:rPr lang="en-GB" altLang="en-US" sz="2800" dirty="0"/>
              <a:t>Social impact</a:t>
            </a:r>
          </a:p>
          <a:p>
            <a:r>
              <a:rPr lang="en-GB" altLang="en-US" sz="2800" dirty="0"/>
              <a:t>Development control</a:t>
            </a:r>
          </a:p>
          <a:p>
            <a:r>
              <a:rPr lang="en-GB" altLang="en-US" sz="2800" dirty="0"/>
              <a:t>Waste management</a:t>
            </a:r>
          </a:p>
        </p:txBody>
      </p:sp>
      <p:sp>
        <p:nvSpPr>
          <p:cNvPr id="44036" name="Text Box 4">
            <a:extLst>
              <a:ext uri="{FF2B5EF4-FFF2-40B4-BE49-F238E27FC236}">
                <a16:creationId xmlns:a16="http://schemas.microsoft.com/office/drawing/2014/main" id="{C6813F5E-2639-4601-A818-4FB520E6DE1C}"/>
              </a:ext>
            </a:extLst>
          </p:cNvPr>
          <p:cNvSpPr txBox="1">
            <a:spLocks noChangeArrowheads="1"/>
          </p:cNvSpPr>
          <p:nvPr/>
        </p:nvSpPr>
        <p:spPr bwMode="auto">
          <a:xfrm>
            <a:off x="5906001" y="1537059"/>
            <a:ext cx="4008438" cy="3292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Calibri Light" panose="020F0302020204030204" pitchFamily="34" charset="0"/>
              </a:defRPr>
            </a:lvl1pPr>
            <a:lvl2pPr marL="742950" indent="-285750">
              <a:defRPr>
                <a:solidFill>
                  <a:schemeClr val="tx1"/>
                </a:solidFill>
                <a:latin typeface="Calibri Light" panose="020F0302020204030204" pitchFamily="34" charset="0"/>
              </a:defRPr>
            </a:lvl2pPr>
            <a:lvl3pPr marL="1143000" indent="-228600">
              <a:defRPr>
                <a:solidFill>
                  <a:schemeClr val="tx1"/>
                </a:solidFill>
                <a:latin typeface="Calibri Light" panose="020F0302020204030204" pitchFamily="34" charset="0"/>
              </a:defRPr>
            </a:lvl3pPr>
            <a:lvl4pPr marL="1600200" indent="-228600">
              <a:defRPr>
                <a:solidFill>
                  <a:schemeClr val="tx1"/>
                </a:solidFill>
                <a:latin typeface="Calibri Light" panose="020F0302020204030204" pitchFamily="34" charset="0"/>
              </a:defRPr>
            </a:lvl4pPr>
            <a:lvl5pPr marL="2057400" indent="-228600">
              <a:defRPr>
                <a:solidFill>
                  <a:schemeClr val="tx1"/>
                </a:solidFill>
                <a:latin typeface="Calibri Light" panose="020F0302020204030204" pitchFamily="34" charset="0"/>
              </a:defRPr>
            </a:lvl5pPr>
            <a:lvl6pPr marL="2514600" indent="-228600" defTabSz="457200" fontAlgn="base">
              <a:spcBef>
                <a:spcPct val="0"/>
              </a:spcBef>
              <a:spcAft>
                <a:spcPct val="0"/>
              </a:spcAft>
              <a:defRPr>
                <a:solidFill>
                  <a:schemeClr val="tx1"/>
                </a:solidFill>
                <a:latin typeface="Calibri Light" panose="020F0302020204030204" pitchFamily="34" charset="0"/>
              </a:defRPr>
            </a:lvl6pPr>
            <a:lvl7pPr marL="2971800" indent="-228600" defTabSz="457200" fontAlgn="base">
              <a:spcBef>
                <a:spcPct val="0"/>
              </a:spcBef>
              <a:spcAft>
                <a:spcPct val="0"/>
              </a:spcAft>
              <a:defRPr>
                <a:solidFill>
                  <a:schemeClr val="tx1"/>
                </a:solidFill>
                <a:latin typeface="Calibri Light" panose="020F0302020204030204" pitchFamily="34" charset="0"/>
              </a:defRPr>
            </a:lvl7pPr>
            <a:lvl8pPr marL="3429000" indent="-228600" defTabSz="457200" fontAlgn="base">
              <a:spcBef>
                <a:spcPct val="0"/>
              </a:spcBef>
              <a:spcAft>
                <a:spcPct val="0"/>
              </a:spcAft>
              <a:defRPr>
                <a:solidFill>
                  <a:schemeClr val="tx1"/>
                </a:solidFill>
                <a:latin typeface="Calibri Light" panose="020F0302020204030204" pitchFamily="34" charset="0"/>
              </a:defRPr>
            </a:lvl8pPr>
            <a:lvl9pPr marL="3886200" indent="-228600" defTabSz="457200" fontAlgn="base">
              <a:spcBef>
                <a:spcPct val="0"/>
              </a:spcBef>
              <a:spcAft>
                <a:spcPct val="0"/>
              </a:spcAft>
              <a:defRPr>
                <a:solidFill>
                  <a:schemeClr val="tx1"/>
                </a:solidFill>
                <a:latin typeface="Calibri Light" panose="020F0302020204030204" pitchFamily="34" charset="0"/>
              </a:defRPr>
            </a:lvl9pPr>
          </a:lstStyle>
          <a:p>
            <a:pPr eaLnBrk="1" hangingPunct="1">
              <a:lnSpc>
                <a:spcPct val="125000"/>
              </a:lnSpc>
              <a:buFontTx/>
              <a:buChar char="•"/>
            </a:pPr>
            <a:r>
              <a:rPr kumimoji="1" lang="en-GB" altLang="en-US" sz="2800" dirty="0">
                <a:latin typeface="Calibri" panose="020F0502020204030204" pitchFamily="34" charset="0"/>
                <a:ea typeface="PMingLiU" panose="02020500000000000000" pitchFamily="18" charset="-120"/>
                <a:cs typeface="Arial" panose="020B0604020202020204" pitchFamily="34" charset="0"/>
              </a:rPr>
              <a:t>Planning processes</a:t>
            </a:r>
          </a:p>
          <a:p>
            <a:pPr eaLnBrk="1" hangingPunct="1">
              <a:lnSpc>
                <a:spcPct val="125000"/>
              </a:lnSpc>
              <a:buFontTx/>
              <a:buChar char="•"/>
            </a:pPr>
            <a:r>
              <a:rPr kumimoji="1" lang="en-GB" altLang="en-US" sz="2800" dirty="0">
                <a:latin typeface="Calibri" panose="020F0502020204030204" pitchFamily="34" charset="0"/>
                <a:ea typeface="PMingLiU" panose="02020500000000000000" pitchFamily="18" charset="-120"/>
                <a:cs typeface="Arial" panose="020B0604020202020204" pitchFamily="34" charset="0"/>
              </a:rPr>
              <a:t>Critical ecosystems</a:t>
            </a:r>
          </a:p>
          <a:p>
            <a:pPr eaLnBrk="1" hangingPunct="1">
              <a:lnSpc>
                <a:spcPct val="125000"/>
              </a:lnSpc>
              <a:buFontTx/>
              <a:buChar char="•"/>
            </a:pPr>
            <a:r>
              <a:rPr kumimoji="1" lang="en-GB" altLang="en-US" sz="2800" dirty="0">
                <a:latin typeface="Calibri" panose="020F0502020204030204" pitchFamily="34" charset="0"/>
                <a:ea typeface="PMingLiU" panose="02020500000000000000" pitchFamily="18" charset="-120"/>
                <a:cs typeface="Arial" panose="020B0604020202020204" pitchFamily="34" charset="0"/>
              </a:rPr>
              <a:t>Consumer satisfaction</a:t>
            </a:r>
          </a:p>
          <a:p>
            <a:pPr eaLnBrk="1" hangingPunct="1">
              <a:lnSpc>
                <a:spcPct val="125000"/>
              </a:lnSpc>
              <a:buFontTx/>
              <a:buChar char="•"/>
            </a:pPr>
            <a:r>
              <a:rPr kumimoji="1" lang="en-GB" altLang="en-US" sz="2800" dirty="0">
                <a:latin typeface="Calibri" panose="020F0502020204030204" pitchFamily="34" charset="0"/>
                <a:ea typeface="PMingLiU" panose="02020500000000000000" pitchFamily="18" charset="-120"/>
                <a:cs typeface="Arial" panose="020B0604020202020204" pitchFamily="34" charset="0"/>
              </a:rPr>
              <a:t>Local satisfaction</a:t>
            </a:r>
          </a:p>
          <a:p>
            <a:pPr eaLnBrk="1" hangingPunct="1">
              <a:lnSpc>
                <a:spcPct val="125000"/>
              </a:lnSpc>
              <a:buFontTx/>
              <a:buChar char="•"/>
            </a:pPr>
            <a:r>
              <a:rPr kumimoji="1" lang="en-GB" altLang="en-US" sz="2800" dirty="0">
                <a:latin typeface="Calibri" panose="020F0502020204030204" pitchFamily="34" charset="0"/>
                <a:ea typeface="PMingLiU" panose="02020500000000000000" pitchFamily="18" charset="-120"/>
                <a:cs typeface="Arial" panose="020B0604020202020204" pitchFamily="34" charset="0"/>
              </a:rPr>
              <a:t>Tourism’s contribution</a:t>
            </a:r>
          </a:p>
          <a:p>
            <a:pPr eaLnBrk="1" hangingPunct="1">
              <a:lnSpc>
                <a:spcPct val="125000"/>
              </a:lnSpc>
              <a:buFontTx/>
              <a:buChar char="•"/>
            </a:pPr>
            <a:r>
              <a:rPr kumimoji="1" lang="en-GB" altLang="en-US" sz="2800" dirty="0">
                <a:latin typeface="Calibri" panose="020F0502020204030204" pitchFamily="34" charset="0"/>
                <a:ea typeface="PMingLiU" panose="02020500000000000000" pitchFamily="18" charset="-120"/>
                <a:cs typeface="Arial" panose="020B0604020202020204" pitchFamily="34" charset="0"/>
              </a:rPr>
              <a:t> to local economy</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ext Box 2">
            <a:extLst>
              <a:ext uri="{FF2B5EF4-FFF2-40B4-BE49-F238E27FC236}">
                <a16:creationId xmlns:a16="http://schemas.microsoft.com/office/drawing/2014/main" id="{02B15360-0ADD-46EB-9559-8F110C70689E}"/>
              </a:ext>
            </a:extLst>
          </p:cNvPr>
          <p:cNvSpPr txBox="1">
            <a:spLocks noChangeArrowheads="1"/>
          </p:cNvSpPr>
          <p:nvPr/>
        </p:nvSpPr>
        <p:spPr bwMode="auto">
          <a:xfrm>
            <a:off x="1931988" y="1628775"/>
            <a:ext cx="7696200" cy="3733800"/>
          </a:xfrm>
          <a:prstGeom prst="rect">
            <a:avLst/>
          </a:prstGeom>
          <a:solidFill>
            <a:schemeClr val="bg1"/>
          </a:solidFill>
          <a:ln w="9525">
            <a:solidFill>
              <a:srgbClr val="008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defRPr>
                <a:solidFill>
                  <a:schemeClr val="tx1"/>
                </a:solidFill>
                <a:latin typeface="Calibri Light" panose="020F0302020204030204" pitchFamily="34" charset="0"/>
              </a:defRPr>
            </a:lvl1pPr>
            <a:lvl2pPr marL="742950" indent="-285750">
              <a:defRPr>
                <a:solidFill>
                  <a:schemeClr val="tx1"/>
                </a:solidFill>
                <a:latin typeface="Calibri Light" panose="020F0302020204030204" pitchFamily="34" charset="0"/>
              </a:defRPr>
            </a:lvl2pPr>
            <a:lvl3pPr marL="1143000" indent="-228600">
              <a:defRPr>
                <a:solidFill>
                  <a:schemeClr val="tx1"/>
                </a:solidFill>
                <a:latin typeface="Calibri Light" panose="020F0302020204030204" pitchFamily="34" charset="0"/>
              </a:defRPr>
            </a:lvl3pPr>
            <a:lvl4pPr marL="1600200" indent="-228600">
              <a:defRPr>
                <a:solidFill>
                  <a:schemeClr val="tx1"/>
                </a:solidFill>
                <a:latin typeface="Calibri Light" panose="020F0302020204030204" pitchFamily="34" charset="0"/>
              </a:defRPr>
            </a:lvl4pPr>
            <a:lvl5pPr marL="2057400" indent="-228600">
              <a:defRPr>
                <a:solidFill>
                  <a:schemeClr val="tx1"/>
                </a:solidFill>
                <a:latin typeface="Calibri Light" panose="020F0302020204030204" pitchFamily="34" charset="0"/>
              </a:defRPr>
            </a:lvl5pPr>
            <a:lvl6pPr marL="2514600" indent="-228600" defTabSz="457200" fontAlgn="base">
              <a:spcBef>
                <a:spcPct val="0"/>
              </a:spcBef>
              <a:spcAft>
                <a:spcPct val="0"/>
              </a:spcAft>
              <a:defRPr>
                <a:solidFill>
                  <a:schemeClr val="tx1"/>
                </a:solidFill>
                <a:latin typeface="Calibri Light" panose="020F0302020204030204" pitchFamily="34" charset="0"/>
              </a:defRPr>
            </a:lvl6pPr>
            <a:lvl7pPr marL="2971800" indent="-228600" defTabSz="457200" fontAlgn="base">
              <a:spcBef>
                <a:spcPct val="0"/>
              </a:spcBef>
              <a:spcAft>
                <a:spcPct val="0"/>
              </a:spcAft>
              <a:defRPr>
                <a:solidFill>
                  <a:schemeClr val="tx1"/>
                </a:solidFill>
                <a:latin typeface="Calibri Light" panose="020F0302020204030204" pitchFamily="34" charset="0"/>
              </a:defRPr>
            </a:lvl7pPr>
            <a:lvl8pPr marL="3429000" indent="-228600" defTabSz="457200" fontAlgn="base">
              <a:spcBef>
                <a:spcPct val="0"/>
              </a:spcBef>
              <a:spcAft>
                <a:spcPct val="0"/>
              </a:spcAft>
              <a:defRPr>
                <a:solidFill>
                  <a:schemeClr val="tx1"/>
                </a:solidFill>
                <a:latin typeface="Calibri Light" panose="020F0302020204030204" pitchFamily="34" charset="0"/>
              </a:defRPr>
            </a:lvl8pPr>
            <a:lvl9pPr marL="3886200" indent="-228600" defTabSz="457200" fontAlgn="base">
              <a:spcBef>
                <a:spcPct val="0"/>
              </a:spcBef>
              <a:spcAft>
                <a:spcPct val="0"/>
              </a:spcAft>
              <a:defRPr>
                <a:solidFill>
                  <a:schemeClr val="tx1"/>
                </a:solidFill>
                <a:latin typeface="Calibri Light" panose="020F0302020204030204" pitchFamily="34" charset="0"/>
              </a:defRPr>
            </a:lvl9pPr>
          </a:lstStyle>
          <a:p>
            <a:pPr eaLnBrk="1" hangingPunct="1">
              <a:lnSpc>
                <a:spcPct val="80000"/>
              </a:lnSpc>
              <a:spcBef>
                <a:spcPct val="40000"/>
              </a:spcBef>
              <a:buFontTx/>
              <a:buChar char="•"/>
            </a:pPr>
            <a:r>
              <a:rPr kumimoji="1" lang="en-CA" altLang="en-US" sz="3200" b="1">
                <a:solidFill>
                  <a:srgbClr val="008000"/>
                </a:solidFill>
                <a:latin typeface="Arial Narrow" panose="020B0606020202030204" pitchFamily="34" charset="0"/>
                <a:ea typeface="Arial Unicode MS" pitchFamily="34" charset="-128"/>
              </a:rPr>
              <a:t>Relevance</a:t>
            </a:r>
            <a:r>
              <a:rPr kumimoji="1" lang="en-GB" altLang="en-US" sz="3200" b="1">
                <a:solidFill>
                  <a:srgbClr val="000000"/>
                </a:solidFill>
                <a:latin typeface="Arial Narrow" panose="020B0606020202030204" pitchFamily="34" charset="0"/>
                <a:ea typeface="Arial Unicode MS" pitchFamily="34" charset="-128"/>
              </a:rPr>
              <a:t> to the issue</a:t>
            </a:r>
            <a:endParaRPr kumimoji="1" lang="en-CA" altLang="en-US" sz="3200" b="1">
              <a:solidFill>
                <a:srgbClr val="000000"/>
              </a:solidFill>
              <a:latin typeface="Arial Narrow" panose="020B0606020202030204" pitchFamily="34" charset="0"/>
              <a:ea typeface="Arial Unicode MS" pitchFamily="34" charset="-128"/>
            </a:endParaRPr>
          </a:p>
          <a:p>
            <a:pPr eaLnBrk="1" hangingPunct="1">
              <a:lnSpc>
                <a:spcPct val="80000"/>
              </a:lnSpc>
              <a:spcBef>
                <a:spcPct val="40000"/>
              </a:spcBef>
              <a:buFontTx/>
              <a:buChar char="•"/>
            </a:pPr>
            <a:r>
              <a:rPr kumimoji="1" lang="en-CA" altLang="en-US" sz="3200" b="1">
                <a:solidFill>
                  <a:srgbClr val="008000"/>
                </a:solidFill>
                <a:latin typeface="Arial Narrow" panose="020B0606020202030204" pitchFamily="34" charset="0"/>
                <a:ea typeface="Arial Unicode MS" pitchFamily="34" charset="-128"/>
              </a:rPr>
              <a:t>Data availability</a:t>
            </a:r>
            <a:r>
              <a:rPr kumimoji="1" lang="en-CA" altLang="en-US" sz="3200" b="1">
                <a:solidFill>
                  <a:srgbClr val="000000"/>
                </a:solidFill>
                <a:latin typeface="Arial Narrow" panose="020B0606020202030204" pitchFamily="34" charset="0"/>
                <a:ea typeface="Arial Unicode MS" pitchFamily="34" charset="-128"/>
              </a:rPr>
              <a:t> (capacity to collect and process) </a:t>
            </a:r>
            <a:endParaRPr kumimoji="1" lang="en-GB" altLang="en-US" sz="3200" b="1">
              <a:solidFill>
                <a:srgbClr val="000000"/>
              </a:solidFill>
              <a:latin typeface="Arial Narrow" panose="020B0606020202030204" pitchFamily="34" charset="0"/>
              <a:ea typeface="Arial Unicode MS" pitchFamily="34" charset="-128"/>
            </a:endParaRPr>
          </a:p>
          <a:p>
            <a:pPr eaLnBrk="1" hangingPunct="1">
              <a:lnSpc>
                <a:spcPct val="80000"/>
              </a:lnSpc>
              <a:spcBef>
                <a:spcPct val="40000"/>
              </a:spcBef>
              <a:buFontTx/>
              <a:buChar char="•"/>
            </a:pPr>
            <a:r>
              <a:rPr kumimoji="1" lang="en-CA" altLang="en-US" sz="3200" b="1">
                <a:solidFill>
                  <a:srgbClr val="008000"/>
                </a:solidFill>
                <a:latin typeface="Arial Narrow" panose="020B0606020202030204" pitchFamily="34" charset="0"/>
                <a:ea typeface="Arial Unicode MS" pitchFamily="34" charset="-128"/>
              </a:rPr>
              <a:t>Credibility</a:t>
            </a:r>
            <a:r>
              <a:rPr kumimoji="1" lang="en-CA" altLang="en-US" sz="3200" b="1">
                <a:solidFill>
                  <a:srgbClr val="000000"/>
                </a:solidFill>
                <a:latin typeface="Arial Narrow" panose="020B0606020202030204" pitchFamily="34" charset="0"/>
                <a:ea typeface="Arial Unicode MS" pitchFamily="34" charset="-128"/>
              </a:rPr>
              <a:t> </a:t>
            </a:r>
            <a:r>
              <a:rPr kumimoji="1" lang="en-GB" altLang="en-US" sz="3200" b="1">
                <a:solidFill>
                  <a:srgbClr val="000000"/>
                </a:solidFill>
                <a:latin typeface="Arial Narrow" panose="020B0606020202030204" pitchFamily="34" charset="0"/>
                <a:ea typeface="Arial Unicode MS" pitchFamily="34" charset="-128"/>
              </a:rPr>
              <a:t>of the information </a:t>
            </a:r>
          </a:p>
          <a:p>
            <a:pPr eaLnBrk="1" hangingPunct="1">
              <a:lnSpc>
                <a:spcPct val="80000"/>
              </a:lnSpc>
              <a:spcBef>
                <a:spcPct val="40000"/>
              </a:spcBef>
              <a:buFontTx/>
              <a:buChar char="•"/>
            </a:pPr>
            <a:r>
              <a:rPr kumimoji="1" lang="en-CA" altLang="en-US" sz="3200" b="1">
                <a:solidFill>
                  <a:srgbClr val="008000"/>
                </a:solidFill>
                <a:latin typeface="Arial Narrow" panose="020B0606020202030204" pitchFamily="34" charset="0"/>
                <a:ea typeface="Arial Unicode MS" pitchFamily="34" charset="-128"/>
              </a:rPr>
              <a:t>Clarity</a:t>
            </a:r>
            <a:r>
              <a:rPr kumimoji="1" lang="en-CA" altLang="en-US" sz="3200" b="1">
                <a:solidFill>
                  <a:srgbClr val="000000"/>
                </a:solidFill>
                <a:latin typeface="Arial Narrow" panose="020B0606020202030204" pitchFamily="34" charset="0"/>
                <a:ea typeface="Arial Unicode MS" pitchFamily="34" charset="-128"/>
              </a:rPr>
              <a:t> </a:t>
            </a:r>
            <a:r>
              <a:rPr kumimoji="1" lang="en-GB" altLang="en-US" sz="3200" b="1">
                <a:solidFill>
                  <a:srgbClr val="000000"/>
                </a:solidFill>
                <a:latin typeface="Arial Narrow" panose="020B0606020202030204" pitchFamily="34" charset="0"/>
                <a:ea typeface="Arial Unicode MS" pitchFamily="34" charset="-128"/>
              </a:rPr>
              <a:t>and understandability to users</a:t>
            </a:r>
          </a:p>
          <a:p>
            <a:pPr eaLnBrk="1" hangingPunct="1">
              <a:lnSpc>
                <a:spcPct val="80000"/>
              </a:lnSpc>
              <a:spcBef>
                <a:spcPct val="40000"/>
              </a:spcBef>
              <a:buFontTx/>
              <a:buChar char="•"/>
            </a:pPr>
            <a:r>
              <a:rPr kumimoji="1" lang="en-CA" altLang="en-US" sz="3200" b="1">
                <a:solidFill>
                  <a:srgbClr val="008000"/>
                </a:solidFill>
                <a:latin typeface="Arial Narrow" panose="020B0606020202030204" pitchFamily="34" charset="0"/>
                <a:ea typeface="Arial Unicode MS" pitchFamily="34" charset="-128"/>
              </a:rPr>
              <a:t>Comparability</a:t>
            </a:r>
            <a:r>
              <a:rPr kumimoji="1" lang="en-CA" altLang="en-US" sz="3200" b="1">
                <a:solidFill>
                  <a:srgbClr val="000000"/>
                </a:solidFill>
                <a:latin typeface="Arial Narrow" panose="020B0606020202030204" pitchFamily="34" charset="0"/>
                <a:ea typeface="Arial Unicode MS" pitchFamily="34" charset="-128"/>
              </a:rPr>
              <a:t> </a:t>
            </a:r>
            <a:r>
              <a:rPr kumimoji="1" lang="en-GB" altLang="en-US" sz="3200" b="1">
                <a:solidFill>
                  <a:srgbClr val="000000"/>
                </a:solidFill>
                <a:latin typeface="Arial Narrow" panose="020B0606020202030204" pitchFamily="34" charset="0"/>
                <a:ea typeface="Arial Unicode MS" pitchFamily="34" charset="-128"/>
              </a:rPr>
              <a:t>over time and across jurisdictions or regions </a:t>
            </a:r>
          </a:p>
        </p:txBody>
      </p:sp>
      <p:sp>
        <p:nvSpPr>
          <p:cNvPr id="46083" name="Text Box 3">
            <a:extLst>
              <a:ext uri="{FF2B5EF4-FFF2-40B4-BE49-F238E27FC236}">
                <a16:creationId xmlns:a16="http://schemas.microsoft.com/office/drawing/2014/main" id="{1123F7E4-62E9-4B2A-9BED-C8B6C4942084}"/>
              </a:ext>
            </a:extLst>
          </p:cNvPr>
          <p:cNvSpPr txBox="1">
            <a:spLocks noChangeArrowheads="1"/>
          </p:cNvSpPr>
          <p:nvPr/>
        </p:nvSpPr>
        <p:spPr bwMode="auto">
          <a:xfrm>
            <a:off x="1931988" y="549275"/>
            <a:ext cx="7479420"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Light" panose="020F0302020204030204" pitchFamily="34" charset="0"/>
              </a:defRPr>
            </a:lvl1pPr>
            <a:lvl2pPr marL="742950" indent="-285750">
              <a:defRPr>
                <a:solidFill>
                  <a:schemeClr val="tx1"/>
                </a:solidFill>
                <a:latin typeface="Calibri Light" panose="020F0302020204030204" pitchFamily="34" charset="0"/>
              </a:defRPr>
            </a:lvl2pPr>
            <a:lvl3pPr marL="1143000" indent="-228600">
              <a:defRPr>
                <a:solidFill>
                  <a:schemeClr val="tx1"/>
                </a:solidFill>
                <a:latin typeface="Calibri Light" panose="020F0302020204030204" pitchFamily="34" charset="0"/>
              </a:defRPr>
            </a:lvl3pPr>
            <a:lvl4pPr marL="1600200" indent="-228600">
              <a:defRPr>
                <a:solidFill>
                  <a:schemeClr val="tx1"/>
                </a:solidFill>
                <a:latin typeface="Calibri Light" panose="020F0302020204030204" pitchFamily="34" charset="0"/>
              </a:defRPr>
            </a:lvl4pPr>
            <a:lvl5pPr marL="2057400" indent="-228600">
              <a:defRPr>
                <a:solidFill>
                  <a:schemeClr val="tx1"/>
                </a:solidFill>
                <a:latin typeface="Calibri Light" panose="020F0302020204030204" pitchFamily="34" charset="0"/>
              </a:defRPr>
            </a:lvl5pPr>
            <a:lvl6pPr marL="2514600" indent="-228600" defTabSz="457200" fontAlgn="base">
              <a:spcBef>
                <a:spcPct val="0"/>
              </a:spcBef>
              <a:spcAft>
                <a:spcPct val="0"/>
              </a:spcAft>
              <a:defRPr>
                <a:solidFill>
                  <a:schemeClr val="tx1"/>
                </a:solidFill>
                <a:latin typeface="Calibri Light" panose="020F0302020204030204" pitchFamily="34" charset="0"/>
              </a:defRPr>
            </a:lvl6pPr>
            <a:lvl7pPr marL="2971800" indent="-228600" defTabSz="457200" fontAlgn="base">
              <a:spcBef>
                <a:spcPct val="0"/>
              </a:spcBef>
              <a:spcAft>
                <a:spcPct val="0"/>
              </a:spcAft>
              <a:defRPr>
                <a:solidFill>
                  <a:schemeClr val="tx1"/>
                </a:solidFill>
                <a:latin typeface="Calibri Light" panose="020F0302020204030204" pitchFamily="34" charset="0"/>
              </a:defRPr>
            </a:lvl7pPr>
            <a:lvl8pPr marL="3429000" indent="-228600" defTabSz="457200" fontAlgn="base">
              <a:spcBef>
                <a:spcPct val="0"/>
              </a:spcBef>
              <a:spcAft>
                <a:spcPct val="0"/>
              </a:spcAft>
              <a:defRPr>
                <a:solidFill>
                  <a:schemeClr val="tx1"/>
                </a:solidFill>
                <a:latin typeface="Calibri Light" panose="020F0302020204030204" pitchFamily="34" charset="0"/>
              </a:defRPr>
            </a:lvl8pPr>
            <a:lvl9pPr marL="3886200" indent="-228600" defTabSz="457200" fontAlgn="base">
              <a:spcBef>
                <a:spcPct val="0"/>
              </a:spcBef>
              <a:spcAft>
                <a:spcPct val="0"/>
              </a:spcAft>
              <a:defRPr>
                <a:solidFill>
                  <a:schemeClr val="tx1"/>
                </a:solidFill>
                <a:latin typeface="Calibri Light" panose="020F0302020204030204" pitchFamily="34" charset="0"/>
              </a:defRPr>
            </a:lvl9pPr>
          </a:lstStyle>
          <a:p>
            <a:pPr eaLnBrk="1" hangingPunct="1"/>
            <a:r>
              <a:rPr kumimoji="1" lang="en-GB" altLang="en-US" sz="2800" b="1">
                <a:solidFill>
                  <a:srgbClr val="008000"/>
                </a:solidFill>
                <a:latin typeface="Calibri" panose="020F0502020204030204" pitchFamily="34" charset="0"/>
                <a:ea typeface="PMingLiU" panose="02020500000000000000" pitchFamily="18" charset="-120"/>
                <a:cs typeface="Arial" panose="020B0604020202020204" pitchFamily="34" charset="0"/>
              </a:rPr>
              <a:t>What is important in the definition of indicators?</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The Social Impacts of Tourism">
            <a:hlinkClick r:id="" action="ppaction://media"/>
            <a:extLst>
              <a:ext uri="{FF2B5EF4-FFF2-40B4-BE49-F238E27FC236}">
                <a16:creationId xmlns:a16="http://schemas.microsoft.com/office/drawing/2014/main" id="{AB7B1CD2-2D4C-4035-90A6-01E9AF329994}"/>
              </a:ext>
            </a:extLst>
          </p:cNvPr>
          <p:cNvPicPr>
            <a:picLocks noRot="1" noChangeAspect="1"/>
          </p:cNvPicPr>
          <p:nvPr>
            <a:videoFile r:link="rId1"/>
          </p:nvPr>
        </p:nvPicPr>
        <p:blipFill>
          <a:blip r:embed="rId4"/>
          <a:stretch>
            <a:fillRect/>
          </a:stretch>
        </p:blipFill>
        <p:spPr>
          <a:xfrm>
            <a:off x="221669" y="110003"/>
            <a:ext cx="11603654" cy="6556064"/>
          </a:xfrm>
          <a:prstGeom prst="rect">
            <a:avLst/>
          </a:prstGeom>
        </p:spPr>
      </p:pic>
    </p:spTree>
    <p:extLst>
      <p:ext uri="{BB962C8B-B14F-4D97-AF65-F5344CB8AC3E}">
        <p14:creationId xmlns:p14="http://schemas.microsoft.com/office/powerpoint/2010/main" val="2449192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A79876C7-DB1A-474A-B7A6-140871593057}"/>
              </a:ext>
            </a:extLst>
          </p:cNvPr>
          <p:cNvSpPr>
            <a:spLocks noGrp="1" noChangeArrowheads="1"/>
          </p:cNvSpPr>
          <p:nvPr>
            <p:ph type="title"/>
          </p:nvPr>
        </p:nvSpPr>
        <p:spPr>
          <a:xfrm>
            <a:off x="1703388" y="476251"/>
            <a:ext cx="8964612" cy="936625"/>
          </a:xfrm>
          <a:solidFill>
            <a:srgbClr val="FFFFFF"/>
          </a:solidFill>
          <a:ln>
            <a:solidFill>
              <a:srgbClr val="000000"/>
            </a:solidFill>
            <a:miter lim="800000"/>
            <a:headEnd/>
            <a:tailEnd/>
          </a:ln>
        </p:spPr>
        <p:txBody>
          <a:bodyPr anchor="t"/>
          <a:lstStyle/>
          <a:p>
            <a:pPr>
              <a:defRPr/>
            </a:pPr>
            <a:r>
              <a:rPr lang="en-GB" altLang="en-US" sz="3600"/>
              <a:t>Other issues in sustainable tourism debate</a:t>
            </a:r>
          </a:p>
        </p:txBody>
      </p:sp>
      <p:sp>
        <p:nvSpPr>
          <p:cNvPr id="83971" name="Rectangle 3">
            <a:extLst>
              <a:ext uri="{FF2B5EF4-FFF2-40B4-BE49-F238E27FC236}">
                <a16:creationId xmlns:a16="http://schemas.microsoft.com/office/drawing/2014/main" id="{2FE60866-2ADA-400E-BAF5-1051DFB77100}"/>
              </a:ext>
            </a:extLst>
          </p:cNvPr>
          <p:cNvSpPr>
            <a:spLocks noGrp="1" noChangeArrowheads="1"/>
          </p:cNvSpPr>
          <p:nvPr>
            <p:ph idx="1"/>
          </p:nvPr>
        </p:nvSpPr>
        <p:spPr>
          <a:xfrm>
            <a:off x="1992313" y="1773238"/>
            <a:ext cx="8229600" cy="4895850"/>
          </a:xfrm>
        </p:spPr>
        <p:txBody>
          <a:bodyPr rtlCol="0">
            <a:normAutofit lnSpcReduction="10000"/>
          </a:bodyPr>
          <a:lstStyle/>
          <a:p>
            <a:pPr marL="91440" indent="-91440">
              <a:lnSpc>
                <a:spcPct val="80000"/>
              </a:lnSpc>
              <a:buNone/>
              <a:defRPr/>
            </a:pPr>
            <a:r>
              <a:rPr lang="en-US" sz="2800" dirty="0">
                <a:solidFill>
                  <a:schemeClr val="tx1">
                    <a:lumMod val="85000"/>
                    <a:lumOff val="15000"/>
                  </a:schemeClr>
                </a:solidFill>
              </a:rPr>
              <a:t>To name some of the key issues in the sustainable tourism debate</a:t>
            </a:r>
          </a:p>
          <a:p>
            <a:pPr marL="91440" indent="-91440">
              <a:lnSpc>
                <a:spcPct val="80000"/>
              </a:lnSpc>
              <a:defRPr/>
            </a:pPr>
            <a:endParaRPr lang="en-GB" sz="2800" dirty="0">
              <a:solidFill>
                <a:schemeClr val="tx1">
                  <a:lumMod val="85000"/>
                  <a:lumOff val="15000"/>
                </a:schemeClr>
              </a:solidFill>
            </a:endParaRPr>
          </a:p>
          <a:p>
            <a:pPr marL="91440" indent="-91440">
              <a:lnSpc>
                <a:spcPct val="80000"/>
              </a:lnSpc>
              <a:defRPr/>
            </a:pPr>
            <a:r>
              <a:rPr lang="en-US" sz="2800" dirty="0">
                <a:solidFill>
                  <a:schemeClr val="tx1">
                    <a:lumMod val="85000"/>
                    <a:lumOff val="15000"/>
                  </a:schemeClr>
                </a:solidFill>
              </a:rPr>
              <a:t>visitor management</a:t>
            </a:r>
            <a:endParaRPr lang="fi-FI" sz="2800" dirty="0">
              <a:solidFill>
                <a:schemeClr val="tx1">
                  <a:lumMod val="85000"/>
                  <a:lumOff val="15000"/>
                </a:schemeClr>
              </a:solidFill>
            </a:endParaRPr>
          </a:p>
          <a:p>
            <a:pPr marL="91440" indent="-91440">
              <a:lnSpc>
                <a:spcPct val="80000"/>
              </a:lnSpc>
              <a:defRPr/>
            </a:pPr>
            <a:r>
              <a:rPr lang="en-US" sz="2800" dirty="0">
                <a:solidFill>
                  <a:schemeClr val="tx1">
                    <a:lumMod val="85000"/>
                    <a:lumOff val="15000"/>
                  </a:schemeClr>
                </a:solidFill>
              </a:rPr>
              <a:t>concept of carrying capacity</a:t>
            </a:r>
            <a:endParaRPr lang="fi-FI" sz="2800" dirty="0">
              <a:solidFill>
                <a:schemeClr val="tx1">
                  <a:lumMod val="85000"/>
                  <a:lumOff val="15000"/>
                </a:schemeClr>
              </a:solidFill>
            </a:endParaRPr>
          </a:p>
          <a:p>
            <a:pPr marL="91440" indent="-91440">
              <a:lnSpc>
                <a:spcPct val="80000"/>
              </a:lnSpc>
              <a:defRPr/>
            </a:pPr>
            <a:r>
              <a:rPr lang="en-US" sz="2800" dirty="0">
                <a:solidFill>
                  <a:schemeClr val="tx1">
                    <a:lumMod val="85000"/>
                    <a:lumOff val="15000"/>
                  </a:schemeClr>
                </a:solidFill>
              </a:rPr>
              <a:t>role of public sector planning</a:t>
            </a:r>
            <a:endParaRPr lang="fi-FI" sz="2800" dirty="0">
              <a:solidFill>
                <a:schemeClr val="tx1">
                  <a:lumMod val="85000"/>
                  <a:lumOff val="15000"/>
                </a:schemeClr>
              </a:solidFill>
            </a:endParaRPr>
          </a:p>
          <a:p>
            <a:pPr marL="91440" indent="-91440">
              <a:lnSpc>
                <a:spcPct val="80000"/>
              </a:lnSpc>
              <a:defRPr/>
            </a:pPr>
            <a:r>
              <a:rPr lang="en-US" sz="2800" dirty="0">
                <a:solidFill>
                  <a:schemeClr val="tx1">
                    <a:lumMod val="85000"/>
                    <a:lumOff val="15000"/>
                  </a:schemeClr>
                </a:solidFill>
              </a:rPr>
              <a:t>role of industry</a:t>
            </a:r>
            <a:endParaRPr lang="fi-FI" sz="2800" dirty="0">
              <a:solidFill>
                <a:schemeClr val="tx1">
                  <a:lumMod val="85000"/>
                  <a:lumOff val="15000"/>
                </a:schemeClr>
              </a:solidFill>
            </a:endParaRPr>
          </a:p>
          <a:p>
            <a:pPr marL="91440" indent="-91440">
              <a:lnSpc>
                <a:spcPct val="80000"/>
              </a:lnSpc>
              <a:defRPr/>
            </a:pPr>
            <a:r>
              <a:rPr lang="en-US" sz="2800" dirty="0">
                <a:solidFill>
                  <a:schemeClr val="tx1">
                    <a:lumMod val="85000"/>
                    <a:lumOff val="15000"/>
                  </a:schemeClr>
                </a:solidFill>
              </a:rPr>
              <a:t>tourist education</a:t>
            </a:r>
            <a:endParaRPr lang="fi-FI" sz="2800" dirty="0">
              <a:solidFill>
                <a:schemeClr val="tx1">
                  <a:lumMod val="85000"/>
                  <a:lumOff val="15000"/>
                </a:schemeClr>
              </a:solidFill>
            </a:endParaRPr>
          </a:p>
          <a:p>
            <a:pPr marL="91440" indent="-91440">
              <a:lnSpc>
                <a:spcPct val="80000"/>
              </a:lnSpc>
              <a:defRPr/>
            </a:pPr>
            <a:r>
              <a:rPr lang="en-US" sz="2800" dirty="0">
                <a:solidFill>
                  <a:schemeClr val="tx1">
                    <a:lumMod val="85000"/>
                    <a:lumOff val="15000"/>
                  </a:schemeClr>
                </a:solidFill>
              </a:rPr>
              <a:t>private versus public transportation</a:t>
            </a:r>
            <a:endParaRPr lang="fi-FI" sz="2800" dirty="0">
              <a:solidFill>
                <a:schemeClr val="tx1">
                  <a:lumMod val="85000"/>
                  <a:lumOff val="15000"/>
                </a:schemeClr>
              </a:solidFill>
            </a:endParaRPr>
          </a:p>
          <a:p>
            <a:pPr marL="91440" indent="-91440">
              <a:lnSpc>
                <a:spcPct val="80000"/>
              </a:lnSpc>
              <a:defRPr/>
            </a:pPr>
            <a:r>
              <a:rPr lang="en-US" sz="2800" dirty="0">
                <a:solidFill>
                  <a:schemeClr val="tx1">
                    <a:lumMod val="85000"/>
                    <a:lumOff val="15000"/>
                  </a:schemeClr>
                </a:solidFill>
              </a:rPr>
              <a:t>value judgment and lack of factual evidence etc.</a:t>
            </a:r>
            <a:endParaRPr lang="en-GB" sz="2800" dirty="0">
              <a:solidFill>
                <a:schemeClr val="tx1">
                  <a:lumMod val="85000"/>
                  <a:lumOff val="15000"/>
                </a:schemeClr>
              </a:solidFill>
            </a:endParaRPr>
          </a:p>
          <a:p>
            <a:pPr marL="91440" indent="-91440" algn="r">
              <a:lnSpc>
                <a:spcPct val="80000"/>
              </a:lnSpc>
              <a:buNone/>
              <a:defRPr/>
            </a:pPr>
            <a:br>
              <a:rPr lang="en-US" sz="2800" dirty="0">
                <a:solidFill>
                  <a:schemeClr val="tx1">
                    <a:lumMod val="85000"/>
                    <a:lumOff val="15000"/>
                  </a:schemeClr>
                </a:solidFill>
              </a:rPr>
            </a:br>
            <a:endParaRPr lang="en-GB" sz="2800" dirty="0">
              <a:solidFill>
                <a:schemeClr val="tx1">
                  <a:lumMod val="85000"/>
                  <a:lumOff val="15000"/>
                </a:schemeClr>
              </a:solidFill>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11E7A192-1DC1-44B5-8FE0-439D3C56AE7F}"/>
              </a:ext>
            </a:extLst>
          </p:cNvPr>
          <p:cNvSpPr>
            <a:spLocks noGrp="1" noChangeArrowheads="1"/>
          </p:cNvSpPr>
          <p:nvPr>
            <p:ph type="title"/>
          </p:nvPr>
        </p:nvSpPr>
        <p:spPr>
          <a:xfrm>
            <a:off x="1774826" y="274638"/>
            <a:ext cx="8435975" cy="1143000"/>
          </a:xfrm>
          <a:solidFill>
            <a:srgbClr val="FFFFFF"/>
          </a:solidFill>
          <a:ln>
            <a:solidFill>
              <a:srgbClr val="000000"/>
            </a:solidFill>
            <a:miter lim="800000"/>
            <a:headEnd/>
            <a:tailEnd/>
          </a:ln>
        </p:spPr>
        <p:txBody>
          <a:bodyPr anchor="t"/>
          <a:lstStyle/>
          <a:p>
            <a:pPr>
              <a:defRPr/>
            </a:pPr>
            <a:r>
              <a:rPr lang="en-GB" altLang="en-US" sz="4000"/>
              <a:t>Also - Links to Ecotourism</a:t>
            </a:r>
            <a:br>
              <a:rPr lang="en-GB" altLang="en-US" sz="2400"/>
            </a:br>
            <a:endParaRPr lang="en-GB" altLang="en-US" sz="2400"/>
          </a:p>
        </p:txBody>
      </p:sp>
      <p:sp>
        <p:nvSpPr>
          <p:cNvPr id="50179" name="Rectangle 3">
            <a:extLst>
              <a:ext uri="{FF2B5EF4-FFF2-40B4-BE49-F238E27FC236}">
                <a16:creationId xmlns:a16="http://schemas.microsoft.com/office/drawing/2014/main" id="{2E9AF7E1-D86C-4CA5-BD0E-F03E0AABD28E}"/>
              </a:ext>
            </a:extLst>
          </p:cNvPr>
          <p:cNvSpPr>
            <a:spLocks noGrp="1" noChangeArrowheads="1"/>
          </p:cNvSpPr>
          <p:nvPr>
            <p:ph idx="1"/>
          </p:nvPr>
        </p:nvSpPr>
        <p:spPr>
          <a:xfrm>
            <a:off x="1981201" y="1916113"/>
            <a:ext cx="8435975" cy="4210050"/>
          </a:xfrm>
        </p:spPr>
        <p:txBody>
          <a:bodyPr/>
          <a:lstStyle/>
          <a:p>
            <a:pPr>
              <a:buFont typeface="Wingdings" panose="05000000000000000000" pitchFamily="2" charset="2"/>
              <a:buNone/>
            </a:pPr>
            <a:r>
              <a:rPr lang="en-GB" altLang="en-US"/>
              <a:t>Looks at -</a:t>
            </a:r>
          </a:p>
          <a:p>
            <a:r>
              <a:rPr lang="en-GB" altLang="en-US"/>
              <a:t>policy frameworks; </a:t>
            </a:r>
          </a:p>
          <a:p>
            <a:r>
              <a:rPr lang="en-GB" altLang="en-US"/>
              <a:t>conservation management frameworks;</a:t>
            </a:r>
          </a:p>
          <a:p>
            <a:r>
              <a:rPr lang="en-GB" altLang="en-US"/>
              <a:t>WTO &amp; ecotourism</a:t>
            </a:r>
          </a:p>
          <a:p>
            <a:r>
              <a:rPr lang="en-GB" altLang="en-US"/>
              <a:t>Definitions of ecotourism</a:t>
            </a:r>
          </a:p>
          <a:p>
            <a:pPr>
              <a:buFont typeface="Wingdings" panose="05000000000000000000" pitchFamily="2" charset="2"/>
              <a:buNone/>
            </a:pPr>
            <a:r>
              <a:rPr lang="en-GB" altLang="en-US"/>
              <a:t> </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58973468-EBB3-4DAA-9E7C-46D466C631D6}"/>
              </a:ext>
            </a:extLst>
          </p:cNvPr>
          <p:cNvSpPr>
            <a:spLocks noGrp="1" noChangeArrowheads="1"/>
          </p:cNvSpPr>
          <p:nvPr>
            <p:ph type="title"/>
          </p:nvPr>
        </p:nvSpPr>
        <p:spPr>
          <a:xfrm>
            <a:off x="1703388" y="274639"/>
            <a:ext cx="8507412" cy="1354137"/>
          </a:xfrm>
          <a:solidFill>
            <a:srgbClr val="FFFFFF"/>
          </a:solidFill>
          <a:ln>
            <a:solidFill>
              <a:srgbClr val="000000"/>
            </a:solidFill>
            <a:miter lim="800000"/>
            <a:headEnd/>
            <a:tailEnd/>
          </a:ln>
        </p:spPr>
        <p:txBody>
          <a:bodyPr anchor="t"/>
          <a:lstStyle/>
          <a:p>
            <a:pPr>
              <a:defRPr/>
            </a:pPr>
            <a:r>
              <a:rPr lang="en-GB" altLang="en-US" sz="4000"/>
              <a:t>Further websites to assist benchmarking your destination</a:t>
            </a:r>
          </a:p>
        </p:txBody>
      </p:sp>
      <p:sp>
        <p:nvSpPr>
          <p:cNvPr id="52227" name="Rectangle 3">
            <a:extLst>
              <a:ext uri="{FF2B5EF4-FFF2-40B4-BE49-F238E27FC236}">
                <a16:creationId xmlns:a16="http://schemas.microsoft.com/office/drawing/2014/main" id="{4F2DA333-80B1-4763-A2E4-7359AD2783B2}"/>
              </a:ext>
            </a:extLst>
          </p:cNvPr>
          <p:cNvSpPr>
            <a:spLocks noGrp="1" noChangeArrowheads="1"/>
          </p:cNvSpPr>
          <p:nvPr>
            <p:ph idx="1"/>
          </p:nvPr>
        </p:nvSpPr>
        <p:spPr>
          <a:xfrm>
            <a:off x="1992313" y="1873250"/>
            <a:ext cx="8229600" cy="4281488"/>
          </a:xfrm>
        </p:spPr>
        <p:txBody>
          <a:bodyPr/>
          <a:lstStyle/>
          <a:p>
            <a:pPr>
              <a:lnSpc>
                <a:spcPct val="90000"/>
              </a:lnSpc>
            </a:pPr>
            <a:r>
              <a:rPr lang="en-GB" altLang="en-US" b="1"/>
              <a:t>United Nations Environment Program</a:t>
            </a:r>
            <a:endParaRPr lang="en-GB" altLang="en-US"/>
          </a:p>
          <a:p>
            <a:pPr>
              <a:lnSpc>
                <a:spcPct val="90000"/>
              </a:lnSpc>
            </a:pPr>
            <a:r>
              <a:rPr lang="en-GB" altLang="en-US"/>
              <a:t>See more about sustainable tourism from the following webpages:</a:t>
            </a:r>
            <a:endParaRPr lang="en-GB" altLang="en-US">
              <a:hlinkClick r:id="rId3"/>
            </a:endParaRPr>
          </a:p>
          <a:p>
            <a:pPr>
              <a:lnSpc>
                <a:spcPct val="90000"/>
              </a:lnSpc>
            </a:pPr>
            <a:r>
              <a:rPr lang="en-GB" altLang="en-US">
                <a:hlinkClick r:id="rId3"/>
              </a:rPr>
              <a:t>www.uneptie.org/pc/tourism/sust-tourism</a:t>
            </a:r>
            <a:r>
              <a:rPr lang="en-GB" altLang="en-US"/>
              <a:t>  </a:t>
            </a:r>
            <a:endParaRPr lang="en-US" altLang="en-US" b="1"/>
          </a:p>
          <a:p>
            <a:pPr>
              <a:lnSpc>
                <a:spcPct val="90000"/>
              </a:lnSpc>
            </a:pPr>
            <a:endParaRPr lang="en-US" altLang="en-US"/>
          </a:p>
          <a:p>
            <a:pPr>
              <a:lnSpc>
                <a:spcPct val="90000"/>
              </a:lnSpc>
            </a:pPr>
            <a:r>
              <a:rPr lang="en-US" altLang="en-US"/>
              <a:t>The impacts of tourism in environment:</a:t>
            </a:r>
            <a:endParaRPr lang="en-US" altLang="en-US">
              <a:hlinkClick r:id="rId4"/>
            </a:endParaRPr>
          </a:p>
          <a:p>
            <a:pPr>
              <a:lnSpc>
                <a:spcPct val="90000"/>
              </a:lnSpc>
            </a:pPr>
            <a:r>
              <a:rPr lang="en-US" altLang="en-US">
                <a:hlinkClick r:id="rId4"/>
              </a:rPr>
              <a:t>http://www.uneptie.org/pc/tourism/sust-tourism/environment.htm</a:t>
            </a:r>
            <a:r>
              <a:rPr lang="en-US" altLang="en-US"/>
              <a:t> </a:t>
            </a:r>
            <a:endParaRPr lang="en-GB" altLang="en-US"/>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28B9C305-5226-4534-8499-E8CD963AE3DA}"/>
              </a:ext>
            </a:extLst>
          </p:cNvPr>
          <p:cNvSpPr txBox="1">
            <a:spLocks/>
          </p:cNvSpPr>
          <p:nvPr/>
        </p:nvSpPr>
        <p:spPr bwMode="auto">
          <a:xfrm>
            <a:off x="1007256" y="392411"/>
            <a:ext cx="8362950" cy="1222375"/>
          </a:xfrm>
          <a:prstGeom prst="rect">
            <a:avLst/>
          </a:prstGeom>
          <a:noFill/>
          <a:ln w="9525">
            <a:noFill/>
            <a:miter lim="800000"/>
            <a:headEnd/>
            <a:tailEnd/>
          </a:ln>
        </p:spPr>
        <p:txBody>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34" charset="0"/>
              </a:defRPr>
            </a:lvl2pPr>
            <a:lvl3pPr algn="ctr" rtl="0" eaLnBrk="0" fontAlgn="base" hangingPunct="0">
              <a:spcBef>
                <a:spcPct val="0"/>
              </a:spcBef>
              <a:spcAft>
                <a:spcPct val="0"/>
              </a:spcAft>
              <a:defRPr sz="4400">
                <a:solidFill>
                  <a:schemeClr val="tx2"/>
                </a:solidFill>
                <a:latin typeface="Arial" pitchFamily="34" charset="0"/>
              </a:defRPr>
            </a:lvl3pPr>
            <a:lvl4pPr algn="ctr" rtl="0" eaLnBrk="0" fontAlgn="base" hangingPunct="0">
              <a:spcBef>
                <a:spcPct val="0"/>
              </a:spcBef>
              <a:spcAft>
                <a:spcPct val="0"/>
              </a:spcAft>
              <a:defRPr sz="4400">
                <a:solidFill>
                  <a:schemeClr val="tx2"/>
                </a:solidFill>
                <a:latin typeface="Arial" pitchFamily="34" charset="0"/>
              </a:defRPr>
            </a:lvl4pPr>
            <a:lvl5pPr algn="ctr" rtl="0" eaLnBrk="0" fontAlgn="base" hangingPunct="0">
              <a:spcBef>
                <a:spcPct val="0"/>
              </a:spcBef>
              <a:spcAft>
                <a:spcPct val="0"/>
              </a:spcAft>
              <a:defRPr sz="4400">
                <a:solidFill>
                  <a:schemeClr val="tx2"/>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a:lstStyle>
          <a:p>
            <a:pPr algn="l">
              <a:defRPr/>
            </a:pPr>
            <a:r>
              <a:rPr lang="en-US" sz="2400" b="1" kern="0" dirty="0">
                <a:solidFill>
                  <a:srgbClr val="007FA3"/>
                </a:solidFill>
                <a:ea typeface="+mn-ea"/>
              </a:rPr>
              <a:t>Source:</a:t>
            </a:r>
          </a:p>
        </p:txBody>
      </p:sp>
      <p:pic>
        <p:nvPicPr>
          <p:cNvPr id="7" name="Picture 2">
            <a:extLst>
              <a:ext uri="{FF2B5EF4-FFF2-40B4-BE49-F238E27FC236}">
                <a16:creationId xmlns:a16="http://schemas.microsoft.com/office/drawing/2014/main" id="{D01E090A-AAB0-486C-8B91-FA9237A7CEAD}"/>
              </a:ext>
            </a:extLst>
          </p:cNvPr>
          <p:cNvPicPr>
            <a:picLocks noChangeAspect="1"/>
          </p:cNvPicPr>
          <p:nvPr/>
        </p:nvPicPr>
        <p:blipFill>
          <a:blip r:embed="rId3"/>
          <a:stretch>
            <a:fillRect/>
          </a:stretch>
        </p:blipFill>
        <p:spPr bwMode="auto">
          <a:xfrm>
            <a:off x="932695" y="1299154"/>
            <a:ext cx="1997000" cy="2715956"/>
          </a:xfrm>
          <a:prstGeom prst="rect">
            <a:avLst/>
          </a:prstGeom>
          <a:noFill/>
          <a:ln w="9525">
            <a:noFill/>
            <a:miter lim="800000"/>
            <a:headEnd/>
            <a:tailEnd/>
          </a:ln>
          <a:effectLst>
            <a:outerShdw blurRad="50800" dist="76200" dir="2700000" algn="tl" rotWithShape="0">
              <a:prstClr val="black">
                <a:alpha val="56000"/>
              </a:prstClr>
            </a:outerShdw>
          </a:effectLst>
        </p:spPr>
      </p:pic>
      <p:sp>
        <p:nvSpPr>
          <p:cNvPr id="4099" name="Text Placeholder 4">
            <a:extLst>
              <a:ext uri="{FF2B5EF4-FFF2-40B4-BE49-F238E27FC236}">
                <a16:creationId xmlns:a16="http://schemas.microsoft.com/office/drawing/2014/main" id="{C434CFCE-46BD-46E2-82AB-2876D4EAA9C5}"/>
              </a:ext>
            </a:extLst>
          </p:cNvPr>
          <p:cNvSpPr>
            <a:spLocks noGrp="1"/>
          </p:cNvSpPr>
          <p:nvPr>
            <p:ph type="body" sz="quarter" idx="4294967295"/>
          </p:nvPr>
        </p:nvSpPr>
        <p:spPr>
          <a:xfrm>
            <a:off x="3221112" y="1183058"/>
            <a:ext cx="8789843" cy="2031325"/>
          </a:xfrm>
        </p:spPr>
        <p:txBody>
          <a:bodyPr wrap="square">
            <a:spAutoFit/>
          </a:bodyPr>
          <a:lstStyle/>
          <a:p>
            <a:pPr>
              <a:spcBef>
                <a:spcPts val="1200"/>
              </a:spcBef>
              <a:buNone/>
              <a:defRPr/>
            </a:pPr>
            <a:r>
              <a:rPr lang="en-US" sz="2400" dirty="0"/>
              <a:t>Models taken from – </a:t>
            </a:r>
          </a:p>
          <a:p>
            <a:pPr>
              <a:spcBef>
                <a:spcPts val="1200"/>
              </a:spcBef>
              <a:buNone/>
              <a:defRPr/>
            </a:pPr>
            <a:r>
              <a:rPr lang="en-GB" sz="2400" dirty="0"/>
              <a:t>Tourism Principles and Practice. 6th edition</a:t>
            </a:r>
          </a:p>
          <a:p>
            <a:pPr>
              <a:spcBef>
                <a:spcPts val="1200"/>
              </a:spcBef>
              <a:buNone/>
              <a:defRPr/>
            </a:pPr>
            <a:r>
              <a:rPr lang="en-GB" sz="2400" dirty="0"/>
              <a:t>Fletcher et al (2018)</a:t>
            </a:r>
          </a:p>
          <a:p>
            <a:pPr>
              <a:spcBef>
                <a:spcPts val="1200"/>
              </a:spcBef>
              <a:buNone/>
              <a:defRPr/>
            </a:pPr>
            <a:r>
              <a:rPr lang="en-US" sz="2400" dirty="0"/>
              <a:t>Chapter 9: </a:t>
            </a:r>
            <a:r>
              <a:rPr lang="en-IN" sz="2400" dirty="0"/>
              <a:t>The Socio-cultural Impact of Tourism</a:t>
            </a:r>
            <a:endParaRPr lang="en-US" sz="2400" dirty="0"/>
          </a:p>
        </p:txBody>
      </p:sp>
    </p:spTree>
  </p:cSld>
  <p:clrMapOvr>
    <a:masterClrMapping/>
  </p:clrMapOvr>
  <p:transition/>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2445</Words>
  <Application>Microsoft Office PowerPoint</Application>
  <PresentationFormat>Widescreen</PresentationFormat>
  <Paragraphs>339</Paragraphs>
  <Slides>40</Slides>
  <Notes>31</Notes>
  <HiddenSlides>0</HiddenSlides>
  <MMClips>2</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40</vt:i4>
      </vt:variant>
    </vt:vector>
  </HeadingPairs>
  <TitlesOfParts>
    <vt:vector size="48" baseType="lpstr">
      <vt:lpstr>Myriad Pro</vt:lpstr>
      <vt:lpstr>Arial</vt:lpstr>
      <vt:lpstr>Arial Narrow</vt:lpstr>
      <vt:lpstr>Calibri</vt:lpstr>
      <vt:lpstr>Times New Roman</vt:lpstr>
      <vt:lpstr>Wingdings</vt:lpstr>
      <vt:lpstr>20140311PresentationUWTSDTemplate</vt:lpstr>
      <vt:lpstr>Acrobat Document</vt:lpstr>
      <vt:lpstr> Sustainable Global Tourism   Impacts of Tourism – Socio-cultural   </vt:lpstr>
      <vt:lpstr>In this session we will examine </vt:lpstr>
      <vt:lpstr>Tourism impacts recap  </vt:lpstr>
      <vt:lpstr>Terminology/glossary of terms </vt:lpstr>
      <vt:lpstr>Tourism growth </vt:lpstr>
      <vt:lpstr>Globalisation and social impacts or tourism and hospitality  </vt:lpstr>
      <vt:lpstr>PowerPoint Presentation</vt:lpstr>
      <vt:lpstr>PowerPoint Presentation</vt:lpstr>
      <vt:lpstr>Differences between Hosts and Guests (Inskeep 1991)</vt:lpstr>
      <vt:lpstr>PowerPoint Presentation</vt:lpstr>
      <vt:lpstr>PowerPoint Presentation</vt:lpstr>
      <vt:lpstr>PowerPoint Presentation</vt:lpstr>
      <vt:lpstr>PowerPoint Presentation</vt:lpstr>
      <vt:lpstr>Inseparability</vt:lpstr>
      <vt:lpstr>PowerPoint Presentation</vt:lpstr>
      <vt:lpstr>Social &amp; Cultural impacts</vt:lpstr>
      <vt:lpstr>Socio-cultural Costs</vt:lpstr>
      <vt:lpstr>PowerPoint Presentation</vt:lpstr>
      <vt:lpstr>Authenticity &amp; Commodification</vt:lpstr>
      <vt:lpstr>PowerPoint Presentation</vt:lpstr>
      <vt:lpstr>PowerPoint Presentation</vt:lpstr>
      <vt:lpstr>Servility theory &amp; demonstration effect </vt:lpstr>
      <vt:lpstr>The Demonstration effect </vt:lpstr>
      <vt:lpstr>Acculturation  </vt:lpstr>
      <vt:lpstr>Modernisation </vt:lpstr>
      <vt:lpstr>Local irritation  </vt:lpstr>
      <vt:lpstr>Crime </vt:lpstr>
      <vt:lpstr>Socio-cultural Benefits</vt:lpstr>
      <vt:lpstr>Social &amp; Cultural Benefits</vt:lpstr>
      <vt:lpstr>PowerPoint Presentation</vt:lpstr>
      <vt:lpstr>4 Pillars of sustainability (Ritchie &amp; Crouch, 2003:44-47)</vt:lpstr>
      <vt:lpstr>Political sustainability (governance)</vt:lpstr>
      <vt:lpstr>A framework for monitoring destination impacts</vt:lpstr>
      <vt:lpstr>Core indicators of sustainable tourism</vt:lpstr>
      <vt:lpstr>PowerPoint Presentation</vt:lpstr>
      <vt:lpstr>PowerPoint Presentation</vt:lpstr>
      <vt:lpstr>Other issues in sustainable tourism debate</vt:lpstr>
      <vt:lpstr>Also - Links to Ecotourism </vt:lpstr>
      <vt:lpstr>Further websites to assist benchmarking your destination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Evans</dc:creator>
  <cp:lastModifiedBy>Helen Evans (Institute of Management and Health)</cp:lastModifiedBy>
  <cp:revision>29</cp:revision>
  <dcterms:created xsi:type="dcterms:W3CDTF">2020-04-21T11:01:22Z</dcterms:created>
  <dcterms:modified xsi:type="dcterms:W3CDTF">2022-02-07T16:56:38Z</dcterms:modified>
</cp:coreProperties>
</file>