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3" r:id="rId39"/>
    <p:sldId id="294" r:id="rId40"/>
    <p:sldId id="295" r:id="rId41"/>
    <p:sldId id="296" r:id="rId42"/>
    <p:sldId id="297" r:id="rId43"/>
    <p:sldId id="298" r:id="rId44"/>
    <p:sldId id="301" r:id="rId45"/>
    <p:sldId id="299" r:id="rId46"/>
    <p:sldId id="300" r:id="rId4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417" autoAdjust="0"/>
  </p:normalViewPr>
  <p:slideViewPr>
    <p:cSldViewPr snapToGrid="0" snapToObjects="1">
      <p:cViewPr varScale="1">
        <p:scale>
          <a:sx n="109" d="100"/>
          <a:sy n="109" d="100"/>
        </p:scale>
        <p:origin x="636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G"/><Relationship Id="rId2" Type="http://schemas.openxmlformats.org/officeDocument/2006/relationships/image" Target="../media/image34.JP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2" Type="http://schemas.openxmlformats.org/officeDocument/2006/relationships/image" Target="../media/image36.JP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2" Type="http://schemas.openxmlformats.org/officeDocument/2006/relationships/image" Target="../media/image38.JP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JP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G"/><Relationship Id="rId2" Type="http://schemas.openxmlformats.org/officeDocument/2006/relationships/image" Target="../media/image43.JP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G"/><Relationship Id="rId2" Type="http://schemas.openxmlformats.org/officeDocument/2006/relationships/image" Target="../media/image45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7.JP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G"/><Relationship Id="rId2" Type="http://schemas.openxmlformats.org/officeDocument/2006/relationships/image" Target="../media/image48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JP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G"/><Relationship Id="rId2" Type="http://schemas.openxmlformats.org/officeDocument/2006/relationships/image" Target="../media/image51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3.JP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G"/><Relationship Id="rId2" Type="http://schemas.openxmlformats.org/officeDocument/2006/relationships/image" Target="../media/image55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8.JPG"/><Relationship Id="rId4" Type="http://schemas.openxmlformats.org/officeDocument/2006/relationships/image" Target="../media/image57.JPG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48640" y="914400"/>
            <a:ext cx="685800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endParaRPr dirty="0"/>
          </a:p>
        </p:txBody>
      </p:sp>
      <p:sp>
        <p:nvSpPr>
          <p:cNvPr id="4" name="Rectangle 3"/>
          <p:cNvSpPr/>
          <p:nvPr/>
        </p:nvSpPr>
        <p:spPr>
          <a:xfrm>
            <a:off x="7772400" y="0"/>
            <a:ext cx="4419600" cy="685800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9220F58B-11DC-D07C-7DEB-11601A11F15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9736" y="672914"/>
            <a:ext cx="6852699" cy="560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Portfolio 2: Securing the Enterprise Network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Subtitle: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Deployment, Verification, and Contract Licensing of Check Point Infrastructure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Presenter Name: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Hridoy Majumder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Module Code: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ACCA7032 Enterprise Network Security</a:t>
            </a:r>
            <a:b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Evaluation Date: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July 20, 2026</a:t>
            </a:r>
            <a:r>
              <a:rPr kumimoji="0" lang="en-US" altLang="en-US" sz="2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8" name="Picture 7" descr="A close up of a fingerprint">
            <a:extLst>
              <a:ext uri="{FF2B5EF4-FFF2-40B4-BE49-F238E27FC236}">
                <a16:creationId xmlns:a16="http://schemas.microsoft.com/office/drawing/2014/main" id="{CE449541-EC5B-992F-F70F-87CA5163C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5544" y="0"/>
            <a:ext cx="4606456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3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3B0BF288-6533-8DD0-9DD7-BBB2F90B641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8201" y="365125"/>
            <a:ext cx="5251316" cy="180730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800" b="1" i="0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Deployment Scope &amp; Phase Milestones</a:t>
            </a:r>
            <a:br>
              <a:rPr kumimoji="0" lang="en-US" altLang="en-US" sz="2800" b="1" i="0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</a:br>
            <a:br>
              <a:rPr kumimoji="0" lang="en-US" altLang="en-US" sz="2800" b="1" i="0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</a:br>
            <a:endParaRPr kumimoji="0" lang="en-US" altLang="en-US" sz="2800" b="1" i="0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kumimoji="0" lang="en-US" altLang="en-US" sz="2800" b="1" i="0" u="none" strike="noStrike" cap="none" normalizeH="0" baseline="0">
              <a:ln>
                <a:noFill/>
              </a:ln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id="{C780DF0D-6AF3-11BA-F8FA-8A071984E5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2264" y="1624084"/>
            <a:ext cx="5082728" cy="4571857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Prerequisite Baseline: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Builds directly on Part 1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domain</a:t>
            </a:r>
            <a:r>
              <a:rPr lang="en-US" altLang="en-US" sz="2000" dirty="0"/>
              <a:t> 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configurations (SWANSEA.ACCA).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Phase 1 Execution: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Multi-component deployment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of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GAiA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R81.20 appliances (A-SMS &amp; A-GW).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Phase 2 Execution: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Establish cryptographic Secure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Internal Communication (SIC).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Phase 3 Execution: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Production license injection via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effectLst/>
              </a:rPr>
              <a:t>SmartUpdate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utility platforms.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</p:txBody>
      </p:sp>
      <p:pic>
        <p:nvPicPr>
          <p:cNvPr id="9" name="Picture 8" descr="A lock and circuit board&#10;&#10;Description automatically generated">
            <a:extLst>
              <a:ext uri="{FF2B5EF4-FFF2-40B4-BE49-F238E27FC236}">
                <a16:creationId xmlns:a16="http://schemas.microsoft.com/office/drawing/2014/main" id="{8BAC8909-AA93-D96C-C3E9-4B6806C78A7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827" r="-3" b="-3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5BE896A-F382-92FF-925A-B62DF91F6DF9}"/>
              </a:ext>
            </a:extLst>
          </p:cNvPr>
          <p:cNvSpPr txBox="1"/>
          <p:nvPr/>
        </p:nvSpPr>
        <p:spPr>
          <a:xfrm>
            <a:off x="6417733" y="490537"/>
            <a:ext cx="5291663" cy="16287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b="1">
                <a:latin typeface="+mj-lt"/>
                <a:ea typeface="+mj-ea"/>
                <a:cs typeface="+mj-cs"/>
              </a:rPr>
              <a:t>Lab Environment Network Layout Mapping</a:t>
            </a:r>
          </a:p>
        </p:txBody>
      </p:sp>
      <p:pic>
        <p:nvPicPr>
          <p:cNvPr id="9" name="Picture 8" descr="A diagram of a computer network&#10;&#10;Description automatically generated">
            <a:extLst>
              <a:ext uri="{FF2B5EF4-FFF2-40B4-BE49-F238E27FC236}">
                <a16:creationId xmlns:a16="http://schemas.microsoft.com/office/drawing/2014/main" id="{51810637-A84B-38F3-3D5C-EC192FEEFE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80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D8A4866F-9260-3D9E-F938-98502C9BE5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7734" y="2614612"/>
            <a:ext cx="5291663" cy="37528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Management Segment: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Administrative workstation 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(A-GUI) communicating on the 10.1.1.0/24 subnet.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Central Manager Node: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Isolated Security 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Management Server hosting data assets at 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10.1.1.101.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Perimeter Firewalls: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Multi-homed border appliance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managing intra-zone network routes.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11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Freeform: Shape 13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37034" y="609597"/>
            <a:ext cx="9392421" cy="1330841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200" b="1" kern="1200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SmartConsole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Setup Wizard Initialization</a:t>
            </a: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200" b="1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0814CD4-7868-021E-1945-4833D4F5DB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7034" y="2198362"/>
            <a:ext cx="4958966" cy="3917773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Package Origin: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Native R81.20 deployment assets retrieved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from local network domain storage shares.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Target Workspace: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Windows 10 enterprise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administrative endpoint client framework.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effectLst/>
              </a:rPr>
              <a:t>Compliance Protocol: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Explicit review and execution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effectLst/>
              </a:rPr>
              <a:t> of the Check Point End User License Agreement.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FCE6987F-72CF-730E-9305-C5A84A0A9E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9367" y="2261196"/>
            <a:ext cx="4788505" cy="3603350"/>
          </a:xfrm>
          <a:prstGeom prst="rect">
            <a:avLst/>
          </a:prstGeom>
        </p:spPr>
      </p:pic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1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838200" y="609600"/>
            <a:ext cx="3739341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Installer Tracking &amp; Binary Package Extraction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8DB9164-902E-08C2-6840-AFF014F663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</a:rPr>
              <a:t>Extraction Mechanics: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 Unpacking core binary </a:t>
            </a:r>
            <a:b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management files onto local disk storage tracks.</a:t>
            </a:r>
            <a:b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9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</a:rPr>
              <a:t>System Integrity: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 Validation checks run concurrently</a:t>
            </a:r>
            <a:b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 to prevent runtime library corruption.</a:t>
            </a:r>
            <a:b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9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900" b="1" i="0" u="none" strike="noStrike" cap="none" normalizeH="0" baseline="0">
                <a:ln>
                  <a:noFill/>
                </a:ln>
                <a:effectLst/>
              </a:rPr>
              <a:t>Progress Tracking: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 Verifying steady </a:t>
            </a:r>
            <a:b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</a:rPr>
              <a:t>deployment tracking past initial setup phases.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4C44C2AB-D61C-B522-E315-6879C81FC9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5457" y="1124999"/>
            <a:ext cx="6155141" cy="463174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866762" y="4580734"/>
            <a:ext cx="6858000" cy="53035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600"/>
            </a:pP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328DE6FB-5D9D-1243-7D6E-1549B5E7226A}"/>
              </a:ext>
            </a:extLst>
          </p:cNvPr>
          <p:cNvSpPr txBox="1"/>
          <p:nvPr/>
        </p:nvSpPr>
        <p:spPr>
          <a:xfrm>
            <a:off x="1531051" y="4594529"/>
            <a:ext cx="989463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/>
            </a:pPr>
            <a:endParaRPr dirty="0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B9FFDE25-AB4E-05B3-2065-460C47EEA4A8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481" y="527071"/>
            <a:ext cx="6876883" cy="723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SmartConsole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Management Client Completion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9" name="Rectangle 3">
            <a:extLst>
              <a:ext uri="{FF2B5EF4-FFF2-40B4-BE49-F238E27FC236}">
                <a16:creationId xmlns:a16="http://schemas.microsoft.com/office/drawing/2014/main" id="{BF55D4BF-27D4-5B1E-47B2-8DC6395C10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481" y="1819123"/>
            <a:ext cx="6768007" cy="4062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Wizard Termination: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Setup program terminates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successfully following block copy completions.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Application Shortcutting: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Local paths register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interface links directly on the A-GUI desktop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space.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Launch Readiness: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Preparing the endpoint to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access local management environments over 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the wire.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1" name="Picture 10" descr="A screenshot of a computer">
            <a:extLst>
              <a:ext uri="{FF2B5EF4-FFF2-40B4-BE49-F238E27FC236}">
                <a16:creationId xmlns:a16="http://schemas.microsoft.com/office/drawing/2014/main" id="{00C601AC-FA89-E495-2AFF-8269C75A60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79298" y="1214021"/>
            <a:ext cx="5103826" cy="442995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37035" y="609600"/>
            <a:ext cx="3595678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400" b="1" dirty="0" err="1">
                <a:latin typeface="+mj-lt"/>
                <a:ea typeface="+mj-ea"/>
                <a:cs typeface="+mj-cs"/>
              </a:rPr>
              <a:t>SmartConsole</a:t>
            </a:r>
            <a:r>
              <a:rPr lang="en-US" sz="2400" b="1" dirty="0">
                <a:latin typeface="+mj-lt"/>
                <a:ea typeface="+mj-ea"/>
                <a:cs typeface="+mj-cs"/>
              </a:rPr>
              <a:t> Management Authentication Window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BFB9F74-BB75-E86C-1EBA-66675750A1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7034" y="2194102"/>
            <a:ext cx="315874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Secure Administration: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Desktop access window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launched to handle daily infrastructure modifications.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Dynamic Variable Form: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Fields enforce entry of distinct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Usernames, Passwords, and target Server IPs.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Target Destination: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Pointed to location 10.1.1.101 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to access the Security Management Server.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03AD83BF-2EDF-FF22-20E3-7D7214D5744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5006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>
            <a:extLst>
              <a:ext uri="{FF2B5EF4-FFF2-40B4-BE49-F238E27FC236}">
                <a16:creationId xmlns:a16="http://schemas.microsoft.com/office/drawing/2014/main" id="{BD425665-4259-48C8-01A4-39DC667DF24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0617" y="416954"/>
            <a:ext cx="6960239" cy="446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76176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Gaia Operating System Base Boot Initialization</a:t>
            </a: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9E2C7FCC-E61E-F881-B27E-32DB44A13C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90617" y="1933679"/>
            <a:ext cx="6182783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Boot Media Payload: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Initiating virtual system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installations via the native Gaia R81.20 ISO image file.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Boot Sequencing: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Diverting system focus from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internal virtual disk tracks to load installation kernels.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Initial Selection: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Executing the primary text menu 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instruction string: 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"Install Gaia on this system"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.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9" name="Picture 8" descr="A blue and white check point screen">
            <a:extLst>
              <a:ext uri="{FF2B5EF4-FFF2-40B4-BE49-F238E27FC236}">
                <a16:creationId xmlns:a16="http://schemas.microsoft.com/office/drawing/2014/main" id="{71403468-06D0-6A3B-DD3C-534C5905D9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73400" y="1265069"/>
            <a:ext cx="5618600" cy="462526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274320"/>
            <a:ext cx="5943615" cy="46166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400"/>
            </a:pPr>
            <a:r>
              <a:rPr lang="en-GB" b="1" dirty="0"/>
              <a:t>Virtual Machine System Memory Assignment</a:t>
            </a:r>
            <a:endParaRPr b="1" dirty="0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7269B21-D6E3-122B-6DD1-51DE5E7A62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7100" y="1352319"/>
            <a:ext cx="4496540" cy="4431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Allocated Memory: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Assigning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10,166 MB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of system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Base Memory within Oracle VirtualBox parameters.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Performance Stability: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Provisoning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hardware resource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pools to run underlying firewall engine routines smoothly.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ea typeface="Google Sans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Boot Order Setup: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 Defining clean optical device boot </a:t>
            </a:r>
            <a:b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</a:b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ea typeface="Google Sans"/>
              </a:rPr>
              <a:t>mapping choices under expert properties tabs.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225D211-A163-8305-6BD0-B1E81FDC18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1270" y="1352319"/>
            <a:ext cx="6679934" cy="4848225"/>
          </a:xfrm>
          <a:prstGeom prst="rect">
            <a:avLst/>
          </a:pr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C9DFE503-BD79-75E0-37C3-61D478B1997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446" r="14595"/>
          <a:stretch>
            <a:fillRect/>
          </a:stretch>
        </p:blipFill>
        <p:spPr>
          <a:xfrm>
            <a:off x="1" y="10"/>
            <a:ext cx="9013370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400" b="1" dirty="0">
                <a:latin typeface="+mj-lt"/>
                <a:ea typeface="+mj-ea"/>
                <a:cs typeface="+mj-cs"/>
              </a:rPr>
              <a:t>Hardware Disk Formatting Warning Confirmation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94B8F68-6443-F71F-83DD-1F5D51C6DB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161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Formatting Boundary: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System forces manual safety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prompts before running disk partition writing tasks.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Safety Interlocking: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Prevents accidental data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overwrites on active virtual storage allocations.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User Intent Check: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Manual selection of "OK" to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allow deep formatting routines to start.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3">
            <a:extLst>
              <a:ext uri="{FF2B5EF4-FFF2-40B4-BE49-F238E27FC236}">
                <a16:creationId xmlns:a16="http://schemas.microsoft.com/office/drawing/2014/main" id="{8210B11D-07DD-E7F2-3489-9B17E1293C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7733" y="490537"/>
            <a:ext cx="5291663" cy="162877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700" b="1" i="0" u="none" strike="noStrike" cap="none" normalizeH="0" baseline="0">
                <a:ln>
                  <a:noFill/>
                </a:ln>
                <a:effectLst/>
                <a:latin typeface="+mj-lt"/>
                <a:ea typeface="+mj-ea"/>
                <a:cs typeface="+mj-cs"/>
              </a:rPr>
              <a:t>Regional Profile: Great Britain Keyboard Selection</a:t>
            </a:r>
          </a:p>
        </p:txBody>
      </p:sp>
      <p:pic>
        <p:nvPicPr>
          <p:cNvPr id="10" name="Picture 9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03C6FFEE-E32F-2B79-6EB4-910AD9899B8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22" r="30644"/>
          <a:stretch>
            <a:fillRect/>
          </a:stretch>
        </p:blipFill>
        <p:spPr>
          <a:xfrm>
            <a:off x="2" y="1587"/>
            <a:ext cx="6095999" cy="6856413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sp>
        <p:nvSpPr>
          <p:cNvPr id="8" name="Rectangle 4">
            <a:extLst>
              <a:ext uri="{FF2B5EF4-FFF2-40B4-BE49-F238E27FC236}">
                <a16:creationId xmlns:a16="http://schemas.microsoft.com/office/drawing/2014/main" id="{F620EC23-1805-FC51-6175-B178F83F77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17734" y="2614612"/>
            <a:ext cx="5291663" cy="375284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Input Alignment: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Swapping standard 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default layouts to accommodate local input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styles.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Target Choice: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Explicit configuration selection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of the </a:t>
            </a: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"Great Britain"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keyboard map format.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b="1" i="0" u="none" strike="noStrike" cap="none" normalizeH="0" baseline="0">
                <a:ln>
                  <a:noFill/>
                </a:ln>
                <a:effectLst/>
              </a:rPr>
              <a:t>Character Translation:</a:t>
            </a: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Prevents symbol layout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 errors during raw command-line administration </a:t>
            </a:r>
            <a:b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b="0" i="0" u="none" strike="noStrike" cap="none" normalizeH="0" baseline="0">
                <a:ln>
                  <a:noFill/>
                </a:ln>
                <a:effectLst/>
              </a:rPr>
              <a:t>sessions.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3E547B5-89CF-4EC0-96DE-25771AED07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F0B8CEB-8279-4E5E-A0CE-1FC9F71736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782" y="0"/>
            <a:ext cx="7421217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7320466" y="609600"/>
            <a:ext cx="4140014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100" b="1">
                <a:latin typeface="+mj-lt"/>
                <a:ea typeface="+mj-ea"/>
                <a:cs typeface="+mj-cs"/>
              </a:rPr>
              <a:t>Primary Admin Account Password Assignment</a:t>
            </a:r>
          </a:p>
        </p:txBody>
      </p:sp>
      <p:pic>
        <p:nvPicPr>
          <p:cNvPr id="7" name="Picture 6" descr="A computer screen shot of a login screen">
            <a:extLst>
              <a:ext uri="{FF2B5EF4-FFF2-40B4-BE49-F238E27FC236}">
                <a16:creationId xmlns:a16="http://schemas.microsoft.com/office/drawing/2014/main" id="{A4037282-76A1-F399-FEBE-3803F21BF71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127" r="26027" b="1"/>
          <a:stretch>
            <a:fillRect/>
          </a:stretch>
        </p:blipFill>
        <p:spPr>
          <a:xfrm>
            <a:off x="20" y="10"/>
            <a:ext cx="6901711" cy="6857990"/>
          </a:xfrm>
          <a:custGeom>
            <a:avLst/>
            <a:gdLst/>
            <a:ahLst/>
            <a:cxnLst/>
            <a:rect l="l" t="t" r="r" b="b"/>
            <a:pathLst>
              <a:path w="6901731" h="6858000">
                <a:moveTo>
                  <a:pt x="0" y="0"/>
                </a:moveTo>
                <a:lnTo>
                  <a:pt x="6897896" y="5958"/>
                </a:lnTo>
                <a:lnTo>
                  <a:pt x="6866823" y="62592"/>
                </a:lnTo>
                <a:lnTo>
                  <a:pt x="6901731" y="89476"/>
                </a:lnTo>
                <a:lnTo>
                  <a:pt x="6901731" y="103833"/>
                </a:lnTo>
                <a:lnTo>
                  <a:pt x="6900034" y="110092"/>
                </a:lnTo>
                <a:lnTo>
                  <a:pt x="6901731" y="113679"/>
                </a:lnTo>
                <a:lnTo>
                  <a:pt x="6901731" y="405560"/>
                </a:lnTo>
                <a:lnTo>
                  <a:pt x="6900456" y="429509"/>
                </a:lnTo>
                <a:cubicBezTo>
                  <a:pt x="6892773" y="535647"/>
                  <a:pt x="6878314" y="537918"/>
                  <a:pt x="6886342" y="636808"/>
                </a:cubicBezTo>
                <a:cubicBezTo>
                  <a:pt x="6892506" y="756883"/>
                  <a:pt x="6864504" y="771443"/>
                  <a:pt x="6851784" y="839073"/>
                </a:cubicBezTo>
                <a:cubicBezTo>
                  <a:pt x="6838675" y="892655"/>
                  <a:pt x="6864124" y="961738"/>
                  <a:pt x="6845760" y="994930"/>
                </a:cubicBezTo>
                <a:cubicBezTo>
                  <a:pt x="6833572" y="1024166"/>
                  <a:pt x="6859282" y="1058905"/>
                  <a:pt x="6845601" y="1112932"/>
                </a:cubicBezTo>
                <a:cubicBezTo>
                  <a:pt x="6838700" y="1149910"/>
                  <a:pt x="6829138" y="1151035"/>
                  <a:pt x="6820235" y="1187433"/>
                </a:cubicBezTo>
                <a:cubicBezTo>
                  <a:pt x="6815504" y="1196464"/>
                  <a:pt x="6777707" y="1338549"/>
                  <a:pt x="6759643" y="1337010"/>
                </a:cubicBezTo>
                <a:cubicBezTo>
                  <a:pt x="6737660" y="1337296"/>
                  <a:pt x="6760650" y="1396341"/>
                  <a:pt x="6736375" y="1382272"/>
                </a:cubicBezTo>
                <a:cubicBezTo>
                  <a:pt x="6755741" y="1415836"/>
                  <a:pt x="6714675" y="1414567"/>
                  <a:pt x="6701292" y="1432111"/>
                </a:cubicBezTo>
                <a:cubicBezTo>
                  <a:pt x="6721110" y="1460185"/>
                  <a:pt x="6692106" y="1490815"/>
                  <a:pt x="6686578" y="1518624"/>
                </a:cubicBezTo>
                <a:cubicBezTo>
                  <a:pt x="6682512" y="1567002"/>
                  <a:pt x="6679579" y="1571443"/>
                  <a:pt x="6670824" y="1607743"/>
                </a:cubicBezTo>
                <a:cubicBezTo>
                  <a:pt x="6671133" y="1629590"/>
                  <a:pt x="6663161" y="1656870"/>
                  <a:pt x="6664392" y="1696405"/>
                </a:cubicBezTo>
                <a:cubicBezTo>
                  <a:pt x="6655686" y="1770486"/>
                  <a:pt x="6641938" y="1757082"/>
                  <a:pt x="6642880" y="1812372"/>
                </a:cubicBezTo>
                <a:cubicBezTo>
                  <a:pt x="6638579" y="1872475"/>
                  <a:pt x="6619231" y="1825476"/>
                  <a:pt x="6612547" y="1876437"/>
                </a:cubicBezTo>
                <a:cubicBezTo>
                  <a:pt x="6600695" y="1913834"/>
                  <a:pt x="6591061" y="1923231"/>
                  <a:pt x="6571760" y="1953331"/>
                </a:cubicBezTo>
                <a:cubicBezTo>
                  <a:pt x="6561039" y="1989021"/>
                  <a:pt x="6544090" y="2087896"/>
                  <a:pt x="6520213" y="2096455"/>
                </a:cubicBezTo>
                <a:lnTo>
                  <a:pt x="6492461" y="2188148"/>
                </a:lnTo>
                <a:cubicBezTo>
                  <a:pt x="6504372" y="2211333"/>
                  <a:pt x="6489131" y="2253220"/>
                  <a:pt x="6471854" y="2259117"/>
                </a:cubicBezTo>
                <a:cubicBezTo>
                  <a:pt x="6466151" y="2287829"/>
                  <a:pt x="6440452" y="2301346"/>
                  <a:pt x="6439832" y="2328334"/>
                </a:cubicBezTo>
                <a:cubicBezTo>
                  <a:pt x="6431013" y="2351201"/>
                  <a:pt x="6444250" y="2396409"/>
                  <a:pt x="6425162" y="2408211"/>
                </a:cubicBezTo>
                <a:lnTo>
                  <a:pt x="6417221" y="2427382"/>
                </a:lnTo>
                <a:lnTo>
                  <a:pt x="6425030" y="2464387"/>
                </a:lnTo>
                <a:lnTo>
                  <a:pt x="6406293" y="2472223"/>
                </a:lnTo>
                <a:cubicBezTo>
                  <a:pt x="6406862" y="2477277"/>
                  <a:pt x="6406486" y="2491723"/>
                  <a:pt x="6405400" y="2493547"/>
                </a:cubicBezTo>
                <a:lnTo>
                  <a:pt x="6374829" y="2532070"/>
                </a:lnTo>
                <a:cubicBezTo>
                  <a:pt x="6374597" y="2545374"/>
                  <a:pt x="6360976" y="2563797"/>
                  <a:pt x="6350864" y="2577422"/>
                </a:cubicBezTo>
                <a:cubicBezTo>
                  <a:pt x="6327056" y="2632768"/>
                  <a:pt x="6341262" y="2616275"/>
                  <a:pt x="6329174" y="2663854"/>
                </a:cubicBezTo>
                <a:cubicBezTo>
                  <a:pt x="6326303" y="2703642"/>
                  <a:pt x="6332854" y="2709643"/>
                  <a:pt x="6315095" y="2741507"/>
                </a:cubicBezTo>
                <a:cubicBezTo>
                  <a:pt x="6319921" y="2740191"/>
                  <a:pt x="6321925" y="2742004"/>
                  <a:pt x="6322463" y="2745641"/>
                </a:cubicBezTo>
                <a:cubicBezTo>
                  <a:pt x="6322245" y="2747982"/>
                  <a:pt x="6322027" y="2750323"/>
                  <a:pt x="6321808" y="2752663"/>
                </a:cubicBezTo>
                <a:lnTo>
                  <a:pt x="6314569" y="2756718"/>
                </a:lnTo>
                <a:cubicBezTo>
                  <a:pt x="6289324" y="2773686"/>
                  <a:pt x="6317551" y="2780051"/>
                  <a:pt x="6315211" y="2811618"/>
                </a:cubicBezTo>
                <a:cubicBezTo>
                  <a:pt x="6315620" y="2826627"/>
                  <a:pt x="6296047" y="2885298"/>
                  <a:pt x="6302211" y="2882314"/>
                </a:cubicBezTo>
                <a:lnTo>
                  <a:pt x="6286167" y="2949597"/>
                </a:lnTo>
                <a:cubicBezTo>
                  <a:pt x="6286401" y="2994618"/>
                  <a:pt x="6286615" y="2971464"/>
                  <a:pt x="6287037" y="3008578"/>
                </a:cubicBezTo>
                <a:cubicBezTo>
                  <a:pt x="6293795" y="3029535"/>
                  <a:pt x="6274405" y="3114154"/>
                  <a:pt x="6259150" y="3123139"/>
                </a:cubicBezTo>
                <a:cubicBezTo>
                  <a:pt x="6250085" y="3189063"/>
                  <a:pt x="6269067" y="3151280"/>
                  <a:pt x="6272249" y="3227854"/>
                </a:cubicBezTo>
                <a:cubicBezTo>
                  <a:pt x="6278775" y="3295842"/>
                  <a:pt x="6289216" y="3303765"/>
                  <a:pt x="6292288" y="3378383"/>
                </a:cubicBezTo>
                <a:cubicBezTo>
                  <a:pt x="6303894" y="3395995"/>
                  <a:pt x="6287498" y="3432581"/>
                  <a:pt x="6288328" y="3459618"/>
                </a:cubicBezTo>
                <a:cubicBezTo>
                  <a:pt x="6289158" y="3486653"/>
                  <a:pt x="6299937" y="3538735"/>
                  <a:pt x="6297272" y="3540603"/>
                </a:cubicBezTo>
                <a:cubicBezTo>
                  <a:pt x="6296849" y="3577379"/>
                  <a:pt x="6294184" y="3587943"/>
                  <a:pt x="6291001" y="3638374"/>
                </a:cubicBezTo>
                <a:cubicBezTo>
                  <a:pt x="6283026" y="3666794"/>
                  <a:pt x="6265833" y="3731744"/>
                  <a:pt x="6283592" y="3763609"/>
                </a:cubicBezTo>
                <a:cubicBezTo>
                  <a:pt x="6264286" y="3758340"/>
                  <a:pt x="6290177" y="3803150"/>
                  <a:pt x="6274068" y="3814506"/>
                </a:cubicBezTo>
                <a:cubicBezTo>
                  <a:pt x="6260645" y="3821643"/>
                  <a:pt x="6265372" y="3836902"/>
                  <a:pt x="6262850" y="3850454"/>
                </a:cubicBezTo>
                <a:cubicBezTo>
                  <a:pt x="6250418" y="3863479"/>
                  <a:pt x="6250660" y="3955243"/>
                  <a:pt x="6257357" y="3975474"/>
                </a:cubicBezTo>
                <a:cubicBezTo>
                  <a:pt x="6245091" y="4036737"/>
                  <a:pt x="6237535" y="4029237"/>
                  <a:pt x="6257889" y="4073155"/>
                </a:cubicBezTo>
                <a:cubicBezTo>
                  <a:pt x="6259272" y="4085906"/>
                  <a:pt x="6239882" y="4116397"/>
                  <a:pt x="6237441" y="4126638"/>
                </a:cubicBezTo>
                <a:lnTo>
                  <a:pt x="6245587" y="4172738"/>
                </a:lnTo>
                <a:lnTo>
                  <a:pt x="6235772" y="4176721"/>
                </a:lnTo>
                <a:lnTo>
                  <a:pt x="6233287" y="4195136"/>
                </a:lnTo>
                <a:lnTo>
                  <a:pt x="6234619" y="4280850"/>
                </a:lnTo>
                <a:cubicBezTo>
                  <a:pt x="6239453" y="4320763"/>
                  <a:pt x="6223309" y="4337596"/>
                  <a:pt x="6219318" y="4402526"/>
                </a:cubicBezTo>
                <a:cubicBezTo>
                  <a:pt x="6205466" y="4516209"/>
                  <a:pt x="6216183" y="4588729"/>
                  <a:pt x="6216810" y="4651172"/>
                </a:cubicBezTo>
                <a:cubicBezTo>
                  <a:pt x="6217673" y="4756959"/>
                  <a:pt x="6228654" y="4824005"/>
                  <a:pt x="6225945" y="4916779"/>
                </a:cubicBezTo>
                <a:cubicBezTo>
                  <a:pt x="6217032" y="4993010"/>
                  <a:pt x="6264271" y="4984591"/>
                  <a:pt x="6230174" y="5051379"/>
                </a:cubicBezTo>
                <a:cubicBezTo>
                  <a:pt x="6235713" y="5056951"/>
                  <a:pt x="6239420" y="5163714"/>
                  <a:pt x="6242600" y="5170879"/>
                </a:cubicBezTo>
                <a:lnTo>
                  <a:pt x="6235996" y="5216428"/>
                </a:lnTo>
                <a:lnTo>
                  <a:pt x="6214638" y="5285298"/>
                </a:lnTo>
                <a:cubicBezTo>
                  <a:pt x="6211392" y="5297492"/>
                  <a:pt x="6225576" y="5312063"/>
                  <a:pt x="6228432" y="5317696"/>
                </a:cubicBezTo>
                <a:lnTo>
                  <a:pt x="6246496" y="5398787"/>
                </a:lnTo>
                <a:lnTo>
                  <a:pt x="6244793" y="5399530"/>
                </a:lnTo>
                <a:lnTo>
                  <a:pt x="6241695" y="5406948"/>
                </a:lnTo>
                <a:lnTo>
                  <a:pt x="6267461" y="5499413"/>
                </a:lnTo>
                <a:cubicBezTo>
                  <a:pt x="6285387" y="5533848"/>
                  <a:pt x="6284888" y="5550029"/>
                  <a:pt x="6295987" y="5582659"/>
                </a:cubicBezTo>
                <a:cubicBezTo>
                  <a:pt x="6311253" y="5681724"/>
                  <a:pt x="6295439" y="5695558"/>
                  <a:pt x="6364803" y="5784263"/>
                </a:cubicBezTo>
                <a:cubicBezTo>
                  <a:pt x="6379348" y="5818651"/>
                  <a:pt x="6412475" y="5906802"/>
                  <a:pt x="6423050" y="5922637"/>
                </a:cubicBezTo>
                <a:cubicBezTo>
                  <a:pt x="6445210" y="5973612"/>
                  <a:pt x="6468179" y="6023873"/>
                  <a:pt x="6497767" y="6090108"/>
                </a:cubicBezTo>
                <a:cubicBezTo>
                  <a:pt x="6571895" y="6150548"/>
                  <a:pt x="6572491" y="6236583"/>
                  <a:pt x="6606710" y="6281543"/>
                </a:cubicBezTo>
                <a:cubicBezTo>
                  <a:pt x="6633675" y="6335892"/>
                  <a:pt x="6654357" y="6388782"/>
                  <a:pt x="6667540" y="6443715"/>
                </a:cubicBezTo>
                <a:cubicBezTo>
                  <a:pt x="6685192" y="6466826"/>
                  <a:pt x="6650500" y="6508701"/>
                  <a:pt x="6659722" y="6550105"/>
                </a:cubicBezTo>
                <a:cubicBezTo>
                  <a:pt x="6665926" y="6645044"/>
                  <a:pt x="6669126" y="6627536"/>
                  <a:pt x="6671805" y="6687397"/>
                </a:cubicBezTo>
                <a:cubicBezTo>
                  <a:pt x="6682671" y="6733683"/>
                  <a:pt x="6665210" y="6772117"/>
                  <a:pt x="6669658" y="6806602"/>
                </a:cubicBezTo>
                <a:cubicBezTo>
                  <a:pt x="6661174" y="6812658"/>
                  <a:pt x="6667097" y="6831470"/>
                  <a:pt x="6675783" y="6850325"/>
                </a:cubicBezTo>
                <a:lnTo>
                  <a:pt x="6679704" y="6858000"/>
                </a:lnTo>
                <a:lnTo>
                  <a:pt x="4532241" y="6858000"/>
                </a:lnTo>
                <a:lnTo>
                  <a:pt x="120859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11E5421A-DE1B-8B2D-756E-140E6BE65581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20465" y="2194102"/>
            <a:ext cx="4140013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</a:rPr>
              <a:t>Default Root Account: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 Establishing core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passwords for the native system admin user profile.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</a:rPr>
              <a:t>Hardening Threshold: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 Enforcing strict string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validation matching requirements across input characters.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>
                <a:ln>
                  <a:noFill/>
                </a:ln>
                <a:effectLst/>
              </a:rPr>
              <a:t>Verification Field:</a:t>
            </a: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 Dual identical confirmation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 entries protect baseline configuration security </a:t>
            </a:r>
            <a:b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>
                <a:ln>
                  <a:noFill/>
                </a:ln>
                <a:effectLst/>
              </a:rPr>
              <a:t>access paths. 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7531610" y="365125"/>
            <a:ext cx="3822189" cy="189991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000" b="1">
                <a:latin typeface="+mj-lt"/>
                <a:ea typeface="+mj-ea"/>
                <a:cs typeface="+mj-cs"/>
              </a:rPr>
              <a:t>Maintenance Password Configuration</a:t>
            </a:r>
          </a:p>
        </p:txBody>
      </p:sp>
      <p:pic>
        <p:nvPicPr>
          <p:cNvPr id="7" name="Picture 6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630954DB-43D6-2DE8-A6D3-6E880EC7A25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139" r="24429" b="2"/>
          <a:stretch>
            <a:fillRect/>
          </a:stretch>
        </p:blipFill>
        <p:spPr>
          <a:xfrm>
            <a:off x="1" y="10"/>
            <a:ext cx="6936390" cy="6857990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9076D39A-E985-5A33-6611-8BFDB51AEA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31610" y="2434201"/>
            <a:ext cx="3822189" cy="374276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Isolated Fail-safe: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Setting up passwords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for low-level recovery interface access modes.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Separation of Scope: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Keeps everyday management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tasks isolated from emergency recovery access paths.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endParaRPr kumimoji="0" lang="en-US" altLang="en-US" sz="1600" b="0" i="0" u="none" strike="noStrike" cap="none" normalizeH="0" baseline="0" dirty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600" b="1" i="0" u="none" strike="noStrike" cap="none" normalizeH="0" baseline="0" dirty="0">
                <a:ln>
                  <a:noFill/>
                </a:ln>
                <a:effectLst/>
              </a:rPr>
              <a:t>Access Restriction: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Restricts low-level boot modification</a:t>
            </a:r>
            <a:b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</a:br>
            <a:r>
              <a:rPr kumimoji="0" lang="en-US" altLang="en-US" sz="1600" b="0" i="0" u="none" strike="noStrike" cap="none" normalizeH="0" baseline="0" dirty="0">
                <a:ln>
                  <a:noFill/>
                </a:ln>
                <a:effectLst/>
              </a:rPr>
              <a:t> rights to verified senior network infrastructure engineers.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Management Interface eth0 Network Configuration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71877DBC-BB60-40F0-AC93-2ACDBAAE60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5C25FC2-E661-7A33-5EA3-A1CBAFFF24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Interface Base Address: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Assigning static addressing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details directly to interface eth0: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IP Address: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10.1.1.101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Subnet Mask: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255.255.255.0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Default Gateway Route: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10.1.1.1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Permanence Control: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Keeping DHCP disabled to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ensure management destination IPs do not change. </a:t>
            </a:r>
          </a:p>
        </p:txBody>
      </p:sp>
      <p:pic>
        <p:nvPicPr>
          <p:cNvPr id="7" name="Picture 6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20C3B9E1-F05D-D565-DAAE-E5E81ECA6D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9824" y="1131189"/>
            <a:ext cx="6300216" cy="4787646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Disk Surface Partition Formatting Confirmation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9AC6287-5544-B428-D275-576D984424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Execution Step: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Final validation window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alerting the operator that storage drives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will be wiped clean.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Destructive Step: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Confirms deletion of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unmanaged partition tracks on the virtual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drive asset.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Write Commitment: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Selecting yes flags the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host engine to begin deep system image transfers. </a:t>
            </a:r>
          </a:p>
        </p:txBody>
      </p:sp>
      <p:pic>
        <p:nvPicPr>
          <p:cNvPr id="7" name="Picture 6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F4EFBCE2-DC41-23F3-1547-9DB9B0774E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245699"/>
            <a:ext cx="6903720" cy="436660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838200" y="609600"/>
            <a:ext cx="3739341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Gaia OS Block Copy &amp; Installation Tracking (Part A)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C2E80CAD-E7ED-7FB7-C67B-23F75DFBBB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2366" y="2194102"/>
            <a:ext cx="342700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Image Deployment: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Writing core firewall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system file trees out to storage partitions.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File Transfer Status: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Monitoring data transfers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during installation script operations.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Landmark Checkpoint: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Verifying steady deployment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tracking as operations approach conclusion. </a:t>
            </a:r>
          </a:p>
        </p:txBody>
      </p:sp>
      <p:pic>
        <p:nvPicPr>
          <p:cNvPr id="7" name="Picture 6" descr="A computer screen shot of a blue and red message&#10;&#10;Description automatically generated">
            <a:extLst>
              <a:ext uri="{FF2B5EF4-FFF2-40B4-BE49-F238E27FC236}">
                <a16:creationId xmlns:a16="http://schemas.microsoft.com/office/drawing/2014/main" id="{769EF406-39B4-989C-5C71-CCEF4853C80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5457" y="1578940"/>
            <a:ext cx="6155141" cy="3723860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Gaia OS Block Copy &amp; Installation Tracking (Part B)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791F49FB-6248-5A58-9996-25D9CF3422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System Tracking: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Processing secondary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database file trees and application binary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segments.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Library Validations: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Ensuring background dependencies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register correctly across kernel modules.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Reboot Preparation: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System completes script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runs, preparing hardware blocks for clean restarts. </a:t>
            </a:r>
          </a:p>
        </p:txBody>
      </p:sp>
      <p:pic>
        <p:nvPicPr>
          <p:cNvPr id="7" name="Picture 6" descr="A computer screen with a blue and red progress bar&#10;&#10;Description automatically generated">
            <a:extLst>
              <a:ext uri="{FF2B5EF4-FFF2-40B4-BE49-F238E27FC236}">
                <a16:creationId xmlns:a16="http://schemas.microsoft.com/office/drawing/2014/main" id="{936AFACC-C4A6-3747-EFD0-59C39D5C3C5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5" y="1123951"/>
            <a:ext cx="7090029" cy="4725162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2139118-B05D-705F-47E4-4B3799CC6D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639520"/>
            <a:ext cx="3429000" cy="1719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0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Base Installer Termination &amp; Ejection Notification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0174FD91-C819-EC0E-D358-DBBA5A4DE4E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Successful Termination: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Local automated image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writes conclude successfully across storage surfaces.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Media Ejection Protocol: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Explicit terminal reminders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warning users to drop raw ISO maps before booting.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Interactive Directive: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Demands pressing return keys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to safely flush cash structures to clear system reboots. 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F60C2F9B-8DAD-64A4-F246-64CC8259EA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254328"/>
            <a:ext cx="6903720" cy="4349343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600" b="1">
                <a:latin typeface="+mj-lt"/>
                <a:ea typeface="+mj-ea"/>
                <a:cs typeface="+mj-cs"/>
              </a:rPr>
              <a:t>Local CLI Shell Hardening &amp; Timeout Extensions</a:t>
            </a:r>
          </a:p>
        </p:txBody>
      </p:sp>
      <p:sp>
        <p:nvSpPr>
          <p:cNvPr id="26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onnsiteX0" fmla="*/ 0 w 10972800"/>
              <a:gd name="connsiteY0" fmla="*/ 0 h 18288"/>
              <a:gd name="connsiteX1" fmla="*/ 356616 w 10972800"/>
              <a:gd name="connsiteY1" fmla="*/ 0 h 18288"/>
              <a:gd name="connsiteX2" fmla="*/ 1042416 w 10972800"/>
              <a:gd name="connsiteY2" fmla="*/ 0 h 18288"/>
              <a:gd name="connsiteX3" fmla="*/ 1947672 w 10972800"/>
              <a:gd name="connsiteY3" fmla="*/ 0 h 18288"/>
              <a:gd name="connsiteX4" fmla="*/ 2633472 w 10972800"/>
              <a:gd name="connsiteY4" fmla="*/ 0 h 18288"/>
              <a:gd name="connsiteX5" fmla="*/ 2990088 w 10972800"/>
              <a:gd name="connsiteY5" fmla="*/ 0 h 18288"/>
              <a:gd name="connsiteX6" fmla="*/ 3456432 w 10972800"/>
              <a:gd name="connsiteY6" fmla="*/ 0 h 18288"/>
              <a:gd name="connsiteX7" fmla="*/ 4361688 w 10972800"/>
              <a:gd name="connsiteY7" fmla="*/ 0 h 18288"/>
              <a:gd name="connsiteX8" fmla="*/ 5266944 w 10972800"/>
              <a:gd name="connsiteY8" fmla="*/ 0 h 18288"/>
              <a:gd name="connsiteX9" fmla="*/ 6172200 w 10972800"/>
              <a:gd name="connsiteY9" fmla="*/ 0 h 18288"/>
              <a:gd name="connsiteX10" fmla="*/ 6528816 w 10972800"/>
              <a:gd name="connsiteY10" fmla="*/ 0 h 18288"/>
              <a:gd name="connsiteX11" fmla="*/ 7214616 w 10972800"/>
              <a:gd name="connsiteY11" fmla="*/ 0 h 18288"/>
              <a:gd name="connsiteX12" fmla="*/ 7790688 w 10972800"/>
              <a:gd name="connsiteY12" fmla="*/ 0 h 18288"/>
              <a:gd name="connsiteX13" fmla="*/ 8147304 w 10972800"/>
              <a:gd name="connsiteY13" fmla="*/ 0 h 18288"/>
              <a:gd name="connsiteX14" fmla="*/ 9052560 w 10972800"/>
              <a:gd name="connsiteY14" fmla="*/ 0 h 18288"/>
              <a:gd name="connsiteX15" fmla="*/ 9409176 w 10972800"/>
              <a:gd name="connsiteY15" fmla="*/ 0 h 18288"/>
              <a:gd name="connsiteX16" fmla="*/ 9765792 w 10972800"/>
              <a:gd name="connsiteY16" fmla="*/ 0 h 18288"/>
              <a:gd name="connsiteX17" fmla="*/ 10341864 w 10972800"/>
              <a:gd name="connsiteY17" fmla="*/ 0 h 18288"/>
              <a:gd name="connsiteX18" fmla="*/ 10972800 w 10972800"/>
              <a:gd name="connsiteY18" fmla="*/ 0 h 18288"/>
              <a:gd name="connsiteX19" fmla="*/ 10972800 w 10972800"/>
              <a:gd name="connsiteY19" fmla="*/ 18288 h 18288"/>
              <a:gd name="connsiteX20" fmla="*/ 10177272 w 10972800"/>
              <a:gd name="connsiteY20" fmla="*/ 18288 h 18288"/>
              <a:gd name="connsiteX21" fmla="*/ 9820656 w 10972800"/>
              <a:gd name="connsiteY21" fmla="*/ 18288 h 18288"/>
              <a:gd name="connsiteX22" fmla="*/ 9464040 w 10972800"/>
              <a:gd name="connsiteY22" fmla="*/ 18288 h 18288"/>
              <a:gd name="connsiteX23" fmla="*/ 8778240 w 10972800"/>
              <a:gd name="connsiteY23" fmla="*/ 18288 h 18288"/>
              <a:gd name="connsiteX24" fmla="*/ 8421624 w 10972800"/>
              <a:gd name="connsiteY24" fmla="*/ 18288 h 18288"/>
              <a:gd name="connsiteX25" fmla="*/ 7735824 w 10972800"/>
              <a:gd name="connsiteY25" fmla="*/ 18288 h 18288"/>
              <a:gd name="connsiteX26" fmla="*/ 6940296 w 10972800"/>
              <a:gd name="connsiteY26" fmla="*/ 18288 h 18288"/>
              <a:gd name="connsiteX27" fmla="*/ 6254496 w 10972800"/>
              <a:gd name="connsiteY27" fmla="*/ 18288 h 18288"/>
              <a:gd name="connsiteX28" fmla="*/ 5458968 w 10972800"/>
              <a:gd name="connsiteY28" fmla="*/ 18288 h 18288"/>
              <a:gd name="connsiteX29" fmla="*/ 4663440 w 10972800"/>
              <a:gd name="connsiteY29" fmla="*/ 18288 h 18288"/>
              <a:gd name="connsiteX30" fmla="*/ 4306824 w 10972800"/>
              <a:gd name="connsiteY30" fmla="*/ 18288 h 18288"/>
              <a:gd name="connsiteX31" fmla="*/ 3840480 w 10972800"/>
              <a:gd name="connsiteY31" fmla="*/ 18288 h 18288"/>
              <a:gd name="connsiteX32" fmla="*/ 3264408 w 10972800"/>
              <a:gd name="connsiteY32" fmla="*/ 18288 h 18288"/>
              <a:gd name="connsiteX33" fmla="*/ 2578608 w 10972800"/>
              <a:gd name="connsiteY33" fmla="*/ 18288 h 18288"/>
              <a:gd name="connsiteX34" fmla="*/ 1673352 w 10972800"/>
              <a:gd name="connsiteY34" fmla="*/ 18288 h 18288"/>
              <a:gd name="connsiteX35" fmla="*/ 877824 w 10972800"/>
              <a:gd name="connsiteY35" fmla="*/ 18288 h 18288"/>
              <a:gd name="connsiteX36" fmla="*/ 0 w 10972800"/>
              <a:gd name="connsiteY36" fmla="*/ 18288 h 18288"/>
              <a:gd name="connsiteX37" fmla="*/ 0 w 10972800"/>
              <a:gd name="connsiteY37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">
            <a:extLst>
              <a:ext uri="{FF2B5EF4-FFF2-40B4-BE49-F238E27FC236}">
                <a16:creationId xmlns:a16="http://schemas.microsoft.com/office/drawing/2014/main" id="{F40FC7A5-C40D-DE7F-0584-010C7FB9B3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493" y="2071316"/>
            <a:ext cx="6713552" cy="41191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Operational Shell Access: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Opening terminal routes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to manage platform settings using the root admin profile.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Inactivity Hardening: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Setting higher active session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window lifetimes to prevent drops during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laboratory tasks.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Applied Command Rules:</a:t>
            </a:r>
            <a:b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set inactivity-timeout 720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set web session-timeout 720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save config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</p:txBody>
      </p:sp>
      <p:pic>
        <p:nvPicPr>
          <p:cNvPr id="9" name="Picture 8" descr="A computer screen shot of a black and white screen&#10;&#10;Description automatically generated">
            <a:extLst>
              <a:ext uri="{FF2B5EF4-FFF2-40B4-BE49-F238E27FC236}">
                <a16:creationId xmlns:a16="http://schemas.microsoft.com/office/drawing/2014/main" id="{D7866D0D-2260-A53D-8C35-D7064E9CA3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474" r="18424" b="1"/>
          <a:stretch>
            <a:fillRect/>
          </a:stretch>
        </p:blipFill>
        <p:spPr>
          <a:xfrm>
            <a:off x="5953125" y="2093976"/>
            <a:ext cx="5663597" cy="4096512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000" b="1">
                <a:latin typeface="+mj-lt"/>
                <a:ea typeface="+mj-ea"/>
                <a:cs typeface="+mj-cs"/>
              </a:rPr>
              <a:t>Multi-User Access Banner Notice Verification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computer screen with a black screen&#10;&#10;Description automatically generated">
            <a:extLst>
              <a:ext uri="{FF2B5EF4-FFF2-40B4-BE49-F238E27FC236}">
                <a16:creationId xmlns:a16="http://schemas.microsoft.com/office/drawing/2014/main" id="{49ABECA1-37A1-BA16-31E9-8574C91430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2044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716CC4C2-5D75-2598-BAD4-57DBA98A9D1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1453" y="2478024"/>
            <a:ext cx="3872243" cy="36941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Compliance Notification: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Activating clear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access</a:t>
            </a:r>
            <a:r>
              <a:rPr lang="en-US" altLang="en-US" sz="1500"/>
              <a:t> 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policy banner strings: </a:t>
            </a: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</a:rPr>
              <a:t>"This system is for</a:t>
            </a:r>
            <a:br>
              <a:rPr kumimoji="0" lang="en-US" altLang="en-US" sz="1500" b="0" i="1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1" u="none" strike="noStrike" cap="none" normalizeH="0" baseline="0">
                <a:ln>
                  <a:noFill/>
                </a:ln>
                <a:effectLst/>
              </a:rPr>
              <a:t> authorized use only.“</a:t>
            </a:r>
            <a:br>
              <a:rPr kumimoji="0" lang="en-US" altLang="en-US" sz="1500" b="0" i="1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Security Control Layer: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Confirms shell access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paths demand complete login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reviews prior to granting control.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Isolation Integrity: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Ensures unauthenticated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sessions drop automatically at the terminal border. 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F79630B-0F0B-446E-A637-38FA8F61D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437C99-FC8E-4311-B48A-F0C4C329B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5028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1137035" y="609600"/>
            <a:ext cx="3595678" cy="13308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800" b="1">
                <a:latin typeface="+mj-lt"/>
                <a:ea typeface="+mj-ea"/>
                <a:cs typeface="+mj-cs"/>
              </a:rPr>
              <a:t>Web Wizard: Hostname &amp; Local DNS Registration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39BBFFE3-A048-8BE9-2491-F890427DE5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37034" y="2194102"/>
            <a:ext cx="3158741" cy="390858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Device Context: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Setting the device naming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string explicitly to A-SMS via the web console.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Domain Registration: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Binding the system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structure inside local reference domain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parameter swansea-acca.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Upstream Reference Entries: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Programmatic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mapping across</a:t>
            </a:r>
            <a:r>
              <a:rPr lang="en-US" altLang="en-US" sz="1400"/>
              <a:t> 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primary,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secondary, and tertiary DNS routes.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C1ADD6E-1D0C-1887-9863-93F69AA2F78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115" r="11928" b="-2"/>
          <a:stretch>
            <a:fillRect/>
          </a:stretch>
        </p:blipFill>
        <p:spPr>
          <a:xfrm>
            <a:off x="4948188" y="1"/>
            <a:ext cx="7243812" cy="6857999"/>
          </a:xfrm>
          <a:custGeom>
            <a:avLst/>
            <a:gdLst/>
            <a:ahLst/>
            <a:cxnLst/>
            <a:rect l="l" t="t" r="r" b="b"/>
            <a:pathLst>
              <a:path w="7243812" h="6857999">
                <a:moveTo>
                  <a:pt x="609803" y="0"/>
                </a:moveTo>
                <a:lnTo>
                  <a:pt x="1222601" y="0"/>
                </a:lnTo>
                <a:lnTo>
                  <a:pt x="1223032" y="1645"/>
                </a:lnTo>
                <a:lnTo>
                  <a:pt x="1343371" y="1645"/>
                </a:lnTo>
                <a:lnTo>
                  <a:pt x="1343665" y="0"/>
                </a:lnTo>
                <a:lnTo>
                  <a:pt x="1884172" y="0"/>
                </a:lnTo>
                <a:lnTo>
                  <a:pt x="1884280" y="1645"/>
                </a:lnTo>
                <a:lnTo>
                  <a:pt x="7243812" y="1645"/>
                </a:lnTo>
                <a:lnTo>
                  <a:pt x="7243812" y="6857999"/>
                </a:lnTo>
                <a:lnTo>
                  <a:pt x="133676" y="6857999"/>
                </a:lnTo>
                <a:lnTo>
                  <a:pt x="114609" y="6843646"/>
                </a:lnTo>
                <a:cubicBezTo>
                  <a:pt x="106811" y="6836369"/>
                  <a:pt x="103243" y="6828354"/>
                  <a:pt x="111459" y="6817746"/>
                </a:cubicBezTo>
                <a:cubicBezTo>
                  <a:pt x="93943" y="6769544"/>
                  <a:pt x="97901" y="6796071"/>
                  <a:pt x="113412" y="6759582"/>
                </a:cubicBezTo>
                <a:cubicBezTo>
                  <a:pt x="110188" y="6732087"/>
                  <a:pt x="99653" y="6727133"/>
                  <a:pt x="100729" y="6705297"/>
                </a:cubicBezTo>
                <a:cubicBezTo>
                  <a:pt x="94563" y="6675394"/>
                  <a:pt x="99792" y="6669536"/>
                  <a:pt x="87662" y="6640957"/>
                </a:cubicBezTo>
                <a:cubicBezTo>
                  <a:pt x="74199" y="6591883"/>
                  <a:pt x="82185" y="6576319"/>
                  <a:pt x="83084" y="6541313"/>
                </a:cubicBezTo>
                <a:cubicBezTo>
                  <a:pt x="82225" y="6490855"/>
                  <a:pt x="67640" y="6422980"/>
                  <a:pt x="59444" y="6370251"/>
                </a:cubicBezTo>
                <a:cubicBezTo>
                  <a:pt x="51248" y="6317522"/>
                  <a:pt x="30729" y="6270972"/>
                  <a:pt x="33908" y="6224938"/>
                </a:cubicBezTo>
                <a:lnTo>
                  <a:pt x="30063" y="6089693"/>
                </a:lnTo>
                <a:cubicBezTo>
                  <a:pt x="25730" y="6032039"/>
                  <a:pt x="3474" y="5997051"/>
                  <a:pt x="29101" y="5973994"/>
                </a:cubicBezTo>
                <a:cubicBezTo>
                  <a:pt x="17018" y="5940131"/>
                  <a:pt x="41135" y="5955713"/>
                  <a:pt x="33855" y="5939847"/>
                </a:cubicBezTo>
                <a:lnTo>
                  <a:pt x="12982" y="5906467"/>
                </a:lnTo>
                <a:lnTo>
                  <a:pt x="8416" y="5862699"/>
                </a:lnTo>
                <a:cubicBezTo>
                  <a:pt x="7895" y="5838948"/>
                  <a:pt x="8409" y="5853058"/>
                  <a:pt x="12052" y="5823324"/>
                </a:cubicBezTo>
                <a:cubicBezTo>
                  <a:pt x="11631" y="5805291"/>
                  <a:pt x="11213" y="5787258"/>
                  <a:pt x="10793" y="5769225"/>
                </a:cubicBezTo>
                <a:cubicBezTo>
                  <a:pt x="17866" y="5738356"/>
                  <a:pt x="19121" y="5696311"/>
                  <a:pt x="25986" y="5667896"/>
                </a:cubicBezTo>
                <a:cubicBezTo>
                  <a:pt x="16329" y="5647975"/>
                  <a:pt x="42195" y="5619318"/>
                  <a:pt x="43687" y="5594585"/>
                </a:cubicBezTo>
                <a:cubicBezTo>
                  <a:pt x="32512" y="5517959"/>
                  <a:pt x="44052" y="5536542"/>
                  <a:pt x="40019" y="5464225"/>
                </a:cubicBezTo>
                <a:cubicBezTo>
                  <a:pt x="32676" y="5400671"/>
                  <a:pt x="26469" y="5311951"/>
                  <a:pt x="22904" y="5269726"/>
                </a:cubicBezTo>
                <a:cubicBezTo>
                  <a:pt x="19341" y="5227501"/>
                  <a:pt x="14742" y="5212581"/>
                  <a:pt x="18628" y="5210876"/>
                </a:cubicBezTo>
                <a:cubicBezTo>
                  <a:pt x="-20300" y="5161742"/>
                  <a:pt x="15511" y="5141336"/>
                  <a:pt x="5392" y="5111369"/>
                </a:cubicBezTo>
                <a:cubicBezTo>
                  <a:pt x="10662" y="5053859"/>
                  <a:pt x="15546" y="5034036"/>
                  <a:pt x="13324" y="5009272"/>
                </a:cubicBezTo>
                <a:cubicBezTo>
                  <a:pt x="25126" y="4982633"/>
                  <a:pt x="74251" y="4956261"/>
                  <a:pt x="48699" y="4925805"/>
                </a:cubicBezTo>
                <a:cubicBezTo>
                  <a:pt x="76704" y="4931200"/>
                  <a:pt x="39437" y="4888353"/>
                  <a:pt x="62925" y="4877992"/>
                </a:cubicBezTo>
                <a:cubicBezTo>
                  <a:pt x="82480" y="4871554"/>
                  <a:pt x="75731" y="4857054"/>
                  <a:pt x="79496" y="4844323"/>
                </a:cubicBezTo>
                <a:cubicBezTo>
                  <a:pt x="97657" y="4832308"/>
                  <a:pt x="110974" y="4752352"/>
                  <a:pt x="101400" y="4733115"/>
                </a:cubicBezTo>
                <a:cubicBezTo>
                  <a:pt x="108185" y="4679357"/>
                  <a:pt x="119720" y="4662889"/>
                  <a:pt x="111223" y="4625153"/>
                </a:cubicBezTo>
                <a:cubicBezTo>
                  <a:pt x="106592" y="4588197"/>
                  <a:pt x="114401" y="4567830"/>
                  <a:pt x="126359" y="4539168"/>
                </a:cubicBezTo>
                <a:cubicBezTo>
                  <a:pt x="126535" y="4522289"/>
                  <a:pt x="126710" y="4505410"/>
                  <a:pt x="126886" y="4488531"/>
                </a:cubicBezTo>
                <a:cubicBezTo>
                  <a:pt x="126165" y="4473140"/>
                  <a:pt x="132917" y="4437329"/>
                  <a:pt x="135099" y="4411258"/>
                </a:cubicBezTo>
                <a:cubicBezTo>
                  <a:pt x="107667" y="4345686"/>
                  <a:pt x="146840" y="4280033"/>
                  <a:pt x="132327" y="4219510"/>
                </a:cubicBezTo>
                <a:cubicBezTo>
                  <a:pt x="138549" y="4158987"/>
                  <a:pt x="124091" y="4192084"/>
                  <a:pt x="172424" y="4048117"/>
                </a:cubicBezTo>
                <a:cubicBezTo>
                  <a:pt x="167703" y="4015047"/>
                  <a:pt x="203806" y="3905047"/>
                  <a:pt x="177666" y="3878222"/>
                </a:cubicBezTo>
                <a:cubicBezTo>
                  <a:pt x="167714" y="3821305"/>
                  <a:pt x="183914" y="3845122"/>
                  <a:pt x="156982" y="3778166"/>
                </a:cubicBezTo>
                <a:cubicBezTo>
                  <a:pt x="160365" y="3760234"/>
                  <a:pt x="142791" y="3724716"/>
                  <a:pt x="142115" y="3707357"/>
                </a:cubicBezTo>
                <a:cubicBezTo>
                  <a:pt x="139253" y="3688591"/>
                  <a:pt x="140202" y="3672776"/>
                  <a:pt x="139805" y="3665569"/>
                </a:cubicBezTo>
                <a:cubicBezTo>
                  <a:pt x="139778" y="3665084"/>
                  <a:pt x="139750" y="3664599"/>
                  <a:pt x="139723" y="3664114"/>
                </a:cubicBezTo>
                <a:lnTo>
                  <a:pt x="134134" y="3653088"/>
                </a:lnTo>
                <a:lnTo>
                  <a:pt x="126568" y="3641228"/>
                </a:lnTo>
                <a:cubicBezTo>
                  <a:pt x="126560" y="3629488"/>
                  <a:pt x="126549" y="3617747"/>
                  <a:pt x="126540" y="3606007"/>
                </a:cubicBezTo>
                <a:lnTo>
                  <a:pt x="134645" y="3597336"/>
                </a:lnTo>
                <a:lnTo>
                  <a:pt x="131649" y="3586412"/>
                </a:lnTo>
                <a:lnTo>
                  <a:pt x="134221" y="3569719"/>
                </a:lnTo>
                <a:lnTo>
                  <a:pt x="133795" y="3568021"/>
                </a:lnTo>
                <a:lnTo>
                  <a:pt x="130189" y="3553678"/>
                </a:lnTo>
                <a:lnTo>
                  <a:pt x="129827" y="3552249"/>
                </a:lnTo>
                <a:lnTo>
                  <a:pt x="122183" y="3542019"/>
                </a:lnTo>
                <a:lnTo>
                  <a:pt x="112426" y="3531201"/>
                </a:lnTo>
                <a:lnTo>
                  <a:pt x="105626" y="3496391"/>
                </a:lnTo>
                <a:lnTo>
                  <a:pt x="111971" y="3486850"/>
                </a:lnTo>
                <a:lnTo>
                  <a:pt x="106910" y="3476412"/>
                </a:lnTo>
                <a:cubicBezTo>
                  <a:pt x="105781" y="3466028"/>
                  <a:pt x="105824" y="3433967"/>
                  <a:pt x="105209" y="3424545"/>
                </a:cubicBezTo>
                <a:lnTo>
                  <a:pt x="103215" y="3419880"/>
                </a:lnTo>
                <a:lnTo>
                  <a:pt x="104953" y="3415218"/>
                </a:lnTo>
                <a:lnTo>
                  <a:pt x="101255" y="3409825"/>
                </a:lnTo>
                <a:lnTo>
                  <a:pt x="103044" y="3407057"/>
                </a:lnTo>
                <a:lnTo>
                  <a:pt x="89764" y="3378959"/>
                </a:lnTo>
                <a:lnTo>
                  <a:pt x="83991" y="3362948"/>
                </a:lnTo>
                <a:lnTo>
                  <a:pt x="66858" y="3332072"/>
                </a:lnTo>
                <a:lnTo>
                  <a:pt x="69057" y="3325671"/>
                </a:lnTo>
                <a:lnTo>
                  <a:pt x="51631" y="3278130"/>
                </a:lnTo>
                <a:lnTo>
                  <a:pt x="53959" y="3277179"/>
                </a:lnTo>
                <a:lnTo>
                  <a:pt x="60205" y="3262610"/>
                </a:lnTo>
                <a:lnTo>
                  <a:pt x="58998" y="3258677"/>
                </a:lnTo>
                <a:cubicBezTo>
                  <a:pt x="46010" y="3210316"/>
                  <a:pt x="80872" y="3236545"/>
                  <a:pt x="45170" y="3180546"/>
                </a:cubicBezTo>
                <a:cubicBezTo>
                  <a:pt x="53643" y="3171780"/>
                  <a:pt x="52550" y="3163902"/>
                  <a:pt x="45228" y="3151828"/>
                </a:cubicBezTo>
                <a:cubicBezTo>
                  <a:pt x="39651" y="3128169"/>
                  <a:pt x="64667" y="3124610"/>
                  <a:pt x="45020" y="3103777"/>
                </a:cubicBezTo>
                <a:cubicBezTo>
                  <a:pt x="59127" y="3105196"/>
                  <a:pt x="41123" y="3057428"/>
                  <a:pt x="57092" y="3065434"/>
                </a:cubicBezTo>
                <a:cubicBezTo>
                  <a:pt x="55435" y="3051512"/>
                  <a:pt x="40803" y="3032637"/>
                  <a:pt x="35088" y="3020247"/>
                </a:cubicBezTo>
                <a:cubicBezTo>
                  <a:pt x="32503" y="3002537"/>
                  <a:pt x="18197" y="3001119"/>
                  <a:pt x="22803" y="2991092"/>
                </a:cubicBezTo>
                <a:cubicBezTo>
                  <a:pt x="24338" y="2987749"/>
                  <a:pt x="27975" y="2983455"/>
                  <a:pt x="34850" y="2977278"/>
                </a:cubicBezTo>
                <a:cubicBezTo>
                  <a:pt x="22587" y="2954448"/>
                  <a:pt x="35600" y="2946689"/>
                  <a:pt x="36223" y="2911749"/>
                </a:cubicBezTo>
                <a:cubicBezTo>
                  <a:pt x="35158" y="2886513"/>
                  <a:pt x="29761" y="2843788"/>
                  <a:pt x="28462" y="2825860"/>
                </a:cubicBezTo>
                <a:cubicBezTo>
                  <a:pt x="28449" y="2818634"/>
                  <a:pt x="28437" y="2811409"/>
                  <a:pt x="28424" y="2804183"/>
                </a:cubicBezTo>
                <a:lnTo>
                  <a:pt x="21292" y="2790136"/>
                </a:lnTo>
                <a:lnTo>
                  <a:pt x="16179" y="2760208"/>
                </a:lnTo>
                <a:lnTo>
                  <a:pt x="22858" y="2751112"/>
                </a:lnTo>
                <a:lnTo>
                  <a:pt x="18505" y="2740278"/>
                </a:lnTo>
                <a:lnTo>
                  <a:pt x="22482" y="2726489"/>
                </a:lnTo>
                <a:lnTo>
                  <a:pt x="18175" y="2725052"/>
                </a:lnTo>
                <a:lnTo>
                  <a:pt x="10521" y="2715895"/>
                </a:lnTo>
                <a:lnTo>
                  <a:pt x="25499" y="2665666"/>
                </a:lnTo>
                <a:lnTo>
                  <a:pt x="30658" y="2635351"/>
                </a:lnTo>
                <a:cubicBezTo>
                  <a:pt x="30723" y="2625597"/>
                  <a:pt x="30791" y="2615842"/>
                  <a:pt x="30857" y="2606088"/>
                </a:cubicBezTo>
                <a:lnTo>
                  <a:pt x="37532" y="2596456"/>
                </a:lnTo>
                <a:cubicBezTo>
                  <a:pt x="41239" y="2582253"/>
                  <a:pt x="34640" y="2564757"/>
                  <a:pt x="36511" y="2549900"/>
                </a:cubicBezTo>
                <a:lnTo>
                  <a:pt x="53712" y="2496499"/>
                </a:lnTo>
                <a:cubicBezTo>
                  <a:pt x="53527" y="2492743"/>
                  <a:pt x="64725" y="2449625"/>
                  <a:pt x="64540" y="2445869"/>
                </a:cubicBezTo>
                <a:cubicBezTo>
                  <a:pt x="61940" y="2441580"/>
                  <a:pt x="65575" y="2413465"/>
                  <a:pt x="64348" y="2408995"/>
                </a:cubicBezTo>
                <a:cubicBezTo>
                  <a:pt x="100333" y="2407546"/>
                  <a:pt x="71752" y="2329020"/>
                  <a:pt x="101725" y="2335735"/>
                </a:cubicBezTo>
                <a:cubicBezTo>
                  <a:pt x="120512" y="2299003"/>
                  <a:pt x="138791" y="2291744"/>
                  <a:pt x="147278" y="2260088"/>
                </a:cubicBezTo>
                <a:cubicBezTo>
                  <a:pt x="152668" y="2224200"/>
                  <a:pt x="143589" y="2220953"/>
                  <a:pt x="152643" y="2193455"/>
                </a:cubicBezTo>
                <a:cubicBezTo>
                  <a:pt x="152701" y="2159228"/>
                  <a:pt x="131577" y="2138038"/>
                  <a:pt x="161815" y="2107942"/>
                </a:cubicBezTo>
                <a:lnTo>
                  <a:pt x="168884" y="2024270"/>
                </a:lnTo>
                <a:lnTo>
                  <a:pt x="210800" y="1969445"/>
                </a:lnTo>
                <a:lnTo>
                  <a:pt x="215063" y="1961162"/>
                </a:lnTo>
                <a:lnTo>
                  <a:pt x="226767" y="1945112"/>
                </a:lnTo>
                <a:lnTo>
                  <a:pt x="225906" y="1942021"/>
                </a:lnTo>
                <a:lnTo>
                  <a:pt x="220555" y="1935584"/>
                </a:lnTo>
                <a:cubicBezTo>
                  <a:pt x="220179" y="1930292"/>
                  <a:pt x="223282" y="1914884"/>
                  <a:pt x="223648" y="1910265"/>
                </a:cubicBezTo>
                <a:cubicBezTo>
                  <a:pt x="221934" y="1909994"/>
                  <a:pt x="221895" y="1909162"/>
                  <a:pt x="222758" y="1907867"/>
                </a:cubicBezTo>
                <a:lnTo>
                  <a:pt x="229387" y="1899379"/>
                </a:lnTo>
                <a:lnTo>
                  <a:pt x="231548" y="1895114"/>
                </a:lnTo>
                <a:lnTo>
                  <a:pt x="216553" y="1892417"/>
                </a:lnTo>
                <a:cubicBezTo>
                  <a:pt x="209075" y="1884999"/>
                  <a:pt x="222114" y="1866643"/>
                  <a:pt x="209739" y="1861483"/>
                </a:cubicBezTo>
                <a:cubicBezTo>
                  <a:pt x="214584" y="1853278"/>
                  <a:pt x="219066" y="1844665"/>
                  <a:pt x="222950" y="1835810"/>
                </a:cubicBezTo>
                <a:lnTo>
                  <a:pt x="224812" y="1830569"/>
                </a:lnTo>
                <a:lnTo>
                  <a:pt x="224522" y="1830429"/>
                </a:lnTo>
                <a:cubicBezTo>
                  <a:pt x="224224" y="1829219"/>
                  <a:pt x="224571" y="1827468"/>
                  <a:pt x="225830" y="1824832"/>
                </a:cubicBezTo>
                <a:lnTo>
                  <a:pt x="228207" y="1821003"/>
                </a:lnTo>
                <a:lnTo>
                  <a:pt x="230878" y="1807109"/>
                </a:lnTo>
                <a:lnTo>
                  <a:pt x="227355" y="1805316"/>
                </a:lnTo>
                <a:lnTo>
                  <a:pt x="228132" y="1804434"/>
                </a:lnTo>
                <a:cubicBezTo>
                  <a:pt x="237533" y="1798221"/>
                  <a:pt x="248274" y="1797417"/>
                  <a:pt x="223762" y="1784314"/>
                </a:cubicBezTo>
                <a:cubicBezTo>
                  <a:pt x="240655" y="1769422"/>
                  <a:pt x="224912" y="1763793"/>
                  <a:pt x="226521" y="1740358"/>
                </a:cubicBezTo>
                <a:cubicBezTo>
                  <a:pt x="240385" y="1732435"/>
                  <a:pt x="239102" y="1724301"/>
                  <a:pt x="233164" y="1715685"/>
                </a:cubicBezTo>
                <a:cubicBezTo>
                  <a:pt x="245499" y="1694404"/>
                  <a:pt x="240415" y="1672675"/>
                  <a:pt x="245819" y="1647555"/>
                </a:cubicBezTo>
                <a:cubicBezTo>
                  <a:pt x="268668" y="1622803"/>
                  <a:pt x="248434" y="1605585"/>
                  <a:pt x="254317" y="1578752"/>
                </a:cubicBezTo>
                <a:lnTo>
                  <a:pt x="249918" y="1546022"/>
                </a:lnTo>
                <a:cubicBezTo>
                  <a:pt x="251996" y="1543635"/>
                  <a:pt x="248777" y="1521210"/>
                  <a:pt x="248927" y="1519929"/>
                </a:cubicBezTo>
                <a:lnTo>
                  <a:pt x="248704" y="1519731"/>
                </a:lnTo>
                <a:lnTo>
                  <a:pt x="252245" y="1514846"/>
                </a:lnTo>
                <a:cubicBezTo>
                  <a:pt x="255314" y="1501295"/>
                  <a:pt x="252199" y="1477394"/>
                  <a:pt x="254681" y="1463304"/>
                </a:cubicBezTo>
                <a:cubicBezTo>
                  <a:pt x="257024" y="1459891"/>
                  <a:pt x="268983" y="1432466"/>
                  <a:pt x="267138" y="1430305"/>
                </a:cubicBezTo>
                <a:lnTo>
                  <a:pt x="266110" y="1429568"/>
                </a:lnTo>
                <a:lnTo>
                  <a:pt x="286784" y="1404045"/>
                </a:lnTo>
                <a:lnTo>
                  <a:pt x="294521" y="1360879"/>
                </a:lnTo>
                <a:lnTo>
                  <a:pt x="324750" y="1301993"/>
                </a:lnTo>
                <a:lnTo>
                  <a:pt x="328780" y="1210776"/>
                </a:lnTo>
                <a:cubicBezTo>
                  <a:pt x="344171" y="1197232"/>
                  <a:pt x="343390" y="1192124"/>
                  <a:pt x="346123" y="1157176"/>
                </a:cubicBezTo>
                <a:cubicBezTo>
                  <a:pt x="359383" y="1110140"/>
                  <a:pt x="355619" y="1111028"/>
                  <a:pt x="349331" y="1063288"/>
                </a:cubicBezTo>
                <a:cubicBezTo>
                  <a:pt x="364194" y="1005331"/>
                  <a:pt x="362778" y="969963"/>
                  <a:pt x="431245" y="889417"/>
                </a:cubicBezTo>
                <a:lnTo>
                  <a:pt x="459477" y="816346"/>
                </a:lnTo>
                <a:cubicBezTo>
                  <a:pt x="465006" y="808083"/>
                  <a:pt x="496978" y="764380"/>
                  <a:pt x="489268" y="752692"/>
                </a:cubicBezTo>
                <a:lnTo>
                  <a:pt x="505368" y="724368"/>
                </a:lnTo>
                <a:lnTo>
                  <a:pt x="511178" y="722494"/>
                </a:lnTo>
                <a:lnTo>
                  <a:pt x="514451" y="717531"/>
                </a:lnTo>
                <a:cubicBezTo>
                  <a:pt x="514171" y="710761"/>
                  <a:pt x="513893" y="703992"/>
                  <a:pt x="513612" y="697222"/>
                </a:cubicBezTo>
                <a:cubicBezTo>
                  <a:pt x="513272" y="693376"/>
                  <a:pt x="513720" y="690905"/>
                  <a:pt x="514772" y="689289"/>
                </a:cubicBezTo>
                <a:lnTo>
                  <a:pt x="515249" y="689151"/>
                </a:lnTo>
                <a:cubicBezTo>
                  <a:pt x="515320" y="686637"/>
                  <a:pt x="515389" y="684122"/>
                  <a:pt x="515461" y="681608"/>
                </a:cubicBezTo>
                <a:cubicBezTo>
                  <a:pt x="522970" y="666964"/>
                  <a:pt x="551123" y="617831"/>
                  <a:pt x="560298" y="601285"/>
                </a:cubicBezTo>
                <a:cubicBezTo>
                  <a:pt x="558549" y="585107"/>
                  <a:pt x="540289" y="573171"/>
                  <a:pt x="570504" y="582332"/>
                </a:cubicBezTo>
                <a:cubicBezTo>
                  <a:pt x="570816" y="577121"/>
                  <a:pt x="573898" y="574271"/>
                  <a:pt x="578347" y="572511"/>
                </a:cubicBezTo>
                <a:lnTo>
                  <a:pt x="580375" y="572092"/>
                </a:lnTo>
                <a:lnTo>
                  <a:pt x="575722" y="536015"/>
                </a:lnTo>
                <a:lnTo>
                  <a:pt x="578705" y="531675"/>
                </a:lnTo>
                <a:lnTo>
                  <a:pt x="564084" y="491380"/>
                </a:lnTo>
                <a:cubicBezTo>
                  <a:pt x="560969" y="487340"/>
                  <a:pt x="560134" y="482008"/>
                  <a:pt x="564457" y="473782"/>
                </a:cubicBezTo>
                <a:lnTo>
                  <a:pt x="566413" y="472000"/>
                </a:lnTo>
                <a:lnTo>
                  <a:pt x="584600" y="354566"/>
                </a:lnTo>
                <a:cubicBezTo>
                  <a:pt x="586100" y="325288"/>
                  <a:pt x="584583" y="317533"/>
                  <a:pt x="588077" y="265704"/>
                </a:cubicBezTo>
                <a:cubicBezTo>
                  <a:pt x="588008" y="205530"/>
                  <a:pt x="578491" y="226511"/>
                  <a:pt x="580576" y="187093"/>
                </a:cubicBezTo>
                <a:cubicBezTo>
                  <a:pt x="579265" y="162458"/>
                  <a:pt x="569240" y="117589"/>
                  <a:pt x="587928" y="130336"/>
                </a:cubicBezTo>
                <a:cubicBezTo>
                  <a:pt x="552635" y="69804"/>
                  <a:pt x="604651" y="82036"/>
                  <a:pt x="593881" y="17287"/>
                </a:cubicBezTo>
                <a:cubicBezTo>
                  <a:pt x="600399" y="13784"/>
                  <a:pt x="605413" y="8440"/>
                  <a:pt x="609224" y="17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 Wizard: Network Time Protocol Synchronization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10F4355-3A5E-BE75-A939-865932F6663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Timeline Validation: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Synchronizing clock structures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via Network Time Protocol (NTP) to enable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accurate log auditing.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External Reference Sources: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Linking server clocks to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upstream timing points (://google.com / ://google.com).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Time Zone Localization: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Setting localization fields to match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London, Europe (GMT) regional tracking rows.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394B845-4DB1-B87C-5934-5176C233C41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14216"/>
            <a:ext cx="6903720" cy="5229567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3AA782-23D1-4521-8CAD-47662984A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40080"/>
            <a:ext cx="4818888" cy="14813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 Wizard: System Deployment Strategy Choices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50D18FE-0824-4A46-B22C-A86B52E578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6651E9F-5E92-D193-C729-92EC86AB7E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660904"/>
            <a:ext cx="4818888" cy="35478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Role Mapping: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Defining specific software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tasks using the deployment setup checklists.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Functional Core Setup: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Selecting options for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</a:t>
            </a: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"Security Gateway and/or Security Management"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Blade Framework Engine: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Prepares core systems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to load modern security inspection software blades.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7661630-DD43-0B1E-E4CD-F7DAE66A80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9048" y="1375063"/>
            <a:ext cx="5458968" cy="4107873"/>
          </a:xfrm>
          <a:prstGeom prst="rect">
            <a:avLst/>
          </a:prstGeo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4BE47604-4733-6026-E9F7-E463236B09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639520"/>
            <a:ext cx="3429000" cy="1719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6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Web Wizard: Activating the Security Management Blade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DC92EEA8-9AC9-C500-DC70-EA7DB3A918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Architecture Isolation: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Turning off gateway components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on this node to prioritize management server functions.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Software Blade Selection: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Activating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"Security Management"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exclusively and setting its type to Primary.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Task Optimization: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Ensures the system functions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solely as a central repository for firewall rulesets. 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49BEEB86-3F4C-7131-0425-B6F281D06EB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05586"/>
            <a:ext cx="6903720" cy="5246827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8B15E736-BDD1-C956-3E21-3C35952B1E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639520"/>
            <a:ext cx="3429000" cy="1719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26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Web Wizard: SmartConsole Admin Profile Creation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F6D10778-F9A4-D9A6-A7BE-42956E6BFA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effectLst/>
              </a:rPr>
              <a:t>Decoupled Profile Identity: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Creating a new system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administrator identity decoupled from root credentials.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2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effectLst/>
              </a:rPr>
              <a:t>Defined Username Key: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Explicitly setting the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administrative identifier account string to cpadmin.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2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200" b="1" i="0" u="none" strike="noStrike" cap="none" normalizeH="0" baseline="0">
                <a:ln>
                  <a:noFill/>
                </a:ln>
                <a:effectLst/>
              </a:rPr>
              <a:t>Strength Assurance:</a:t>
            </a: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Automatic evaluation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gauges confirm password strings meet robust</a:t>
            </a:r>
            <a:b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200" b="0" i="0" u="none" strike="noStrike" cap="none" normalizeH="0" baseline="0">
                <a:ln>
                  <a:noFill/>
                </a:ln>
                <a:effectLst/>
              </a:rPr>
              <a:t> safety rules. 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0F6E89C9-11DC-D769-11B1-E5E8FDF4C4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22846"/>
            <a:ext cx="6903720" cy="5212308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739128" y="638089"/>
            <a:ext cx="4818888" cy="147680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Web Wizard: GUI Management Workstation Client Subnet Locking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31FCF446-DF93-3082-7132-9E9E3D9C6C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6" y="1368240"/>
            <a:ext cx="5458968" cy="4121520"/>
          </a:xfrm>
          <a:prstGeom prst="rect">
            <a:avLst/>
          </a:pr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66C6392F-B513-5799-0B46-903186F910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9128" y="2664886"/>
            <a:ext cx="4818888" cy="35507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Access Control Logic: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Bypassing global connection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options to restrict client traffic paths.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Subnet Level Entry: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Restricting interface control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access to the explicit management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network block: 10.1.1.0/24.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Network Security Shield: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Discards unauthorized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connections before processing authentication challenges. 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A6CAFB77-6CAE-0891-65A7-481404E66A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9128" y="638089"/>
            <a:ext cx="4818888" cy="1476801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Web Wizard: Final Configuration Review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27A5C9C9-C8A5-5D80-692D-90943591AE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3663"/>
            <a:ext cx="6096000" cy="4602860"/>
          </a:xfrm>
          <a:prstGeom prst="rect">
            <a:avLst/>
          </a:prstGeom>
        </p:spPr>
      </p:pic>
      <p:sp>
        <p:nvSpPr>
          <p:cNvPr id="15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15F089F-60AF-DFE8-6E88-5AD6B3F4B3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39128" y="2664886"/>
            <a:ext cx="4818888" cy="355078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Audit Step: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Final validation review before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committing local system files to active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settings profiles.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Target Verification: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Confirming the appliance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role matches the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target role: Primary Security Management.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Commit Trigger: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Selecting "Finish" to write wizard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selections directly to disk.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Post-Wizard Execution Success Validation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BA1CCAE-0F1A-F05D-7CB8-225575E64FE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Execution Verification: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Monitoring automatic setting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applications across core system folders.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Graphical Status Success: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System displays a clear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confirmation message indicating successful completion.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Operational Readiness: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Enables internal system engines,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allowing remote management clients to connect.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06162D7B-2360-AD53-AF13-A159E5B6FB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22846"/>
            <a:ext cx="6903720" cy="5212308"/>
          </a:xfrm>
          <a:prstGeom prst="rect">
            <a:avLst/>
          </a:prstGeom>
        </p:spPr>
      </p:pic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Gaia Portal Embedded CLI Management Authentication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C9621CC-6DB8-AE54-ADA2-D017A5C1CD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Portal Authentication Access: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Logging in to web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configuration dashboards for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server A-SMS (10.1.1.101).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Integrated Console Engine: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Running terminal shells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directly within browser windows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using embedded portal web apps.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Lock Verification Checks: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Evaluating status strings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to confirm configuration locks are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held correctly by the admin profile. </a:t>
            </a:r>
          </a:p>
        </p:txBody>
      </p:sp>
      <p:pic>
        <p:nvPicPr>
          <p:cNvPr id="7" name="Picture 6" descr="A computer screen shot of a computer screen&#10;&#10;Description automatically generated">
            <a:extLst>
              <a:ext uri="{FF2B5EF4-FFF2-40B4-BE49-F238E27FC236}">
                <a16:creationId xmlns:a16="http://schemas.microsoft.com/office/drawing/2014/main" id="{771A65FF-FFDC-4A0F-73F4-AB3D84EFFF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796957"/>
            <a:ext cx="6903720" cy="5264086"/>
          </a:xfrm>
          <a:prstGeom prst="rect">
            <a:avLst/>
          </a:prstGeom>
        </p:spPr>
      </p:pic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785799C-3EB0-D963-F3D9-F1D633E824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639520"/>
            <a:ext cx="3429000" cy="171907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b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r>
              <a:rPr kumimoji="0" lang="en-US" altLang="en-US" sz="30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rPr>
              <a:t>Security Gateway Operating System Installation Progress</a:t>
            </a:r>
          </a:p>
        </p:txBody>
      </p:sp>
      <p:sp>
        <p:nvSpPr>
          <p:cNvPr id="15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E88DEC9C-9E82-81A1-05CE-A0EE7CB2D9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Boundary Node Deployment: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Building the discrete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Security Gateway hardware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profile (A-GW) within VirtualBox.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Resource Tracking: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Monitoring extraction runs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as the gateway operating system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engine processes setup scripts.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Progress Tracking: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Tracking installation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status levels to ensure clean data transitions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to storage. </a:t>
            </a:r>
          </a:p>
        </p:txBody>
      </p:sp>
      <p:pic>
        <p:nvPicPr>
          <p:cNvPr id="8" name="Picture 7" descr="A screenshot of a computer&#10;&#10;Description automatically generated">
            <a:extLst>
              <a:ext uri="{FF2B5EF4-FFF2-40B4-BE49-F238E27FC236}">
                <a16:creationId xmlns:a16="http://schemas.microsoft.com/office/drawing/2014/main" id="{A1848339-CCA7-86D9-FA28-16A320E07C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1107624"/>
            <a:ext cx="6903720" cy="4642751"/>
          </a:xfrm>
          <a:prstGeom prst="rect">
            <a:avLst/>
          </a:prstGeom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Security Gateway Web Wizard Initial Operations Pacing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BA0CC9E-E73F-9FAC-4DAA-D4DD3DB7E5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Initial Gateway Setup: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Opening remote web connection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paths to link with the gateway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at address 10.1.1.1.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Wizard Execution Tracking: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Monitoring progress during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first-time database script adjustments.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Underlying Tracking Layer: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Tracking low-level processes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as they build core gateway components.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5947F27-33D2-F05E-74FA-7DECE1CFF71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14216"/>
            <a:ext cx="6903720" cy="5229567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Gateway Post-Wizard Soft Restart Enforcement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8C77ACD-E726-B280-0C84-58FCC96FDA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Wizard Completion State: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First-time setup tasks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conclude successfully across the boundary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appliance framework.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System Action Call: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Triggers system notifications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indicating a full machine reboot is mandatory.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State Alignment Step: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Soft restarts load configurations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into memory, activating the gateway network stack.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1259163D-0FEB-5B03-6F9A-F349ABBF1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779697"/>
            <a:ext cx="6903720" cy="5298605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84ECDE7A-6944-466D-8FFE-149A29BA6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B3420082-9415-44EC-802E-C77D71D59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12700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55A52C45-1FCB-4636-A80F-2849B8226C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1115568" y="548640"/>
            <a:ext cx="10168128" cy="117957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000" b="1">
                <a:latin typeface="+mj-lt"/>
                <a:ea typeface="+mj-ea"/>
                <a:cs typeface="+mj-cs"/>
              </a:rPr>
              <a:t>Live Interface Parameter Change Caution Alerts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68EB4DD-3704-43AD-92B3-C4E0C6EA92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70799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DE7CE7CE-02B3-4199-32A4-1B205FA38F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63" r="2" b="6295"/>
          <a:stretch>
            <a:fillRect/>
          </a:stretch>
        </p:blipFill>
        <p:spPr>
          <a:xfrm>
            <a:off x="908304" y="2478024"/>
            <a:ext cx="6009855" cy="3694176"/>
          </a:xfrm>
          <a:prstGeom prst="rect">
            <a:avLst/>
          </a:prstGeo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05B65AF-437D-154E-213F-29B8D19F243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11453" y="2478024"/>
            <a:ext cx="3872243" cy="369417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Live Connection Monitoring: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Opening interface panels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via the browser to adjust physical interface paths.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Safety Warning Notice: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System displays caution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warnings before allowing modifications to active,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connected interfaces.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Architect Decision Point: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Selecting OK confirms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full knowledge of potential remote connection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disconnects. 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30936" y="457200"/>
            <a:ext cx="4343400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>
                <a:latin typeface="+mj-lt"/>
                <a:ea typeface="+mj-ea"/>
                <a:cs typeface="+mj-cs"/>
              </a:rPr>
              <a:t>Properties Customization for Management &amp; Internal Interfaces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9BA9B49C-9BE6-B376-AD80-EC7955F3B7B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263" y="457200"/>
            <a:ext cx="6007608" cy="19293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eth0 (Mgmt Zone):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Statically assigned 10.1.1.1/24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with description Swansea.acca.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eth1 (Secure S-DC LAN):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Statically assigned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192.168.1.254/24 with description IntSWA.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Isolation Protocol: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Separates administrative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system control paths from everyday corporate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network user traffic. </a:t>
            </a:r>
          </a:p>
        </p:txBody>
      </p:sp>
      <p:pic>
        <p:nvPicPr>
          <p:cNvPr id="7" name="Picture 6" descr="A computer screen with a white box&#10;&#10;Description automatically generated">
            <a:extLst>
              <a:ext uri="{FF2B5EF4-FFF2-40B4-BE49-F238E27FC236}">
                <a16:creationId xmlns:a16="http://schemas.microsoft.com/office/drawing/2014/main" id="{B51477B0-4090-A589-6F8B-C8A3B55561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682" y="2569464"/>
            <a:ext cx="5127436" cy="3678936"/>
          </a:xfrm>
          <a:prstGeom prst="rect">
            <a:avLst/>
          </a:prstGeom>
        </p:spPr>
      </p:pic>
      <p:pic>
        <p:nvPicPr>
          <p:cNvPr id="9" name="Picture 8" descr="A computer screen with a white box&#10;&#10;Description automatically generated">
            <a:extLst>
              <a:ext uri="{FF2B5EF4-FFF2-40B4-BE49-F238E27FC236}">
                <a16:creationId xmlns:a16="http://schemas.microsoft.com/office/drawing/2014/main" id="{54A7702D-569F-D8FD-D53E-225F557849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7752" y="2569464"/>
            <a:ext cx="5181600" cy="3678936"/>
          </a:xfrm>
          <a:prstGeom prst="rect">
            <a:avLst/>
          </a:prstGeom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30936" y="457200"/>
            <a:ext cx="4343400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>
                <a:latin typeface="+mj-lt"/>
                <a:ea typeface="+mj-ea"/>
                <a:cs typeface="+mj-cs"/>
              </a:rPr>
              <a:t>Properties Customization for Inter-Site &amp; Public Interfaces</a:t>
            </a:r>
          </a:p>
        </p:txBody>
      </p:sp>
      <p:sp>
        <p:nvSpPr>
          <p:cNvPr id="19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20C9BA6E-29C5-8581-949D-B671BC1FD1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263" y="457200"/>
            <a:ext cx="6007608" cy="19293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eth2 (Inter-site DMZ Link):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Statically assigned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20.0.0.1/30 with description ExtLCD.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eth3 (Public WAN Edge):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Set to dynamic assignment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mode via DHCP with description Extint.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Border Controls Scope: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Provides multi-homed connectivity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to link internal resources with </a:t>
            </a: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outside communication targets.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A141EBE7-6EC3-44B9-7A53-24358212D6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682" y="2569464"/>
            <a:ext cx="5127436" cy="3678936"/>
          </a:xfrm>
          <a:prstGeom prst="rect">
            <a:avLst/>
          </a:prstGeom>
        </p:spPr>
      </p:pic>
      <p:pic>
        <p:nvPicPr>
          <p:cNvPr id="9" name="Picture 8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DE9D6E4C-20A1-DC48-3037-CA6F96E8E84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06843" y="2569464"/>
            <a:ext cx="5163418" cy="3678936"/>
          </a:xfrm>
          <a:prstGeom prst="rect">
            <a:avLst/>
          </a:prstGeom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69D47016-023F-44BD-981C-50E7A10A66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/>
          <p:cNvSpPr txBox="1"/>
          <p:nvPr/>
        </p:nvSpPr>
        <p:spPr>
          <a:xfrm>
            <a:off x="630936" y="457200"/>
            <a:ext cx="4343400" cy="1929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700" b="1">
                <a:latin typeface="+mj-lt"/>
                <a:ea typeface="+mj-ea"/>
                <a:cs typeface="+mj-cs"/>
              </a:rPr>
              <a:t>Security Gateway Object Modelling &amp; Connection Pairing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6D8B37B0-0682-433E-BC8D-498C04ABD9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471415" y="141274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9BA8834-F7EC-5C04-6820-158616B6EEE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541263" y="457200"/>
            <a:ext cx="6007608" cy="1929384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Object Modeling: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Creating the primary Security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Gateway object identity inside the SmartConsole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network configuration map layout (A-GW).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IP Binding Configuration: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Binding the target framework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node directly to static management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location address 10.1.1.1.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0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000" b="1" i="0" u="none" strike="noStrike" cap="none" normalizeH="0" baseline="0">
                <a:ln>
                  <a:noFill/>
                </a:ln>
                <a:effectLst/>
              </a:rPr>
              <a:t>One-Time Password Exchange:</a:t>
            </a: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 Initializing cryptographic </a:t>
            </a:r>
            <a:b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000" b="0" i="0" u="none" strike="noStrike" cap="none" normalizeH="0" baseline="0">
                <a:ln>
                  <a:noFill/>
                </a:ln>
                <a:effectLst/>
              </a:rPr>
              <a:t>handshakes using matching trust authorization keys.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FD184F93-64B6-12A0-93E5-8BFE4B7851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776" y="2569464"/>
            <a:ext cx="4905248" cy="3678936"/>
          </a:xfrm>
          <a:prstGeom prst="rect">
            <a:avLst/>
          </a:prstGeom>
        </p:spPr>
      </p:pic>
      <p:pic>
        <p:nvPicPr>
          <p:cNvPr id="9" name="Picture 8" descr="A screenshot of a computer&#10;&#10;Description automatically generated">
            <a:extLst>
              <a:ext uri="{FF2B5EF4-FFF2-40B4-BE49-F238E27FC236}">
                <a16:creationId xmlns:a16="http://schemas.microsoft.com/office/drawing/2014/main" id="{1E08838A-1EE4-10E9-DD5A-23EF69DB83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19467" y="2569464"/>
            <a:ext cx="4938169" cy="3678936"/>
          </a:xfrm>
          <a:prstGeom prst="rect">
            <a:avLst/>
          </a:prstGeom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Remote Gateway Inter-Component Key Pairing Setup</a:t>
            </a: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33E57B6-0484-0995-21D1-9F7B6C9ABC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Trust Relationship Pairing: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Establishing secure,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encrypted tracking paths over network links.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Cryptographic Key Pairing: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Exchanging one-time security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passkeys to securely link the components.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Policy Path Shield: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Encrypts policy distribution paths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using mutual certificate verification keys.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66DECFB8-7D8E-0D6F-354C-526542F296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14216"/>
            <a:ext cx="6903720" cy="5229567"/>
          </a:xfrm>
          <a:prstGeom prst="rect">
            <a:avLst/>
          </a:prstGeom>
        </p:spPr>
      </p:pic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Programmatic Interface Topology Extraction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E7B29273-147B-A5B7-BCB2-869FA87CA2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Automated Interface Query: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Management systems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successfully pull topology properties across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the cryptographic link.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Discovered Assets List: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Automatically maps interface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lines including eth0, eth1, and eth2 subnets.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4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400" b="1" i="0" u="none" strike="noStrike" cap="none" normalizeH="0" baseline="0">
                <a:ln>
                  <a:noFill/>
                </a:ln>
                <a:effectLst/>
              </a:rPr>
              <a:t>Verification Check:</a:t>
            </a: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 Confirms addressing schemas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discovered match target infrastructure </a:t>
            </a:r>
            <a:b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400" b="0" i="0" u="none" strike="noStrike" cap="none" normalizeH="0" baseline="0">
                <a:ln>
                  <a:noFill/>
                </a:ln>
                <a:effectLst/>
              </a:rPr>
              <a:t>topology profiles.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B0589A08-0D81-A2A4-3FE8-439263CFEBD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22846"/>
            <a:ext cx="6903720" cy="5212308"/>
          </a:xfrm>
          <a:prstGeom prst="rect">
            <a:avLst/>
          </a:prstGeom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30936" y="639520"/>
            <a:ext cx="3429000" cy="17190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30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Gateway Installation Pipeline Success Completion</a:t>
            </a:r>
          </a:p>
        </p:txBody>
      </p:sp>
      <p:sp>
        <p:nvSpPr>
          <p:cNvPr id="14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F1F110B1-F837-188B-34B6-553E6BC64D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30936" y="2807208"/>
            <a:ext cx="3429000" cy="3410712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Configuration Log Summary: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Reviewing final operational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definitions prior to completing the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deployment pipeline.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Trust State Confirmed: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Structural logs explicitly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confirm: </a:t>
            </a: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"SIC: Trust established"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.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5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500" b="1" i="0" u="none" strike="noStrike" cap="none" normalizeH="0" baseline="0">
                <a:ln>
                  <a:noFill/>
                </a:ln>
                <a:effectLst/>
              </a:rPr>
              <a:t>Default Engines Profile:</a:t>
            </a: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 Activates core Firewall and </a:t>
            </a:r>
            <a:b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500" b="0" i="0" u="none" strike="noStrike" cap="none" normalizeH="0" baseline="0">
                <a:ln>
                  <a:noFill/>
                </a:ln>
                <a:effectLst/>
              </a:rPr>
              <a:t>Network Address Translation engines by default.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2A94C5E8-1E22-05D6-1061-B6C3E0CB3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822846"/>
            <a:ext cx="6903720" cy="5212308"/>
          </a:xfrm>
          <a:prstGeom prst="rect">
            <a:avLst/>
          </a:prstGeom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16">
            <a:extLst>
              <a:ext uri="{FF2B5EF4-FFF2-40B4-BE49-F238E27FC236}">
                <a16:creationId xmlns:a16="http://schemas.microsoft.com/office/drawing/2014/main" id="{95B1FC96-0749-41C9-BAED-E089E77149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2F6F19B-79C5-F224-CD10-1A4DE90E618F}"/>
              </a:ext>
            </a:extLst>
          </p:cNvPr>
          <p:cNvSpPr txBox="1"/>
          <p:nvPr/>
        </p:nvSpPr>
        <p:spPr>
          <a:xfrm>
            <a:off x="630936" y="4562856"/>
            <a:ext cx="3419856" cy="16002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Software Blade Optimizations &amp; Global Dashboard Auditing</a:t>
            </a:r>
          </a:p>
        </p:txBody>
      </p:sp>
      <p:pic>
        <p:nvPicPr>
          <p:cNvPr id="12" name="Picture 11" descr="A screenshot of a computer">
            <a:extLst>
              <a:ext uri="{FF2B5EF4-FFF2-40B4-BE49-F238E27FC236}">
                <a16:creationId xmlns:a16="http://schemas.microsoft.com/office/drawing/2014/main" id="{4898F695-82F3-EAC2-FE4A-F0810E76FB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3" b="7519"/>
          <a:stretch>
            <a:fillRect/>
          </a:stretch>
        </p:blipFill>
        <p:spPr>
          <a:xfrm>
            <a:off x="5" y="10"/>
            <a:ext cx="6095995" cy="4196271"/>
          </a:xfrm>
          <a:custGeom>
            <a:avLst/>
            <a:gdLst/>
            <a:ahLst/>
            <a:cxnLst/>
            <a:rect l="l" t="t" r="r" b="b"/>
            <a:pathLst>
              <a:path w="6005375" h="4196281">
                <a:moveTo>
                  <a:pt x="0" y="0"/>
                </a:moveTo>
                <a:lnTo>
                  <a:pt x="6000672" y="0"/>
                </a:lnTo>
                <a:lnTo>
                  <a:pt x="5998730" y="19709"/>
                </a:lnTo>
                <a:cubicBezTo>
                  <a:pt x="6001245" y="280059"/>
                  <a:pt x="5986415" y="540409"/>
                  <a:pt x="5999656" y="800631"/>
                </a:cubicBezTo>
                <a:cubicBezTo>
                  <a:pt x="6009855" y="1001996"/>
                  <a:pt x="6003364" y="1203233"/>
                  <a:pt x="5999656" y="1404471"/>
                </a:cubicBezTo>
                <a:cubicBezTo>
                  <a:pt x="5992506" y="1790420"/>
                  <a:pt x="6003364" y="2175860"/>
                  <a:pt x="5998730" y="2561300"/>
                </a:cubicBezTo>
                <a:cubicBezTo>
                  <a:pt x="5996744" y="2732154"/>
                  <a:pt x="5998994" y="2902754"/>
                  <a:pt x="6003364" y="3073609"/>
                </a:cubicBezTo>
                <a:cubicBezTo>
                  <a:pt x="6009720" y="3317560"/>
                  <a:pt x="5999923" y="3561638"/>
                  <a:pt x="5989197" y="3805463"/>
                </a:cubicBezTo>
                <a:cubicBezTo>
                  <a:pt x="5985594" y="3872508"/>
                  <a:pt x="5984647" y="3939633"/>
                  <a:pt x="5986348" y="4006695"/>
                </a:cubicBezTo>
                <a:lnTo>
                  <a:pt x="5997254" y="4174633"/>
                </a:lnTo>
                <a:lnTo>
                  <a:pt x="5951601" y="4176620"/>
                </a:lnTo>
                <a:cubicBezTo>
                  <a:pt x="5886702" y="4176651"/>
                  <a:pt x="5821788" y="4174749"/>
                  <a:pt x="5756905" y="4173480"/>
                </a:cubicBezTo>
                <a:cubicBezTo>
                  <a:pt x="5518559" y="4169040"/>
                  <a:pt x="5280086" y="4173480"/>
                  <a:pt x="5042247" y="4150774"/>
                </a:cubicBezTo>
                <a:cubicBezTo>
                  <a:pt x="4977618" y="4144622"/>
                  <a:pt x="4912546" y="4140690"/>
                  <a:pt x="4847600" y="4141467"/>
                </a:cubicBezTo>
                <a:cubicBezTo>
                  <a:pt x="4782655" y="4142244"/>
                  <a:pt x="4717835" y="4147730"/>
                  <a:pt x="4653713" y="4160414"/>
                </a:cubicBezTo>
                <a:cubicBezTo>
                  <a:pt x="4446571" y="4200625"/>
                  <a:pt x="4238796" y="4203162"/>
                  <a:pt x="4029497" y="4186925"/>
                </a:cubicBezTo>
                <a:cubicBezTo>
                  <a:pt x="3943621" y="4180203"/>
                  <a:pt x="3857746" y="4169040"/>
                  <a:pt x="3771489" y="4171196"/>
                </a:cubicBezTo>
                <a:cubicBezTo>
                  <a:pt x="3623585" y="4175129"/>
                  <a:pt x="3475554" y="4167137"/>
                  <a:pt x="3327523" y="4169167"/>
                </a:cubicBezTo>
                <a:cubicBezTo>
                  <a:pt x="3323528" y="4169738"/>
                  <a:pt x="3319443" y="4169205"/>
                  <a:pt x="3315727" y="4167645"/>
                </a:cubicBezTo>
                <a:cubicBezTo>
                  <a:pt x="3278941" y="4142402"/>
                  <a:pt x="3238603" y="4152169"/>
                  <a:pt x="3200549" y="4158765"/>
                </a:cubicBezTo>
                <a:cubicBezTo>
                  <a:pt x="3074082" y="4180710"/>
                  <a:pt x="2947742" y="4191492"/>
                  <a:pt x="2819246" y="4174494"/>
                </a:cubicBezTo>
                <a:cubicBezTo>
                  <a:pt x="2696546" y="4156698"/>
                  <a:pt x="2572096" y="4154478"/>
                  <a:pt x="2448851" y="4167898"/>
                </a:cubicBezTo>
                <a:cubicBezTo>
                  <a:pt x="2279383" y="4187687"/>
                  <a:pt x="2110549" y="4183501"/>
                  <a:pt x="1941462" y="4167898"/>
                </a:cubicBezTo>
                <a:cubicBezTo>
                  <a:pt x="1872837" y="4161556"/>
                  <a:pt x="1803198" y="4150774"/>
                  <a:pt x="1735208" y="4166630"/>
                </a:cubicBezTo>
                <a:cubicBezTo>
                  <a:pt x="1651489" y="4186038"/>
                  <a:pt x="1568023" y="4179695"/>
                  <a:pt x="1484050" y="4175382"/>
                </a:cubicBezTo>
                <a:cubicBezTo>
                  <a:pt x="1377752" y="4169801"/>
                  <a:pt x="1271708" y="4153692"/>
                  <a:pt x="1165029" y="4166376"/>
                </a:cubicBezTo>
                <a:cubicBezTo>
                  <a:pt x="1115685" y="4172211"/>
                  <a:pt x="1066722" y="4181471"/>
                  <a:pt x="1016744" y="4179061"/>
                </a:cubicBezTo>
                <a:cubicBezTo>
                  <a:pt x="878481" y="4172719"/>
                  <a:pt x="740344" y="4165235"/>
                  <a:pt x="601826" y="4166376"/>
                </a:cubicBezTo>
                <a:cubicBezTo>
                  <a:pt x="543857" y="4166757"/>
                  <a:pt x="486268" y="4168659"/>
                  <a:pt x="428553" y="4172845"/>
                </a:cubicBezTo>
                <a:cubicBezTo>
                  <a:pt x="320859" y="4180710"/>
                  <a:pt x="213546" y="4170055"/>
                  <a:pt x="106234" y="4166249"/>
                </a:cubicBezTo>
                <a:lnTo>
                  <a:pt x="0" y="4171008"/>
                </a:lnTo>
                <a:close/>
              </a:path>
            </a:pathLst>
          </a:custGeom>
        </p:spPr>
      </p:pic>
      <p:pic>
        <p:nvPicPr>
          <p:cNvPr id="10" name="Picture 9" descr="A screenshot of a computer&#10;&#10;Description automatically generated">
            <a:extLst>
              <a:ext uri="{FF2B5EF4-FFF2-40B4-BE49-F238E27FC236}">
                <a16:creationId xmlns:a16="http://schemas.microsoft.com/office/drawing/2014/main" id="{560531C5-69DA-CA1E-7867-BCEDC7FC62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4447" r="-3" b="5983"/>
          <a:stretch>
            <a:fillRect/>
          </a:stretch>
        </p:blipFill>
        <p:spPr>
          <a:xfrm>
            <a:off x="6019800" y="10"/>
            <a:ext cx="6172195" cy="4187662"/>
          </a:xfrm>
          <a:custGeom>
            <a:avLst/>
            <a:gdLst/>
            <a:ahLst/>
            <a:cxnLst/>
            <a:rect l="l" t="t" r="r" b="b"/>
            <a:pathLst>
              <a:path w="6006950" h="4187672">
                <a:moveTo>
                  <a:pt x="9223" y="0"/>
                </a:moveTo>
                <a:lnTo>
                  <a:pt x="6006950" y="0"/>
                </a:lnTo>
                <a:lnTo>
                  <a:pt x="6006950" y="4169490"/>
                </a:lnTo>
                <a:lnTo>
                  <a:pt x="5787907" y="4174448"/>
                </a:lnTo>
                <a:cubicBezTo>
                  <a:pt x="5713866" y="4173475"/>
                  <a:pt x="5639861" y="4169853"/>
                  <a:pt x="5566029" y="4163587"/>
                </a:cubicBezTo>
                <a:cubicBezTo>
                  <a:pt x="5458843" y="4155595"/>
                  <a:pt x="5350768" y="4144559"/>
                  <a:pt x="5244343" y="4164855"/>
                </a:cubicBezTo>
                <a:cubicBezTo>
                  <a:pt x="5127517" y="4187307"/>
                  <a:pt x="5010817" y="4187434"/>
                  <a:pt x="4892977" y="4181726"/>
                </a:cubicBezTo>
                <a:cubicBezTo>
                  <a:pt x="4792260" y="4176906"/>
                  <a:pt x="4691923" y="4151536"/>
                  <a:pt x="4590445" y="4178301"/>
                </a:cubicBezTo>
                <a:cubicBezTo>
                  <a:pt x="4580348" y="4179772"/>
                  <a:pt x="4570061" y="4179341"/>
                  <a:pt x="4560128" y="4177032"/>
                </a:cubicBezTo>
                <a:cubicBezTo>
                  <a:pt x="4449137" y="4161684"/>
                  <a:pt x="4337384" y="4174242"/>
                  <a:pt x="4226013" y="4169929"/>
                </a:cubicBezTo>
                <a:cubicBezTo>
                  <a:pt x="4174640" y="4167899"/>
                  <a:pt x="4122252" y="4169041"/>
                  <a:pt x="4071513" y="4163587"/>
                </a:cubicBezTo>
                <a:cubicBezTo>
                  <a:pt x="3955067" y="4151156"/>
                  <a:pt x="3838874" y="4144559"/>
                  <a:pt x="3723697" y="4173861"/>
                </a:cubicBezTo>
                <a:cubicBezTo>
                  <a:pt x="3690082" y="4181764"/>
                  <a:pt x="3655732" y="4186013"/>
                  <a:pt x="3621204" y="4186546"/>
                </a:cubicBezTo>
                <a:cubicBezTo>
                  <a:pt x="3508437" y="4190605"/>
                  <a:pt x="3396050" y="4182867"/>
                  <a:pt x="3283664" y="4176525"/>
                </a:cubicBezTo>
                <a:cubicBezTo>
                  <a:pt x="3205652" y="4172085"/>
                  <a:pt x="3127768" y="4162445"/>
                  <a:pt x="3049630" y="4170563"/>
                </a:cubicBezTo>
                <a:cubicBezTo>
                  <a:pt x="3004218" y="4175257"/>
                  <a:pt x="2958427" y="4175257"/>
                  <a:pt x="2913015" y="4170563"/>
                </a:cubicBezTo>
                <a:cubicBezTo>
                  <a:pt x="2829321" y="4160758"/>
                  <a:pt x="2744879" y="4158931"/>
                  <a:pt x="2660842" y="4165109"/>
                </a:cubicBezTo>
                <a:cubicBezTo>
                  <a:pt x="2535390" y="4175891"/>
                  <a:pt x="2410065" y="4184897"/>
                  <a:pt x="2284232" y="4167773"/>
                </a:cubicBezTo>
                <a:cubicBezTo>
                  <a:pt x="2212868" y="4156559"/>
                  <a:pt x="2140312" y="4155240"/>
                  <a:pt x="2068592" y="4163840"/>
                </a:cubicBezTo>
                <a:cubicBezTo>
                  <a:pt x="1897729" y="4187814"/>
                  <a:pt x="1726485" y="4180077"/>
                  <a:pt x="1555241" y="4170183"/>
                </a:cubicBezTo>
                <a:cubicBezTo>
                  <a:pt x="1440824" y="4163460"/>
                  <a:pt x="1325901" y="4151156"/>
                  <a:pt x="1211738" y="4167392"/>
                </a:cubicBezTo>
                <a:cubicBezTo>
                  <a:pt x="1066118" y="4187688"/>
                  <a:pt x="920370" y="4180965"/>
                  <a:pt x="774368" y="4175003"/>
                </a:cubicBezTo>
                <a:cubicBezTo>
                  <a:pt x="667182" y="4170563"/>
                  <a:pt x="559869" y="4157117"/>
                  <a:pt x="452430" y="4173734"/>
                </a:cubicBezTo>
                <a:cubicBezTo>
                  <a:pt x="441369" y="4175244"/>
                  <a:pt x="430117" y="4174115"/>
                  <a:pt x="419576" y="4170436"/>
                </a:cubicBezTo>
                <a:cubicBezTo>
                  <a:pt x="378807" y="4157016"/>
                  <a:pt x="335096" y="4155215"/>
                  <a:pt x="293363" y="4165236"/>
                </a:cubicBezTo>
                <a:cubicBezTo>
                  <a:pt x="216367" y="4182106"/>
                  <a:pt x="139497" y="4189463"/>
                  <a:pt x="61105" y="4174115"/>
                </a:cubicBezTo>
                <a:lnTo>
                  <a:pt x="13323" y="4171265"/>
                </a:lnTo>
                <a:lnTo>
                  <a:pt x="28554" y="3843045"/>
                </a:lnTo>
                <a:cubicBezTo>
                  <a:pt x="30457" y="3722610"/>
                  <a:pt x="27412" y="3602256"/>
                  <a:pt x="15626" y="3482187"/>
                </a:cubicBezTo>
                <a:cubicBezTo>
                  <a:pt x="-847" y="3335690"/>
                  <a:pt x="-4304" y="3188124"/>
                  <a:pt x="5296" y="3041068"/>
                </a:cubicBezTo>
                <a:cubicBezTo>
                  <a:pt x="11786" y="2956911"/>
                  <a:pt x="18539" y="2872754"/>
                  <a:pt x="22776" y="2788472"/>
                </a:cubicBezTo>
                <a:cubicBezTo>
                  <a:pt x="28180" y="2668580"/>
                  <a:pt x="25173" y="2548474"/>
                  <a:pt x="13771" y="2428964"/>
                </a:cubicBezTo>
                <a:cubicBezTo>
                  <a:pt x="4237" y="2337829"/>
                  <a:pt x="3177" y="2246070"/>
                  <a:pt x="10593" y="2154757"/>
                </a:cubicBezTo>
                <a:cubicBezTo>
                  <a:pt x="25690" y="1999286"/>
                  <a:pt x="9931" y="1843813"/>
                  <a:pt x="5032" y="1688466"/>
                </a:cubicBezTo>
                <a:cubicBezTo>
                  <a:pt x="-3577" y="1402691"/>
                  <a:pt x="20393" y="1117045"/>
                  <a:pt x="9666" y="831270"/>
                </a:cubicBezTo>
                <a:cubicBezTo>
                  <a:pt x="3841" y="689908"/>
                  <a:pt x="16420" y="548673"/>
                  <a:pt x="9666" y="407311"/>
                </a:cubicBezTo>
                <a:cubicBezTo>
                  <a:pt x="4105" y="306755"/>
                  <a:pt x="397" y="206200"/>
                  <a:pt x="4105" y="105518"/>
                </a:cubicBezTo>
                <a:cubicBezTo>
                  <a:pt x="5164" y="78059"/>
                  <a:pt x="5826" y="50473"/>
                  <a:pt x="9534" y="23396"/>
                </a:cubicBezTo>
                <a:close/>
              </a:path>
            </a:pathLst>
          </a:custGeom>
        </p:spPr>
      </p:pic>
      <p:sp>
        <p:nvSpPr>
          <p:cNvPr id="22" name="sketch line">
            <a:extLst>
              <a:ext uri="{FF2B5EF4-FFF2-40B4-BE49-F238E27FC236}">
                <a16:creationId xmlns:a16="http://schemas.microsoft.com/office/drawing/2014/main" id="{63C1A86C-B1A8-4AEC-B001-595C91716E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589020" y="5404538"/>
            <a:ext cx="1554480" cy="18288"/>
          </a:xfrm>
          <a:custGeom>
            <a:avLst/>
            <a:gdLst>
              <a:gd name="connsiteX0" fmla="*/ 0 w 1554480"/>
              <a:gd name="connsiteY0" fmla="*/ 0 h 18288"/>
              <a:gd name="connsiteX1" fmla="*/ 549250 w 1554480"/>
              <a:gd name="connsiteY1" fmla="*/ 0 h 18288"/>
              <a:gd name="connsiteX2" fmla="*/ 1082954 w 1554480"/>
              <a:gd name="connsiteY2" fmla="*/ 0 h 18288"/>
              <a:gd name="connsiteX3" fmla="*/ 1554480 w 1554480"/>
              <a:gd name="connsiteY3" fmla="*/ 0 h 18288"/>
              <a:gd name="connsiteX4" fmla="*/ 1554480 w 1554480"/>
              <a:gd name="connsiteY4" fmla="*/ 18288 h 18288"/>
              <a:gd name="connsiteX5" fmla="*/ 1067410 w 1554480"/>
              <a:gd name="connsiteY5" fmla="*/ 18288 h 18288"/>
              <a:gd name="connsiteX6" fmla="*/ 549250 w 1554480"/>
              <a:gd name="connsiteY6" fmla="*/ 18288 h 18288"/>
              <a:gd name="connsiteX7" fmla="*/ 0 w 1554480"/>
              <a:gd name="connsiteY7" fmla="*/ 18288 h 18288"/>
              <a:gd name="connsiteX8" fmla="*/ 0 w 1554480"/>
              <a:gd name="connsiteY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554480" h="18288" fill="none" extrusionOk="0">
                <a:moveTo>
                  <a:pt x="0" y="0"/>
                </a:moveTo>
                <a:cubicBezTo>
                  <a:pt x="114141" y="-19864"/>
                  <a:pt x="345055" y="-1657"/>
                  <a:pt x="549250" y="0"/>
                </a:cubicBezTo>
                <a:cubicBezTo>
                  <a:pt x="753445" y="1657"/>
                  <a:pt x="862292" y="-5674"/>
                  <a:pt x="1082954" y="0"/>
                </a:cubicBezTo>
                <a:cubicBezTo>
                  <a:pt x="1303616" y="5674"/>
                  <a:pt x="1363530" y="4537"/>
                  <a:pt x="1554480" y="0"/>
                </a:cubicBezTo>
                <a:cubicBezTo>
                  <a:pt x="1554963" y="7176"/>
                  <a:pt x="1553909" y="13682"/>
                  <a:pt x="1554480" y="18288"/>
                </a:cubicBezTo>
                <a:cubicBezTo>
                  <a:pt x="1338847" y="6127"/>
                  <a:pt x="1215066" y="37851"/>
                  <a:pt x="1067410" y="18288"/>
                </a:cubicBezTo>
                <a:cubicBezTo>
                  <a:pt x="919754" y="-1275"/>
                  <a:pt x="800465" y="3080"/>
                  <a:pt x="549250" y="18288"/>
                </a:cubicBezTo>
                <a:cubicBezTo>
                  <a:pt x="298035" y="33496"/>
                  <a:pt x="158868" y="22769"/>
                  <a:pt x="0" y="18288"/>
                </a:cubicBezTo>
                <a:cubicBezTo>
                  <a:pt x="-655" y="13237"/>
                  <a:pt x="709" y="4645"/>
                  <a:pt x="0" y="0"/>
                </a:cubicBezTo>
                <a:close/>
              </a:path>
              <a:path w="1554480" h="18288" stroke="0" extrusionOk="0">
                <a:moveTo>
                  <a:pt x="0" y="0"/>
                </a:moveTo>
                <a:cubicBezTo>
                  <a:pt x="249941" y="-58"/>
                  <a:pt x="367334" y="23448"/>
                  <a:pt x="502615" y="0"/>
                </a:cubicBezTo>
                <a:cubicBezTo>
                  <a:pt x="637897" y="-23448"/>
                  <a:pt x="813653" y="-20418"/>
                  <a:pt x="974141" y="0"/>
                </a:cubicBezTo>
                <a:cubicBezTo>
                  <a:pt x="1134629" y="20418"/>
                  <a:pt x="1268772" y="6288"/>
                  <a:pt x="1554480" y="0"/>
                </a:cubicBezTo>
                <a:cubicBezTo>
                  <a:pt x="1554917" y="7222"/>
                  <a:pt x="1555359" y="13299"/>
                  <a:pt x="1554480" y="18288"/>
                </a:cubicBezTo>
                <a:cubicBezTo>
                  <a:pt x="1336087" y="12172"/>
                  <a:pt x="1310024" y="19759"/>
                  <a:pt x="1067410" y="18288"/>
                </a:cubicBezTo>
                <a:cubicBezTo>
                  <a:pt x="824796" y="16818"/>
                  <a:pt x="787902" y="34647"/>
                  <a:pt x="518160" y="18288"/>
                </a:cubicBezTo>
                <a:cubicBezTo>
                  <a:pt x="248418" y="1930"/>
                  <a:pt x="133160" y="9205"/>
                  <a:pt x="0" y="18288"/>
                </a:cubicBezTo>
                <a:cubicBezTo>
                  <a:pt x="-643" y="9451"/>
                  <a:pt x="-340" y="711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AA559493-62F2-B94B-3FD1-FC0179F4CE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54294" y="4562856"/>
            <a:ext cx="6903721" cy="1600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0" u="none" strike="noStrike" cap="none" normalizeH="0" baseline="0">
                <a:ln>
                  <a:noFill/>
                </a:ln>
                <a:effectLst/>
              </a:rPr>
              <a:t>Core Blade Activation: </a:t>
            </a: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Checking individual feature 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items to activate Firewall and Monitoring services.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70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0" u="none" strike="noStrike" cap="none" normalizeH="0" baseline="0">
                <a:ln>
                  <a:noFill/>
                </a:ln>
                <a:effectLst/>
              </a:rPr>
              <a:t>Unified Monitoring Map: </a:t>
            </a: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Central view tracking 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management engine A-SMS alongside firewall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 gateway asset A-GW.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70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700" b="1" i="0" u="none" strike="noStrike" cap="none" normalizeH="0" baseline="0">
                <a:ln>
                  <a:noFill/>
                </a:ln>
                <a:effectLst/>
              </a:rPr>
              <a:t>Health Status Assurance: </a:t>
            </a: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Overall system indicators 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report clear "OK" health </a:t>
            </a:r>
            <a:b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700" i="0" u="none" strike="noStrike" cap="none" normalizeH="0" baseline="0">
                <a:ln>
                  <a:noFill/>
                </a:ln>
                <a:effectLst/>
              </a:rPr>
              <a:t>marks across components. 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804CCDD-88C7-4B43-A381-F2D8DAF62B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Advanced Operational Certificate State Verifications</a:t>
            </a:r>
          </a:p>
        </p:txBody>
      </p:sp>
      <p:pic>
        <p:nvPicPr>
          <p:cNvPr id="11" name="Picture 10" descr="A screenshot of a computer&#10;&#10;Description automatically generated">
            <a:extLst>
              <a:ext uri="{FF2B5EF4-FFF2-40B4-BE49-F238E27FC236}">
                <a16:creationId xmlns:a16="http://schemas.microsoft.com/office/drawing/2014/main" id="{E357B80C-880B-C7C1-6B17-0063EC5566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727" r="13528" b="-1"/>
          <a:stretch>
            <a:fillRect/>
          </a:stretch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9" name="Picture 8" descr="A computer screen with a computer screen&#10;&#10;Description automatically generated">
            <a:extLst>
              <a:ext uri="{FF2B5EF4-FFF2-40B4-BE49-F238E27FC236}">
                <a16:creationId xmlns:a16="http://schemas.microsoft.com/office/drawing/2014/main" id="{5700B609-06BA-CC23-1ADF-A53B4FAB93E5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867" r="8674" b="2"/>
          <a:stretch>
            <a:fillRect/>
          </a:stretch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18" name="sketch line">
            <a:extLst>
              <a:ext uri="{FF2B5EF4-FFF2-40B4-BE49-F238E27FC236}">
                <a16:creationId xmlns:a16="http://schemas.microsoft.com/office/drawing/2014/main" id="{BBECEAC1-4BBC-4815-B44E-D9B231A3FC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31520" y="260986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DE8BCC55-B113-B0A0-87A1-D474BD2F3A1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2648" y="2843784"/>
            <a:ext cx="5221224" cy="3328416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Visual Status Assurance: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Green confirmation mark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checks confirm a valid operational state.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Target Output Text: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Test window confirms clear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communication paths: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"SIC Status for A-GW: Communicating"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.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17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700" b="1" i="0" u="none" strike="noStrike" cap="none" normalizeH="0" baseline="0">
                <a:ln>
                  <a:noFill/>
                </a:ln>
                <a:effectLst/>
              </a:rPr>
              <a:t>Session Management Commit:</a:t>
            </a: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Pushing 12 pending 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infrastructure changes to the primary system database</a:t>
            </a:r>
            <a:b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1700" b="0" i="0" u="none" strike="noStrike" cap="none" normalizeH="0" baseline="0">
                <a:ln>
                  <a:noFill/>
                </a:ln>
                <a:effectLst/>
              </a:rPr>
              <a:t> repository location via session publishing controls. </a:t>
            </a:r>
          </a:p>
        </p:txBody>
      </p:sp>
      <p:pic>
        <p:nvPicPr>
          <p:cNvPr id="7" name="Picture 6" descr="A screenshot of a computer">
            <a:extLst>
              <a:ext uri="{FF2B5EF4-FFF2-40B4-BE49-F238E27FC236}">
                <a16:creationId xmlns:a16="http://schemas.microsoft.com/office/drawing/2014/main" id="{FADDE97B-4159-CA6E-0678-224B2473D98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4697" r="-2" b="769"/>
          <a:stretch>
            <a:fillRect/>
          </a:stretch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550F5B9-399F-4FAD-AE6C-ED65F9A43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41248" y="510047"/>
            <a:ext cx="3300984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800" b="1">
                <a:latin typeface="+mj-lt"/>
                <a:ea typeface="+mj-ea"/>
                <a:cs typeface="+mj-cs"/>
              </a:rPr>
              <a:t>Base Firewall Rule Tables &amp; Audit Log Engines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108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B917964A-5362-9B1C-08E5-A837D965F3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1144" y="510047"/>
            <a:ext cx="6858000" cy="1645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effectLst/>
              </a:rPr>
              <a:t>Implicit Catch-All Rule:</a:t>
            </a: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 Evaluating the system-defined 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900" b="1" i="0" u="none" strike="noStrike" cap="none" normalizeH="0" baseline="0">
                <a:ln>
                  <a:noFill/>
                </a:ln>
                <a:effectLst/>
              </a:rPr>
              <a:t>"Cleanup rule"</a:t>
            </a: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 configured to catch 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unmatched traffic.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9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effectLst/>
              </a:rPr>
              <a:t>Default Action Profile:</a:t>
            </a: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 Set to drop traffic explicitly, 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ensuring a secure default perimeter posture.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900" b="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900" b="1" i="0" u="none" strike="noStrike" cap="none" normalizeH="0" baseline="0">
                <a:ln>
                  <a:noFill/>
                </a:ln>
                <a:effectLst/>
              </a:rPr>
              <a:t>Auditing Dashboard Access:</a:t>
            </a: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 Launching monitor interfaces</a:t>
            </a:r>
            <a:b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900" b="0" i="0" u="none" strike="noStrike" cap="none" normalizeH="0" baseline="0">
                <a:ln>
                  <a:noFill/>
                </a:ln>
                <a:effectLst/>
              </a:rPr>
              <a:t> to track configuration changes for total administrative accountability. </a:t>
            </a:r>
          </a:p>
        </p:txBody>
      </p:sp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0CB76A84-4112-02DF-E320-8D4E1F87C9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784" y="3059547"/>
            <a:ext cx="3584448" cy="2733141"/>
          </a:xfrm>
          <a:prstGeom prst="rect">
            <a:avLst/>
          </a:prstGeom>
        </p:spPr>
      </p:pic>
      <p:pic>
        <p:nvPicPr>
          <p:cNvPr id="11" name="Picture 10" descr="A computer screen with a white background&#10;&#10;Description automatically generated">
            <a:extLst>
              <a:ext uri="{FF2B5EF4-FFF2-40B4-BE49-F238E27FC236}">
                <a16:creationId xmlns:a16="http://schemas.microsoft.com/office/drawing/2014/main" id="{B8E4308E-2703-E2B0-4589-D5C8074D892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7599" y="3068508"/>
            <a:ext cx="3584448" cy="2715219"/>
          </a:xfrm>
          <a:prstGeom prst="rect">
            <a:avLst/>
          </a:prstGeom>
        </p:spPr>
      </p:pic>
      <p:pic>
        <p:nvPicPr>
          <p:cNvPr id="9" name="Picture 8" descr="A screenshot of a computer">
            <a:extLst>
              <a:ext uri="{FF2B5EF4-FFF2-40B4-BE49-F238E27FC236}">
                <a16:creationId xmlns:a16="http://schemas.microsoft.com/office/drawing/2014/main" id="{1E61B408-8D41-3FD3-604C-A6597F24DB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7415" y="3081950"/>
            <a:ext cx="3584448" cy="2688336"/>
          </a:xfrm>
          <a:prstGeom prst="rect">
            <a:avLst/>
          </a:prstGeom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0550F5B9-399F-4FAD-AE6C-ED65F9A43A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C062E60F-5CD4-4268-8359-8076634680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4416" y="288350"/>
            <a:ext cx="11167447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41248" y="510047"/>
            <a:ext cx="3300984" cy="16459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2800" b="1">
                <a:latin typeface="+mj-lt"/>
                <a:ea typeface="+mj-ea"/>
                <a:cs typeface="+mj-cs"/>
              </a:rPr>
              <a:t>Administrative Identity Matrix (RBAC) &amp; Command-Line Attestations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B341EC3-1810-4D33-BA3F-E2D0AA0E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408" y="980964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0127CDE-2B99-47A8-BB3C-7D17519105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10864" y="1323863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1A59AA47-8DA6-6D62-86EA-4A506B666A5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81144" y="510047"/>
            <a:ext cx="6858000" cy="164592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rtlCol="0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00" b="1" i="0" u="none" strike="noStrike" cap="none" normalizeH="0" baseline="0">
                <a:ln>
                  <a:noFill/>
                </a:ln>
                <a:effectLst/>
              </a:rPr>
              <a:t>Identity Separation: </a:t>
            </a: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Creating a separate super-user 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account under personal name 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records (Hridoy Majumder).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60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00" b="1" i="0" u="none" strike="noStrike" cap="none" normalizeH="0" baseline="0">
                <a:ln>
                  <a:noFill/>
                </a:ln>
                <a:effectLst/>
              </a:rPr>
              <a:t>Principle of Least Privilege: </a:t>
            </a: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Testing system access limits 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by logging in under read-only auditor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 profiles (</a:t>
            </a:r>
            <a:r>
              <a:rPr kumimoji="0" lang="en-US" altLang="en-US" sz="600" i="1" u="none" strike="noStrike" cap="none" normalizeH="0" baseline="0">
                <a:ln>
                  <a:noFill/>
                </a:ln>
                <a:effectLst/>
              </a:rPr>
              <a:t>"No changes | Read Only | auditor"</a:t>
            </a: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).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endParaRPr kumimoji="0" lang="en-US" altLang="en-US" sz="600" i="0" u="none" strike="noStrike" cap="none" normalizeH="0" baseline="0">
              <a:ln>
                <a:noFill/>
              </a:ln>
              <a:effectLst/>
            </a:endParaRPr>
          </a:p>
          <a:p>
            <a:pPr marL="0" marR="0" lvl="0" indent="-228600" defTabSz="9144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600" b="1" i="0" u="none" strike="noStrike" cap="none" normalizeH="0" baseline="0">
                <a:ln>
                  <a:noFill/>
                </a:ln>
                <a:effectLst/>
              </a:rPr>
              <a:t>Terminal Diagnostics Command: </a:t>
            </a: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Remotely accessing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 the core engine terminal interface over PuTTY SSH to</a:t>
            </a:r>
            <a:b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</a:br>
            <a:r>
              <a:rPr kumimoji="0" lang="en-US" altLang="en-US" sz="600" i="0" u="none" strike="noStrike" cap="none" normalizeH="0" baseline="0">
                <a:ln>
                  <a:noFill/>
                </a:ln>
                <a:effectLst/>
              </a:rPr>
              <a:t> run standard check commands (cplic print -x). </a:t>
            </a:r>
          </a:p>
        </p:txBody>
      </p:sp>
      <p:pic>
        <p:nvPicPr>
          <p:cNvPr id="9" name="Picture 8" descr="A screenshot of a computer">
            <a:extLst>
              <a:ext uri="{FF2B5EF4-FFF2-40B4-BE49-F238E27FC236}">
                <a16:creationId xmlns:a16="http://schemas.microsoft.com/office/drawing/2014/main" id="{1B017327-DD59-C717-E17B-2502FE02AA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784" y="3072989"/>
            <a:ext cx="3584448" cy="2706258"/>
          </a:xfrm>
          <a:prstGeom prst="rect">
            <a:avLst/>
          </a:prstGeom>
        </p:spPr>
      </p:pic>
      <p:pic>
        <p:nvPicPr>
          <p:cNvPr id="11" name="Picture 10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2125BCF3-8FCF-E14A-5FBA-90D429D2D1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47599" y="3072989"/>
            <a:ext cx="3584448" cy="2706258"/>
          </a:xfrm>
          <a:prstGeom prst="rect">
            <a:avLst/>
          </a:prstGeom>
        </p:spPr>
      </p:pic>
      <p:pic>
        <p:nvPicPr>
          <p:cNvPr id="7" name="Picture 6" descr="A screenshot of a computer&#10;&#10;Description automatically generated">
            <a:extLst>
              <a:ext uri="{FF2B5EF4-FFF2-40B4-BE49-F238E27FC236}">
                <a16:creationId xmlns:a16="http://schemas.microsoft.com/office/drawing/2014/main" id="{1EDC0885-2252-7753-9D40-C71D8AD9398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37415" y="3072989"/>
            <a:ext cx="3584448" cy="2706258"/>
          </a:xfrm>
          <a:prstGeom prst="rect">
            <a:avLst/>
          </a:prstGeo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6357EC4F-235E-4222-A36F-C7878ACE37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onnsiteX0" fmla="*/ 0 w 3255095"/>
              <a:gd name="connsiteY0" fmla="*/ 0 h 18288"/>
              <a:gd name="connsiteX1" fmla="*/ 618468 w 3255095"/>
              <a:gd name="connsiteY1" fmla="*/ 0 h 18288"/>
              <a:gd name="connsiteX2" fmla="*/ 1269487 w 3255095"/>
              <a:gd name="connsiteY2" fmla="*/ 0 h 18288"/>
              <a:gd name="connsiteX3" fmla="*/ 1953057 w 3255095"/>
              <a:gd name="connsiteY3" fmla="*/ 0 h 18288"/>
              <a:gd name="connsiteX4" fmla="*/ 2636627 w 3255095"/>
              <a:gd name="connsiteY4" fmla="*/ 0 h 18288"/>
              <a:gd name="connsiteX5" fmla="*/ 3255095 w 3255095"/>
              <a:gd name="connsiteY5" fmla="*/ 0 h 18288"/>
              <a:gd name="connsiteX6" fmla="*/ 3255095 w 3255095"/>
              <a:gd name="connsiteY6" fmla="*/ 18288 h 18288"/>
              <a:gd name="connsiteX7" fmla="*/ 2538974 w 3255095"/>
              <a:gd name="connsiteY7" fmla="*/ 18288 h 18288"/>
              <a:gd name="connsiteX8" fmla="*/ 1822853 w 3255095"/>
              <a:gd name="connsiteY8" fmla="*/ 18288 h 18288"/>
              <a:gd name="connsiteX9" fmla="*/ 1171834 w 3255095"/>
              <a:gd name="connsiteY9" fmla="*/ 18288 h 18288"/>
              <a:gd name="connsiteX10" fmla="*/ 0 w 3255095"/>
              <a:gd name="connsiteY10" fmla="*/ 18288 h 18288"/>
              <a:gd name="connsiteX11" fmla="*/ 0 w 3255095"/>
              <a:gd name="connsiteY11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7F4F359-B082-C8B2-9FF3-1176A297CF8B}"/>
              </a:ext>
            </a:extLst>
          </p:cNvPr>
          <p:cNvSpPr txBox="1"/>
          <p:nvPr/>
        </p:nvSpPr>
        <p:spPr>
          <a:xfrm>
            <a:off x="630936" y="2807208"/>
            <a:ext cx="3429000" cy="60350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Aft>
                <a:spcPts val="600"/>
              </a:spcAft>
            </a:pPr>
            <a:r>
              <a:rPr lang="en-US" sz="2800" b="1" dirty="0"/>
              <a:t>The License Inventory</a:t>
            </a:r>
          </a:p>
        </p:txBody>
      </p:sp>
      <p:pic>
        <p:nvPicPr>
          <p:cNvPr id="3" name="Picture 2" descr="A screenshot of a software&#10;&#10;Description automatically generated">
            <a:extLst>
              <a:ext uri="{FF2B5EF4-FFF2-40B4-BE49-F238E27FC236}">
                <a16:creationId xmlns:a16="http://schemas.microsoft.com/office/drawing/2014/main" id="{0458443E-BE1B-88EA-0C08-68A46644EB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296" y="788327"/>
            <a:ext cx="6903720" cy="52813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3785268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16">
            <a:extLst>
              <a:ext uri="{FF2B5EF4-FFF2-40B4-BE49-F238E27FC236}">
                <a16:creationId xmlns:a16="http://schemas.microsoft.com/office/drawing/2014/main" id="{18F923FF-DD0C-4FD3-A1B4-68DFA511C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/>
          <p:cNvSpPr txBox="1"/>
          <p:nvPr/>
        </p:nvSpPr>
        <p:spPr>
          <a:xfrm>
            <a:off x="359172" y="1144769"/>
            <a:ext cx="3724217" cy="289643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 sz="2400"/>
            </a:pPr>
            <a:r>
              <a:rPr lang="en-US" sz="4000" b="1">
                <a:latin typeface="+mj-lt"/>
                <a:ea typeface="+mj-ea"/>
                <a:cs typeface="+mj-cs"/>
              </a:rPr>
              <a:t>Administrative Identity Matrix (RBAC) &amp; Command-Line Attestations</a:t>
            </a:r>
          </a:p>
        </p:txBody>
      </p:sp>
      <p:sp>
        <p:nvSpPr>
          <p:cNvPr id="26" name="Rectangle 18">
            <a:extLst>
              <a:ext uri="{FF2B5EF4-FFF2-40B4-BE49-F238E27FC236}">
                <a16:creationId xmlns:a16="http://schemas.microsoft.com/office/drawing/2014/main" id="{114A821F-8663-46BA-8CC0-D4C44F639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88249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" name="Picture 9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DF5D0278-FF7A-0E45-357E-3252B64F06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6151" y="449955"/>
            <a:ext cx="3675888" cy="2784485"/>
          </a:xfrm>
          <a:prstGeom prst="rect">
            <a:avLst/>
          </a:prstGeom>
        </p:spPr>
      </p:pic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947E6C9C-319E-752E-3236-A7851C712C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11896" y="454550"/>
            <a:ext cx="3675888" cy="2775295"/>
          </a:xfrm>
          <a:prstGeom prst="rect">
            <a:avLst/>
          </a:prstGeom>
        </p:spPr>
      </p:pic>
      <p:sp>
        <p:nvSpPr>
          <p:cNvPr id="27" name="Rectangle 20">
            <a:extLst>
              <a:ext uri="{FF2B5EF4-FFF2-40B4-BE49-F238E27FC236}">
                <a16:creationId xmlns:a16="http://schemas.microsoft.com/office/drawing/2014/main" id="{67EF550F-47CE-4FB2-9DAC-12AD835C83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171" y="4177748"/>
            <a:ext cx="3706859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8" name="Picture 7" descr="A computer screen with a message&#10;&#10;Description automatically generated">
            <a:extLst>
              <a:ext uri="{FF2B5EF4-FFF2-40B4-BE49-F238E27FC236}">
                <a16:creationId xmlns:a16="http://schemas.microsoft.com/office/drawing/2014/main" id="{2CEF9B2D-0202-236A-1A09-11B8660645C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26151" y="3507870"/>
            <a:ext cx="3675888" cy="2756916"/>
          </a:xfrm>
          <a:prstGeom prst="rect">
            <a:avLst/>
          </a:prstGeom>
        </p:spPr>
      </p:pic>
      <p:pic>
        <p:nvPicPr>
          <p:cNvPr id="12" name="Picture 11" descr="A computer screen shot of a computer&#10;&#10;Description automatically generated">
            <a:extLst>
              <a:ext uri="{FF2B5EF4-FFF2-40B4-BE49-F238E27FC236}">
                <a16:creationId xmlns:a16="http://schemas.microsoft.com/office/drawing/2014/main" id="{66E7BC29-ED27-0FE5-4A92-C6EA4B6A4A6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10333" y="3498682"/>
            <a:ext cx="3675888" cy="2775295"/>
          </a:xfrm>
          <a:prstGeom prst="rect">
            <a:avLst/>
          </a:prstGeom>
        </p:spPr>
      </p:pic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142232" y="2651760"/>
            <a:ext cx="647395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2400"/>
            </a:pPr>
            <a:r>
              <a:rPr lang="en-GB" sz="4800" b="1" dirty="0"/>
              <a:t>Thank You All</a:t>
            </a:r>
            <a:endParaRPr sz="48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1589</TotalTime>
  <Words>2657</Words>
  <Application>Microsoft Office PowerPoint</Application>
  <PresentationFormat>Widescreen</PresentationFormat>
  <Paragraphs>184</Paragraphs>
  <Slides>46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HRIDOY MAJUMDER</dc:creator>
  <cp:keywords/>
  <dc:description>generated using python-pptx</dc:description>
  <cp:lastModifiedBy>Hridoy Majumder (2522065)</cp:lastModifiedBy>
  <cp:revision>5</cp:revision>
  <dcterms:created xsi:type="dcterms:W3CDTF">2013-01-27T09:14:16Z</dcterms:created>
  <dcterms:modified xsi:type="dcterms:W3CDTF">2026-07-27T07:28:02Z</dcterms:modified>
  <cp:category/>
</cp:coreProperties>
</file>