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3"/>
  </p:notesMasterIdLst>
  <p:sldIdLst>
    <p:sldId id="269" r:id="rId5"/>
    <p:sldId id="319" r:id="rId6"/>
    <p:sldId id="308" r:id="rId7"/>
    <p:sldId id="311" r:id="rId8"/>
    <p:sldId id="315" r:id="rId9"/>
    <p:sldId id="290" r:id="rId10"/>
    <p:sldId id="309" r:id="rId11"/>
    <p:sldId id="318" r:id="rId12"/>
    <p:sldId id="310" r:id="rId13"/>
    <p:sldId id="303" r:id="rId14"/>
    <p:sldId id="313" r:id="rId15"/>
    <p:sldId id="301" r:id="rId16"/>
    <p:sldId id="268" r:id="rId17"/>
    <p:sldId id="306" r:id="rId18"/>
    <p:sldId id="289" r:id="rId19"/>
    <p:sldId id="312" r:id="rId20"/>
    <p:sldId id="314" r:id="rId21"/>
    <p:sldId id="307" r:id="rId22"/>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69"/>
            <p14:sldId id="319"/>
            <p14:sldId id="308"/>
            <p14:sldId id="311"/>
            <p14:sldId id="315"/>
            <p14:sldId id="290"/>
            <p14:sldId id="309"/>
            <p14:sldId id="318"/>
            <p14:sldId id="310"/>
            <p14:sldId id="303"/>
            <p14:sldId id="313"/>
            <p14:sldId id="301"/>
            <p14:sldId id="268"/>
            <p14:sldId id="306"/>
            <p14:sldId id="289"/>
            <p14:sldId id="312"/>
            <p14:sldId id="314"/>
            <p14:sldId id="30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B7DCE6-3FC9-4CD6-A0B3-769C3540167A}" v="3" dt="2020-09-22T09:54:34.8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6222" autoAdjust="0"/>
    <p:restoredTop sz="94660"/>
  </p:normalViewPr>
  <p:slideViewPr>
    <p:cSldViewPr snapToGrid="0">
      <p:cViewPr varScale="1">
        <p:scale>
          <a:sx n="61" d="100"/>
          <a:sy n="61" d="100"/>
        </p:scale>
        <p:origin x="36" y="198"/>
      </p:cViewPr>
      <p:guideLst/>
    </p:cSldViewPr>
  </p:slideViewPr>
  <p:notesTextViewPr>
    <p:cViewPr>
      <p:scale>
        <a:sx n="1" d="1"/>
        <a:sy n="1" d="1"/>
      </p:scale>
      <p:origin x="0" y="0"/>
    </p:cViewPr>
  </p:notesTextViewPr>
  <p:sorterViewPr>
    <p:cViewPr>
      <p:scale>
        <a:sx n="100" d="100"/>
        <a:sy n="100" d="100"/>
      </p:scale>
      <p:origin x="0" y="-192"/>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2.xml.rels><?xml version="1.0" encoding="UTF-8" standalone="yes"?>
<Relationships xmlns="http://schemas.openxmlformats.org/package/2006/relationships"><Relationship Id="rId2" Type="http://schemas.openxmlformats.org/officeDocument/2006/relationships/image" Target="../media/image25.svg"/><Relationship Id="rId1" Type="http://schemas.openxmlformats.org/officeDocument/2006/relationships/image" Target="../media/image2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2" Type="http://schemas.openxmlformats.org/officeDocument/2006/relationships/image" Target="../media/image25.svg"/><Relationship Id="rId1"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317091-69FB-47EF-BC68-1210BCFA3F6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70D0C01-5BD9-404B-91AF-9694980FF165}">
      <dgm:prSet custT="1"/>
      <dgm:spPr/>
      <dgm:t>
        <a:bodyPr/>
        <a:lstStyle/>
        <a:p>
          <a:r>
            <a:rPr lang="en-GB" sz="2000" dirty="0"/>
            <a:t>Y</a:t>
          </a:r>
          <a:r>
            <a:rPr lang="en-GB" sz="2000" b="0" i="0" dirty="0"/>
            <a:t>our project should help you to develop new up-to-date skills.</a:t>
          </a:r>
          <a:endParaRPr lang="en-US" sz="2000" dirty="0"/>
        </a:p>
      </dgm:t>
    </dgm:pt>
    <dgm:pt modelId="{AC9B2D14-2181-4D8D-9733-4D7AF06960C9}" type="parTrans" cxnId="{C8512C03-FB01-4B06-A6C3-B6B1FC17AA4F}">
      <dgm:prSet/>
      <dgm:spPr/>
      <dgm:t>
        <a:bodyPr/>
        <a:lstStyle/>
        <a:p>
          <a:endParaRPr lang="en-US" sz="2000"/>
        </a:p>
      </dgm:t>
    </dgm:pt>
    <dgm:pt modelId="{EEBDF1D6-CF30-4C98-9701-9ED73B327715}" type="sibTrans" cxnId="{C8512C03-FB01-4B06-A6C3-B6B1FC17AA4F}">
      <dgm:prSet/>
      <dgm:spPr/>
      <dgm:t>
        <a:bodyPr/>
        <a:lstStyle/>
        <a:p>
          <a:endParaRPr lang="en-US" sz="2000"/>
        </a:p>
      </dgm:t>
    </dgm:pt>
    <dgm:pt modelId="{ACC30149-A0D7-4084-A28A-55DDE8F7A206}">
      <dgm:prSet custT="1"/>
      <dgm:spPr/>
      <dgm:t>
        <a:bodyPr/>
        <a:lstStyle/>
        <a:p>
          <a:r>
            <a:rPr lang="en-GB" sz="2000" dirty="0"/>
            <a:t>Your project should be of interest to you, relevant to your course and your future career.</a:t>
          </a:r>
          <a:endParaRPr lang="en-US" sz="2000" dirty="0"/>
        </a:p>
      </dgm:t>
    </dgm:pt>
    <dgm:pt modelId="{2E31A5D9-3B0F-4EC2-B71C-6AE5A88F227E}" type="parTrans" cxnId="{DCF2021B-4624-4A1A-A008-32890186271B}">
      <dgm:prSet/>
      <dgm:spPr/>
      <dgm:t>
        <a:bodyPr/>
        <a:lstStyle/>
        <a:p>
          <a:endParaRPr lang="en-US" sz="2000"/>
        </a:p>
      </dgm:t>
    </dgm:pt>
    <dgm:pt modelId="{B4956820-6CBC-4F47-8342-8973D7BFE626}" type="sibTrans" cxnId="{DCF2021B-4624-4A1A-A008-32890186271B}">
      <dgm:prSet/>
      <dgm:spPr/>
      <dgm:t>
        <a:bodyPr/>
        <a:lstStyle/>
        <a:p>
          <a:endParaRPr lang="en-US" sz="2000"/>
        </a:p>
      </dgm:t>
    </dgm:pt>
    <dgm:pt modelId="{2F20DD2C-26C9-4B05-8489-7619FF83DB10}">
      <dgm:prSet custT="1"/>
      <dgm:spPr/>
      <dgm:t>
        <a:bodyPr/>
        <a:lstStyle/>
        <a:p>
          <a:r>
            <a:rPr lang="en-GB" sz="1800" dirty="0"/>
            <a:t>In addition to learning new skills, your project will need to have a purpose e.g. to serve the community, to help a group of people, to solve a problem, for an Organisation, to offer a product or service that would add value and benefit society in some way.</a:t>
          </a:r>
          <a:endParaRPr lang="en-US" sz="1800" dirty="0"/>
        </a:p>
      </dgm:t>
    </dgm:pt>
    <dgm:pt modelId="{482A0B00-F1D6-4F91-B2A9-CAE908DF7B47}" type="parTrans" cxnId="{C4C28DA5-2A86-476A-8B8D-EA13D07ECB9A}">
      <dgm:prSet/>
      <dgm:spPr/>
      <dgm:t>
        <a:bodyPr/>
        <a:lstStyle/>
        <a:p>
          <a:endParaRPr lang="en-US" sz="2000"/>
        </a:p>
      </dgm:t>
    </dgm:pt>
    <dgm:pt modelId="{99BB0756-B5AF-49E2-9D31-81F8F09FEDA9}" type="sibTrans" cxnId="{C4C28DA5-2A86-476A-8B8D-EA13D07ECB9A}">
      <dgm:prSet/>
      <dgm:spPr/>
      <dgm:t>
        <a:bodyPr/>
        <a:lstStyle/>
        <a:p>
          <a:endParaRPr lang="en-US" sz="2000"/>
        </a:p>
      </dgm:t>
    </dgm:pt>
    <dgm:pt modelId="{AFB1AC5B-913F-4A29-8F5D-61C2623B7A75}">
      <dgm:prSet custT="1"/>
      <dgm:spPr/>
      <dgm:t>
        <a:bodyPr/>
        <a:lstStyle/>
        <a:p>
          <a:r>
            <a:rPr lang="en-GB" sz="2000" dirty="0"/>
            <a:t>Due to the time limitations, be careful to limit the scope of your project.</a:t>
          </a:r>
          <a:endParaRPr lang="en-US" sz="2000" dirty="0"/>
        </a:p>
      </dgm:t>
    </dgm:pt>
    <dgm:pt modelId="{37C5C664-97C5-4557-BBB9-58CBC17AADEF}" type="parTrans" cxnId="{4D2E29CC-B81D-4241-8B2A-42EDB3B0028D}">
      <dgm:prSet/>
      <dgm:spPr/>
      <dgm:t>
        <a:bodyPr/>
        <a:lstStyle/>
        <a:p>
          <a:endParaRPr lang="en-US" sz="2000"/>
        </a:p>
      </dgm:t>
    </dgm:pt>
    <dgm:pt modelId="{306C3A29-657B-4109-9A33-697B32B0774F}" type="sibTrans" cxnId="{4D2E29CC-B81D-4241-8B2A-42EDB3B0028D}">
      <dgm:prSet/>
      <dgm:spPr/>
      <dgm:t>
        <a:bodyPr/>
        <a:lstStyle/>
        <a:p>
          <a:endParaRPr lang="en-US" sz="2000"/>
        </a:p>
      </dgm:t>
    </dgm:pt>
    <dgm:pt modelId="{4C40C8C8-F352-465D-BC3C-26DA19E54B06}" type="pres">
      <dgm:prSet presAssocID="{03317091-69FB-47EF-BC68-1210BCFA3F67}" presName="root" presStyleCnt="0">
        <dgm:presLayoutVars>
          <dgm:dir/>
          <dgm:resizeHandles val="exact"/>
        </dgm:presLayoutVars>
      </dgm:prSet>
      <dgm:spPr/>
    </dgm:pt>
    <dgm:pt modelId="{05B4030A-3DB3-45CE-9938-950D133027A9}" type="pres">
      <dgm:prSet presAssocID="{170D0C01-5BD9-404B-91AF-9694980FF165}" presName="compNode" presStyleCnt="0"/>
      <dgm:spPr/>
    </dgm:pt>
    <dgm:pt modelId="{309532B1-86CD-46BE-9545-6EC458EF7927}" type="pres">
      <dgm:prSet presAssocID="{170D0C01-5BD9-404B-91AF-9694980FF165}" presName="bgRect" presStyleLbl="bgShp" presStyleIdx="0" presStyleCnt="4"/>
      <dgm:spPr/>
    </dgm:pt>
    <dgm:pt modelId="{629E6293-03AC-4C5A-BCF8-661CD3EE586A}" type="pres">
      <dgm:prSet presAssocID="{170D0C01-5BD9-404B-91AF-9694980FF16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Internet"/>
        </a:ext>
      </dgm:extLst>
    </dgm:pt>
    <dgm:pt modelId="{D28E4DE4-A12F-4C6D-923C-7C81FD7617EB}" type="pres">
      <dgm:prSet presAssocID="{170D0C01-5BD9-404B-91AF-9694980FF165}" presName="spaceRect" presStyleCnt="0"/>
      <dgm:spPr/>
    </dgm:pt>
    <dgm:pt modelId="{58C61B08-9578-4EF4-BC93-96DE761DCD32}" type="pres">
      <dgm:prSet presAssocID="{170D0C01-5BD9-404B-91AF-9694980FF165}" presName="parTx" presStyleLbl="revTx" presStyleIdx="0" presStyleCnt="4">
        <dgm:presLayoutVars>
          <dgm:chMax val="0"/>
          <dgm:chPref val="0"/>
        </dgm:presLayoutVars>
      </dgm:prSet>
      <dgm:spPr/>
    </dgm:pt>
    <dgm:pt modelId="{7931A02E-3206-4DCC-8C27-7D70B44F17B7}" type="pres">
      <dgm:prSet presAssocID="{EEBDF1D6-CF30-4C98-9701-9ED73B327715}" presName="sibTrans" presStyleCnt="0"/>
      <dgm:spPr/>
    </dgm:pt>
    <dgm:pt modelId="{91A23104-7CB9-4C64-85CD-94A62E3778A2}" type="pres">
      <dgm:prSet presAssocID="{ACC30149-A0D7-4084-A28A-55DDE8F7A206}" presName="compNode" presStyleCnt="0"/>
      <dgm:spPr/>
    </dgm:pt>
    <dgm:pt modelId="{55A7A872-3C53-4105-9F43-398CD9F6E700}" type="pres">
      <dgm:prSet presAssocID="{ACC30149-A0D7-4084-A28A-55DDE8F7A206}" presName="bgRect" presStyleLbl="bgShp" presStyleIdx="1" presStyleCnt="4"/>
      <dgm:spPr/>
    </dgm:pt>
    <dgm:pt modelId="{FA5DC958-8F99-4944-9A52-B73475C8AB4E}" type="pres">
      <dgm:prSet presAssocID="{ACC30149-A0D7-4084-A28A-55DDE8F7A20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Future"/>
        </a:ext>
      </dgm:extLst>
    </dgm:pt>
    <dgm:pt modelId="{8076DA47-2288-4A69-BF20-318A67E5E857}" type="pres">
      <dgm:prSet presAssocID="{ACC30149-A0D7-4084-A28A-55DDE8F7A206}" presName="spaceRect" presStyleCnt="0"/>
      <dgm:spPr/>
    </dgm:pt>
    <dgm:pt modelId="{8456724A-F6DE-45CD-ABC6-CCB4B7B4874D}" type="pres">
      <dgm:prSet presAssocID="{ACC30149-A0D7-4084-A28A-55DDE8F7A206}" presName="parTx" presStyleLbl="revTx" presStyleIdx="1" presStyleCnt="4">
        <dgm:presLayoutVars>
          <dgm:chMax val="0"/>
          <dgm:chPref val="0"/>
        </dgm:presLayoutVars>
      </dgm:prSet>
      <dgm:spPr/>
    </dgm:pt>
    <dgm:pt modelId="{EA933FD9-2E83-4A4A-9885-F4D01C2315BB}" type="pres">
      <dgm:prSet presAssocID="{B4956820-6CBC-4F47-8342-8973D7BFE626}" presName="sibTrans" presStyleCnt="0"/>
      <dgm:spPr/>
    </dgm:pt>
    <dgm:pt modelId="{7EF59A80-F571-4C8C-B576-A1A0D890F6A7}" type="pres">
      <dgm:prSet presAssocID="{2F20DD2C-26C9-4B05-8489-7619FF83DB10}" presName="compNode" presStyleCnt="0"/>
      <dgm:spPr/>
    </dgm:pt>
    <dgm:pt modelId="{EEAD024D-9F26-4143-9007-7C68A75C3BFF}" type="pres">
      <dgm:prSet presAssocID="{2F20DD2C-26C9-4B05-8489-7619FF83DB10}" presName="bgRect" presStyleLbl="bgShp" presStyleIdx="2" presStyleCnt="4"/>
      <dgm:spPr/>
    </dgm:pt>
    <dgm:pt modelId="{79778344-C0D0-4CF3-ABAD-8905003F5A3A}" type="pres">
      <dgm:prSet presAssocID="{2F20DD2C-26C9-4B05-8489-7619FF83DB10}" presName="iconRect" presStyleLbl="node1" presStyleIdx="2" presStyleCnt="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Hero Male"/>
        </a:ext>
      </dgm:extLst>
    </dgm:pt>
    <dgm:pt modelId="{BF2FA516-7A74-4631-A22E-188F1E19B090}" type="pres">
      <dgm:prSet presAssocID="{2F20DD2C-26C9-4B05-8489-7619FF83DB10}" presName="spaceRect" presStyleCnt="0"/>
      <dgm:spPr/>
    </dgm:pt>
    <dgm:pt modelId="{631B67DB-803A-4303-8AF0-4328279DC98F}" type="pres">
      <dgm:prSet presAssocID="{2F20DD2C-26C9-4B05-8489-7619FF83DB10}" presName="parTx" presStyleLbl="revTx" presStyleIdx="2" presStyleCnt="4">
        <dgm:presLayoutVars>
          <dgm:chMax val="0"/>
          <dgm:chPref val="0"/>
        </dgm:presLayoutVars>
      </dgm:prSet>
      <dgm:spPr/>
    </dgm:pt>
    <dgm:pt modelId="{A0F4CC81-7A4B-44B6-8FD8-8CEF19680389}" type="pres">
      <dgm:prSet presAssocID="{99BB0756-B5AF-49E2-9D31-81F8F09FEDA9}" presName="sibTrans" presStyleCnt="0"/>
      <dgm:spPr/>
    </dgm:pt>
    <dgm:pt modelId="{51249900-5F49-4A15-B26A-093643FADB22}" type="pres">
      <dgm:prSet presAssocID="{AFB1AC5B-913F-4A29-8F5D-61C2623B7A75}" presName="compNode" presStyleCnt="0"/>
      <dgm:spPr/>
    </dgm:pt>
    <dgm:pt modelId="{6DC8B641-383C-4467-95A7-CA4A365429AD}" type="pres">
      <dgm:prSet presAssocID="{AFB1AC5B-913F-4A29-8F5D-61C2623B7A75}" presName="bgRect" presStyleLbl="bgShp" presStyleIdx="3" presStyleCnt="4"/>
      <dgm:spPr/>
    </dgm:pt>
    <dgm:pt modelId="{BFC61C77-D2FC-41B1-9E7A-E5AB97B89EAE}" type="pres">
      <dgm:prSet presAssocID="{AFB1AC5B-913F-4A29-8F5D-61C2623B7A75}"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List"/>
        </a:ext>
      </dgm:extLst>
    </dgm:pt>
    <dgm:pt modelId="{1BC7A388-3B1C-4971-96E3-219EA1FDBFEE}" type="pres">
      <dgm:prSet presAssocID="{AFB1AC5B-913F-4A29-8F5D-61C2623B7A75}" presName="spaceRect" presStyleCnt="0"/>
      <dgm:spPr/>
    </dgm:pt>
    <dgm:pt modelId="{D54EE6A3-A127-4A29-9118-5524974076A3}" type="pres">
      <dgm:prSet presAssocID="{AFB1AC5B-913F-4A29-8F5D-61C2623B7A75}" presName="parTx" presStyleLbl="revTx" presStyleIdx="3" presStyleCnt="4">
        <dgm:presLayoutVars>
          <dgm:chMax val="0"/>
          <dgm:chPref val="0"/>
        </dgm:presLayoutVars>
      </dgm:prSet>
      <dgm:spPr/>
    </dgm:pt>
  </dgm:ptLst>
  <dgm:cxnLst>
    <dgm:cxn modelId="{C8512C03-FB01-4B06-A6C3-B6B1FC17AA4F}" srcId="{03317091-69FB-47EF-BC68-1210BCFA3F67}" destId="{170D0C01-5BD9-404B-91AF-9694980FF165}" srcOrd="0" destOrd="0" parTransId="{AC9B2D14-2181-4D8D-9733-4D7AF06960C9}" sibTransId="{EEBDF1D6-CF30-4C98-9701-9ED73B327715}"/>
    <dgm:cxn modelId="{DCF2021B-4624-4A1A-A008-32890186271B}" srcId="{03317091-69FB-47EF-BC68-1210BCFA3F67}" destId="{ACC30149-A0D7-4084-A28A-55DDE8F7A206}" srcOrd="1" destOrd="0" parTransId="{2E31A5D9-3B0F-4EC2-B71C-6AE5A88F227E}" sibTransId="{B4956820-6CBC-4F47-8342-8973D7BFE626}"/>
    <dgm:cxn modelId="{C5D29B1F-EDF7-4A98-A037-3DAFE392053E}" type="presOf" srcId="{03317091-69FB-47EF-BC68-1210BCFA3F67}" destId="{4C40C8C8-F352-465D-BC3C-26DA19E54B06}" srcOrd="0" destOrd="0" presId="urn:microsoft.com/office/officeart/2018/2/layout/IconVerticalSolidList"/>
    <dgm:cxn modelId="{839F2385-5AB5-4C4C-9B88-9E6E3344B1C7}" type="presOf" srcId="{ACC30149-A0D7-4084-A28A-55DDE8F7A206}" destId="{8456724A-F6DE-45CD-ABC6-CCB4B7B4874D}" srcOrd="0" destOrd="0" presId="urn:microsoft.com/office/officeart/2018/2/layout/IconVerticalSolidList"/>
    <dgm:cxn modelId="{C4C28DA5-2A86-476A-8B8D-EA13D07ECB9A}" srcId="{03317091-69FB-47EF-BC68-1210BCFA3F67}" destId="{2F20DD2C-26C9-4B05-8489-7619FF83DB10}" srcOrd="2" destOrd="0" parTransId="{482A0B00-F1D6-4F91-B2A9-CAE908DF7B47}" sibTransId="{99BB0756-B5AF-49E2-9D31-81F8F09FEDA9}"/>
    <dgm:cxn modelId="{4D2E29CC-B81D-4241-8B2A-42EDB3B0028D}" srcId="{03317091-69FB-47EF-BC68-1210BCFA3F67}" destId="{AFB1AC5B-913F-4A29-8F5D-61C2623B7A75}" srcOrd="3" destOrd="0" parTransId="{37C5C664-97C5-4557-BBB9-58CBC17AADEF}" sibTransId="{306C3A29-657B-4109-9A33-697B32B0774F}"/>
    <dgm:cxn modelId="{2195FCD0-484D-45EE-958A-7409E85B4E26}" type="presOf" srcId="{170D0C01-5BD9-404B-91AF-9694980FF165}" destId="{58C61B08-9578-4EF4-BC93-96DE761DCD32}" srcOrd="0" destOrd="0" presId="urn:microsoft.com/office/officeart/2018/2/layout/IconVerticalSolidList"/>
    <dgm:cxn modelId="{92230DF3-71F9-4D56-B872-9F7A084DAC50}" type="presOf" srcId="{AFB1AC5B-913F-4A29-8F5D-61C2623B7A75}" destId="{D54EE6A3-A127-4A29-9118-5524974076A3}" srcOrd="0" destOrd="0" presId="urn:microsoft.com/office/officeart/2018/2/layout/IconVerticalSolidList"/>
    <dgm:cxn modelId="{399B51FE-D4FF-428E-9EC0-CE6336101B70}" type="presOf" srcId="{2F20DD2C-26C9-4B05-8489-7619FF83DB10}" destId="{631B67DB-803A-4303-8AF0-4328279DC98F}" srcOrd="0" destOrd="0" presId="urn:microsoft.com/office/officeart/2018/2/layout/IconVerticalSolidList"/>
    <dgm:cxn modelId="{CF1738A0-C30B-4872-863D-FD2C59A1D152}" type="presParOf" srcId="{4C40C8C8-F352-465D-BC3C-26DA19E54B06}" destId="{05B4030A-3DB3-45CE-9938-950D133027A9}" srcOrd="0" destOrd="0" presId="urn:microsoft.com/office/officeart/2018/2/layout/IconVerticalSolidList"/>
    <dgm:cxn modelId="{08DFFF5E-B11D-4F55-8EC8-6185E3F3C8F1}" type="presParOf" srcId="{05B4030A-3DB3-45CE-9938-950D133027A9}" destId="{309532B1-86CD-46BE-9545-6EC458EF7927}" srcOrd="0" destOrd="0" presId="urn:microsoft.com/office/officeart/2018/2/layout/IconVerticalSolidList"/>
    <dgm:cxn modelId="{BDBCE21B-DF03-49E0-9BB8-1BF48602BEE6}" type="presParOf" srcId="{05B4030A-3DB3-45CE-9938-950D133027A9}" destId="{629E6293-03AC-4C5A-BCF8-661CD3EE586A}" srcOrd="1" destOrd="0" presId="urn:microsoft.com/office/officeart/2018/2/layout/IconVerticalSolidList"/>
    <dgm:cxn modelId="{EDF343FF-7447-4879-8135-6EA8CD4652F1}" type="presParOf" srcId="{05B4030A-3DB3-45CE-9938-950D133027A9}" destId="{D28E4DE4-A12F-4C6D-923C-7C81FD7617EB}" srcOrd="2" destOrd="0" presId="urn:microsoft.com/office/officeart/2018/2/layout/IconVerticalSolidList"/>
    <dgm:cxn modelId="{5FDEE399-6D66-4A90-BAE0-758EC59E19D5}" type="presParOf" srcId="{05B4030A-3DB3-45CE-9938-950D133027A9}" destId="{58C61B08-9578-4EF4-BC93-96DE761DCD32}" srcOrd="3" destOrd="0" presId="urn:microsoft.com/office/officeart/2018/2/layout/IconVerticalSolidList"/>
    <dgm:cxn modelId="{7675BBC9-6F04-47AF-82DA-3A743D9630C9}" type="presParOf" srcId="{4C40C8C8-F352-465D-BC3C-26DA19E54B06}" destId="{7931A02E-3206-4DCC-8C27-7D70B44F17B7}" srcOrd="1" destOrd="0" presId="urn:microsoft.com/office/officeart/2018/2/layout/IconVerticalSolidList"/>
    <dgm:cxn modelId="{B5D980BD-3856-4F7C-910D-28A622A7C879}" type="presParOf" srcId="{4C40C8C8-F352-465D-BC3C-26DA19E54B06}" destId="{91A23104-7CB9-4C64-85CD-94A62E3778A2}" srcOrd="2" destOrd="0" presId="urn:microsoft.com/office/officeart/2018/2/layout/IconVerticalSolidList"/>
    <dgm:cxn modelId="{1DFB8675-7D23-4CAA-8E75-0679C3232208}" type="presParOf" srcId="{91A23104-7CB9-4C64-85CD-94A62E3778A2}" destId="{55A7A872-3C53-4105-9F43-398CD9F6E700}" srcOrd="0" destOrd="0" presId="urn:microsoft.com/office/officeart/2018/2/layout/IconVerticalSolidList"/>
    <dgm:cxn modelId="{2AE5D362-9A75-4FDC-8FB2-E2B14DB13A2D}" type="presParOf" srcId="{91A23104-7CB9-4C64-85CD-94A62E3778A2}" destId="{FA5DC958-8F99-4944-9A52-B73475C8AB4E}" srcOrd="1" destOrd="0" presId="urn:microsoft.com/office/officeart/2018/2/layout/IconVerticalSolidList"/>
    <dgm:cxn modelId="{AA24C53F-B38B-492E-AFF0-4E8390E5B7A9}" type="presParOf" srcId="{91A23104-7CB9-4C64-85CD-94A62E3778A2}" destId="{8076DA47-2288-4A69-BF20-318A67E5E857}" srcOrd="2" destOrd="0" presId="urn:microsoft.com/office/officeart/2018/2/layout/IconVerticalSolidList"/>
    <dgm:cxn modelId="{F2B92875-1568-4CFE-AB9C-16B800E12AD4}" type="presParOf" srcId="{91A23104-7CB9-4C64-85CD-94A62E3778A2}" destId="{8456724A-F6DE-45CD-ABC6-CCB4B7B4874D}" srcOrd="3" destOrd="0" presId="urn:microsoft.com/office/officeart/2018/2/layout/IconVerticalSolidList"/>
    <dgm:cxn modelId="{3D755FEB-0380-4592-9229-F0C375A5DA11}" type="presParOf" srcId="{4C40C8C8-F352-465D-BC3C-26DA19E54B06}" destId="{EA933FD9-2E83-4A4A-9885-F4D01C2315BB}" srcOrd="3" destOrd="0" presId="urn:microsoft.com/office/officeart/2018/2/layout/IconVerticalSolidList"/>
    <dgm:cxn modelId="{0B0685B3-F5F7-4963-8D08-6184396DC64E}" type="presParOf" srcId="{4C40C8C8-F352-465D-BC3C-26DA19E54B06}" destId="{7EF59A80-F571-4C8C-B576-A1A0D890F6A7}" srcOrd="4" destOrd="0" presId="urn:microsoft.com/office/officeart/2018/2/layout/IconVerticalSolidList"/>
    <dgm:cxn modelId="{9FB113AC-C58D-4F63-89F7-71CD371DB1CE}" type="presParOf" srcId="{7EF59A80-F571-4C8C-B576-A1A0D890F6A7}" destId="{EEAD024D-9F26-4143-9007-7C68A75C3BFF}" srcOrd="0" destOrd="0" presId="urn:microsoft.com/office/officeart/2018/2/layout/IconVerticalSolidList"/>
    <dgm:cxn modelId="{C6039512-0FC6-407E-9ED9-9B2E572D433C}" type="presParOf" srcId="{7EF59A80-F571-4C8C-B576-A1A0D890F6A7}" destId="{79778344-C0D0-4CF3-ABAD-8905003F5A3A}" srcOrd="1" destOrd="0" presId="urn:microsoft.com/office/officeart/2018/2/layout/IconVerticalSolidList"/>
    <dgm:cxn modelId="{2405E34E-8395-46BA-A76D-1CC89E630233}" type="presParOf" srcId="{7EF59A80-F571-4C8C-B576-A1A0D890F6A7}" destId="{BF2FA516-7A74-4631-A22E-188F1E19B090}" srcOrd="2" destOrd="0" presId="urn:microsoft.com/office/officeart/2018/2/layout/IconVerticalSolidList"/>
    <dgm:cxn modelId="{43C0B699-F549-4DC0-ABF6-F168A9CACB38}" type="presParOf" srcId="{7EF59A80-F571-4C8C-B576-A1A0D890F6A7}" destId="{631B67DB-803A-4303-8AF0-4328279DC98F}" srcOrd="3" destOrd="0" presId="urn:microsoft.com/office/officeart/2018/2/layout/IconVerticalSolidList"/>
    <dgm:cxn modelId="{DB30E9D4-9442-4F90-8AC2-0A1496F80991}" type="presParOf" srcId="{4C40C8C8-F352-465D-BC3C-26DA19E54B06}" destId="{A0F4CC81-7A4B-44B6-8FD8-8CEF19680389}" srcOrd="5" destOrd="0" presId="urn:microsoft.com/office/officeart/2018/2/layout/IconVerticalSolidList"/>
    <dgm:cxn modelId="{ECFFF680-351B-4D79-BE0B-16674501DC78}" type="presParOf" srcId="{4C40C8C8-F352-465D-BC3C-26DA19E54B06}" destId="{51249900-5F49-4A15-B26A-093643FADB22}" srcOrd="6" destOrd="0" presId="urn:microsoft.com/office/officeart/2018/2/layout/IconVerticalSolidList"/>
    <dgm:cxn modelId="{2EBC15D5-38DE-49F0-A65C-8B07335143A4}" type="presParOf" srcId="{51249900-5F49-4A15-B26A-093643FADB22}" destId="{6DC8B641-383C-4467-95A7-CA4A365429AD}" srcOrd="0" destOrd="0" presId="urn:microsoft.com/office/officeart/2018/2/layout/IconVerticalSolidList"/>
    <dgm:cxn modelId="{1BED514D-566E-461D-A023-D1AE9E80450C}" type="presParOf" srcId="{51249900-5F49-4A15-B26A-093643FADB22}" destId="{BFC61C77-D2FC-41B1-9E7A-E5AB97B89EAE}" srcOrd="1" destOrd="0" presId="urn:microsoft.com/office/officeart/2018/2/layout/IconVerticalSolidList"/>
    <dgm:cxn modelId="{02583AF4-4731-45A4-A42D-D3C7AD5A9074}" type="presParOf" srcId="{51249900-5F49-4A15-B26A-093643FADB22}" destId="{1BC7A388-3B1C-4971-96E3-219EA1FDBFEE}" srcOrd="2" destOrd="0" presId="urn:microsoft.com/office/officeart/2018/2/layout/IconVerticalSolidList"/>
    <dgm:cxn modelId="{18728598-0E19-4317-8BD4-3272D8606BAB}" type="presParOf" srcId="{51249900-5F49-4A15-B26A-093643FADB22}" destId="{D54EE6A3-A127-4A29-9118-5524974076A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BA9F9D-E9F8-46CD-8DAF-F5F663E8F95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BB30F3E-4FEE-4EF5-B462-DA0A47D68BEB}">
      <dgm:prSet/>
      <dgm:spPr/>
      <dgm:t>
        <a:bodyPr/>
        <a:lstStyle/>
        <a:p>
          <a:pPr>
            <a:lnSpc>
              <a:spcPct val="100000"/>
            </a:lnSpc>
          </a:pPr>
          <a:r>
            <a:rPr lang="en-GB" b="0" i="0" dirty="0"/>
            <a:t>Use your ‘Module document’ to save all notes and activity answers as you progress through the online LOs/topics, to answer the Assignment task.</a:t>
          </a:r>
          <a:endParaRPr lang="en-US" dirty="0"/>
        </a:p>
      </dgm:t>
    </dgm:pt>
    <dgm:pt modelId="{54F25856-4B03-447F-ADEE-810952DCC12E}" type="parTrans" cxnId="{E5B7455F-B06F-45DF-8420-D6CF75BC1965}">
      <dgm:prSet/>
      <dgm:spPr/>
      <dgm:t>
        <a:bodyPr/>
        <a:lstStyle/>
        <a:p>
          <a:endParaRPr lang="en-US"/>
        </a:p>
      </dgm:t>
    </dgm:pt>
    <dgm:pt modelId="{4FC7161D-15F3-4040-BCCD-9C4B51019C2E}" type="sibTrans" cxnId="{E5B7455F-B06F-45DF-8420-D6CF75BC1965}">
      <dgm:prSet/>
      <dgm:spPr/>
      <dgm:t>
        <a:bodyPr/>
        <a:lstStyle/>
        <a:p>
          <a:pPr>
            <a:lnSpc>
              <a:spcPct val="100000"/>
            </a:lnSpc>
          </a:pPr>
          <a:endParaRPr lang="en-US"/>
        </a:p>
      </dgm:t>
    </dgm:pt>
    <dgm:pt modelId="{479F3673-8C61-43EE-97A1-E0B60BC2C9EC}" type="pres">
      <dgm:prSet presAssocID="{E4BA9F9D-E9F8-46CD-8DAF-F5F663E8F958}" presName="root" presStyleCnt="0">
        <dgm:presLayoutVars>
          <dgm:dir/>
          <dgm:resizeHandles val="exact"/>
        </dgm:presLayoutVars>
      </dgm:prSet>
      <dgm:spPr/>
    </dgm:pt>
    <dgm:pt modelId="{5DF36D4E-3995-4441-B57C-3107C84D8FF5}" type="pres">
      <dgm:prSet presAssocID="{6BB30F3E-4FEE-4EF5-B462-DA0A47D68BEB}" presName="compNode" presStyleCnt="0"/>
      <dgm:spPr/>
    </dgm:pt>
    <dgm:pt modelId="{3C591971-261C-4453-A04D-E4D3852D7862}" type="pres">
      <dgm:prSet presAssocID="{6BB30F3E-4FEE-4EF5-B462-DA0A47D68BEB}" presName="bgRect" presStyleLbl="bgShp" presStyleIdx="0" presStyleCnt="1" custLinFactNeighborX="-570" custLinFactNeighborY="-66028"/>
      <dgm:spPr/>
    </dgm:pt>
    <dgm:pt modelId="{E1E83204-6D03-4F7D-9767-70824E4815C7}" type="pres">
      <dgm:prSet presAssocID="{6BB30F3E-4FEE-4EF5-B462-DA0A47D68BEB}" presName="iconRect" presStyleLbl="node1" presStyleIdx="0" presStyleCnt="1" custLinFactY="-2305" custLinFactNeighborX="8351" custLinFactNeighborY="-100000"/>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F0B7DC8F-AC13-42C9-8B8E-15D359220443}" type="pres">
      <dgm:prSet presAssocID="{6BB30F3E-4FEE-4EF5-B462-DA0A47D68BEB}" presName="spaceRect" presStyleCnt="0"/>
      <dgm:spPr/>
    </dgm:pt>
    <dgm:pt modelId="{8886C7D1-C53C-4935-82A8-4985A9CA015B}" type="pres">
      <dgm:prSet presAssocID="{6BB30F3E-4FEE-4EF5-B462-DA0A47D68BEB}" presName="parTx" presStyleLbl="revTx" presStyleIdx="0" presStyleCnt="1" custLinFactNeighborX="0" custLinFactNeighborY="-56268">
        <dgm:presLayoutVars>
          <dgm:chMax val="0"/>
          <dgm:chPref val="0"/>
        </dgm:presLayoutVars>
      </dgm:prSet>
      <dgm:spPr/>
    </dgm:pt>
  </dgm:ptLst>
  <dgm:cxnLst>
    <dgm:cxn modelId="{E5B7455F-B06F-45DF-8420-D6CF75BC1965}" srcId="{E4BA9F9D-E9F8-46CD-8DAF-F5F663E8F958}" destId="{6BB30F3E-4FEE-4EF5-B462-DA0A47D68BEB}" srcOrd="0" destOrd="0" parTransId="{54F25856-4B03-447F-ADEE-810952DCC12E}" sibTransId="{4FC7161D-15F3-4040-BCCD-9C4B51019C2E}"/>
    <dgm:cxn modelId="{DFF64374-A230-43E5-874C-338E6C676C63}" type="presOf" srcId="{6BB30F3E-4FEE-4EF5-B462-DA0A47D68BEB}" destId="{8886C7D1-C53C-4935-82A8-4985A9CA015B}" srcOrd="0" destOrd="0" presId="urn:microsoft.com/office/officeart/2018/2/layout/IconVerticalSolidList"/>
    <dgm:cxn modelId="{B66D6CF1-EF3F-452A-A22B-C9B9BE087CB2}" type="presOf" srcId="{E4BA9F9D-E9F8-46CD-8DAF-F5F663E8F958}" destId="{479F3673-8C61-43EE-97A1-E0B60BC2C9EC}" srcOrd="0" destOrd="0" presId="urn:microsoft.com/office/officeart/2018/2/layout/IconVerticalSolidList"/>
    <dgm:cxn modelId="{867E2D53-50AA-4E46-BFC5-41F6F935828D}" type="presParOf" srcId="{479F3673-8C61-43EE-97A1-E0B60BC2C9EC}" destId="{5DF36D4E-3995-4441-B57C-3107C84D8FF5}" srcOrd="0" destOrd="0" presId="urn:microsoft.com/office/officeart/2018/2/layout/IconVerticalSolidList"/>
    <dgm:cxn modelId="{6BA87216-7013-4DF7-8D2F-05CBAB1DFFB1}" type="presParOf" srcId="{5DF36D4E-3995-4441-B57C-3107C84D8FF5}" destId="{3C591971-261C-4453-A04D-E4D3852D7862}" srcOrd="0" destOrd="0" presId="urn:microsoft.com/office/officeart/2018/2/layout/IconVerticalSolidList"/>
    <dgm:cxn modelId="{B7B6A0E4-796D-4603-8D85-1E498E386526}" type="presParOf" srcId="{5DF36D4E-3995-4441-B57C-3107C84D8FF5}" destId="{E1E83204-6D03-4F7D-9767-70824E4815C7}" srcOrd="1" destOrd="0" presId="urn:microsoft.com/office/officeart/2018/2/layout/IconVerticalSolidList"/>
    <dgm:cxn modelId="{7F07B7F1-F232-496F-865C-0CED574E06CE}" type="presParOf" srcId="{5DF36D4E-3995-4441-B57C-3107C84D8FF5}" destId="{F0B7DC8F-AC13-42C9-8B8E-15D359220443}" srcOrd="2" destOrd="0" presId="urn:microsoft.com/office/officeart/2018/2/layout/IconVerticalSolidList"/>
    <dgm:cxn modelId="{609744EE-0112-4ECB-AF27-43225C4D66E6}" type="presParOf" srcId="{5DF36D4E-3995-4441-B57C-3107C84D8FF5}" destId="{8886C7D1-C53C-4935-82A8-4985A9CA015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9532B1-86CD-46BE-9545-6EC458EF7927}">
      <dsp:nvSpPr>
        <dsp:cNvPr id="0" name=""/>
        <dsp:cNvSpPr/>
      </dsp:nvSpPr>
      <dsp:spPr>
        <a:xfrm>
          <a:off x="0" y="1902"/>
          <a:ext cx="10506456" cy="96445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9E6293-03AC-4C5A-BCF8-661CD3EE586A}">
      <dsp:nvSpPr>
        <dsp:cNvPr id="0" name=""/>
        <dsp:cNvSpPr/>
      </dsp:nvSpPr>
      <dsp:spPr>
        <a:xfrm>
          <a:off x="291746" y="218904"/>
          <a:ext cx="530447" cy="5304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C61B08-9578-4EF4-BC93-96DE761DCD32}">
      <dsp:nvSpPr>
        <dsp:cNvPr id="0" name=""/>
        <dsp:cNvSpPr/>
      </dsp:nvSpPr>
      <dsp:spPr>
        <a:xfrm>
          <a:off x="1113940" y="1902"/>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889000">
            <a:lnSpc>
              <a:spcPct val="90000"/>
            </a:lnSpc>
            <a:spcBef>
              <a:spcPct val="0"/>
            </a:spcBef>
            <a:spcAft>
              <a:spcPct val="35000"/>
            </a:spcAft>
            <a:buNone/>
          </a:pPr>
          <a:r>
            <a:rPr lang="en-GB" sz="2000" kern="1200" dirty="0"/>
            <a:t>Y</a:t>
          </a:r>
          <a:r>
            <a:rPr lang="en-GB" sz="2000" b="0" i="0" kern="1200" dirty="0"/>
            <a:t>our project should help you to develop new up-to-date skills.</a:t>
          </a:r>
          <a:endParaRPr lang="en-US" sz="2000" kern="1200" dirty="0"/>
        </a:p>
      </dsp:txBody>
      <dsp:txXfrm>
        <a:off x="1113940" y="1902"/>
        <a:ext cx="9392515" cy="964450"/>
      </dsp:txXfrm>
    </dsp:sp>
    <dsp:sp modelId="{55A7A872-3C53-4105-9F43-398CD9F6E700}">
      <dsp:nvSpPr>
        <dsp:cNvPr id="0" name=""/>
        <dsp:cNvSpPr/>
      </dsp:nvSpPr>
      <dsp:spPr>
        <a:xfrm>
          <a:off x="0" y="1207466"/>
          <a:ext cx="10506456" cy="96445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5DC958-8F99-4944-9A52-B73475C8AB4E}">
      <dsp:nvSpPr>
        <dsp:cNvPr id="0" name=""/>
        <dsp:cNvSpPr/>
      </dsp:nvSpPr>
      <dsp:spPr>
        <a:xfrm>
          <a:off x="291746" y="1424467"/>
          <a:ext cx="530447" cy="5304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56724A-F6DE-45CD-ABC6-CCB4B7B4874D}">
      <dsp:nvSpPr>
        <dsp:cNvPr id="0" name=""/>
        <dsp:cNvSpPr/>
      </dsp:nvSpPr>
      <dsp:spPr>
        <a:xfrm>
          <a:off x="1113940" y="1207466"/>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889000">
            <a:lnSpc>
              <a:spcPct val="90000"/>
            </a:lnSpc>
            <a:spcBef>
              <a:spcPct val="0"/>
            </a:spcBef>
            <a:spcAft>
              <a:spcPct val="35000"/>
            </a:spcAft>
            <a:buNone/>
          </a:pPr>
          <a:r>
            <a:rPr lang="en-GB" sz="2000" kern="1200" dirty="0"/>
            <a:t>Your project should be of interest to you, relevant to your course and your future career.</a:t>
          </a:r>
          <a:endParaRPr lang="en-US" sz="2000" kern="1200" dirty="0"/>
        </a:p>
      </dsp:txBody>
      <dsp:txXfrm>
        <a:off x="1113940" y="1207466"/>
        <a:ext cx="9392515" cy="964450"/>
      </dsp:txXfrm>
    </dsp:sp>
    <dsp:sp modelId="{EEAD024D-9F26-4143-9007-7C68A75C3BFF}">
      <dsp:nvSpPr>
        <dsp:cNvPr id="0" name=""/>
        <dsp:cNvSpPr/>
      </dsp:nvSpPr>
      <dsp:spPr>
        <a:xfrm>
          <a:off x="0" y="2413029"/>
          <a:ext cx="10506456" cy="96445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778344-C0D0-4CF3-ABAD-8905003F5A3A}">
      <dsp:nvSpPr>
        <dsp:cNvPr id="0" name=""/>
        <dsp:cNvSpPr/>
      </dsp:nvSpPr>
      <dsp:spPr>
        <a:xfrm>
          <a:off x="291746" y="2630030"/>
          <a:ext cx="530447" cy="530447"/>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1B67DB-803A-4303-8AF0-4328279DC98F}">
      <dsp:nvSpPr>
        <dsp:cNvPr id="0" name=""/>
        <dsp:cNvSpPr/>
      </dsp:nvSpPr>
      <dsp:spPr>
        <a:xfrm>
          <a:off x="1113940" y="2413029"/>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800100">
            <a:lnSpc>
              <a:spcPct val="90000"/>
            </a:lnSpc>
            <a:spcBef>
              <a:spcPct val="0"/>
            </a:spcBef>
            <a:spcAft>
              <a:spcPct val="35000"/>
            </a:spcAft>
            <a:buNone/>
          </a:pPr>
          <a:r>
            <a:rPr lang="en-GB" sz="1800" kern="1200" dirty="0"/>
            <a:t>In addition to learning new skills, your project will need to have a purpose e.g. to serve the community, to help a group of people, to solve a problem, for an Organisation, to offer a product or service that would add value and benefit society in some way.</a:t>
          </a:r>
          <a:endParaRPr lang="en-US" sz="1800" kern="1200" dirty="0"/>
        </a:p>
      </dsp:txBody>
      <dsp:txXfrm>
        <a:off x="1113940" y="2413029"/>
        <a:ext cx="9392515" cy="964450"/>
      </dsp:txXfrm>
    </dsp:sp>
    <dsp:sp modelId="{6DC8B641-383C-4467-95A7-CA4A365429AD}">
      <dsp:nvSpPr>
        <dsp:cNvPr id="0" name=""/>
        <dsp:cNvSpPr/>
      </dsp:nvSpPr>
      <dsp:spPr>
        <a:xfrm>
          <a:off x="0" y="3618592"/>
          <a:ext cx="10506456" cy="96445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C61C77-D2FC-41B1-9E7A-E5AB97B89EAE}">
      <dsp:nvSpPr>
        <dsp:cNvPr id="0" name=""/>
        <dsp:cNvSpPr/>
      </dsp:nvSpPr>
      <dsp:spPr>
        <a:xfrm>
          <a:off x="291746" y="3835593"/>
          <a:ext cx="530447" cy="530447"/>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4EE6A3-A127-4A29-9118-5524974076A3}">
      <dsp:nvSpPr>
        <dsp:cNvPr id="0" name=""/>
        <dsp:cNvSpPr/>
      </dsp:nvSpPr>
      <dsp:spPr>
        <a:xfrm>
          <a:off x="1113940" y="3618592"/>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889000">
            <a:lnSpc>
              <a:spcPct val="90000"/>
            </a:lnSpc>
            <a:spcBef>
              <a:spcPct val="0"/>
            </a:spcBef>
            <a:spcAft>
              <a:spcPct val="35000"/>
            </a:spcAft>
            <a:buNone/>
          </a:pPr>
          <a:r>
            <a:rPr lang="en-GB" sz="2000" kern="1200" dirty="0"/>
            <a:t>Due to the time limitations, be careful to limit the scope of your project.</a:t>
          </a:r>
          <a:endParaRPr lang="en-US" sz="2000" kern="1200" dirty="0"/>
        </a:p>
      </dsp:txBody>
      <dsp:txXfrm>
        <a:off x="1113940" y="3618592"/>
        <a:ext cx="9392515" cy="9644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591971-261C-4453-A04D-E4D3852D7862}">
      <dsp:nvSpPr>
        <dsp:cNvPr id="0" name=""/>
        <dsp:cNvSpPr/>
      </dsp:nvSpPr>
      <dsp:spPr>
        <a:xfrm>
          <a:off x="0" y="661037"/>
          <a:ext cx="10515600" cy="13054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E83204-6D03-4F7D-9767-70824E4815C7}">
      <dsp:nvSpPr>
        <dsp:cNvPr id="0" name=""/>
        <dsp:cNvSpPr/>
      </dsp:nvSpPr>
      <dsp:spPr>
        <a:xfrm>
          <a:off x="454841" y="1082163"/>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86C7D1-C53C-4935-82A8-4985A9CA015B}">
      <dsp:nvSpPr>
        <dsp:cNvPr id="0" name=""/>
        <dsp:cNvSpPr/>
      </dsp:nvSpPr>
      <dsp:spPr>
        <a:xfrm>
          <a:off x="1507738" y="788445"/>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77900">
            <a:lnSpc>
              <a:spcPct val="100000"/>
            </a:lnSpc>
            <a:spcBef>
              <a:spcPct val="0"/>
            </a:spcBef>
            <a:spcAft>
              <a:spcPct val="35000"/>
            </a:spcAft>
            <a:buNone/>
          </a:pPr>
          <a:r>
            <a:rPr lang="en-GB" sz="2200" b="0" i="0" kern="1200" dirty="0"/>
            <a:t>Use your ‘Module document’ to save all notes and activity answers as you progress through the online LOs/topics, to answer the Assignment task.</a:t>
          </a:r>
          <a:endParaRPr lang="en-US" sz="2200" kern="1200" dirty="0"/>
        </a:p>
      </dsp:txBody>
      <dsp:txXfrm>
        <a:off x="1507738" y="788445"/>
        <a:ext cx="9007861" cy="130540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19/10/2020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a:t>
            </a:fld>
            <a:endParaRPr lang="en-GB"/>
          </a:p>
        </p:txBody>
      </p:sp>
    </p:spTree>
    <p:extLst>
      <p:ext uri="{BB962C8B-B14F-4D97-AF65-F5344CB8AC3E}">
        <p14:creationId xmlns:p14="http://schemas.microsoft.com/office/powerpoint/2010/main" val="25638033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5</a:t>
            </a:fld>
            <a:endParaRPr lang="en-GB"/>
          </a:p>
        </p:txBody>
      </p:sp>
    </p:spTree>
    <p:extLst>
      <p:ext uri="{BB962C8B-B14F-4D97-AF65-F5344CB8AC3E}">
        <p14:creationId xmlns:p14="http://schemas.microsoft.com/office/powerpoint/2010/main" val="20910791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10/19/2020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techug.com/post/golang-docker-and-new-tech.html"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jpg"/><Relationship Id="rId1" Type="http://schemas.openxmlformats.org/officeDocument/2006/relationships/slideLayout" Target="../slideLayouts/slideLayout2.xml"/><Relationship Id="rId6" Type="http://schemas.openxmlformats.org/officeDocument/2006/relationships/hyperlink" Target="https://en.wikipedia.org/wiki/Yin_and_yang" TargetMode="External"/><Relationship Id="rId5" Type="http://schemas.openxmlformats.org/officeDocument/2006/relationships/hyperlink" Target="https://creativecommons.org/licenses/by-sa/3.0/" TargetMode="External"/><Relationship Id="rId4" Type="http://schemas.openxmlformats.org/officeDocument/2006/relationships/hyperlink" Target="http://www.coolstuff49ja.com/2015/07/snacks-to-pack-for-your-next-road-trip.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9.xml"/><Relationship Id="rId4" Type="http://schemas.openxmlformats.org/officeDocument/2006/relationships/image" Target="../media/image8.svg"/></Relationships>
</file>

<file path=ppt/slides/_rels/slide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pxhere.com/en/photo/1587939" TargetMode="External"/><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hyperlink" Target="mailto:m4services@me.com" TargetMode="External"/><Relationship Id="rId2" Type="http://schemas.openxmlformats.org/officeDocument/2006/relationships/hyperlink" Target="mailto:info@brdsports.co.uk"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0E2F58BF-12E5-4B5A-AD25-4DAAA274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
            <a:extLst>
              <a:ext uri="{FF2B5EF4-FFF2-40B4-BE49-F238E27FC236}">
                <a16:creationId xmlns:a16="http://schemas.microsoft.com/office/drawing/2014/main" id="{712AF31E-53D6-43AD-BAD1-1D9DAAF3779D}"/>
              </a:ext>
            </a:extLst>
          </p:cNvPr>
          <p:cNvSpPr txBox="1">
            <a:spLocks/>
          </p:cNvSpPr>
          <p:nvPr/>
        </p:nvSpPr>
        <p:spPr>
          <a:xfrm>
            <a:off x="477981" y="1122363"/>
            <a:ext cx="4023360" cy="3204134"/>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800" b="1"/>
              <a:t>L5: Changemakers: Creativity &amp; Value Creation</a:t>
            </a:r>
            <a:endParaRPr lang="en-US" sz="4800"/>
          </a:p>
        </p:txBody>
      </p:sp>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477980" y="4872922"/>
            <a:ext cx="4023359" cy="1208141"/>
          </a:xfrm>
        </p:spPr>
        <p:txBody>
          <a:bodyPr vert="horz" lIns="91440" tIns="45720" rIns="91440" bIns="45720" rtlCol="0">
            <a:normAutofit/>
          </a:bodyPr>
          <a:lstStyle/>
          <a:p>
            <a:pPr algn="l"/>
            <a:r>
              <a:rPr lang="en-US" sz="2000" dirty="0"/>
              <a:t>Support Tutorial.</a:t>
            </a:r>
          </a:p>
        </p:txBody>
      </p:sp>
      <p:sp>
        <p:nvSpPr>
          <p:cNvPr id="90" name="Rectangle 8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91" name="Rectangle 8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Picture 5">
            <a:extLst>
              <a:ext uri="{FF2B5EF4-FFF2-40B4-BE49-F238E27FC236}">
                <a16:creationId xmlns:a16="http://schemas.microsoft.com/office/drawing/2014/main" id="{53A1EC75-207A-48A6-B549-9EFD13CD14F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184" r="16274" b="1"/>
          <a:stretch/>
        </p:blipFill>
        <p:spPr>
          <a:xfrm>
            <a:off x="4868487" y="10"/>
            <a:ext cx="7323513" cy="6857990"/>
          </a:xfrm>
          <a:prstGeom prst="rect">
            <a:avLst/>
          </a:prstGeom>
        </p:spPr>
      </p:pic>
      <p:sp>
        <p:nvSpPr>
          <p:cNvPr id="5" name="Content Placeholder 2">
            <a:extLst>
              <a:ext uri="{FF2B5EF4-FFF2-40B4-BE49-F238E27FC236}">
                <a16:creationId xmlns:a16="http://schemas.microsoft.com/office/drawing/2014/main" id="{D340B752-BAEA-46A1-BFCA-42DBE5032596}"/>
              </a:ext>
            </a:extLst>
          </p:cNvPr>
          <p:cNvSpPr txBox="1">
            <a:spLocks/>
          </p:cNvSpPr>
          <p:nvPr/>
        </p:nvSpPr>
        <p:spPr>
          <a:xfrm>
            <a:off x="1599934" y="920753"/>
            <a:ext cx="4921447" cy="1208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t>New L5 </a:t>
            </a:r>
            <a:r>
              <a:rPr lang="en-GB" sz="2000" b="1" dirty="0"/>
              <a:t>Online</a:t>
            </a:r>
            <a:r>
              <a:rPr lang="en-GB" sz="2000" dirty="0"/>
              <a:t> Learning module.</a:t>
            </a:r>
            <a:r>
              <a:rPr lang="en-US" sz="2000" dirty="0"/>
              <a:t> Enhancing Creativity &amp; Innovation in the 21</a:t>
            </a:r>
            <a:r>
              <a:rPr lang="en-US" sz="2000" baseline="30000" dirty="0"/>
              <a:t>st</a:t>
            </a:r>
            <a:r>
              <a:rPr lang="en-US" sz="2000" dirty="0"/>
              <a:t> Century.</a:t>
            </a:r>
          </a:p>
          <a:p>
            <a:pPr marL="0" indent="0">
              <a:buFont typeface="Arial" panose="020B0604020202020204" pitchFamily="34" charset="0"/>
              <a:buNone/>
            </a:pPr>
            <a:endParaRPr lang="en-GB" sz="2000" b="1" dirty="0">
              <a:latin typeface="Arial" panose="020B0604020202020204" pitchFamily="34" charset="0"/>
              <a:ea typeface="Arial" panose="020B0604020202020204" pitchFamily="34" charset="0"/>
              <a:cs typeface="Times New Roman" panose="02020603050405020304" pitchFamily="18" charset="0"/>
            </a:endParaRPr>
          </a:p>
          <a:p>
            <a:pPr marL="0" indent="0">
              <a:buFont typeface="Arial" panose="020B0604020202020204" pitchFamily="34" charset="0"/>
              <a:buNone/>
            </a:pPr>
            <a:endParaRPr lang="en-US" sz="2000" dirty="0"/>
          </a:p>
        </p:txBody>
      </p:sp>
      <p:sp>
        <p:nvSpPr>
          <p:cNvPr id="6" name="TextBox 5">
            <a:extLst>
              <a:ext uri="{FF2B5EF4-FFF2-40B4-BE49-F238E27FC236}">
                <a16:creationId xmlns:a16="http://schemas.microsoft.com/office/drawing/2014/main" id="{BFE9D26E-B7A6-48C5-8C36-002D12A90D4D}"/>
              </a:ext>
            </a:extLst>
          </p:cNvPr>
          <p:cNvSpPr txBox="1"/>
          <p:nvPr/>
        </p:nvSpPr>
        <p:spPr>
          <a:xfrm>
            <a:off x="9751909" y="6657945"/>
            <a:ext cx="2440091" cy="200055"/>
          </a:xfrm>
          <a:prstGeom prst="rect">
            <a:avLst/>
          </a:prstGeom>
          <a:solidFill>
            <a:srgbClr val="000000"/>
          </a:solidFill>
        </p:spPr>
        <p:txBody>
          <a:bodyPr wrap="none">
            <a:spAutoFit/>
          </a:bodyPr>
          <a:lstStyle/>
          <a:p>
            <a:pPr algn="r">
              <a:spcAft>
                <a:spcPts val="600"/>
              </a:spcAft>
            </a:pPr>
            <a:r>
              <a:rPr lang="en-GB" sz="700">
                <a:solidFill>
                  <a:srgbClr val="FFFFFF"/>
                </a:solidFill>
                <a:hlinkClick r:id="rId3" tooltip="http://www.techug.com/post/golang-docker-and-new-tech.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95640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BDB9B-158B-48CA-BF00-1DA2BEE77075}"/>
              </a:ext>
            </a:extLst>
          </p:cNvPr>
          <p:cNvSpPr>
            <a:spLocks noGrp="1"/>
          </p:cNvSpPr>
          <p:nvPr>
            <p:ph type="title"/>
          </p:nvPr>
        </p:nvSpPr>
        <p:spPr/>
        <p:txBody>
          <a:bodyPr/>
          <a:lstStyle/>
          <a:p>
            <a:r>
              <a:rPr lang="en-GB" sz="4400" b="1" dirty="0"/>
              <a:t>UCM PM Feedback</a:t>
            </a:r>
            <a:endParaRPr lang="en-GB" dirty="0"/>
          </a:p>
        </p:txBody>
      </p:sp>
      <p:sp>
        <p:nvSpPr>
          <p:cNvPr id="3" name="Content Placeholder 2">
            <a:extLst>
              <a:ext uri="{FF2B5EF4-FFF2-40B4-BE49-F238E27FC236}">
                <a16:creationId xmlns:a16="http://schemas.microsoft.com/office/drawing/2014/main" id="{0988FBA0-4459-4F14-8151-4F60D1F5162F}"/>
              </a:ext>
            </a:extLst>
          </p:cNvPr>
          <p:cNvSpPr>
            <a:spLocks noGrp="1"/>
          </p:cNvSpPr>
          <p:nvPr>
            <p:ph idx="1"/>
          </p:nvPr>
        </p:nvSpPr>
        <p:spPr/>
        <p:txBody>
          <a:bodyPr>
            <a:normAutofit fontScale="85000" lnSpcReduction="20000"/>
          </a:bodyPr>
          <a:lstStyle/>
          <a:p>
            <a:r>
              <a:rPr lang="en-GB" dirty="0"/>
              <a:t>We have just added a load of new content to the pages, units 3 and 4 and as such the students percentage % may have gone down. </a:t>
            </a:r>
          </a:p>
          <a:p>
            <a:r>
              <a:rPr lang="en-GB" dirty="0"/>
              <a:t>The best way for students to track whether they have completed the required elements is through the badge system, as due to the bilingual nature of the Moodle page students will not visit all of the activities, but it will not effect their mark as tutors mark participation through a Module view and activity engagement screen at the end of the module.</a:t>
            </a:r>
          </a:p>
          <a:p>
            <a:r>
              <a:rPr lang="en-GB" dirty="0"/>
              <a:t>They are asking all students not to focus on the % and instead on receiving the Digital badges as indicators of completion through the module.</a:t>
            </a:r>
          </a:p>
          <a:p>
            <a:r>
              <a:rPr lang="en-GB" dirty="0"/>
              <a:t>There is no need to complete the tasks more than once.</a:t>
            </a:r>
          </a:p>
          <a:p>
            <a:r>
              <a:rPr lang="en-GB" dirty="0"/>
              <a:t>Staff will have access to the activity completion tracker to see an overview of participation for </a:t>
            </a:r>
            <a:r>
              <a:rPr lang="en-GB" dirty="0" err="1"/>
              <a:t>markig</a:t>
            </a:r>
            <a:r>
              <a:rPr lang="en-GB" dirty="0"/>
              <a:t> purposes, they are not able to see individual student progress % - the % is not used to inform participation marks.</a:t>
            </a:r>
          </a:p>
        </p:txBody>
      </p:sp>
    </p:spTree>
    <p:extLst>
      <p:ext uri="{BB962C8B-B14F-4D97-AF65-F5344CB8AC3E}">
        <p14:creationId xmlns:p14="http://schemas.microsoft.com/office/powerpoint/2010/main" val="3027485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78505289-923B-4162-897E-F588058E5D69}"/>
              </a:ext>
            </a:extLst>
          </p:cNvPr>
          <p:cNvSpPr txBox="1"/>
          <p:nvPr/>
        </p:nvSpPr>
        <p:spPr>
          <a:xfrm>
            <a:off x="1115568" y="548640"/>
            <a:ext cx="10168128" cy="11795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u="sng">
                <a:latin typeface="+mj-lt"/>
                <a:ea typeface="+mj-ea"/>
                <a:cs typeface="+mj-cs"/>
              </a:rPr>
              <a:t>Last</a:t>
            </a:r>
            <a:r>
              <a:rPr lang="en-US" sz="4000" b="1" u="sng" kern="1200">
                <a:solidFill>
                  <a:schemeClr val="tx1"/>
                </a:solidFill>
                <a:latin typeface="+mj-lt"/>
                <a:ea typeface="+mj-ea"/>
                <a:cs typeface="+mj-cs"/>
              </a:rPr>
              <a:t> week’s - Moodle Activities &amp; Assignment task</a:t>
            </a:r>
            <a:endParaRPr lang="en-US" sz="4000" u="sng" kern="1200" dirty="0">
              <a:solidFill>
                <a:schemeClr val="tx1"/>
              </a:solidFill>
              <a:latin typeface="+mj-lt"/>
              <a:ea typeface="+mj-ea"/>
              <a:cs typeface="+mj-cs"/>
            </a:endParaRPr>
          </a:p>
        </p:txBody>
      </p:sp>
      <p:sp>
        <p:nvSpPr>
          <p:cNvPr id="15" name="Rectangle 1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 name="Text Placeholder 3">
            <a:extLst>
              <a:ext uri="{FF2B5EF4-FFF2-40B4-BE49-F238E27FC236}">
                <a16:creationId xmlns:a16="http://schemas.microsoft.com/office/drawing/2014/main" id="{4654B16D-7F5A-4397-9783-268BAD51E76A}"/>
              </a:ext>
            </a:extLst>
          </p:cNvPr>
          <p:cNvSpPr>
            <a:spLocks noGrp="1"/>
          </p:cNvSpPr>
          <p:nvPr>
            <p:ph type="body" sz="half" idx="2"/>
          </p:nvPr>
        </p:nvSpPr>
        <p:spPr>
          <a:xfrm>
            <a:off x="1115568" y="2481943"/>
            <a:ext cx="10168128" cy="3695020"/>
          </a:xfrm>
        </p:spPr>
        <p:txBody>
          <a:bodyPr vert="horz" lIns="91440" tIns="45720" rIns="91440" bIns="45720" rtlCol="0">
            <a:normAutofit/>
          </a:bodyPr>
          <a:lstStyle/>
          <a:p>
            <a:r>
              <a:rPr lang="en-US" sz="3200" b="1"/>
              <a:t>Unit 2: Creative Solutions </a:t>
            </a:r>
          </a:p>
          <a:p>
            <a:pPr marL="285750" indent="-514350">
              <a:buFont typeface="+mj-lt"/>
              <a:buAutoNum type="arabicPeriod"/>
            </a:pPr>
            <a:r>
              <a:rPr lang="en-GB" sz="3200" b="1"/>
              <a:t>Topic 1 </a:t>
            </a:r>
            <a:r>
              <a:rPr lang="en-GB" sz="3200"/>
              <a:t>- Changemaking - The Act of Creating Value</a:t>
            </a:r>
          </a:p>
          <a:p>
            <a:pPr marL="285750" indent="-514350">
              <a:buFont typeface="+mj-lt"/>
              <a:buAutoNum type="arabicPeriod"/>
            </a:pPr>
            <a:r>
              <a:rPr lang="en-GB" sz="3200" b="1"/>
              <a:t>Topic 2 </a:t>
            </a:r>
            <a:r>
              <a:rPr lang="en-GB" sz="3200"/>
              <a:t>- Storytelling</a:t>
            </a:r>
            <a:endParaRPr lang="en-US" sz="3200"/>
          </a:p>
          <a:p>
            <a:pPr marL="285750" indent="-514350">
              <a:buFont typeface="+mj-lt"/>
              <a:buAutoNum type="arabicPeriod"/>
            </a:pPr>
            <a:r>
              <a:rPr lang="en-US" sz="3200" b="1"/>
              <a:t>Look at Task 2 - </a:t>
            </a:r>
            <a:r>
              <a:rPr lang="en-US" sz="3200"/>
              <a:t>Assignment 1.</a:t>
            </a:r>
            <a:endParaRPr lang="en-US" sz="3200" dirty="0"/>
          </a:p>
        </p:txBody>
      </p:sp>
      <p:pic>
        <p:nvPicPr>
          <p:cNvPr id="6" name="Graphic 5" descr="Check List">
            <a:extLst>
              <a:ext uri="{FF2B5EF4-FFF2-40B4-BE49-F238E27FC236}">
                <a16:creationId xmlns:a16="http://schemas.microsoft.com/office/drawing/2014/main" id="{B9C48A76-09D2-4925-B867-D80BBBF6732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20153" y="2279982"/>
            <a:ext cx="3217333" cy="3217333"/>
          </a:xfrm>
          <a:prstGeom prst="rect">
            <a:avLst/>
          </a:prstGeom>
        </p:spPr>
      </p:pic>
      <p:sp>
        <p:nvSpPr>
          <p:cNvPr id="7" name="Oval 6">
            <a:extLst>
              <a:ext uri="{FF2B5EF4-FFF2-40B4-BE49-F238E27FC236}">
                <a16:creationId xmlns:a16="http://schemas.microsoft.com/office/drawing/2014/main" id="{C3CC832D-9A5D-47C0-B348-1DA9DB8C6161}"/>
              </a:ext>
            </a:extLst>
          </p:cNvPr>
          <p:cNvSpPr/>
          <p:nvPr/>
        </p:nvSpPr>
        <p:spPr>
          <a:xfrm>
            <a:off x="7474456" y="1930177"/>
            <a:ext cx="3868615" cy="4032739"/>
          </a:xfrm>
          <a:prstGeom prst="ellipse">
            <a:avLst/>
          </a:prstGeom>
          <a:solidFill>
            <a:schemeClr val="tx1">
              <a:alpha val="1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891732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Two cups of coffee on wooden table">
            <a:extLst>
              <a:ext uri="{FF2B5EF4-FFF2-40B4-BE49-F238E27FC236}">
                <a16:creationId xmlns:a16="http://schemas.microsoft.com/office/drawing/2014/main" id="{5152826B-5794-4D70-842A-5A115E95FB18}"/>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3" b="14469"/>
          <a:stretch/>
        </p:blipFill>
        <p:spPr>
          <a:xfrm>
            <a:off x="5622233" y="10"/>
            <a:ext cx="6569769" cy="3750724"/>
          </a:xfrm>
          <a:custGeom>
            <a:avLst/>
            <a:gdLst/>
            <a:ahLst/>
            <a:cxnLst/>
            <a:rect l="l" t="t" r="r" b="b"/>
            <a:pathLst>
              <a:path w="6569769" h="3750734">
                <a:moveTo>
                  <a:pt x="1738471" y="0"/>
                </a:moveTo>
                <a:lnTo>
                  <a:pt x="6569769" y="0"/>
                </a:lnTo>
                <a:lnTo>
                  <a:pt x="6569769" y="3750734"/>
                </a:lnTo>
                <a:lnTo>
                  <a:pt x="0" y="3750734"/>
                </a:lnTo>
                <a:close/>
              </a:path>
            </a:pathLst>
          </a:custGeom>
        </p:spPr>
      </p:pic>
      <p:pic>
        <p:nvPicPr>
          <p:cNvPr id="5" name="Content Placeholder 4" descr="A close up of food&#10;&#10;Description automatically generated">
            <a:extLst>
              <a:ext uri="{FF2B5EF4-FFF2-40B4-BE49-F238E27FC236}">
                <a16:creationId xmlns:a16="http://schemas.microsoft.com/office/drawing/2014/main" id="{075C4987-9329-4603-9A3B-80DA7BB5179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6459" b="6294"/>
          <a:stretch/>
        </p:blipFill>
        <p:spPr>
          <a:xfrm>
            <a:off x="4182011" y="3887894"/>
            <a:ext cx="8009991" cy="2970106"/>
          </a:xfrm>
          <a:custGeom>
            <a:avLst/>
            <a:gdLst/>
            <a:ahLst/>
            <a:cxnLst/>
            <a:rect l="l" t="t" r="r" b="b"/>
            <a:pathLst>
              <a:path w="8009991" h="2970106">
                <a:moveTo>
                  <a:pt x="1376648" y="0"/>
                </a:moveTo>
                <a:lnTo>
                  <a:pt x="8009991" y="0"/>
                </a:lnTo>
                <a:lnTo>
                  <a:pt x="8009991" y="2970106"/>
                </a:lnTo>
                <a:lnTo>
                  <a:pt x="0" y="2970106"/>
                </a:lnTo>
                <a:close/>
              </a:path>
            </a:pathLst>
          </a:custGeom>
        </p:spPr>
      </p:pic>
      <p:sp>
        <p:nvSpPr>
          <p:cNvPr id="6" name="TextBox 5">
            <a:extLst>
              <a:ext uri="{FF2B5EF4-FFF2-40B4-BE49-F238E27FC236}">
                <a16:creationId xmlns:a16="http://schemas.microsoft.com/office/drawing/2014/main" id="{CA2D1C23-75AB-4C3B-8DDF-AEBC693E9E88}"/>
              </a:ext>
            </a:extLst>
          </p:cNvPr>
          <p:cNvSpPr txBox="1"/>
          <p:nvPr/>
        </p:nvSpPr>
        <p:spPr>
          <a:xfrm>
            <a:off x="7580846" y="6657945"/>
            <a:ext cx="2307042"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www.coolstuff49ja.com/2015/07/snacks-to-pack-for-your-next-road-trip.htm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
        <p:nvSpPr>
          <p:cNvPr id="12" name="TextBox 11">
            <a:extLst>
              <a:ext uri="{FF2B5EF4-FFF2-40B4-BE49-F238E27FC236}">
                <a16:creationId xmlns:a16="http://schemas.microsoft.com/office/drawing/2014/main" id="{6F1EAE16-CA78-4AB1-A8AD-4D38A99F4BB9}"/>
              </a:ext>
            </a:extLst>
          </p:cNvPr>
          <p:cNvSpPr txBox="1"/>
          <p:nvPr/>
        </p:nvSpPr>
        <p:spPr>
          <a:xfrm>
            <a:off x="-11241" y="6591658"/>
            <a:ext cx="2912977" cy="230832"/>
          </a:xfrm>
          <a:prstGeom prst="rect">
            <a:avLst/>
          </a:prstGeom>
          <a:solidFill>
            <a:srgbClr val="000000"/>
          </a:solidFill>
        </p:spPr>
        <p:txBody>
          <a:bodyPr wrap="none" rtlCol="0">
            <a:spAutoFit/>
          </a:bodyPr>
          <a:lstStyle/>
          <a:p>
            <a:r>
              <a:rPr lang="en-GB" sz="900" dirty="0">
                <a:hlinkClick r:id="rId6" tooltip="https://en.wikipedia.org/wiki/Yin_and_yang"/>
              </a:rPr>
              <a:t>This Photo</a:t>
            </a:r>
            <a:r>
              <a:rPr lang="en-GB" sz="900" dirty="0"/>
              <a:t> by Unknown Author is licensed under </a:t>
            </a:r>
            <a:r>
              <a:rPr lang="en-GB" sz="900" dirty="0">
                <a:hlinkClick r:id="rId5" tooltip="https://creativecommons.org/licenses/by-sa/3.0/"/>
              </a:rPr>
              <a:t>CC BY-SA</a:t>
            </a:r>
            <a:endParaRPr lang="en-GB" sz="900" dirty="0"/>
          </a:p>
        </p:txBody>
      </p:sp>
      <p:pic>
        <p:nvPicPr>
          <p:cNvPr id="3" name="Picture 2" descr="Icon&#10;&#10;Description automatically generated">
            <a:extLst>
              <a:ext uri="{FF2B5EF4-FFF2-40B4-BE49-F238E27FC236}">
                <a16:creationId xmlns:a16="http://schemas.microsoft.com/office/drawing/2014/main" id="{FF6113C0-9117-4667-BB7F-7F84F062A48B}"/>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1241" y="215263"/>
            <a:ext cx="5633474" cy="5633474"/>
          </a:xfrm>
          <a:prstGeom prst="rect">
            <a:avLst/>
          </a:prstGeom>
        </p:spPr>
      </p:pic>
    </p:spTree>
    <p:extLst>
      <p:ext uri="{BB962C8B-B14F-4D97-AF65-F5344CB8AC3E}">
        <p14:creationId xmlns:p14="http://schemas.microsoft.com/office/powerpoint/2010/main" val="6228784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8505289-923B-4162-897E-F588058E5D69}"/>
              </a:ext>
            </a:extLst>
          </p:cNvPr>
          <p:cNvSpPr txBox="1"/>
          <p:nvPr/>
        </p:nvSpPr>
        <p:spPr>
          <a:xfrm>
            <a:off x="1051168" y="658960"/>
            <a:ext cx="10218616" cy="146177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u="sng" kern="1200" dirty="0">
                <a:solidFill>
                  <a:schemeClr val="tx1"/>
                </a:solidFill>
                <a:latin typeface="+mj-lt"/>
                <a:ea typeface="+mj-ea"/>
                <a:cs typeface="+mj-cs"/>
              </a:rPr>
              <a:t>This week’s - Moodle Activities &amp; Assignment task</a:t>
            </a:r>
            <a:endParaRPr lang="en-US" sz="4000" u="sng" kern="1200" dirty="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051168" y="2188894"/>
            <a:ext cx="5912338" cy="3536236"/>
          </a:xfrm>
        </p:spPr>
        <p:txBody>
          <a:bodyPr vert="horz" lIns="91440" tIns="45720" rIns="91440" bIns="45720" rtlCol="0">
            <a:normAutofit/>
          </a:bodyPr>
          <a:lstStyle/>
          <a:p>
            <a:r>
              <a:rPr lang="en-US" sz="3200" b="1" dirty="0"/>
              <a:t>Unit 2: Creative Solutions </a:t>
            </a:r>
          </a:p>
          <a:p>
            <a:pPr marL="571500" indent="-514350">
              <a:buFont typeface="+mj-lt"/>
              <a:buAutoNum type="arabicPeriod"/>
            </a:pPr>
            <a:r>
              <a:rPr lang="en-US" sz="3200" b="1" dirty="0"/>
              <a:t>Topic 3 </a:t>
            </a:r>
            <a:r>
              <a:rPr lang="en-US" sz="3200" dirty="0"/>
              <a:t>- Identifying New Ideas</a:t>
            </a:r>
          </a:p>
          <a:p>
            <a:pPr marL="571500" indent="-514350">
              <a:buFont typeface="+mj-lt"/>
              <a:buAutoNum type="arabicPeriod"/>
            </a:pPr>
            <a:r>
              <a:rPr lang="en-US" sz="3200" b="1" dirty="0"/>
              <a:t>Topic 4 </a:t>
            </a:r>
            <a:r>
              <a:rPr lang="en-US" sz="3200" dirty="0"/>
              <a:t>- Seeking Solutions.</a:t>
            </a:r>
          </a:p>
          <a:p>
            <a:pPr marL="571500" indent="-514350">
              <a:buFont typeface="+mj-lt"/>
              <a:buAutoNum type="arabicPeriod"/>
            </a:pPr>
            <a:r>
              <a:rPr lang="en-US" sz="3200" b="1" dirty="0"/>
              <a:t>Task 2 - </a:t>
            </a:r>
            <a:r>
              <a:rPr lang="en-US" sz="3200" dirty="0"/>
              <a:t>Assignment 1.</a:t>
            </a:r>
          </a:p>
        </p:txBody>
      </p:sp>
      <p:sp>
        <p:nvSpPr>
          <p:cNvPr id="22" name="Freeform: Shape 21">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Graphic 2" descr="Check List">
            <a:extLst>
              <a:ext uri="{FF2B5EF4-FFF2-40B4-BE49-F238E27FC236}">
                <a16:creationId xmlns:a16="http://schemas.microsoft.com/office/drawing/2014/main" id="{8D828ABE-4F0B-4502-A540-A2AEABCF1B1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35330" y="2105470"/>
            <a:ext cx="3217333" cy="3217333"/>
          </a:xfrm>
          <a:prstGeom prst="rect">
            <a:avLst/>
          </a:prstGeom>
        </p:spPr>
      </p:pic>
      <p:sp>
        <p:nvSpPr>
          <p:cNvPr id="5" name="Rectangle 4">
            <a:extLst>
              <a:ext uri="{FF2B5EF4-FFF2-40B4-BE49-F238E27FC236}">
                <a16:creationId xmlns:a16="http://schemas.microsoft.com/office/drawing/2014/main" id="{ABF0E58D-D868-4443-A993-52D08531638D}"/>
              </a:ext>
            </a:extLst>
          </p:cNvPr>
          <p:cNvSpPr/>
          <p:nvPr/>
        </p:nvSpPr>
        <p:spPr>
          <a:xfrm>
            <a:off x="797169" y="658960"/>
            <a:ext cx="10738339" cy="13783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B8026696-C5E5-40B1-814F-EB8A216573E7}"/>
              </a:ext>
            </a:extLst>
          </p:cNvPr>
          <p:cNvSpPr/>
          <p:nvPr/>
        </p:nvSpPr>
        <p:spPr>
          <a:xfrm>
            <a:off x="676574" y="905628"/>
            <a:ext cx="258454"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97329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Triangle 2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1101992" y="815442"/>
            <a:ext cx="9984615" cy="1597228"/>
          </a:xfrm>
        </p:spPr>
        <p:txBody>
          <a:bodyPr vert="horz" lIns="91440" tIns="45720" rIns="91440" bIns="45720" rtlCol="0" anchor="ctr">
            <a:normAutofit/>
          </a:bodyPr>
          <a:lstStyle/>
          <a:p>
            <a:r>
              <a:rPr lang="en-US" sz="6000" b="1" kern="1200" dirty="0">
                <a:solidFill>
                  <a:schemeClr val="tx1"/>
                </a:solidFill>
                <a:latin typeface="+mj-lt"/>
                <a:ea typeface="+mj-ea"/>
                <a:cs typeface="+mj-cs"/>
              </a:rPr>
              <a:t>The Key to Success</a:t>
            </a:r>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560162" y="2291415"/>
            <a:ext cx="2728198" cy="2728198"/>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762425" y="2515313"/>
            <a:ext cx="5022437" cy="2504300"/>
          </a:xfrm>
        </p:spPr>
        <p:txBody>
          <a:bodyPr vert="horz" lIns="91440" tIns="45720" rIns="91440" bIns="45720" rtlCol="0" anchor="t">
            <a:normAutofit fontScale="92500"/>
          </a:bodyPr>
          <a:lstStyle/>
          <a:p>
            <a:pPr marL="57150" indent="-228600">
              <a:buFont typeface="Arial" panose="020B0604020202020204" pitchFamily="34" charset="0"/>
              <a:buChar char="•"/>
            </a:pPr>
            <a:r>
              <a:rPr lang="en-US" sz="3600" dirty="0"/>
              <a:t>THE KEY TO SUCCESS FOR THIS MODULE IS TO MAKE </a:t>
            </a:r>
            <a:r>
              <a:rPr lang="en-US" sz="3600" b="1" dirty="0"/>
              <a:t>WEEKLY PROGRESS. </a:t>
            </a:r>
          </a:p>
          <a:p>
            <a:pPr marL="57150" indent="-228600">
              <a:buFont typeface="Arial" panose="020B0604020202020204" pitchFamily="34" charset="0"/>
              <a:buChar char="•"/>
            </a:pPr>
            <a:r>
              <a:rPr lang="en-US" sz="3600" dirty="0"/>
              <a:t>You will not be able to leave it until the end.</a:t>
            </a:r>
          </a:p>
          <a:p>
            <a:pPr marL="57150" indent="-228600">
              <a:buFont typeface="Arial" panose="020B0604020202020204" pitchFamily="34" charset="0"/>
              <a:buChar char="•"/>
            </a:pPr>
            <a:endParaRPr lang="en-US" sz="3600" dirty="0"/>
          </a:p>
        </p:txBody>
      </p:sp>
    </p:spTree>
    <p:extLst>
      <p:ext uri="{BB962C8B-B14F-4D97-AF65-F5344CB8AC3E}">
        <p14:creationId xmlns:p14="http://schemas.microsoft.com/office/powerpoint/2010/main" val="4112912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7404575" cy="1454051"/>
          </a:xfrm>
        </p:spPr>
        <p:txBody>
          <a:bodyPr>
            <a:noAutofit/>
          </a:bodyPr>
          <a:lstStyle/>
          <a:p>
            <a:r>
              <a:rPr lang="en-GB" sz="4900" b="1" u="sng" dirty="0">
                <a:solidFill>
                  <a:schemeClr val="tx2"/>
                </a:solidFill>
              </a:rPr>
              <a:t>Task 2  of Assignment 1</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21422" y="1379730"/>
            <a:ext cx="10452978" cy="5052686"/>
          </a:xfrm>
        </p:spPr>
        <p:txBody>
          <a:bodyPr anchor="t">
            <a:noAutofit/>
          </a:bodyPr>
          <a:lstStyle/>
          <a:p>
            <a:pPr marL="571500" indent="-342900">
              <a:lnSpc>
                <a:spcPct val="150000"/>
              </a:lnSpc>
            </a:pPr>
            <a:r>
              <a:rPr lang="en-GB" sz="2400" dirty="0">
                <a:effectLst/>
                <a:latin typeface="Arial" panose="020B0604020202020204" pitchFamily="34" charset="0"/>
                <a:ea typeface="Times New Roman" panose="02020603050405020304" pitchFamily="18" charset="0"/>
                <a:cs typeface="Arial" panose="020B0604020202020204" pitchFamily="34" charset="0"/>
              </a:rPr>
              <a:t>2. </a:t>
            </a:r>
            <a:r>
              <a:rPr lang="en-GB" sz="2400" b="1" dirty="0">
                <a:effectLst/>
                <a:latin typeface="Arial" panose="020B0604020202020204" pitchFamily="34" charset="0"/>
                <a:ea typeface="Times New Roman" panose="02020603050405020304" pitchFamily="18" charset="0"/>
                <a:cs typeface="Arial" panose="020B0604020202020204" pitchFamily="34" charset="0"/>
              </a:rPr>
              <a:t>Unit 2 – Image based Video presentation (15 marks):</a:t>
            </a:r>
            <a:r>
              <a:rPr lang="en-GB" sz="2400" dirty="0">
                <a:effectLst/>
                <a:latin typeface="Arial" panose="020B0604020202020204" pitchFamily="34" charset="0"/>
                <a:ea typeface="Times New Roman" panose="02020603050405020304" pitchFamily="18" charset="0"/>
                <a:cs typeface="Arial" panose="020B0604020202020204" pitchFamily="34" charset="0"/>
              </a:rPr>
              <a:t> Create a (2-3min) Image-based Video presentation that refers to:</a:t>
            </a:r>
          </a:p>
          <a:p>
            <a:pPr marL="1028700" lvl="1" indent="-342900">
              <a:lnSpc>
                <a:spcPct val="150000"/>
              </a:lnSpc>
            </a:pPr>
            <a:r>
              <a:rPr lang="en-GB" dirty="0">
                <a:latin typeface="Arial" panose="020B0604020202020204" pitchFamily="34" charset="0"/>
                <a:ea typeface="Times New Roman" panose="02020603050405020304" pitchFamily="18" charset="0"/>
                <a:cs typeface="Arial" panose="020B0604020202020204" pitchFamily="34" charset="0"/>
              </a:rPr>
              <a:t>S</a:t>
            </a:r>
            <a:r>
              <a:rPr lang="en-GB" dirty="0">
                <a:effectLst/>
                <a:latin typeface="Arial" panose="020B0604020202020204" pitchFamily="34" charset="0"/>
                <a:ea typeface="Times New Roman" panose="02020603050405020304" pitchFamily="18" charset="0"/>
                <a:cs typeface="Arial" panose="020B0604020202020204" pitchFamily="34" charset="0"/>
              </a:rPr>
              <a:t>ome of the </a:t>
            </a:r>
            <a:r>
              <a:rPr lang="en-GB" b="1" dirty="0">
                <a:effectLst/>
                <a:latin typeface="Arial" panose="020B0604020202020204" pitchFamily="34" charset="0"/>
                <a:ea typeface="Times New Roman" panose="02020603050405020304" pitchFamily="18" charset="0"/>
                <a:cs typeface="Arial" panose="020B0604020202020204" pitchFamily="34" charset="0"/>
              </a:rPr>
              <a:t>concepts</a:t>
            </a:r>
            <a:r>
              <a:rPr lang="en-GB" dirty="0">
                <a:effectLst/>
                <a:latin typeface="Arial" panose="020B0604020202020204" pitchFamily="34" charset="0"/>
                <a:ea typeface="Times New Roman" panose="02020603050405020304" pitchFamily="18" charset="0"/>
                <a:cs typeface="Arial" panose="020B0604020202020204" pitchFamily="34" charset="0"/>
              </a:rPr>
              <a:t> </a:t>
            </a:r>
            <a:r>
              <a:rPr lang="en-GB" dirty="0">
                <a:latin typeface="Arial" panose="020B0604020202020204" pitchFamily="34" charset="0"/>
                <a:ea typeface="Times New Roman" panose="02020603050405020304" pitchFamily="18" charset="0"/>
                <a:cs typeface="Arial" panose="020B0604020202020204" pitchFamily="34" charset="0"/>
              </a:rPr>
              <a:t>from</a:t>
            </a:r>
            <a:r>
              <a:rPr lang="en-GB" dirty="0">
                <a:effectLst/>
                <a:latin typeface="Arial" panose="020B0604020202020204" pitchFamily="34" charset="0"/>
                <a:ea typeface="Times New Roman" panose="02020603050405020304" pitchFamily="18" charset="0"/>
                <a:cs typeface="Arial" panose="020B0604020202020204" pitchFamily="34" charset="0"/>
              </a:rPr>
              <a:t> Unit 2;</a:t>
            </a:r>
          </a:p>
          <a:p>
            <a:pPr marL="1028700" lvl="1" indent="-342900">
              <a:lnSpc>
                <a:spcPct val="150000"/>
              </a:lnSpc>
            </a:pPr>
            <a:r>
              <a:rPr lang="en-GB" dirty="0">
                <a:latin typeface="Arial" panose="020B0604020202020204" pitchFamily="34" charset="0"/>
                <a:ea typeface="Times New Roman" panose="02020603050405020304" pitchFamily="18" charset="0"/>
                <a:cs typeface="Arial" panose="020B0604020202020204" pitchFamily="34" charset="0"/>
              </a:rPr>
              <a:t>S</a:t>
            </a:r>
            <a:r>
              <a:rPr lang="en-GB" dirty="0">
                <a:effectLst/>
                <a:latin typeface="Arial" panose="020B0604020202020204" pitchFamily="34" charset="0"/>
                <a:ea typeface="Times New Roman" panose="02020603050405020304" pitchFamily="18" charset="0"/>
                <a:cs typeface="Arial" panose="020B0604020202020204" pitchFamily="34" charset="0"/>
              </a:rPr>
              <a:t>ome of </a:t>
            </a:r>
            <a:r>
              <a:rPr lang="en-GB" b="1" dirty="0">
                <a:effectLst/>
                <a:latin typeface="Arial" panose="020B0604020202020204" pitchFamily="34" charset="0"/>
                <a:ea typeface="Times New Roman" panose="02020603050405020304" pitchFamily="18" charset="0"/>
                <a:cs typeface="Arial" panose="020B0604020202020204" pitchFamily="34" charset="0"/>
              </a:rPr>
              <a:t>your answers </a:t>
            </a:r>
            <a:r>
              <a:rPr lang="en-GB" dirty="0">
                <a:effectLst/>
                <a:latin typeface="Arial" panose="020B0604020202020204" pitchFamily="34" charset="0"/>
                <a:ea typeface="Times New Roman" panose="02020603050405020304" pitchFamily="18" charset="0"/>
                <a:cs typeface="Arial" panose="020B0604020202020204" pitchFamily="34" charset="0"/>
              </a:rPr>
              <a:t>to activities in Unit 2; and </a:t>
            </a:r>
          </a:p>
          <a:p>
            <a:pPr marL="1028700" lvl="1" indent="-342900">
              <a:lnSpc>
                <a:spcPct val="150000"/>
              </a:lnSpc>
            </a:pPr>
            <a:r>
              <a:rPr lang="en-GB" dirty="0">
                <a:latin typeface="Arial" panose="020B0604020202020204" pitchFamily="34" charset="0"/>
                <a:ea typeface="Times New Roman" panose="02020603050405020304" pitchFamily="18" charset="0"/>
                <a:cs typeface="Arial" panose="020B0604020202020204" pitchFamily="34" charset="0"/>
              </a:rPr>
              <a:t>H</a:t>
            </a:r>
            <a:r>
              <a:rPr lang="en-GB" dirty="0">
                <a:effectLst/>
                <a:latin typeface="Arial" panose="020B0604020202020204" pitchFamily="34" charset="0"/>
                <a:ea typeface="Times New Roman" panose="02020603050405020304" pitchFamily="18" charset="0"/>
                <a:cs typeface="Arial" panose="020B0604020202020204" pitchFamily="34" charset="0"/>
              </a:rPr>
              <a:t>ow you came up with </a:t>
            </a:r>
            <a:r>
              <a:rPr lang="en-GB" b="1" dirty="0">
                <a:effectLst/>
                <a:latin typeface="Arial" panose="020B0604020202020204" pitchFamily="34" charset="0"/>
                <a:ea typeface="Times New Roman" panose="02020603050405020304" pitchFamily="18" charset="0"/>
                <a:cs typeface="Arial" panose="020B0604020202020204" pitchFamily="34" charset="0"/>
              </a:rPr>
              <a:t>your project idea</a:t>
            </a:r>
            <a:r>
              <a:rPr lang="en-GB" dirty="0">
                <a:effectLst/>
                <a:latin typeface="Arial" panose="020B0604020202020204" pitchFamily="34" charset="0"/>
                <a:ea typeface="Times New Roman" panose="02020603050405020304" pitchFamily="18" charset="0"/>
                <a:cs typeface="Arial" panose="020B0604020202020204" pitchFamily="34" charset="0"/>
              </a:rPr>
              <a:t>.</a:t>
            </a:r>
            <a:r>
              <a:rPr lang="en-GB" dirty="0">
                <a:latin typeface="Arial" panose="020B0604020202020204" pitchFamily="34" charset="0"/>
                <a:ea typeface="Times New Roman" panose="02020603050405020304" pitchFamily="18" charset="0"/>
                <a:cs typeface="Arial" panose="020B0604020202020204" pitchFamily="34" charset="0"/>
              </a:rPr>
              <a:t> </a:t>
            </a:r>
          </a:p>
          <a:p>
            <a:pPr indent="0">
              <a:lnSpc>
                <a:spcPct val="150000"/>
              </a:lnSpc>
              <a:spcAft>
                <a:spcPts val="0"/>
              </a:spcAft>
              <a:buNone/>
            </a:pPr>
            <a:r>
              <a:rPr lang="en-GB" sz="2000" dirty="0">
                <a:latin typeface="Arial" panose="020B0604020202020204" pitchFamily="34" charset="0"/>
                <a:ea typeface="Times New Roman" panose="02020603050405020304" pitchFamily="18" charset="0"/>
                <a:cs typeface="Arial" panose="020B0604020202020204" pitchFamily="34" charset="0"/>
              </a:rPr>
              <a:t>Note: See Assignment for full task description.</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7824779" y="2990737"/>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33849573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8139090" cy="1454051"/>
          </a:xfrm>
        </p:spPr>
        <p:txBody>
          <a:bodyPr>
            <a:noAutofit/>
          </a:bodyPr>
          <a:lstStyle/>
          <a:p>
            <a:r>
              <a:rPr lang="en-GB" sz="5400" dirty="0">
                <a:effectLst/>
                <a:latin typeface="Arial" panose="020B0604020202020204" pitchFamily="34" charset="0"/>
                <a:ea typeface="Times New Roman" panose="02020603050405020304" pitchFamily="18" charset="0"/>
                <a:cs typeface="Arial" panose="020B0604020202020204" pitchFamily="34" charset="0"/>
              </a:rPr>
              <a:t>Tips for this week:</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479685" y="1508640"/>
            <a:ext cx="10104040" cy="4782745"/>
          </a:xfrm>
        </p:spPr>
        <p:txBody>
          <a:bodyPr anchor="t">
            <a:noAutofit/>
          </a:bodyPr>
          <a:lstStyle/>
          <a:p>
            <a:pPr marL="571500" indent="-342900">
              <a:lnSpc>
                <a:spcPct val="115000"/>
              </a:lnSpc>
              <a:spcAft>
                <a:spcPts val="0"/>
              </a:spcAft>
              <a:buFont typeface="+mj-lt"/>
              <a:buAutoNum type="arabicPeriod"/>
            </a:pPr>
            <a:r>
              <a:rPr lang="en-GB" sz="2400" dirty="0">
                <a:latin typeface="Arial" panose="020B0604020202020204" pitchFamily="34" charset="0"/>
                <a:ea typeface="Times New Roman" panose="02020603050405020304" pitchFamily="18" charset="0"/>
                <a:cs typeface="Arial" panose="020B0604020202020204" pitchFamily="34" charset="0"/>
              </a:rPr>
              <a:t>Save key </a:t>
            </a:r>
            <a:r>
              <a:rPr lang="en-GB" sz="2400" dirty="0">
                <a:effectLst/>
                <a:latin typeface="Arial" panose="020B0604020202020204" pitchFamily="34" charset="0"/>
                <a:ea typeface="Times New Roman" panose="02020603050405020304" pitchFamily="18" charset="0"/>
                <a:cs typeface="Arial" panose="020B0604020202020204" pitchFamily="34" charset="0"/>
              </a:rPr>
              <a:t>concept notes &amp; images and your answers to activities in Topic 1 &amp; 2 of Unit 2 in your Module Learning document.</a:t>
            </a:r>
          </a:p>
          <a:p>
            <a:pPr marL="571500" indent="-342900">
              <a:lnSpc>
                <a:spcPct val="115000"/>
              </a:lnSpc>
              <a:spcAft>
                <a:spcPts val="0"/>
              </a:spcAft>
              <a:buFont typeface="+mj-lt"/>
              <a:buAutoNum type="arabicPeriod"/>
            </a:pPr>
            <a:r>
              <a:rPr lang="en-GB" sz="2400" dirty="0">
                <a:effectLst/>
                <a:latin typeface="Arial" panose="020B0604020202020204" pitchFamily="34" charset="0"/>
                <a:ea typeface="Times New Roman" panose="02020603050405020304" pitchFamily="18" charset="0"/>
                <a:cs typeface="Arial" panose="020B0604020202020204" pitchFamily="34" charset="0"/>
              </a:rPr>
              <a:t>Make notes </a:t>
            </a:r>
            <a:r>
              <a:rPr lang="en-GB" sz="2400" dirty="0">
                <a:latin typeface="Arial" panose="020B0604020202020204" pitchFamily="34" charset="0"/>
                <a:ea typeface="Times New Roman" panose="02020603050405020304" pitchFamily="18" charset="0"/>
                <a:cs typeface="Arial" panose="020B0604020202020204" pitchFamily="34" charset="0"/>
              </a:rPr>
              <a:t>about </a:t>
            </a:r>
            <a:r>
              <a:rPr lang="en-GB" sz="2400" dirty="0">
                <a:effectLst/>
                <a:latin typeface="Arial" panose="020B0604020202020204" pitchFamily="34" charset="0"/>
                <a:ea typeface="Times New Roman" panose="02020603050405020304" pitchFamily="18" charset="0"/>
                <a:cs typeface="Arial" panose="020B0604020202020204" pitchFamily="34" charset="0"/>
              </a:rPr>
              <a:t>your project idea.</a:t>
            </a:r>
          </a:p>
          <a:p>
            <a:pPr marL="571500" indent="-342900">
              <a:lnSpc>
                <a:spcPct val="115000"/>
              </a:lnSpc>
              <a:spcAft>
                <a:spcPts val="0"/>
              </a:spcAft>
              <a:buFont typeface="+mj-lt"/>
              <a:buAutoNum type="arabicPeriod"/>
            </a:pPr>
            <a:r>
              <a:rPr lang="en-GB" sz="2400" dirty="0">
                <a:latin typeface="Arial" panose="020B0604020202020204" pitchFamily="34" charset="0"/>
                <a:ea typeface="Times New Roman" panose="02020603050405020304" pitchFamily="18" charset="0"/>
                <a:cs typeface="Arial" panose="020B0604020202020204" pitchFamily="34" charset="0"/>
              </a:rPr>
              <a:t>Create a new slide deck using presentation software of your choice e.g. PowerPoint. </a:t>
            </a:r>
          </a:p>
          <a:p>
            <a:pPr marL="571500" indent="-342900">
              <a:lnSpc>
                <a:spcPct val="115000"/>
              </a:lnSpc>
              <a:spcAft>
                <a:spcPts val="0"/>
              </a:spcAft>
              <a:buFont typeface="+mj-lt"/>
              <a:buAutoNum type="arabicPeriod"/>
            </a:pPr>
            <a:r>
              <a:rPr lang="en-GB" sz="2400" dirty="0">
                <a:latin typeface="Arial" panose="020B0604020202020204" pitchFamily="34" charset="0"/>
                <a:ea typeface="Times New Roman" panose="02020603050405020304" pitchFamily="18" charset="0"/>
                <a:cs typeface="Times New Roman" panose="02020603050405020304" pitchFamily="18" charset="0"/>
              </a:rPr>
              <a:t>Add Topic 1 &amp; 2 concept notes, images and activity answers to the slide deck.</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endParaRPr lang="en-GB" sz="2000" dirty="0">
              <a:solidFill>
                <a:schemeClr val="tx2"/>
              </a:solidFill>
            </a:endParaRP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7824779" y="2990737"/>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2151599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BB38A1E2-3BDC-4484-999A-5C61E8E1B2CC}"/>
              </a:ext>
            </a:extLst>
          </p:cNvPr>
          <p:cNvSpPr>
            <a:spLocks noGrp="1"/>
          </p:cNvSpPr>
          <p:nvPr>
            <p:ph type="title"/>
          </p:nvPr>
        </p:nvSpPr>
        <p:spPr>
          <a:xfrm>
            <a:off x="1653363" y="369492"/>
            <a:ext cx="9367203" cy="1188720"/>
          </a:xfrm>
        </p:spPr>
        <p:txBody>
          <a:bodyPr vert="horz" lIns="91440" tIns="45720" rIns="91440" bIns="45720" rtlCol="0" anchor="ctr">
            <a:normAutofit/>
          </a:bodyPr>
          <a:lstStyle/>
          <a:p>
            <a:r>
              <a:rPr lang="en-US" sz="4100" b="1" kern="1200" dirty="0">
                <a:solidFill>
                  <a:schemeClr val="tx1"/>
                </a:solidFill>
                <a:latin typeface="+mj-lt"/>
                <a:ea typeface="+mj-ea"/>
                <a:cs typeface="+mj-cs"/>
              </a:rPr>
              <a:t>Next: Moodle and the following</a:t>
            </a:r>
          </a:p>
        </p:txBody>
      </p:sp>
      <p:sp>
        <p:nvSpPr>
          <p:cNvPr id="26" name="Freeform: Shape 25">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 Placeholder 3">
            <a:extLst>
              <a:ext uri="{FF2B5EF4-FFF2-40B4-BE49-F238E27FC236}">
                <a16:creationId xmlns:a16="http://schemas.microsoft.com/office/drawing/2014/main" id="{677AE73A-B26D-4882-BF0B-0835D6A911B4}"/>
              </a:ext>
            </a:extLst>
          </p:cNvPr>
          <p:cNvSpPr txBox="1">
            <a:spLocks/>
          </p:cNvSpPr>
          <p:nvPr/>
        </p:nvSpPr>
        <p:spPr>
          <a:xfrm>
            <a:off x="2177978" y="2023481"/>
            <a:ext cx="8716668" cy="3814964"/>
          </a:xfrm>
          <a:prstGeom prst="rect">
            <a:avLst/>
          </a:prstGeo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3600" b="1" dirty="0"/>
              <a:t>Unit 2: Creative Solutions</a:t>
            </a:r>
            <a:endParaRPr lang="en-US" sz="3600" dirty="0">
              <a:solidFill>
                <a:srgbClr val="FF0000"/>
              </a:solidFill>
              <a:highlight>
                <a:srgbClr val="FFFF00"/>
              </a:highlight>
            </a:endParaRPr>
          </a:p>
          <a:p>
            <a:pPr marL="719138" indent="-547688">
              <a:buFont typeface="+mj-lt"/>
              <a:buAutoNum type="arabicPeriod"/>
            </a:pPr>
            <a:r>
              <a:rPr lang="en-GB" sz="3600" b="1" dirty="0"/>
              <a:t>Topic 3 </a:t>
            </a:r>
            <a:r>
              <a:rPr lang="en-GB" sz="3600" dirty="0"/>
              <a:t>- </a:t>
            </a:r>
            <a:r>
              <a:rPr lang="en-US" sz="3600" dirty="0"/>
              <a:t>Identifying New Ideas.</a:t>
            </a:r>
          </a:p>
          <a:p>
            <a:pPr marL="719138" indent="-547688">
              <a:buFont typeface="+mj-lt"/>
              <a:buAutoNum type="arabicPeriod"/>
            </a:pPr>
            <a:r>
              <a:rPr lang="en-GB" sz="3600" b="1" dirty="0"/>
              <a:t>Topic 4 </a:t>
            </a:r>
            <a:r>
              <a:rPr lang="en-GB" sz="3600" dirty="0"/>
              <a:t>- </a:t>
            </a:r>
            <a:r>
              <a:rPr lang="en-US" sz="3600" dirty="0"/>
              <a:t>Seeking Solutions.</a:t>
            </a:r>
          </a:p>
          <a:p>
            <a:pPr marL="1200150" lvl="1" indent="-561975">
              <a:buFont typeface="Arial" panose="020B0604020202020204" pitchFamily="34" charset="0"/>
              <a:buChar char="•"/>
            </a:pPr>
            <a:r>
              <a:rPr lang="en-US" sz="3400" b="1" dirty="0"/>
              <a:t>+ Task 2 of Assignment 1.</a:t>
            </a:r>
          </a:p>
        </p:txBody>
      </p:sp>
      <p:sp>
        <p:nvSpPr>
          <p:cNvPr id="4" name="TextBox 3">
            <a:extLst>
              <a:ext uri="{FF2B5EF4-FFF2-40B4-BE49-F238E27FC236}">
                <a16:creationId xmlns:a16="http://schemas.microsoft.com/office/drawing/2014/main" id="{8184051D-2979-4332-8AC9-139DCCD45428}"/>
              </a:ext>
            </a:extLst>
          </p:cNvPr>
          <p:cNvSpPr txBox="1"/>
          <p:nvPr/>
        </p:nvSpPr>
        <p:spPr>
          <a:xfrm>
            <a:off x="330201" y="5382619"/>
            <a:ext cx="5664199" cy="1323439"/>
          </a:xfrm>
          <a:prstGeom prst="rect">
            <a:avLst/>
          </a:prstGeom>
          <a:noFill/>
        </p:spPr>
        <p:txBody>
          <a:bodyPr wrap="square" rtlCol="0">
            <a:spAutoFit/>
          </a:bodyPr>
          <a:lstStyle/>
          <a:p>
            <a:r>
              <a:rPr lang="en-US" sz="4000" b="1" dirty="0">
                <a:solidFill>
                  <a:srgbClr val="FF0000"/>
                </a:solidFill>
                <a:highlight>
                  <a:srgbClr val="FFFF00"/>
                </a:highlight>
              </a:rPr>
              <a:t>Schedule in your diary /\.</a:t>
            </a:r>
          </a:p>
          <a:p>
            <a:endParaRPr lang="en-GB" sz="4000" dirty="0"/>
          </a:p>
        </p:txBody>
      </p:sp>
      <p:sp>
        <p:nvSpPr>
          <p:cNvPr id="2" name="TextBox 1">
            <a:extLst>
              <a:ext uri="{FF2B5EF4-FFF2-40B4-BE49-F238E27FC236}">
                <a16:creationId xmlns:a16="http://schemas.microsoft.com/office/drawing/2014/main" id="{AB8D3B7B-5634-4D8C-B389-A65F80D849FB}"/>
              </a:ext>
            </a:extLst>
          </p:cNvPr>
          <p:cNvSpPr txBox="1"/>
          <p:nvPr/>
        </p:nvSpPr>
        <p:spPr>
          <a:xfrm>
            <a:off x="0" y="6642556"/>
            <a:ext cx="11314722" cy="153888"/>
          </a:xfrm>
          <a:prstGeom prst="rect">
            <a:avLst/>
          </a:prstGeom>
          <a:noFill/>
        </p:spPr>
        <p:txBody>
          <a:bodyPr wrap="square" rtlCol="0">
            <a:spAutoFit/>
          </a:bodyPr>
          <a:lstStyle/>
          <a:p>
            <a:r>
              <a:rPr lang="en-GB" sz="400" dirty="0">
                <a:solidFill>
                  <a:schemeClr val="tx1">
                    <a:lumMod val="50000"/>
                  </a:schemeClr>
                </a:solidFill>
              </a:rPr>
              <a:t>Typically for a 20c </a:t>
            </a:r>
            <a:r>
              <a:rPr lang="en-GB" sz="400" dirty="0" err="1">
                <a:solidFill>
                  <a:schemeClr val="tx1">
                    <a:lumMod val="50000"/>
                  </a:schemeClr>
                </a:solidFill>
              </a:rPr>
              <a:t>semesterized</a:t>
            </a:r>
            <a:r>
              <a:rPr lang="en-GB" sz="400" dirty="0">
                <a:solidFill>
                  <a:schemeClr val="tx1">
                    <a:lumMod val="50000"/>
                  </a:schemeClr>
                </a:solidFill>
              </a:rPr>
              <a:t> module learners are asked to attend 4hrs of classes and 8-10hrs of private study.</a:t>
            </a:r>
          </a:p>
        </p:txBody>
      </p:sp>
    </p:spTree>
    <p:extLst>
      <p:ext uri="{BB962C8B-B14F-4D97-AF65-F5344CB8AC3E}">
        <p14:creationId xmlns:p14="http://schemas.microsoft.com/office/powerpoint/2010/main" val="6541921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41">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43">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Light Bulb and Gear">
            <a:extLst>
              <a:ext uri="{FF2B5EF4-FFF2-40B4-BE49-F238E27FC236}">
                <a16:creationId xmlns:a16="http://schemas.microsoft.com/office/drawing/2014/main" id="{0B3B46BE-8FDE-4B84-A3B7-BDFC1BDA9E9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F6FE982C-D7DD-42A6-9A54-81917DA02EC5}"/>
              </a:ext>
            </a:extLst>
          </p:cNvPr>
          <p:cNvSpPr>
            <a:spLocks noGrp="1"/>
          </p:cNvSpPr>
          <p:nvPr>
            <p:ph idx="1"/>
          </p:nvPr>
        </p:nvSpPr>
        <p:spPr>
          <a:xfrm>
            <a:off x="4517293" y="1397184"/>
            <a:ext cx="6831450" cy="4413344"/>
          </a:xfrm>
        </p:spPr>
        <p:txBody>
          <a:bodyPr anchor="ctr">
            <a:normAutofit/>
          </a:bodyPr>
          <a:lstStyle/>
          <a:p>
            <a:pPr marL="457200" indent="-457200">
              <a:buFont typeface="+mj-lt"/>
              <a:buAutoNum type="arabicPeriod"/>
            </a:pPr>
            <a:r>
              <a:rPr lang="en-GB" b="1" dirty="0">
                <a:solidFill>
                  <a:schemeClr val="tx2"/>
                </a:solidFill>
                <a:latin typeface="Calibri" panose="020F0502020204030204" pitchFamily="34" charset="0"/>
              </a:rPr>
              <a:t>October: Ideation &amp; Start Design work.</a:t>
            </a:r>
            <a:br>
              <a:rPr lang="en-GB" b="1" dirty="0">
                <a:solidFill>
                  <a:schemeClr val="tx2"/>
                </a:solidFill>
                <a:latin typeface="Calibri" panose="020F0502020204030204" pitchFamily="34" charset="0"/>
              </a:rPr>
            </a:br>
            <a:r>
              <a:rPr lang="en-GB" dirty="0">
                <a:solidFill>
                  <a:schemeClr val="tx2"/>
                </a:solidFill>
                <a:latin typeface="Calibri" panose="020F0502020204030204" pitchFamily="34" charset="0"/>
              </a:rPr>
              <a:t>Create</a:t>
            </a:r>
            <a:r>
              <a:rPr lang="en-GB" b="1" dirty="0">
                <a:solidFill>
                  <a:schemeClr val="tx2"/>
                </a:solidFill>
                <a:latin typeface="Calibri" panose="020F0502020204030204" pitchFamily="34" charset="0"/>
              </a:rPr>
              <a:t> </a:t>
            </a:r>
            <a:r>
              <a:rPr lang="en-GB" dirty="0">
                <a:solidFill>
                  <a:schemeClr val="tx2"/>
                </a:solidFill>
                <a:latin typeface="Calibri" panose="020F0502020204030204" pitchFamily="34" charset="0"/>
              </a:rPr>
              <a:t>and refine your idea.</a:t>
            </a:r>
          </a:p>
          <a:p>
            <a:pPr marL="457200" indent="-457200">
              <a:buFont typeface="+mj-lt"/>
              <a:buAutoNum type="arabicPeriod"/>
            </a:pPr>
            <a:r>
              <a:rPr lang="en-GB" b="1" dirty="0">
                <a:solidFill>
                  <a:schemeClr val="tx2"/>
                </a:solidFill>
                <a:latin typeface="Calibri" panose="020F0502020204030204" pitchFamily="34" charset="0"/>
              </a:rPr>
              <a:t>November: Design &amp; Start Dev. work.</a:t>
            </a:r>
          </a:p>
          <a:p>
            <a:pPr marL="457200" indent="-457200">
              <a:buFont typeface="+mj-lt"/>
              <a:buAutoNum type="arabicPeriod"/>
            </a:pPr>
            <a:r>
              <a:rPr lang="en-GB" b="1" dirty="0">
                <a:solidFill>
                  <a:schemeClr val="tx2"/>
                </a:solidFill>
                <a:latin typeface="Calibri" panose="020F0502020204030204" pitchFamily="34" charset="0"/>
              </a:rPr>
              <a:t>December: Development work.</a:t>
            </a:r>
          </a:p>
          <a:p>
            <a:pPr marL="457200" indent="-457200">
              <a:buFont typeface="+mj-lt"/>
              <a:buAutoNum type="arabicPeriod"/>
            </a:pPr>
            <a:r>
              <a:rPr lang="en-GB" b="1" dirty="0">
                <a:solidFill>
                  <a:schemeClr val="tx2"/>
                </a:solidFill>
                <a:latin typeface="Calibri" panose="020F0502020204030204" pitchFamily="34" charset="0"/>
              </a:rPr>
              <a:t>January </a:t>
            </a:r>
            <a:r>
              <a:rPr lang="en-GB" b="1" dirty="0" err="1">
                <a:solidFill>
                  <a:schemeClr val="tx2"/>
                </a:solidFill>
                <a:latin typeface="Calibri" panose="020F0502020204030204" pitchFamily="34" charset="0"/>
              </a:rPr>
              <a:t>wk</a:t>
            </a:r>
            <a:r>
              <a:rPr lang="en-GB" b="1" dirty="0">
                <a:solidFill>
                  <a:schemeClr val="tx2"/>
                </a:solidFill>
                <a:latin typeface="Calibri" panose="020F0502020204030204" pitchFamily="34" charset="0"/>
              </a:rPr>
              <a:t> 1: Project Video presentation </a:t>
            </a:r>
            <a:r>
              <a:rPr lang="en-GB" dirty="0">
                <a:solidFill>
                  <a:schemeClr val="tx2"/>
                </a:solidFill>
                <a:latin typeface="Calibri" panose="020F0502020204030204" pitchFamily="34" charset="0"/>
              </a:rPr>
              <a:t>and submit.</a:t>
            </a:r>
          </a:p>
        </p:txBody>
      </p:sp>
      <p:grpSp>
        <p:nvGrpSpPr>
          <p:cNvPr id="53" name="Group 45">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54" name="Freeform: Shape 46">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47">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Freeform: Shape 48">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22E7F2C3-1653-4740-8F69-6ED8FF30857A}"/>
              </a:ext>
            </a:extLst>
          </p:cNvPr>
          <p:cNvSpPr txBox="1"/>
          <p:nvPr/>
        </p:nvSpPr>
        <p:spPr>
          <a:xfrm>
            <a:off x="645174" y="417288"/>
            <a:ext cx="8424166" cy="707886"/>
          </a:xfrm>
          <a:prstGeom prst="rect">
            <a:avLst/>
          </a:prstGeom>
          <a:noFill/>
          <a:ln>
            <a:solidFill>
              <a:schemeClr val="tx1"/>
            </a:solidFill>
          </a:ln>
        </p:spPr>
        <p:txBody>
          <a:bodyPr wrap="none" rtlCol="0">
            <a:spAutoFit/>
          </a:bodyPr>
          <a:lstStyle/>
          <a:p>
            <a:pPr>
              <a:spcAft>
                <a:spcPts val="600"/>
              </a:spcAft>
            </a:pPr>
            <a:r>
              <a:rPr lang="en-GB" sz="4000" dirty="0"/>
              <a:t>Example Timeline for Personal Project:</a:t>
            </a:r>
          </a:p>
        </p:txBody>
      </p:sp>
    </p:spTree>
    <p:extLst>
      <p:ext uri="{BB962C8B-B14F-4D97-AF65-F5344CB8AC3E}">
        <p14:creationId xmlns:p14="http://schemas.microsoft.com/office/powerpoint/2010/main" val="37491010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5DA025-260A-4059-8230-E0B0B76C8723}"/>
              </a:ext>
            </a:extLst>
          </p:cNvPr>
          <p:cNvSpPr>
            <a:spLocks noGrp="1"/>
          </p:cNvSpPr>
          <p:nvPr>
            <p:ph type="title"/>
          </p:nvPr>
        </p:nvSpPr>
        <p:spPr>
          <a:xfrm>
            <a:off x="841248" y="251312"/>
            <a:ext cx="10506456" cy="1010264"/>
          </a:xfrm>
        </p:spPr>
        <p:txBody>
          <a:bodyPr anchor="ctr">
            <a:normAutofit/>
          </a:bodyPr>
          <a:lstStyle/>
          <a:p>
            <a:r>
              <a:rPr lang="en-GB" b="1" u="sng" dirty="0"/>
              <a:t>Computing Innovation Project</a:t>
            </a:r>
          </a:p>
        </p:txBody>
      </p:sp>
      <p:sp>
        <p:nvSpPr>
          <p:cNvPr id="11" name="Rectangle 10">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F1217218-1C75-495E-8D6C-225D0049CFE8}"/>
              </a:ext>
            </a:extLst>
          </p:cNvPr>
          <p:cNvGraphicFramePr>
            <a:graphicFrameLocks noGrp="1"/>
          </p:cNvGraphicFramePr>
          <p:nvPr>
            <p:ph idx="1"/>
            <p:extLst>
              <p:ext uri="{D42A27DB-BD31-4B8C-83A1-F6EECF244321}">
                <p14:modId xmlns:p14="http://schemas.microsoft.com/office/powerpoint/2010/main" val="2707242727"/>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33964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Register.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447308" y="591344"/>
            <a:ext cx="6906491" cy="5585619"/>
          </a:xfrm>
        </p:spPr>
        <p:txBody>
          <a:bodyPr anchor="ctr">
            <a:normAutofit/>
          </a:bodyPr>
          <a:lstStyle/>
          <a:p>
            <a:r>
              <a:rPr lang="en-GB" dirty="0"/>
              <a:t>Download Attendee list.</a:t>
            </a:r>
          </a:p>
        </p:txBody>
      </p:sp>
    </p:spTree>
    <p:extLst>
      <p:ext uri="{BB962C8B-B14F-4D97-AF65-F5344CB8AC3E}">
        <p14:creationId xmlns:p14="http://schemas.microsoft.com/office/powerpoint/2010/main" val="29612666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838200" y="2173288"/>
            <a:ext cx="3603171" cy="3639684"/>
          </a:xfrm>
          <a:prstGeom prst="rect">
            <a:avLst/>
          </a:prstGeom>
        </p:spPr>
        <p:txBody>
          <a:bodyPr vert="horz" lIns="91440" tIns="45720" rIns="91440" bIns="45720" rtlCol="0" anchor="ctr">
            <a:normAutofit/>
          </a:bodyPr>
          <a:lstStyle/>
          <a:p>
            <a:pPr>
              <a:lnSpc>
                <a:spcPct val="90000"/>
              </a:lnSpc>
              <a:spcAft>
                <a:spcPts val="600"/>
              </a:spcAft>
            </a:pPr>
            <a:r>
              <a:rPr lang="en-GB" sz="2400" dirty="0">
                <a:solidFill>
                  <a:srgbClr val="FFFFFF"/>
                </a:solidFill>
              </a:rPr>
              <a:t>Any questions?, particularly about the Assignment task or Project</a:t>
            </a:r>
            <a:r>
              <a:rPr lang="en-US" sz="2400" dirty="0">
                <a:solidFill>
                  <a:srgbClr val="FFFFFF"/>
                </a:solidFill>
              </a:rPr>
              <a:t>.</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842CB47-8DA2-4F16-B3CD-B8ED88C5AD0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780" b="11"/>
          <a:stretch/>
        </p:blipFill>
        <p:spPr>
          <a:xfrm>
            <a:off x="20" y="10"/>
            <a:ext cx="12191980" cy="6857990"/>
          </a:xfrm>
          <a:prstGeom prst="rect">
            <a:avLst/>
          </a:prstGeom>
        </p:spPr>
      </p:pic>
      <p:sp>
        <p:nvSpPr>
          <p:cNvPr id="27" name="Rectangle 26">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0DC71-3B04-4237-9333-B97771321E8C}"/>
              </a:ext>
            </a:extLst>
          </p:cNvPr>
          <p:cNvSpPr>
            <a:spLocks noGrp="1"/>
          </p:cNvSpPr>
          <p:nvPr>
            <p:ph type="title"/>
          </p:nvPr>
        </p:nvSpPr>
        <p:spPr>
          <a:xfrm>
            <a:off x="523875" y="5317240"/>
            <a:ext cx="11210925" cy="744836"/>
          </a:xfrm>
        </p:spPr>
        <p:txBody>
          <a:bodyPr vert="horz" lIns="91440" tIns="45720" rIns="91440" bIns="45720" rtlCol="0" anchor="ctr">
            <a:normAutofit fontScale="90000"/>
          </a:bodyPr>
          <a:lstStyle/>
          <a:p>
            <a:pPr algn="ctr"/>
            <a:r>
              <a:rPr lang="en-US" sz="3600" dirty="0">
                <a:solidFill>
                  <a:schemeClr val="tx1">
                    <a:lumMod val="85000"/>
                    <a:lumOff val="15000"/>
                  </a:schemeClr>
                </a:solidFill>
              </a:rPr>
              <a:t>Student Social Support.</a:t>
            </a:r>
            <a:br>
              <a:rPr lang="en-US" sz="2300" dirty="0">
                <a:solidFill>
                  <a:schemeClr val="tx1">
                    <a:lumMod val="85000"/>
                    <a:lumOff val="15000"/>
                  </a:schemeClr>
                </a:solidFill>
              </a:rPr>
            </a:br>
            <a:r>
              <a:rPr lang="en-US" sz="2300" dirty="0">
                <a:solidFill>
                  <a:schemeClr val="tx1">
                    <a:lumMod val="85000"/>
                    <a:lumOff val="15000"/>
                  </a:schemeClr>
                </a:solidFill>
              </a:rPr>
              <a:t>(Chat &amp; Support each other.)</a:t>
            </a:r>
          </a:p>
        </p:txBody>
      </p:sp>
      <p:cxnSp>
        <p:nvCxnSpPr>
          <p:cNvPr id="29" name="Straight Connector 28">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50060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DB9AB-4F48-4C91-8A9A-E26D0F428A72}"/>
              </a:ext>
            </a:extLst>
          </p:cNvPr>
          <p:cNvSpPr>
            <a:spLocks noGrp="1"/>
          </p:cNvSpPr>
          <p:nvPr>
            <p:ph type="title"/>
          </p:nvPr>
        </p:nvSpPr>
        <p:spPr>
          <a:xfrm>
            <a:off x="838200" y="556995"/>
            <a:ext cx="10515600" cy="1133693"/>
          </a:xfrm>
        </p:spPr>
        <p:txBody>
          <a:bodyPr>
            <a:normAutofit/>
          </a:bodyPr>
          <a:lstStyle/>
          <a:p>
            <a:r>
              <a:rPr lang="en-GB" sz="5200" b="1"/>
              <a:t>Reminders</a:t>
            </a:r>
          </a:p>
        </p:txBody>
      </p:sp>
      <p:graphicFrame>
        <p:nvGraphicFramePr>
          <p:cNvPr id="5" name="Content Placeholder 2">
            <a:extLst>
              <a:ext uri="{FF2B5EF4-FFF2-40B4-BE49-F238E27FC236}">
                <a16:creationId xmlns:a16="http://schemas.microsoft.com/office/drawing/2014/main" id="{8BBAF526-9707-41BF-B98B-B176E92B00D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15557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DA025-260A-4059-8230-E0B0B76C8723}"/>
              </a:ext>
            </a:extLst>
          </p:cNvPr>
          <p:cNvSpPr>
            <a:spLocks noGrp="1"/>
          </p:cNvSpPr>
          <p:nvPr>
            <p:ph type="title"/>
          </p:nvPr>
        </p:nvSpPr>
        <p:spPr/>
        <p:txBody>
          <a:bodyPr/>
          <a:lstStyle/>
          <a:p>
            <a:r>
              <a:rPr lang="en-GB" b="1" u="sng" dirty="0"/>
              <a:t>Industry projects:</a:t>
            </a:r>
          </a:p>
        </p:txBody>
      </p:sp>
      <p:sp>
        <p:nvSpPr>
          <p:cNvPr id="3" name="Content Placeholder 2">
            <a:extLst>
              <a:ext uri="{FF2B5EF4-FFF2-40B4-BE49-F238E27FC236}">
                <a16:creationId xmlns:a16="http://schemas.microsoft.com/office/drawing/2014/main" id="{B7B75203-64B5-4F1A-8CE4-EA01991B94B9}"/>
              </a:ext>
            </a:extLst>
          </p:cNvPr>
          <p:cNvSpPr>
            <a:spLocks noGrp="1"/>
          </p:cNvSpPr>
          <p:nvPr>
            <p:ph idx="1"/>
          </p:nvPr>
        </p:nvSpPr>
        <p:spPr/>
        <p:txBody>
          <a:bodyPr>
            <a:normAutofit lnSpcReduction="10000"/>
          </a:bodyPr>
          <a:lstStyle/>
          <a:p>
            <a:pPr marL="514350" indent="-514350">
              <a:buFont typeface="+mj-lt"/>
              <a:buAutoNum type="arabicPeriod"/>
            </a:pPr>
            <a:r>
              <a:rPr lang="en-GB" dirty="0" err="1"/>
              <a:t>BrdSports</a:t>
            </a:r>
            <a:r>
              <a:rPr lang="en-GB" dirty="0"/>
              <a:t> </a:t>
            </a:r>
            <a:r>
              <a:rPr lang="en-GB" dirty="0" err="1"/>
              <a:t>Lrd</a:t>
            </a:r>
            <a:r>
              <a:rPr lang="en-GB" dirty="0"/>
              <a:t>.: A Downhill boarding/carting sports company looking for someone interested in developing an Augmented Reality (AR) downhill boarding/carting solution. If you are really interested, please contact Ben Room on </a:t>
            </a:r>
            <a:r>
              <a:rPr lang="en-GB" dirty="0">
                <a:hlinkClick r:id="rId2"/>
              </a:rPr>
              <a:t>info@brdsports.co.uk</a:t>
            </a:r>
            <a:r>
              <a:rPr lang="en-GB" dirty="0"/>
              <a:t>.</a:t>
            </a:r>
          </a:p>
          <a:p>
            <a:pPr marL="514350" indent="-514350">
              <a:buFont typeface="+mj-lt"/>
              <a:buAutoNum type="arabicPeriod"/>
            </a:pPr>
            <a:r>
              <a:rPr lang="en-GB" dirty="0"/>
              <a:t>DIMAX GYMNASTICS: The club is a not for profit organisation and it has a number of children with different disabilities amongst it’s members. They need a modern website to heighten &amp; improve the profile of the club. Based in Cross Hands. If really interested, please contact Michelle Bury on </a:t>
            </a:r>
            <a:r>
              <a:rPr lang="en-GB" dirty="0">
                <a:hlinkClick r:id="rId3"/>
              </a:rPr>
              <a:t>m4services@me.com</a:t>
            </a:r>
            <a:r>
              <a:rPr lang="en-GB" dirty="0"/>
              <a:t>. </a:t>
            </a:r>
          </a:p>
          <a:p>
            <a:pPr lvl="1"/>
            <a:r>
              <a:rPr lang="en-GB" dirty="0"/>
              <a:t>Tip: Start in this module, continue to develop idea in Res. Methods module in Semester 2 and design/development over Summer and in L6 Independent Project or Emerging Trends module.</a:t>
            </a:r>
          </a:p>
          <a:p>
            <a:pPr marL="0" indent="0">
              <a:buNone/>
            </a:pPr>
            <a:endParaRPr lang="en-GB" dirty="0"/>
          </a:p>
        </p:txBody>
      </p:sp>
    </p:spTree>
    <p:extLst>
      <p:ext uri="{BB962C8B-B14F-4D97-AF65-F5344CB8AC3E}">
        <p14:creationId xmlns:p14="http://schemas.microsoft.com/office/powerpoint/2010/main" val="42861476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83E4C9C7-42E2-4684-819D-185BA2147A68}"/>
              </a:ext>
            </a:extLst>
          </p:cNvPr>
          <p:cNvSpPr txBox="1"/>
          <p:nvPr/>
        </p:nvSpPr>
        <p:spPr>
          <a:xfrm>
            <a:off x="741096" y="1935244"/>
            <a:ext cx="3603171" cy="3639684"/>
          </a:xfrm>
          <a:prstGeom prst="rect">
            <a:avLst/>
          </a:prstGeom>
        </p:spPr>
        <p:txBody>
          <a:bodyPr vert="horz" lIns="91440" tIns="45720" rIns="91440" bIns="45720" rtlCol="0" anchor="ctr">
            <a:normAutofit/>
          </a:bodyPr>
          <a:lstStyle/>
          <a:p>
            <a:pPr marL="285750" indent="-228600">
              <a:lnSpc>
                <a:spcPct val="90000"/>
              </a:lnSpc>
              <a:spcAft>
                <a:spcPts val="800"/>
              </a:spcAft>
              <a:buFont typeface="Arial" panose="020B0604020202020204" pitchFamily="34" charset="0"/>
              <a:buChar char="•"/>
            </a:pPr>
            <a:r>
              <a:rPr lang="en-US" sz="2800" b="1" dirty="0">
                <a:solidFill>
                  <a:srgbClr val="FFFFFF"/>
                </a:solidFill>
                <a:effectLst/>
              </a:rPr>
              <a:t>COMPLETION OF ACTIVITIES </a:t>
            </a:r>
            <a:r>
              <a:rPr lang="en-US" sz="2800" dirty="0">
                <a:solidFill>
                  <a:srgbClr val="FFFFFF"/>
                </a:solidFill>
                <a:effectLst/>
              </a:rPr>
              <a:t>will </a:t>
            </a:r>
            <a:r>
              <a:rPr lang="en-US" sz="2800" b="1" dirty="0">
                <a:solidFill>
                  <a:srgbClr val="FFFFFF"/>
                </a:solidFill>
                <a:effectLst/>
              </a:rPr>
              <a:t>EARN YOU MARKS AND BADGES </a:t>
            </a:r>
            <a:r>
              <a:rPr lang="en-US" sz="2800" dirty="0">
                <a:solidFill>
                  <a:srgbClr val="FFFFFF"/>
                </a:solidFill>
                <a:effectLst/>
              </a:rPr>
              <a:t>towards the participation assessment element of the module.</a:t>
            </a:r>
          </a:p>
        </p:txBody>
      </p:sp>
      <p:pic>
        <p:nvPicPr>
          <p:cNvPr id="5" name="Picture 4" descr="A screenshot of a cell phone&#10;&#10;Description automatically generated">
            <a:extLst>
              <a:ext uri="{FF2B5EF4-FFF2-40B4-BE49-F238E27FC236}">
                <a16:creationId xmlns:a16="http://schemas.microsoft.com/office/drawing/2014/main" id="{5CA6D92D-05B4-48CF-8448-7726AD3C0E64}"/>
              </a:ext>
            </a:extLst>
          </p:cNvPr>
          <p:cNvPicPr>
            <a:picLocks noChangeAspect="1"/>
          </p:cNvPicPr>
          <p:nvPr/>
        </p:nvPicPr>
        <p:blipFill rotWithShape="1">
          <a:blip r:embed="rId2">
            <a:extLst>
              <a:ext uri="{28A0092B-C50C-407E-A947-70E740481C1C}">
                <a14:useLocalDpi xmlns:a14="http://schemas.microsoft.com/office/drawing/2010/main" val="0"/>
              </a:ext>
            </a:extLst>
          </a:blip>
          <a:srcRect b="77773"/>
          <a:stretch/>
        </p:blipFill>
        <p:spPr>
          <a:xfrm>
            <a:off x="6220207" y="3229103"/>
            <a:ext cx="5170711" cy="840077"/>
          </a:xfrm>
          <a:custGeom>
            <a:avLst/>
            <a:gdLst/>
            <a:ahLst/>
            <a:cxnLst/>
            <a:rect l="l" t="t" r="r" b="b"/>
            <a:pathLst>
              <a:path w="4636009" h="5032375">
                <a:moveTo>
                  <a:pt x="0" y="0"/>
                </a:moveTo>
                <a:lnTo>
                  <a:pt x="4636009" y="0"/>
                </a:lnTo>
                <a:lnTo>
                  <a:pt x="4636009" y="5032375"/>
                </a:lnTo>
                <a:lnTo>
                  <a:pt x="0" y="5032375"/>
                </a:lnTo>
                <a:close/>
              </a:path>
            </a:pathLst>
          </a:custGeom>
          <a:scene3d>
            <a:camera prst="perspectiveAbove"/>
            <a:lightRig rig="soft" dir="t">
              <a:rot lat="0" lon="0" rev="0"/>
            </a:lightRig>
          </a:scene3d>
          <a:sp3d contourW="44450" prstMaterial="matte">
            <a:bevelT w="63500" h="63500" prst="coolSlant"/>
            <a:contourClr>
              <a:srgbClr val="FFFFFF"/>
            </a:contourClr>
          </a:sp3d>
        </p:spPr>
      </p:pic>
      <p:sp>
        <p:nvSpPr>
          <p:cNvPr id="2" name="Title 1"/>
          <p:cNvSpPr>
            <a:spLocks noGrp="1"/>
          </p:cNvSpPr>
          <p:nvPr>
            <p:ph type="title"/>
          </p:nvPr>
        </p:nvSpPr>
        <p:spPr>
          <a:xfrm>
            <a:off x="130676" y="348393"/>
            <a:ext cx="8427181" cy="1146176"/>
          </a:xfrm>
        </p:spPr>
        <p:txBody>
          <a:bodyPr vert="horz" lIns="91440" tIns="45720" rIns="91440" bIns="45720" rtlCol="0" anchor="ctr">
            <a:normAutofit/>
          </a:bodyPr>
          <a:lstStyle/>
          <a:p>
            <a:r>
              <a:rPr lang="en-US" sz="3700" b="1" u="sng" kern="1200" dirty="0">
                <a:solidFill>
                  <a:schemeClr val="tx1"/>
                </a:solidFill>
                <a:latin typeface="+mj-lt"/>
                <a:ea typeface="+mj-ea"/>
                <a:cs typeface="+mj-cs"/>
              </a:rPr>
              <a:t>Progressing</a:t>
            </a:r>
            <a:r>
              <a:rPr lang="en-US" sz="3700" b="1" u="sng" kern="1200" dirty="0">
                <a:solidFill>
                  <a:schemeClr val="tx1"/>
                </a:solidFill>
                <a:effectLst/>
                <a:latin typeface="+mj-lt"/>
                <a:ea typeface="+mj-ea"/>
                <a:cs typeface="+mj-cs"/>
              </a:rPr>
              <a:t> through the Module</a:t>
            </a:r>
            <a:endParaRPr lang="en-US" sz="3700" b="1" u="sng" kern="1200" dirty="0">
              <a:solidFill>
                <a:schemeClr val="tx1"/>
              </a:solidFill>
              <a:latin typeface="+mj-lt"/>
              <a:ea typeface="+mj-ea"/>
              <a:cs typeface="+mj-cs"/>
            </a:endParaRPr>
          </a:p>
        </p:txBody>
      </p:sp>
    </p:spTree>
    <p:extLst>
      <p:ext uri="{BB962C8B-B14F-4D97-AF65-F5344CB8AC3E}">
        <p14:creationId xmlns:p14="http://schemas.microsoft.com/office/powerpoint/2010/main" val="227866419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3.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100</TotalTime>
  <Words>906</Words>
  <Application>Microsoft Office PowerPoint</Application>
  <PresentationFormat>Widescreen</PresentationFormat>
  <Paragraphs>69</Paragraphs>
  <Slides>18</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PowerPoint Presentation</vt:lpstr>
      <vt:lpstr>UCM PM Feedback</vt:lpstr>
      <vt:lpstr>PowerPoint Presentation</vt:lpstr>
      <vt:lpstr>PowerPoint Presentation</vt:lpstr>
      <vt:lpstr>PowerPoint Presentation</vt:lpstr>
      <vt:lpstr>The Key to Success</vt:lpstr>
      <vt:lpstr>Task 2  of Assignment 1 </vt:lpstr>
      <vt:lpstr>Tips for this week: </vt:lpstr>
      <vt:lpstr>Next: Moodle and the following</vt:lpstr>
      <vt:lpstr>PowerPoint Presentation</vt:lpstr>
      <vt:lpstr>Computing Innovation Project</vt:lpstr>
      <vt:lpstr>Register.</vt:lpstr>
      <vt:lpstr> Questions.</vt:lpstr>
      <vt:lpstr>Student Social Support. (Chat &amp; Support each other.)</vt:lpstr>
      <vt:lpstr>The End.</vt:lpstr>
      <vt:lpstr>Reminders</vt:lpstr>
      <vt:lpstr>Industry projects:</vt:lpstr>
      <vt:lpstr>Progressing through the Module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James Williams</cp:lastModifiedBy>
  <cp:revision>23</cp:revision>
  <dcterms:created xsi:type="dcterms:W3CDTF">2020-10-11T17:59:33Z</dcterms:created>
  <dcterms:modified xsi:type="dcterms:W3CDTF">2020-10-19T13:34:11Z</dcterms:modified>
</cp:coreProperties>
</file>