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5"/>
  </p:notesMasterIdLst>
  <p:sldIdLst>
    <p:sldId id="285" r:id="rId2"/>
    <p:sldId id="4945" r:id="rId3"/>
    <p:sldId id="4946" r:id="rId4"/>
    <p:sldId id="273" r:id="rId5"/>
    <p:sldId id="4947" r:id="rId6"/>
    <p:sldId id="4950" r:id="rId7"/>
    <p:sldId id="4951" r:id="rId8"/>
    <p:sldId id="4952" r:id="rId9"/>
    <p:sldId id="4954" r:id="rId10"/>
    <p:sldId id="4953" r:id="rId11"/>
    <p:sldId id="4955" r:id="rId12"/>
    <p:sldId id="4948" r:id="rId13"/>
    <p:sldId id="4949" r:id="rId1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9FF99"/>
    <a:srgbClr val="FFCC99"/>
    <a:srgbClr val="FFFF99"/>
    <a:srgbClr val="FFFFCC"/>
    <a:srgbClr val="FF6600"/>
    <a:srgbClr val="66FFCC"/>
    <a:srgbClr val="FF9999"/>
    <a:srgbClr val="66FFFF"/>
    <a:srgbClr val="33CCFF"/>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52" autoAdjust="0"/>
    <p:restoredTop sz="94660"/>
  </p:normalViewPr>
  <p:slideViewPr>
    <p:cSldViewPr snapToGrid="0">
      <p:cViewPr varScale="1">
        <p:scale>
          <a:sx n="114" d="100"/>
          <a:sy n="114" d="100"/>
        </p:scale>
        <p:origin x="33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2737D7-9555-4787-9BC8-8DD4B9D62B3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F957C43-FE1E-4C5C-95E7-4086BEBB8454}">
      <dgm:prSet/>
      <dgm:spPr/>
      <dgm:t>
        <a:bodyPr/>
        <a:lstStyle/>
        <a:p>
          <a:r>
            <a:rPr lang="en-GB"/>
            <a:t>Labelling (these labels are ‘sticky’)</a:t>
          </a:r>
          <a:endParaRPr lang="en-US"/>
        </a:p>
      </dgm:t>
    </dgm:pt>
    <dgm:pt modelId="{CD11B70A-A42F-4CDB-822C-F0F2871499D7}" type="parTrans" cxnId="{21AD1B50-6DF2-403F-8B03-7A5406C7C77F}">
      <dgm:prSet/>
      <dgm:spPr/>
      <dgm:t>
        <a:bodyPr/>
        <a:lstStyle/>
        <a:p>
          <a:endParaRPr lang="en-US"/>
        </a:p>
      </dgm:t>
    </dgm:pt>
    <dgm:pt modelId="{D0A9ADCA-4A68-4EDD-AE84-D981BAECD09D}" type="sibTrans" cxnId="{21AD1B50-6DF2-403F-8B03-7A5406C7C77F}">
      <dgm:prSet/>
      <dgm:spPr/>
      <dgm:t>
        <a:bodyPr/>
        <a:lstStyle/>
        <a:p>
          <a:endParaRPr lang="en-US"/>
        </a:p>
      </dgm:t>
    </dgm:pt>
    <dgm:pt modelId="{82E1AE89-7640-4472-99DB-2CEDD75D1BE7}">
      <dgm:prSet/>
      <dgm:spPr/>
      <dgm:t>
        <a:bodyPr/>
        <a:lstStyle/>
        <a:p>
          <a:r>
            <a:rPr lang="en-GB"/>
            <a:t>Stigmatisation </a:t>
          </a:r>
          <a:endParaRPr lang="en-US"/>
        </a:p>
      </dgm:t>
    </dgm:pt>
    <dgm:pt modelId="{8AFB1E71-312B-4BB8-846B-ED40F8BA9EBB}" type="parTrans" cxnId="{D35D162C-EDDD-431B-9432-58D24FDA680A}">
      <dgm:prSet/>
      <dgm:spPr/>
      <dgm:t>
        <a:bodyPr/>
        <a:lstStyle/>
        <a:p>
          <a:endParaRPr lang="en-US"/>
        </a:p>
      </dgm:t>
    </dgm:pt>
    <dgm:pt modelId="{55913B4A-BE7A-499B-AEBB-F8AE3C496EE7}" type="sibTrans" cxnId="{D35D162C-EDDD-431B-9432-58D24FDA680A}">
      <dgm:prSet/>
      <dgm:spPr/>
      <dgm:t>
        <a:bodyPr/>
        <a:lstStyle/>
        <a:p>
          <a:endParaRPr lang="en-US"/>
        </a:p>
      </dgm:t>
    </dgm:pt>
    <dgm:pt modelId="{36AFA7D0-8DD4-4AFD-A25C-232000D78882}">
      <dgm:prSet/>
      <dgm:spPr/>
      <dgm:t>
        <a:bodyPr/>
        <a:lstStyle/>
        <a:p>
          <a:r>
            <a:rPr lang="en-GB"/>
            <a:t>Institutionalisation </a:t>
          </a:r>
          <a:endParaRPr lang="en-US"/>
        </a:p>
      </dgm:t>
    </dgm:pt>
    <dgm:pt modelId="{F6EBC4DD-6B5C-40F7-A02A-47BA2B0BFB85}" type="parTrans" cxnId="{E37EEDCC-2B11-4AAB-B607-E8C2E0B3E1E1}">
      <dgm:prSet/>
      <dgm:spPr/>
      <dgm:t>
        <a:bodyPr/>
        <a:lstStyle/>
        <a:p>
          <a:endParaRPr lang="en-US"/>
        </a:p>
      </dgm:t>
    </dgm:pt>
    <dgm:pt modelId="{FE641596-AD67-4761-860A-4BD66231DF92}" type="sibTrans" cxnId="{E37EEDCC-2B11-4AAB-B607-E8C2E0B3E1E1}">
      <dgm:prSet/>
      <dgm:spPr/>
      <dgm:t>
        <a:bodyPr/>
        <a:lstStyle/>
        <a:p>
          <a:endParaRPr lang="en-US"/>
        </a:p>
      </dgm:t>
    </dgm:pt>
    <dgm:pt modelId="{66D309F4-EEFB-4B85-8EBB-7773ED2F11A8}">
      <dgm:prSet/>
      <dgm:spPr/>
      <dgm:t>
        <a:bodyPr/>
        <a:lstStyle/>
        <a:p>
          <a:r>
            <a:rPr lang="en-GB"/>
            <a:t>Self-fulfilling prophecy </a:t>
          </a:r>
          <a:endParaRPr lang="en-US"/>
        </a:p>
      </dgm:t>
    </dgm:pt>
    <dgm:pt modelId="{C10AA261-EB1D-489B-AC6A-9C5372006DD4}" type="parTrans" cxnId="{95B63CD4-AD17-40DA-9A35-BCF04DC60558}">
      <dgm:prSet/>
      <dgm:spPr/>
      <dgm:t>
        <a:bodyPr/>
        <a:lstStyle/>
        <a:p>
          <a:endParaRPr lang="en-US"/>
        </a:p>
      </dgm:t>
    </dgm:pt>
    <dgm:pt modelId="{CB6B74CF-A773-478F-9AE5-316FAB0E7DA7}" type="sibTrans" cxnId="{95B63CD4-AD17-40DA-9A35-BCF04DC60558}">
      <dgm:prSet/>
      <dgm:spPr/>
      <dgm:t>
        <a:bodyPr/>
        <a:lstStyle/>
        <a:p>
          <a:endParaRPr lang="en-US"/>
        </a:p>
      </dgm:t>
    </dgm:pt>
    <dgm:pt modelId="{DF062F56-AE94-4A17-9DB0-EDF0760DDE01}">
      <dgm:prSet/>
      <dgm:spPr/>
      <dgm:t>
        <a:bodyPr/>
        <a:lstStyle/>
        <a:p>
          <a:r>
            <a:rPr lang="en-GB"/>
            <a:t>Depersonalisation </a:t>
          </a:r>
          <a:endParaRPr lang="en-US"/>
        </a:p>
      </dgm:t>
    </dgm:pt>
    <dgm:pt modelId="{98147AB2-9CC8-4100-8723-DB78DAC4FB02}" type="parTrans" cxnId="{B326BB73-68BE-44A5-99BE-084BE9969B76}">
      <dgm:prSet/>
      <dgm:spPr/>
      <dgm:t>
        <a:bodyPr/>
        <a:lstStyle/>
        <a:p>
          <a:endParaRPr lang="en-US"/>
        </a:p>
      </dgm:t>
    </dgm:pt>
    <dgm:pt modelId="{62D1BC22-7BD2-46A9-95BB-227F7022534F}" type="sibTrans" cxnId="{B326BB73-68BE-44A5-99BE-084BE9969B76}">
      <dgm:prSet/>
      <dgm:spPr/>
      <dgm:t>
        <a:bodyPr/>
        <a:lstStyle/>
        <a:p>
          <a:endParaRPr lang="en-US"/>
        </a:p>
      </dgm:t>
    </dgm:pt>
    <dgm:pt modelId="{55E816F1-45BC-49AD-9488-85C95E7A9D74}" type="pres">
      <dgm:prSet presAssocID="{BB2737D7-9555-4787-9BC8-8DD4B9D62B39}" presName="vert0" presStyleCnt="0">
        <dgm:presLayoutVars>
          <dgm:dir/>
          <dgm:animOne val="branch"/>
          <dgm:animLvl val="lvl"/>
        </dgm:presLayoutVars>
      </dgm:prSet>
      <dgm:spPr/>
    </dgm:pt>
    <dgm:pt modelId="{64334B54-C7C3-4838-A470-FDF88D31CE9A}" type="pres">
      <dgm:prSet presAssocID="{FF957C43-FE1E-4C5C-95E7-4086BEBB8454}" presName="thickLine" presStyleLbl="alignNode1" presStyleIdx="0" presStyleCnt="5"/>
      <dgm:spPr/>
    </dgm:pt>
    <dgm:pt modelId="{6216F5C6-C261-44C9-901B-9BCEB0C28AF1}" type="pres">
      <dgm:prSet presAssocID="{FF957C43-FE1E-4C5C-95E7-4086BEBB8454}" presName="horz1" presStyleCnt="0"/>
      <dgm:spPr/>
    </dgm:pt>
    <dgm:pt modelId="{25125748-A175-41AC-A6C9-A64107ECDA1D}" type="pres">
      <dgm:prSet presAssocID="{FF957C43-FE1E-4C5C-95E7-4086BEBB8454}" presName="tx1" presStyleLbl="revTx" presStyleIdx="0" presStyleCnt="5"/>
      <dgm:spPr/>
    </dgm:pt>
    <dgm:pt modelId="{919A934A-D3A3-42BB-9384-067CAE0CC36B}" type="pres">
      <dgm:prSet presAssocID="{FF957C43-FE1E-4C5C-95E7-4086BEBB8454}" presName="vert1" presStyleCnt="0"/>
      <dgm:spPr/>
    </dgm:pt>
    <dgm:pt modelId="{F2798B3E-3889-436C-B27C-61E3D8E46406}" type="pres">
      <dgm:prSet presAssocID="{82E1AE89-7640-4472-99DB-2CEDD75D1BE7}" presName="thickLine" presStyleLbl="alignNode1" presStyleIdx="1" presStyleCnt="5"/>
      <dgm:spPr/>
    </dgm:pt>
    <dgm:pt modelId="{6CDA8D2F-1A27-4535-B027-C91D69FC2404}" type="pres">
      <dgm:prSet presAssocID="{82E1AE89-7640-4472-99DB-2CEDD75D1BE7}" presName="horz1" presStyleCnt="0"/>
      <dgm:spPr/>
    </dgm:pt>
    <dgm:pt modelId="{F2E6872E-E37D-4CFC-838C-7520943BC97F}" type="pres">
      <dgm:prSet presAssocID="{82E1AE89-7640-4472-99DB-2CEDD75D1BE7}" presName="tx1" presStyleLbl="revTx" presStyleIdx="1" presStyleCnt="5"/>
      <dgm:spPr/>
    </dgm:pt>
    <dgm:pt modelId="{D66116BE-6803-492C-943B-CA3610062C60}" type="pres">
      <dgm:prSet presAssocID="{82E1AE89-7640-4472-99DB-2CEDD75D1BE7}" presName="vert1" presStyleCnt="0"/>
      <dgm:spPr/>
    </dgm:pt>
    <dgm:pt modelId="{B4380FD1-F77D-4A09-8576-A7DA758A31E4}" type="pres">
      <dgm:prSet presAssocID="{36AFA7D0-8DD4-4AFD-A25C-232000D78882}" presName="thickLine" presStyleLbl="alignNode1" presStyleIdx="2" presStyleCnt="5"/>
      <dgm:spPr/>
    </dgm:pt>
    <dgm:pt modelId="{A8434254-E5F8-44ED-B44E-5378DCBE6271}" type="pres">
      <dgm:prSet presAssocID="{36AFA7D0-8DD4-4AFD-A25C-232000D78882}" presName="horz1" presStyleCnt="0"/>
      <dgm:spPr/>
    </dgm:pt>
    <dgm:pt modelId="{7D35608F-D1ED-4ACF-8474-10B805FD5E23}" type="pres">
      <dgm:prSet presAssocID="{36AFA7D0-8DD4-4AFD-A25C-232000D78882}" presName="tx1" presStyleLbl="revTx" presStyleIdx="2" presStyleCnt="5"/>
      <dgm:spPr/>
    </dgm:pt>
    <dgm:pt modelId="{F4F45172-DEA9-4BD6-B351-91F76447AB9F}" type="pres">
      <dgm:prSet presAssocID="{36AFA7D0-8DD4-4AFD-A25C-232000D78882}" presName="vert1" presStyleCnt="0"/>
      <dgm:spPr/>
    </dgm:pt>
    <dgm:pt modelId="{612AC75C-6B4E-463D-8ABE-BF1302A0F0E5}" type="pres">
      <dgm:prSet presAssocID="{66D309F4-EEFB-4B85-8EBB-7773ED2F11A8}" presName="thickLine" presStyleLbl="alignNode1" presStyleIdx="3" presStyleCnt="5"/>
      <dgm:spPr/>
    </dgm:pt>
    <dgm:pt modelId="{8CB14286-F647-4773-9C5F-FBFF4CB86011}" type="pres">
      <dgm:prSet presAssocID="{66D309F4-EEFB-4B85-8EBB-7773ED2F11A8}" presName="horz1" presStyleCnt="0"/>
      <dgm:spPr/>
    </dgm:pt>
    <dgm:pt modelId="{FBAB5032-B197-41C8-9E2B-47817B48BCF1}" type="pres">
      <dgm:prSet presAssocID="{66D309F4-EEFB-4B85-8EBB-7773ED2F11A8}" presName="tx1" presStyleLbl="revTx" presStyleIdx="3" presStyleCnt="5"/>
      <dgm:spPr/>
    </dgm:pt>
    <dgm:pt modelId="{6D03C475-DE4E-484B-BD84-49F14A371538}" type="pres">
      <dgm:prSet presAssocID="{66D309F4-EEFB-4B85-8EBB-7773ED2F11A8}" presName="vert1" presStyleCnt="0"/>
      <dgm:spPr/>
    </dgm:pt>
    <dgm:pt modelId="{97C8083E-AD33-402D-95B2-B6A50EE42077}" type="pres">
      <dgm:prSet presAssocID="{DF062F56-AE94-4A17-9DB0-EDF0760DDE01}" presName="thickLine" presStyleLbl="alignNode1" presStyleIdx="4" presStyleCnt="5"/>
      <dgm:spPr/>
    </dgm:pt>
    <dgm:pt modelId="{8E8CDEEC-8585-4C51-A33E-113C1D41F9BE}" type="pres">
      <dgm:prSet presAssocID="{DF062F56-AE94-4A17-9DB0-EDF0760DDE01}" presName="horz1" presStyleCnt="0"/>
      <dgm:spPr/>
    </dgm:pt>
    <dgm:pt modelId="{E526F922-4C38-43B8-8181-F8000D74A85C}" type="pres">
      <dgm:prSet presAssocID="{DF062F56-AE94-4A17-9DB0-EDF0760DDE01}" presName="tx1" presStyleLbl="revTx" presStyleIdx="4" presStyleCnt="5"/>
      <dgm:spPr/>
    </dgm:pt>
    <dgm:pt modelId="{F89656E4-D0F3-43B8-A8B9-A05A12F69754}" type="pres">
      <dgm:prSet presAssocID="{DF062F56-AE94-4A17-9DB0-EDF0760DDE01}" presName="vert1" presStyleCnt="0"/>
      <dgm:spPr/>
    </dgm:pt>
  </dgm:ptLst>
  <dgm:cxnLst>
    <dgm:cxn modelId="{D35D162C-EDDD-431B-9432-58D24FDA680A}" srcId="{BB2737D7-9555-4787-9BC8-8DD4B9D62B39}" destId="{82E1AE89-7640-4472-99DB-2CEDD75D1BE7}" srcOrd="1" destOrd="0" parTransId="{8AFB1E71-312B-4BB8-846B-ED40F8BA9EBB}" sibTransId="{55913B4A-BE7A-499B-AEBB-F8AE3C496EE7}"/>
    <dgm:cxn modelId="{3796754A-AB7C-42B5-8967-B70394075A44}" type="presOf" srcId="{82E1AE89-7640-4472-99DB-2CEDD75D1BE7}" destId="{F2E6872E-E37D-4CFC-838C-7520943BC97F}" srcOrd="0" destOrd="0" presId="urn:microsoft.com/office/officeart/2008/layout/LinedList"/>
    <dgm:cxn modelId="{21AD1B50-6DF2-403F-8B03-7A5406C7C77F}" srcId="{BB2737D7-9555-4787-9BC8-8DD4B9D62B39}" destId="{FF957C43-FE1E-4C5C-95E7-4086BEBB8454}" srcOrd="0" destOrd="0" parTransId="{CD11B70A-A42F-4CDB-822C-F0F2871499D7}" sibTransId="{D0A9ADCA-4A68-4EDD-AE84-D981BAECD09D}"/>
    <dgm:cxn modelId="{B326BB73-68BE-44A5-99BE-084BE9969B76}" srcId="{BB2737D7-9555-4787-9BC8-8DD4B9D62B39}" destId="{DF062F56-AE94-4A17-9DB0-EDF0760DDE01}" srcOrd="4" destOrd="0" parTransId="{98147AB2-9CC8-4100-8723-DB78DAC4FB02}" sibTransId="{62D1BC22-7BD2-46A9-95BB-227F7022534F}"/>
    <dgm:cxn modelId="{3E96467C-075E-44B9-B0D6-788E98836ECD}" type="presOf" srcId="{66D309F4-EEFB-4B85-8EBB-7773ED2F11A8}" destId="{FBAB5032-B197-41C8-9E2B-47817B48BCF1}" srcOrd="0" destOrd="0" presId="urn:microsoft.com/office/officeart/2008/layout/LinedList"/>
    <dgm:cxn modelId="{FA5A4589-7BF9-47C0-8A7C-06EFB52CB913}" type="presOf" srcId="{36AFA7D0-8DD4-4AFD-A25C-232000D78882}" destId="{7D35608F-D1ED-4ACF-8474-10B805FD5E23}" srcOrd="0" destOrd="0" presId="urn:microsoft.com/office/officeart/2008/layout/LinedList"/>
    <dgm:cxn modelId="{C034E5C1-6B27-47DE-A223-17722D401E23}" type="presOf" srcId="{BB2737D7-9555-4787-9BC8-8DD4B9D62B39}" destId="{55E816F1-45BC-49AD-9488-85C95E7A9D74}" srcOrd="0" destOrd="0" presId="urn:microsoft.com/office/officeart/2008/layout/LinedList"/>
    <dgm:cxn modelId="{E37EEDCC-2B11-4AAB-B607-E8C2E0B3E1E1}" srcId="{BB2737D7-9555-4787-9BC8-8DD4B9D62B39}" destId="{36AFA7D0-8DD4-4AFD-A25C-232000D78882}" srcOrd="2" destOrd="0" parTransId="{F6EBC4DD-6B5C-40F7-A02A-47BA2B0BFB85}" sibTransId="{FE641596-AD67-4761-860A-4BD66231DF92}"/>
    <dgm:cxn modelId="{95B63CD4-AD17-40DA-9A35-BCF04DC60558}" srcId="{BB2737D7-9555-4787-9BC8-8DD4B9D62B39}" destId="{66D309F4-EEFB-4B85-8EBB-7773ED2F11A8}" srcOrd="3" destOrd="0" parTransId="{C10AA261-EB1D-489B-AC6A-9C5372006DD4}" sibTransId="{CB6B74CF-A773-478F-9AE5-316FAB0E7DA7}"/>
    <dgm:cxn modelId="{3D759AE8-153C-4B0A-9EE9-43D97A5D155C}" type="presOf" srcId="{FF957C43-FE1E-4C5C-95E7-4086BEBB8454}" destId="{25125748-A175-41AC-A6C9-A64107ECDA1D}" srcOrd="0" destOrd="0" presId="urn:microsoft.com/office/officeart/2008/layout/LinedList"/>
    <dgm:cxn modelId="{A2C4ADF5-C5D0-410E-B77B-73F18732B4E1}" type="presOf" srcId="{DF062F56-AE94-4A17-9DB0-EDF0760DDE01}" destId="{E526F922-4C38-43B8-8181-F8000D74A85C}" srcOrd="0" destOrd="0" presId="urn:microsoft.com/office/officeart/2008/layout/LinedList"/>
    <dgm:cxn modelId="{1C80FD59-F707-490B-B14C-8C0E31D4A18F}" type="presParOf" srcId="{55E816F1-45BC-49AD-9488-85C95E7A9D74}" destId="{64334B54-C7C3-4838-A470-FDF88D31CE9A}" srcOrd="0" destOrd="0" presId="urn:microsoft.com/office/officeart/2008/layout/LinedList"/>
    <dgm:cxn modelId="{B92BB84B-59E0-4AC9-991F-8FBD56EBBD59}" type="presParOf" srcId="{55E816F1-45BC-49AD-9488-85C95E7A9D74}" destId="{6216F5C6-C261-44C9-901B-9BCEB0C28AF1}" srcOrd="1" destOrd="0" presId="urn:microsoft.com/office/officeart/2008/layout/LinedList"/>
    <dgm:cxn modelId="{48840756-EF30-4168-B5B4-D524B321CBD1}" type="presParOf" srcId="{6216F5C6-C261-44C9-901B-9BCEB0C28AF1}" destId="{25125748-A175-41AC-A6C9-A64107ECDA1D}" srcOrd="0" destOrd="0" presId="urn:microsoft.com/office/officeart/2008/layout/LinedList"/>
    <dgm:cxn modelId="{BC23EF25-4E17-4978-8329-05D78C14BB7B}" type="presParOf" srcId="{6216F5C6-C261-44C9-901B-9BCEB0C28AF1}" destId="{919A934A-D3A3-42BB-9384-067CAE0CC36B}" srcOrd="1" destOrd="0" presId="urn:microsoft.com/office/officeart/2008/layout/LinedList"/>
    <dgm:cxn modelId="{9A1AC84F-FC00-4940-8AC8-54BBC7243EFA}" type="presParOf" srcId="{55E816F1-45BC-49AD-9488-85C95E7A9D74}" destId="{F2798B3E-3889-436C-B27C-61E3D8E46406}" srcOrd="2" destOrd="0" presId="urn:microsoft.com/office/officeart/2008/layout/LinedList"/>
    <dgm:cxn modelId="{8CC12F82-99BB-499B-A09C-67FF248FD381}" type="presParOf" srcId="{55E816F1-45BC-49AD-9488-85C95E7A9D74}" destId="{6CDA8D2F-1A27-4535-B027-C91D69FC2404}" srcOrd="3" destOrd="0" presId="urn:microsoft.com/office/officeart/2008/layout/LinedList"/>
    <dgm:cxn modelId="{2EBBD47E-1684-4BB8-BA4A-9F85C8550BE2}" type="presParOf" srcId="{6CDA8D2F-1A27-4535-B027-C91D69FC2404}" destId="{F2E6872E-E37D-4CFC-838C-7520943BC97F}" srcOrd="0" destOrd="0" presId="urn:microsoft.com/office/officeart/2008/layout/LinedList"/>
    <dgm:cxn modelId="{A850C796-E796-4E21-9EED-62095012EFCB}" type="presParOf" srcId="{6CDA8D2F-1A27-4535-B027-C91D69FC2404}" destId="{D66116BE-6803-492C-943B-CA3610062C60}" srcOrd="1" destOrd="0" presId="urn:microsoft.com/office/officeart/2008/layout/LinedList"/>
    <dgm:cxn modelId="{1668410B-A2BD-4AD7-BC67-8C38267829AE}" type="presParOf" srcId="{55E816F1-45BC-49AD-9488-85C95E7A9D74}" destId="{B4380FD1-F77D-4A09-8576-A7DA758A31E4}" srcOrd="4" destOrd="0" presId="urn:microsoft.com/office/officeart/2008/layout/LinedList"/>
    <dgm:cxn modelId="{E6A2B517-9207-4762-93E5-CD70590DC64A}" type="presParOf" srcId="{55E816F1-45BC-49AD-9488-85C95E7A9D74}" destId="{A8434254-E5F8-44ED-B44E-5378DCBE6271}" srcOrd="5" destOrd="0" presId="urn:microsoft.com/office/officeart/2008/layout/LinedList"/>
    <dgm:cxn modelId="{6BCB7BFD-79E9-40B6-9779-2CF33AC18645}" type="presParOf" srcId="{A8434254-E5F8-44ED-B44E-5378DCBE6271}" destId="{7D35608F-D1ED-4ACF-8474-10B805FD5E23}" srcOrd="0" destOrd="0" presId="urn:microsoft.com/office/officeart/2008/layout/LinedList"/>
    <dgm:cxn modelId="{DC4FD5D3-70BF-4736-96BF-01850556772D}" type="presParOf" srcId="{A8434254-E5F8-44ED-B44E-5378DCBE6271}" destId="{F4F45172-DEA9-4BD6-B351-91F76447AB9F}" srcOrd="1" destOrd="0" presId="urn:microsoft.com/office/officeart/2008/layout/LinedList"/>
    <dgm:cxn modelId="{CC09D9CA-19F5-444E-9646-CDCB14E3D833}" type="presParOf" srcId="{55E816F1-45BC-49AD-9488-85C95E7A9D74}" destId="{612AC75C-6B4E-463D-8ABE-BF1302A0F0E5}" srcOrd="6" destOrd="0" presId="urn:microsoft.com/office/officeart/2008/layout/LinedList"/>
    <dgm:cxn modelId="{7A9DD3D1-21F3-40CC-97F0-708916FE4690}" type="presParOf" srcId="{55E816F1-45BC-49AD-9488-85C95E7A9D74}" destId="{8CB14286-F647-4773-9C5F-FBFF4CB86011}" srcOrd="7" destOrd="0" presId="urn:microsoft.com/office/officeart/2008/layout/LinedList"/>
    <dgm:cxn modelId="{7D41C7B5-9B39-4725-86C6-A452606994FF}" type="presParOf" srcId="{8CB14286-F647-4773-9C5F-FBFF4CB86011}" destId="{FBAB5032-B197-41C8-9E2B-47817B48BCF1}" srcOrd="0" destOrd="0" presId="urn:microsoft.com/office/officeart/2008/layout/LinedList"/>
    <dgm:cxn modelId="{BBFC8E12-55C1-47A6-A37B-EEC6536448EB}" type="presParOf" srcId="{8CB14286-F647-4773-9C5F-FBFF4CB86011}" destId="{6D03C475-DE4E-484B-BD84-49F14A371538}" srcOrd="1" destOrd="0" presId="urn:microsoft.com/office/officeart/2008/layout/LinedList"/>
    <dgm:cxn modelId="{B2044657-FA41-4C99-98C9-8D01C7491B89}" type="presParOf" srcId="{55E816F1-45BC-49AD-9488-85C95E7A9D74}" destId="{97C8083E-AD33-402D-95B2-B6A50EE42077}" srcOrd="8" destOrd="0" presId="urn:microsoft.com/office/officeart/2008/layout/LinedList"/>
    <dgm:cxn modelId="{F972D6AB-2CC5-4AB7-AE0E-EA36B8476224}" type="presParOf" srcId="{55E816F1-45BC-49AD-9488-85C95E7A9D74}" destId="{8E8CDEEC-8585-4C51-A33E-113C1D41F9BE}" srcOrd="9" destOrd="0" presId="urn:microsoft.com/office/officeart/2008/layout/LinedList"/>
    <dgm:cxn modelId="{33677147-00F5-4DB5-B227-899A219B3720}" type="presParOf" srcId="{8E8CDEEC-8585-4C51-A33E-113C1D41F9BE}" destId="{E526F922-4C38-43B8-8181-F8000D74A85C}" srcOrd="0" destOrd="0" presId="urn:microsoft.com/office/officeart/2008/layout/LinedList"/>
    <dgm:cxn modelId="{4DC216F8-94D2-48A9-BE67-1421CC3F1E44}" type="presParOf" srcId="{8E8CDEEC-8585-4C51-A33E-113C1D41F9BE}" destId="{F89656E4-D0F3-43B8-A8B9-A05A12F697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34B54-C7C3-4838-A470-FDF88D31CE9A}">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125748-A175-41AC-A6C9-A64107ECDA1D}">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Labelling (these labels are ‘sticky’)</a:t>
          </a:r>
          <a:endParaRPr lang="en-US" sz="3700" kern="1200"/>
        </a:p>
      </dsp:txBody>
      <dsp:txXfrm>
        <a:off x="0" y="675"/>
        <a:ext cx="6900512" cy="1106957"/>
      </dsp:txXfrm>
    </dsp:sp>
    <dsp:sp modelId="{F2798B3E-3889-436C-B27C-61E3D8E46406}">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6872E-E37D-4CFC-838C-7520943BC97F}">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Stigmatisation </a:t>
          </a:r>
          <a:endParaRPr lang="en-US" sz="3700" kern="1200"/>
        </a:p>
      </dsp:txBody>
      <dsp:txXfrm>
        <a:off x="0" y="1107633"/>
        <a:ext cx="6900512" cy="1106957"/>
      </dsp:txXfrm>
    </dsp:sp>
    <dsp:sp modelId="{B4380FD1-F77D-4A09-8576-A7DA758A31E4}">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35608F-D1ED-4ACF-8474-10B805FD5E23}">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Institutionalisation </a:t>
          </a:r>
          <a:endParaRPr lang="en-US" sz="3700" kern="1200"/>
        </a:p>
      </dsp:txBody>
      <dsp:txXfrm>
        <a:off x="0" y="2214591"/>
        <a:ext cx="6900512" cy="1106957"/>
      </dsp:txXfrm>
    </dsp:sp>
    <dsp:sp modelId="{612AC75C-6B4E-463D-8ABE-BF1302A0F0E5}">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AB5032-B197-41C8-9E2B-47817B48BCF1}">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Self-fulfilling prophecy </a:t>
          </a:r>
          <a:endParaRPr lang="en-US" sz="3700" kern="1200"/>
        </a:p>
      </dsp:txBody>
      <dsp:txXfrm>
        <a:off x="0" y="3321549"/>
        <a:ext cx="6900512" cy="1106957"/>
      </dsp:txXfrm>
    </dsp:sp>
    <dsp:sp modelId="{97C8083E-AD33-402D-95B2-B6A50EE42077}">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26F922-4C38-43B8-8181-F8000D74A85C}">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Depersonalisation </a:t>
          </a:r>
          <a:endParaRPr lang="en-US" sz="37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12/10/2023</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Lobotomy was used to treat Schizophrenia; tissues that connect  frontal lobe and prefrontal cortex is removed. This treatment technique previously received an award and was highly regarded. Insulin Coma, causes the insulin level to  drop, temporary loss of consciousness (avg 4hrs). ECT, used to treat depression, mania and some symptoms of schizophrenia. A temporary seizure is induced, causing changes in electrical impulses.  Treatment is offered twice a week, last 6 weeks (avg)</a:t>
            </a:r>
          </a:p>
        </p:txBody>
      </p:sp>
      <p:sp>
        <p:nvSpPr>
          <p:cNvPr id="4" name="Slide Number Placeholder 3"/>
          <p:cNvSpPr>
            <a:spLocks noGrp="1"/>
          </p:cNvSpPr>
          <p:nvPr>
            <p:ph type="sldNum" sz="quarter" idx="5"/>
          </p:nvPr>
        </p:nvSpPr>
        <p:spPr/>
        <p:txBody>
          <a:bodyPr/>
          <a:lstStyle/>
          <a:p>
            <a:fld id="{45CFAE6F-765C-4444-AACC-5AA39FBBC377}" type="slidenum">
              <a:rPr lang="en-US" smtClean="0"/>
              <a:t>4</a:t>
            </a:fld>
            <a:endParaRPr lang="en-US"/>
          </a:p>
        </p:txBody>
      </p:sp>
    </p:spTree>
    <p:extLst>
      <p:ext uri="{BB962C8B-B14F-4D97-AF65-F5344CB8AC3E}">
        <p14:creationId xmlns:p14="http://schemas.microsoft.com/office/powerpoint/2010/main" val="1380611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12/10/2023</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12/10/2023</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77505" y="672950"/>
            <a:ext cx="4536901" cy="5560069"/>
          </a:xfrm>
        </p:spPr>
        <p:txBody>
          <a:bodyPr anchor="b">
            <a:normAutofit/>
          </a:bodyPr>
          <a:lstStyle/>
          <a:p>
            <a:r>
              <a:rPr lang="en-GB" sz="4000" b="1" dirty="0">
                <a:latin typeface="+mn-lt"/>
              </a:rPr>
              <a:t>BMHP6006</a:t>
            </a:r>
            <a:br>
              <a:rPr lang="en-GB" sz="4000" b="1" dirty="0">
                <a:latin typeface="+mn-lt"/>
              </a:rPr>
            </a:br>
            <a:br>
              <a:rPr lang="en-GB" sz="4000" b="1" dirty="0">
                <a:latin typeface="+mn-lt"/>
              </a:rPr>
            </a:br>
            <a:r>
              <a:rPr lang="en-GB" sz="4000" b="1" dirty="0">
                <a:latin typeface="+mn-lt"/>
              </a:rPr>
              <a:t>Mental disorders and psychopathology</a:t>
            </a:r>
            <a:br>
              <a:rPr lang="en-GB" sz="4000" b="1" dirty="0">
                <a:latin typeface="+mn-lt"/>
              </a:rPr>
            </a:br>
            <a:br>
              <a:rPr lang="en-GB" sz="4000" b="1" dirty="0">
                <a:latin typeface="+mn-lt"/>
              </a:rPr>
            </a:br>
            <a:br>
              <a:rPr lang="en-GB" sz="4000" b="1" dirty="0">
                <a:latin typeface="+mn-lt"/>
              </a:rPr>
            </a:br>
            <a:r>
              <a:rPr lang="en-GB" sz="3600" u="sng" dirty="0">
                <a:latin typeface="+mn-lt"/>
              </a:rPr>
              <a:t>Week 5</a:t>
            </a:r>
            <a:br>
              <a:rPr lang="en-GB" sz="4800" b="1" dirty="0">
                <a:latin typeface="+mn-lt"/>
              </a:rPr>
            </a:br>
            <a:endParaRPr lang="en-GB" sz="4800" b="1" dirty="0">
              <a:latin typeface="+mn-lt"/>
            </a:endParaRPr>
          </a:p>
        </p:txBody>
      </p:sp>
      <p:pic>
        <p:nvPicPr>
          <p:cNvPr id="7" name="Picture 6">
            <a:extLst>
              <a:ext uri="{FF2B5EF4-FFF2-40B4-BE49-F238E27FC236}">
                <a16:creationId xmlns:a16="http://schemas.microsoft.com/office/drawing/2014/main" id="{8822B38D-F88A-E394-051F-BF51A09313E6}"/>
              </a:ext>
            </a:extLst>
          </p:cNvPr>
          <p:cNvPicPr>
            <a:picLocks noChangeAspect="1"/>
          </p:cNvPicPr>
          <p:nvPr/>
        </p:nvPicPr>
        <p:blipFill rotWithShape="1">
          <a:blip r:embed="rId2"/>
          <a:srcRect l="10585" r="6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098FE6D-7262-4839-92B0-81ABB0881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ess knights head to head">
            <a:extLst>
              <a:ext uri="{FF2B5EF4-FFF2-40B4-BE49-F238E27FC236}">
                <a16:creationId xmlns:a16="http://schemas.microsoft.com/office/drawing/2014/main" id="{A5BDA53E-B2B7-D123-616A-17873D5E789E}"/>
              </a:ext>
            </a:extLst>
          </p:cNvPr>
          <p:cNvPicPr>
            <a:picLocks noChangeAspect="1"/>
          </p:cNvPicPr>
          <p:nvPr/>
        </p:nvPicPr>
        <p:blipFill rotWithShape="1">
          <a:blip r:embed="rId2"/>
          <a:srcRect t="16667"/>
          <a:stretch/>
        </p:blipFill>
        <p:spPr>
          <a:xfrm>
            <a:off x="-1" y="12"/>
            <a:ext cx="12191979" cy="6857988"/>
          </a:xfrm>
          <a:prstGeom prst="rect">
            <a:avLst/>
          </a:prstGeom>
          <a:effectLst>
            <a:outerShdw blurRad="596900" dist="330200" dir="8820000" sx="87000" sy="87000" algn="ctr" rotWithShape="0">
              <a:srgbClr val="000000">
                <a:alpha val="29000"/>
              </a:srgbClr>
            </a:outerShdw>
          </a:effectLst>
        </p:spPr>
      </p:pic>
      <p:sp>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143500"/>
            <a:ext cx="12192000" cy="1714498"/>
          </a:xfrm>
          <a:prstGeom prst="rect">
            <a:avLst/>
          </a:prstGeom>
          <a:solidFill>
            <a:schemeClr val="bg1">
              <a:alpha val="70000"/>
            </a:schemeClr>
          </a:solidFill>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E347F-37F9-F52B-7C9D-9FC854EE4AA6}"/>
              </a:ext>
            </a:extLst>
          </p:cNvPr>
          <p:cNvSpPr>
            <a:spLocks noGrp="1"/>
          </p:cNvSpPr>
          <p:nvPr>
            <p:ph type="title"/>
          </p:nvPr>
        </p:nvSpPr>
        <p:spPr>
          <a:xfrm>
            <a:off x="1923407" y="5495253"/>
            <a:ext cx="8487331" cy="1010992"/>
          </a:xfrm>
        </p:spPr>
        <p:txBody>
          <a:bodyPr vert="horz" lIns="91440" tIns="45720" rIns="91440" bIns="45720" rtlCol="0" anchor="ctr">
            <a:normAutofit/>
          </a:bodyPr>
          <a:lstStyle/>
          <a:p>
            <a:pPr algn="ctr"/>
            <a:r>
              <a:rPr lang="en-US" sz="4000" dirty="0">
                <a:latin typeface="+mn-lt"/>
              </a:rPr>
              <a:t>The anti-psychiatry movement</a:t>
            </a:r>
          </a:p>
        </p:txBody>
      </p:sp>
    </p:spTree>
    <p:extLst>
      <p:ext uri="{BB962C8B-B14F-4D97-AF65-F5344CB8AC3E}">
        <p14:creationId xmlns:p14="http://schemas.microsoft.com/office/powerpoint/2010/main" val="1979222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281EB602-B3EF-172C-DB71-6CC76D83A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042468" cy="6858847"/>
          </a:xfrm>
          <a:prstGeom prst="rect">
            <a:avLst/>
          </a:prstGeom>
          <a:gradFill>
            <a:gsLst>
              <a:gs pos="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D7739538-A9CC-0495-611A-FC1E05A71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5842"/>
            <a:ext cx="7042468" cy="5073386"/>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7C8FBA2-0111-985C-067B-6EEB34A5A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80"/>
            <a:ext cx="5443442" cy="6854193"/>
          </a:xfrm>
          <a:prstGeom prst="rect">
            <a:avLst/>
          </a:prstGeom>
          <a:gradFill>
            <a:gsLst>
              <a:gs pos="0">
                <a:schemeClr val="accent5">
                  <a:alpha val="76000"/>
                </a:schemeClr>
              </a:gs>
              <a:gs pos="46000">
                <a:schemeClr val="accent2">
                  <a:alpha val="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353573F1-437D-2053-4E31-36508DA20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73467" y="26096"/>
            <a:ext cx="4669002" cy="6827716"/>
          </a:xfrm>
          <a:prstGeom prst="rect">
            <a:avLst/>
          </a:prstGeom>
          <a:gradFill flip="none" rotWithShape="1">
            <a:gsLst>
              <a:gs pos="0">
                <a:schemeClr val="accent5">
                  <a:lumMod val="75000"/>
                  <a:alpha val="55000"/>
                </a:schemeClr>
              </a:gs>
              <a:gs pos="45000">
                <a:schemeClr val="accent5">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 name="Title 3">
            <a:extLst>
              <a:ext uri="{FF2B5EF4-FFF2-40B4-BE49-F238E27FC236}">
                <a16:creationId xmlns:a16="http://schemas.microsoft.com/office/drawing/2014/main" id="{C6FB6CA4-4703-FA64-D380-35075F48FEEC}"/>
              </a:ext>
            </a:extLst>
          </p:cNvPr>
          <p:cNvSpPr>
            <a:spLocks noGrp="1"/>
          </p:cNvSpPr>
          <p:nvPr>
            <p:ph type="title"/>
          </p:nvPr>
        </p:nvSpPr>
        <p:spPr>
          <a:xfrm>
            <a:off x="1159606" y="1427005"/>
            <a:ext cx="4722119" cy="3530014"/>
          </a:xfrm>
        </p:spPr>
        <p:txBody>
          <a:bodyPr vert="horz" lIns="91440" tIns="45720" rIns="91440" bIns="45720" rtlCol="0" anchor="b">
            <a:normAutofit/>
          </a:bodyPr>
          <a:lstStyle/>
          <a:p>
            <a:pPr algn="ctr"/>
            <a:r>
              <a:rPr lang="en-US" sz="4800" kern="1200" dirty="0">
                <a:latin typeface="+mn-lt"/>
                <a:ea typeface="+mj-ea"/>
                <a:cs typeface="+mj-cs"/>
              </a:rPr>
              <a:t>‘Ten Days in the Madhouse’ </a:t>
            </a:r>
            <a:br>
              <a:rPr lang="en-US" sz="4800" kern="1200" dirty="0">
                <a:latin typeface="+mn-lt"/>
                <a:ea typeface="+mj-ea"/>
                <a:cs typeface="+mj-cs"/>
              </a:rPr>
            </a:br>
            <a:r>
              <a:rPr lang="en-US" sz="4800" kern="1200" dirty="0">
                <a:latin typeface="+mn-lt"/>
                <a:ea typeface="+mj-ea"/>
                <a:cs typeface="+mj-cs"/>
              </a:rPr>
              <a:t>by Nellie Bly (1887)</a:t>
            </a:r>
          </a:p>
        </p:txBody>
      </p:sp>
      <p:pic>
        <p:nvPicPr>
          <p:cNvPr id="1026" name="Picture 2" descr="Nellie Bly - Wikipedia">
            <a:extLst>
              <a:ext uri="{FF2B5EF4-FFF2-40B4-BE49-F238E27FC236}">
                <a16:creationId xmlns:a16="http://schemas.microsoft.com/office/drawing/2014/main" id="{B372AC82-5282-9CD1-5D30-E529B990D5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19040" y="876300"/>
            <a:ext cx="3385102" cy="510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600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6F4BCD-E36E-4F43-B6EB-694A95FDB0AC}"/>
              </a:ext>
            </a:extLst>
          </p:cNvPr>
          <p:cNvPicPr>
            <a:picLocks noChangeAspect="1"/>
          </p:cNvPicPr>
          <p:nvPr/>
        </p:nvPicPr>
        <p:blipFill rotWithShape="1">
          <a:blip r:embed="rId3">
            <a:extLst>
              <a:ext uri="{28A0092B-C50C-407E-A947-70E740481C1C}">
                <a14:useLocalDpi xmlns:a14="http://schemas.microsoft.com/office/drawing/2010/main" val="0"/>
              </a:ext>
            </a:extLst>
          </a:blip>
          <a:srcRect b="11477"/>
          <a:stretch/>
        </p:blipFill>
        <p:spPr>
          <a:xfrm>
            <a:off x="321730" y="321732"/>
            <a:ext cx="5674897" cy="3017405"/>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A2315EA6-656F-43F4-89DF-FCFD229C0950}"/>
              </a:ext>
            </a:extLst>
          </p:cNvPr>
          <p:cNvPicPr>
            <a:picLocks noChangeAspect="1"/>
          </p:cNvPicPr>
          <p:nvPr/>
        </p:nvPicPr>
        <p:blipFill rotWithShape="1">
          <a:blip r:embed="rId4">
            <a:extLst>
              <a:ext uri="{28A0092B-C50C-407E-A947-70E740481C1C}">
                <a14:useLocalDpi xmlns:a14="http://schemas.microsoft.com/office/drawing/2010/main" val="0"/>
              </a:ext>
            </a:extLst>
          </a:blip>
          <a:srcRect t="3694" r="-2" b="24270"/>
          <a:stretch/>
        </p:blipFill>
        <p:spPr>
          <a:xfrm>
            <a:off x="321730" y="3510853"/>
            <a:ext cx="5674897" cy="2789954"/>
          </a:xfrm>
          <a:prstGeom prst="rect">
            <a:avLst/>
          </a:prstGeom>
        </p:spPr>
      </p:pic>
      <p:pic>
        <p:nvPicPr>
          <p:cNvPr id="10" name="Picture 9" descr="A picture containing text, person, person, wall&#10;&#10;Description automatically generated">
            <a:extLst>
              <a:ext uri="{FF2B5EF4-FFF2-40B4-BE49-F238E27FC236}">
                <a16:creationId xmlns:a16="http://schemas.microsoft.com/office/drawing/2014/main" id="{635BB39E-251E-4419-87B3-6BE83D07E955}"/>
              </a:ext>
            </a:extLst>
          </p:cNvPr>
          <p:cNvPicPr>
            <a:picLocks noChangeAspect="1"/>
          </p:cNvPicPr>
          <p:nvPr/>
        </p:nvPicPr>
        <p:blipFill rotWithShape="1">
          <a:blip r:embed="rId5">
            <a:extLst>
              <a:ext uri="{28A0092B-C50C-407E-A947-70E740481C1C}">
                <a14:useLocalDpi xmlns:a14="http://schemas.microsoft.com/office/drawing/2010/main" val="0"/>
              </a:ext>
            </a:extLst>
          </a:blip>
          <a:srcRect r="-3" b="20715"/>
          <a:stretch/>
        </p:blipFill>
        <p:spPr>
          <a:xfrm>
            <a:off x="6195373" y="321733"/>
            <a:ext cx="5674897" cy="5979074"/>
          </a:xfrm>
          <a:prstGeom prst="rect">
            <a:avLst/>
          </a:prstGeom>
        </p:spPr>
      </p:pic>
    </p:spTree>
    <p:extLst>
      <p:ext uri="{BB962C8B-B14F-4D97-AF65-F5344CB8AC3E}">
        <p14:creationId xmlns:p14="http://schemas.microsoft.com/office/powerpoint/2010/main" val="4119161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281EB602-B3EF-172C-DB71-6CC76D83A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042468" cy="6858847"/>
          </a:xfrm>
          <a:prstGeom prst="rect">
            <a:avLst/>
          </a:prstGeom>
          <a:gradFill>
            <a:gsLst>
              <a:gs pos="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D7739538-A9CC-0495-611A-FC1E05A71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5842"/>
            <a:ext cx="7042468" cy="5073386"/>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07C8FBA2-0111-985C-067B-6EEB34A5A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80"/>
            <a:ext cx="5443442" cy="6854193"/>
          </a:xfrm>
          <a:prstGeom prst="rect">
            <a:avLst/>
          </a:prstGeom>
          <a:gradFill>
            <a:gsLst>
              <a:gs pos="0">
                <a:schemeClr val="accent5">
                  <a:alpha val="76000"/>
                </a:schemeClr>
              </a:gs>
              <a:gs pos="46000">
                <a:schemeClr val="accent2">
                  <a:alpha val="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353573F1-437D-2053-4E31-36508DA20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73467" y="26096"/>
            <a:ext cx="4669002" cy="6827716"/>
          </a:xfrm>
          <a:prstGeom prst="rect">
            <a:avLst/>
          </a:prstGeom>
          <a:gradFill flip="none" rotWithShape="1">
            <a:gsLst>
              <a:gs pos="0">
                <a:schemeClr val="accent5">
                  <a:lumMod val="75000"/>
                  <a:alpha val="55000"/>
                </a:schemeClr>
              </a:gs>
              <a:gs pos="45000">
                <a:schemeClr val="accent5">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 name="Title 3">
            <a:extLst>
              <a:ext uri="{FF2B5EF4-FFF2-40B4-BE49-F238E27FC236}">
                <a16:creationId xmlns:a16="http://schemas.microsoft.com/office/drawing/2014/main" id="{B229937D-90B8-A23A-EA43-E889F892BEEE}"/>
              </a:ext>
            </a:extLst>
          </p:cNvPr>
          <p:cNvSpPr>
            <a:spLocks noGrp="1"/>
          </p:cNvSpPr>
          <p:nvPr>
            <p:ph type="title"/>
          </p:nvPr>
        </p:nvSpPr>
        <p:spPr>
          <a:xfrm>
            <a:off x="1160173" y="1785842"/>
            <a:ext cx="4722119" cy="2495970"/>
          </a:xfrm>
        </p:spPr>
        <p:txBody>
          <a:bodyPr vert="horz" lIns="91440" tIns="45720" rIns="91440" bIns="45720" rtlCol="0" anchor="b">
            <a:normAutofit/>
          </a:bodyPr>
          <a:lstStyle/>
          <a:p>
            <a:pPr algn="ctr"/>
            <a:r>
              <a:rPr lang="en-US" sz="4800" kern="1200" dirty="0">
                <a:latin typeface="+mn-lt"/>
                <a:ea typeface="+mj-ea"/>
                <a:cs typeface="+mj-cs"/>
              </a:rPr>
              <a:t>Ken Kesey </a:t>
            </a:r>
            <a:br>
              <a:rPr lang="en-US" sz="4800" kern="1200" dirty="0">
                <a:latin typeface="+mn-lt"/>
                <a:ea typeface="+mj-ea"/>
                <a:cs typeface="+mj-cs"/>
              </a:rPr>
            </a:br>
            <a:r>
              <a:rPr lang="en-US" sz="4800" kern="1200" dirty="0">
                <a:latin typeface="+mn-lt"/>
                <a:ea typeface="+mj-ea"/>
                <a:cs typeface="+mj-cs"/>
              </a:rPr>
              <a:t>(1962)</a:t>
            </a:r>
          </a:p>
        </p:txBody>
      </p:sp>
      <p:pic>
        <p:nvPicPr>
          <p:cNvPr id="2050" name="Picture 2" descr="One Flew Over the Cuckoo's Nest (Film Tie-in) (Signet): Amazon.co.uk:  Kesey, Ken: 9780451163967: Books">
            <a:extLst>
              <a:ext uri="{FF2B5EF4-FFF2-40B4-BE49-F238E27FC236}">
                <a16:creationId xmlns:a16="http://schemas.microsoft.com/office/drawing/2014/main" id="{5AFFC68F-CB9E-169E-439C-60BCE44A03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63919" y="876300"/>
            <a:ext cx="2895344" cy="510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7300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E8D41CF8-5232-42BC-8D05-AFEDE2153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56"/>
            <a:ext cx="12192000" cy="6869256"/>
          </a:xfrm>
          <a:prstGeom prst="rect">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ounded Rectangle 5">
            <a:extLst>
              <a:ext uri="{FF2B5EF4-FFF2-40B4-BE49-F238E27FC236}">
                <a16:creationId xmlns:a16="http://schemas.microsoft.com/office/drawing/2014/main" id="{49237091-E62C-4878-AA4C-0B9995ADB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28801"/>
            <a:ext cx="10515600" cy="436245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Mental Illness and Psychology: Amazon.co.uk: Foucault, Michel:  9780520256392: Books">
            <a:extLst>
              <a:ext uri="{FF2B5EF4-FFF2-40B4-BE49-F238E27FC236}">
                <a16:creationId xmlns:a16="http://schemas.microsoft.com/office/drawing/2014/main" id="{D4D6CD5B-4FB8-DBEA-FE1D-1EE52BE9B4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288" y="2262188"/>
            <a:ext cx="2305050" cy="3494088"/>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Foucault's Philosophy: 7 Powerful Life Lessons | by Som Dutt | Philosophy  Simplified | Medium">
            <a:extLst>
              <a:ext uri="{FF2B5EF4-FFF2-40B4-BE49-F238E27FC236}">
                <a16:creationId xmlns:a16="http://schemas.microsoft.com/office/drawing/2014/main" id="{85DC15A8-7B58-3B99-BE80-0EF7556A0D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0600" y="2262188"/>
            <a:ext cx="7500938" cy="3494088"/>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C532F1E-C7C9-70E7-9F39-86AFD557AC8F}"/>
              </a:ext>
            </a:extLst>
          </p:cNvPr>
          <p:cNvSpPr>
            <a:spLocks noGrp="1"/>
          </p:cNvSpPr>
          <p:nvPr>
            <p:ph type="title"/>
          </p:nvPr>
        </p:nvSpPr>
        <p:spPr>
          <a:xfrm>
            <a:off x="838200" y="365125"/>
            <a:ext cx="10515600" cy="1325563"/>
          </a:xfrm>
        </p:spPr>
        <p:txBody>
          <a:bodyPr>
            <a:normAutofit/>
          </a:bodyPr>
          <a:lstStyle/>
          <a:p>
            <a:pPr algn="ctr"/>
            <a:r>
              <a:rPr lang="en-GB" u="sng" dirty="0">
                <a:latin typeface="+mn-lt"/>
              </a:rPr>
              <a:t>Foucault (1961)</a:t>
            </a:r>
          </a:p>
        </p:txBody>
      </p:sp>
    </p:spTree>
    <p:extLst>
      <p:ext uri="{BB962C8B-B14F-4D97-AF65-F5344CB8AC3E}">
        <p14:creationId xmlns:p14="http://schemas.microsoft.com/office/powerpoint/2010/main" val="1951320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16697-0C05-8D82-63C5-7F606D8F9E4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anchor="ctr">
            <a:normAutofit/>
          </a:bodyPr>
          <a:lstStyle/>
          <a:p>
            <a:pPr algn="ctr"/>
            <a:r>
              <a:rPr lang="en-GB" sz="4800" dirty="0">
                <a:solidFill>
                  <a:srgbClr val="FFFFFF"/>
                </a:solidFill>
                <a:latin typeface="+mn-lt"/>
              </a:rPr>
              <a:t>R.D. Laing</a:t>
            </a:r>
          </a:p>
        </p:txBody>
      </p:sp>
      <p:pic>
        <p:nvPicPr>
          <p:cNvPr id="2050" name="Picture 2" descr="TOP 25 QUOTES BY R. D. LAING (of 120) | A-Z Quotes">
            <a:extLst>
              <a:ext uri="{FF2B5EF4-FFF2-40B4-BE49-F238E27FC236}">
                <a16:creationId xmlns:a16="http://schemas.microsoft.com/office/drawing/2014/main" id="{D377B369-EF28-1E36-0268-20CC010A16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38600" y="1738079"/>
            <a:ext cx="7188199" cy="3378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12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53B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9B8CF-909B-47BB-BDB8-95612C7361AD}"/>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anchor="ctr">
            <a:normAutofit/>
          </a:bodyPr>
          <a:lstStyle/>
          <a:p>
            <a:pPr algn="ctr"/>
            <a:r>
              <a:rPr lang="en-GB" sz="3600" dirty="0">
                <a:solidFill>
                  <a:srgbClr val="FFFFFF"/>
                </a:solidFill>
                <a:latin typeface="+mn-lt"/>
              </a:rPr>
              <a:t>Thomas Szasz</a:t>
            </a:r>
          </a:p>
        </p:txBody>
      </p:sp>
      <p:pic>
        <p:nvPicPr>
          <p:cNvPr id="3074" name="Picture 2" descr="Thomas Szasz quote: If you talk to God, you are praying; If God...">
            <a:extLst>
              <a:ext uri="{FF2B5EF4-FFF2-40B4-BE49-F238E27FC236}">
                <a16:creationId xmlns:a16="http://schemas.microsoft.com/office/drawing/2014/main" id="{87B95E1C-B87D-0D54-EC69-2879E631EC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38600" y="1738079"/>
            <a:ext cx="7188199" cy="3378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337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7AB1-5E01-0AE7-2BC1-6A875A5A8183}"/>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anchor="ctr">
            <a:normAutofit/>
          </a:bodyPr>
          <a:lstStyle/>
          <a:p>
            <a:pPr algn="ctr"/>
            <a:r>
              <a:rPr lang="en-GB" sz="3600" dirty="0">
                <a:solidFill>
                  <a:schemeClr val="bg1"/>
                </a:solidFill>
                <a:latin typeface="+mn-lt"/>
              </a:rPr>
              <a:t>Thomas Szasz</a:t>
            </a:r>
          </a:p>
        </p:txBody>
      </p:sp>
      <p:pic>
        <p:nvPicPr>
          <p:cNvPr id="4098" name="Picture 2" descr="The Myth of Mental Illness: Foundations of a Theory of Personal Conduct by Thomas  Szasz | Goodreads">
            <a:extLst>
              <a:ext uri="{FF2B5EF4-FFF2-40B4-BE49-F238E27FC236}">
                <a16:creationId xmlns:a16="http://schemas.microsoft.com/office/drawing/2014/main" id="{47E0AEAD-0D2A-8434-D480-47FB0FD62E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76750" y="1636466"/>
            <a:ext cx="6359524" cy="3855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0767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E8D41CF8-5232-42BC-8D05-AFEDE2153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56"/>
            <a:ext cx="12192000" cy="6869256"/>
          </a:xfrm>
          <a:prstGeom prst="rect">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3" name="Rounded Rectangle 5">
            <a:extLst>
              <a:ext uri="{FF2B5EF4-FFF2-40B4-BE49-F238E27FC236}">
                <a16:creationId xmlns:a16="http://schemas.microsoft.com/office/drawing/2014/main" id="{49237091-E62C-4878-AA4C-0B9995ADB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28801"/>
            <a:ext cx="10515600" cy="436245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Experiment: Skupina ľudí predstierala, že je šialená: Psychiatri si ničoho  nevšimli, ich lesť neodhalili a zavreli ich do blázinca - Dobré správy">
            <a:extLst>
              <a:ext uri="{FF2B5EF4-FFF2-40B4-BE49-F238E27FC236}">
                <a16:creationId xmlns:a16="http://schemas.microsoft.com/office/drawing/2014/main" id="{BD0CC358-5A3D-A71A-85B0-B17894457A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288" y="2165350"/>
            <a:ext cx="7153275" cy="3684588"/>
          </a:xfrm>
          <a:prstGeom prst="rect">
            <a:avLst/>
          </a:prstGeom>
          <a:extLst>
            <a:ext uri="{909E8E84-426E-40DD-AFC4-6F175D3DCCD1}">
              <a14:hiddenFill xmlns:a14="http://schemas.microsoft.com/office/drawing/2010/main">
                <a:solidFill>
                  <a:srgbClr val="FFFFFF"/>
                </a:solidFill>
              </a14:hiddenFill>
            </a:ext>
          </a:extLst>
        </p:spPr>
      </p:pic>
      <p:pic>
        <p:nvPicPr>
          <p:cNvPr id="6146" name="Picture 2" descr="Rosenhan">
            <a:extLst>
              <a:ext uri="{FF2B5EF4-FFF2-40B4-BE49-F238E27FC236}">
                <a16:creationId xmlns:a16="http://schemas.microsoft.com/office/drawing/2014/main" id="{D2D8F78D-3D42-094E-FBA4-7E1495E52F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8825" y="2165350"/>
            <a:ext cx="2654300" cy="3684588"/>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9A13BD-53A6-3515-36A4-FAAE77F3D282}"/>
              </a:ext>
            </a:extLst>
          </p:cNvPr>
          <p:cNvSpPr>
            <a:spLocks noGrp="1"/>
          </p:cNvSpPr>
          <p:nvPr>
            <p:ph type="title"/>
          </p:nvPr>
        </p:nvSpPr>
        <p:spPr>
          <a:xfrm>
            <a:off x="838200" y="365125"/>
            <a:ext cx="10515600" cy="1325563"/>
          </a:xfrm>
        </p:spPr>
        <p:txBody>
          <a:bodyPr>
            <a:normAutofit/>
          </a:bodyPr>
          <a:lstStyle/>
          <a:p>
            <a:pPr algn="ctr"/>
            <a:r>
              <a:rPr lang="en-GB" sz="4000" u="sng" dirty="0">
                <a:latin typeface="+mn-lt"/>
              </a:rPr>
              <a:t>Rosenhan study</a:t>
            </a:r>
            <a:br>
              <a:rPr lang="en-GB" sz="4000" u="sng" dirty="0">
                <a:latin typeface="+mn-lt"/>
              </a:rPr>
            </a:br>
            <a:r>
              <a:rPr lang="en-GB" sz="4000" u="sng" dirty="0">
                <a:latin typeface="+mn-lt"/>
              </a:rPr>
              <a:t>‘On being sane in insane places’ (1973)</a:t>
            </a:r>
          </a:p>
        </p:txBody>
      </p:sp>
    </p:spTree>
    <p:extLst>
      <p:ext uri="{BB962C8B-B14F-4D97-AF65-F5344CB8AC3E}">
        <p14:creationId xmlns:p14="http://schemas.microsoft.com/office/powerpoint/2010/main" val="3536091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BFED4-1D15-FAA2-E51B-5FF41CAEA8B2}"/>
              </a:ext>
            </a:extLst>
          </p:cNvPr>
          <p:cNvSpPr>
            <a:spLocks noGrp="1"/>
          </p:cNvSpPr>
          <p:nvPr>
            <p:ph type="title"/>
          </p:nvPr>
        </p:nvSpPr>
        <p:spPr>
          <a:xfrm>
            <a:off x="635000" y="640823"/>
            <a:ext cx="3418659" cy="5583148"/>
          </a:xfrm>
        </p:spPr>
        <p:txBody>
          <a:bodyPr anchor="ctr">
            <a:normAutofit/>
          </a:bodyPr>
          <a:lstStyle/>
          <a:p>
            <a:pPr algn="ctr"/>
            <a:r>
              <a:rPr lang="en-GB" sz="4800" dirty="0">
                <a:latin typeface="+mn-lt"/>
              </a:rPr>
              <a:t>Issues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37945C3-1C7A-60E2-C2E6-650FE41C3679}"/>
              </a:ext>
            </a:extLst>
          </p:cNvPr>
          <p:cNvGraphicFramePr>
            <a:graphicFrameLocks noGrp="1"/>
          </p:cNvGraphicFramePr>
          <p:nvPr>
            <p:ph idx="1"/>
            <p:extLst>
              <p:ext uri="{D42A27DB-BD31-4B8C-83A1-F6EECF244321}">
                <p14:modId xmlns:p14="http://schemas.microsoft.com/office/powerpoint/2010/main" val="17231837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622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281EB602-B3EF-172C-DB71-6CC76D83A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042468" cy="6858847"/>
          </a:xfrm>
          <a:prstGeom prst="rect">
            <a:avLst/>
          </a:prstGeom>
          <a:gradFill>
            <a:gsLst>
              <a:gs pos="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D7739538-A9CC-0495-611A-FC1E05A71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5842"/>
            <a:ext cx="7042468" cy="5073386"/>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07C8FBA2-0111-985C-067B-6EEB34A5A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80"/>
            <a:ext cx="5443442" cy="6854193"/>
          </a:xfrm>
          <a:prstGeom prst="rect">
            <a:avLst/>
          </a:prstGeom>
          <a:gradFill>
            <a:gsLst>
              <a:gs pos="0">
                <a:schemeClr val="accent5">
                  <a:alpha val="76000"/>
                </a:schemeClr>
              </a:gs>
              <a:gs pos="46000">
                <a:schemeClr val="accent2">
                  <a:alpha val="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353573F1-437D-2053-4E31-36508DA20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73467" y="26096"/>
            <a:ext cx="4669002" cy="6827716"/>
          </a:xfrm>
          <a:prstGeom prst="rect">
            <a:avLst/>
          </a:prstGeom>
          <a:gradFill flip="none" rotWithShape="1">
            <a:gsLst>
              <a:gs pos="0">
                <a:schemeClr val="accent5">
                  <a:lumMod val="75000"/>
                  <a:alpha val="55000"/>
                </a:schemeClr>
              </a:gs>
              <a:gs pos="45000">
                <a:schemeClr val="accent5">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 name="Title 3">
            <a:extLst>
              <a:ext uri="{FF2B5EF4-FFF2-40B4-BE49-F238E27FC236}">
                <a16:creationId xmlns:a16="http://schemas.microsoft.com/office/drawing/2014/main" id="{63EBE910-F643-3E02-7E68-A32E0F39675B}"/>
              </a:ext>
            </a:extLst>
          </p:cNvPr>
          <p:cNvSpPr>
            <a:spLocks noGrp="1"/>
          </p:cNvSpPr>
          <p:nvPr>
            <p:ph type="title"/>
          </p:nvPr>
        </p:nvSpPr>
        <p:spPr>
          <a:xfrm>
            <a:off x="1153827" y="1426128"/>
            <a:ext cx="4722119" cy="3042132"/>
          </a:xfrm>
        </p:spPr>
        <p:txBody>
          <a:bodyPr vert="horz" lIns="91440" tIns="45720" rIns="91440" bIns="45720" rtlCol="0" anchor="b">
            <a:normAutofit fontScale="90000"/>
          </a:bodyPr>
          <a:lstStyle/>
          <a:p>
            <a:pPr algn="ctr"/>
            <a:r>
              <a:rPr lang="en-US" sz="4800" u="sng" kern="1200" dirty="0">
                <a:latin typeface="+mn-lt"/>
                <a:ea typeface="+mj-ea"/>
                <a:cs typeface="+mj-cs"/>
              </a:rPr>
              <a:t>The film </a:t>
            </a:r>
            <a:br>
              <a:rPr lang="en-US" sz="4800" kern="1200" dirty="0">
                <a:latin typeface="+mn-lt"/>
                <a:ea typeface="+mj-ea"/>
                <a:cs typeface="+mj-cs"/>
              </a:rPr>
            </a:br>
            <a:br>
              <a:rPr lang="en-US" sz="4800" kern="1200" dirty="0">
                <a:latin typeface="+mn-lt"/>
                <a:ea typeface="+mj-ea"/>
                <a:cs typeface="+mj-cs"/>
              </a:rPr>
            </a:br>
            <a:r>
              <a:rPr lang="en-US" sz="4800" kern="1200" dirty="0">
                <a:latin typeface="+mn-lt"/>
                <a:ea typeface="+mj-ea"/>
                <a:cs typeface="+mj-cs"/>
              </a:rPr>
              <a:t>One Flew Over the Cuckoo’s Nest (1975)</a:t>
            </a:r>
          </a:p>
        </p:txBody>
      </p:sp>
      <p:pic>
        <p:nvPicPr>
          <p:cNvPr id="3076" name="Picture 4" descr="One Flew Over The Cuckoo's Nest – Who's The Rebel? | Coming Up Millhouse">
            <a:extLst>
              <a:ext uri="{FF2B5EF4-FFF2-40B4-BE49-F238E27FC236}">
                <a16:creationId xmlns:a16="http://schemas.microsoft.com/office/drawing/2014/main" id="{03E512A8-41A0-D98F-1B3E-64B092EEA82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07482" y="2474699"/>
            <a:ext cx="3408218" cy="1908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634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Eleanor Longden at TED2013: Living with voices in your head | TED Blog">
            <a:extLst>
              <a:ext uri="{FF2B5EF4-FFF2-40B4-BE49-F238E27FC236}">
                <a16:creationId xmlns:a16="http://schemas.microsoft.com/office/drawing/2014/main" id="{A60A5758-6B54-E974-EA11-2FA00155AF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463"/>
          <a:stretch/>
        </p:blipFill>
        <p:spPr bwMode="auto">
          <a:xfrm>
            <a:off x="20" y="-1"/>
            <a:ext cx="12191979" cy="687974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66593" cy="687974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1319" y="381314"/>
            <a:ext cx="6879743" cy="6117111"/>
          </a:xfrm>
          <a:prstGeom prst="rect">
            <a:avLst/>
          </a:prstGeom>
          <a:gradFill flip="none" rotWithShape="1">
            <a:gsLst>
              <a:gs pos="0">
                <a:schemeClr val="accent5">
                  <a:lumMod val="75000"/>
                </a:schemeClr>
              </a:gs>
              <a:gs pos="100000">
                <a:schemeClr val="accent5">
                  <a:alpha val="0"/>
                </a:schemeClr>
              </a:gs>
            </a:gsLst>
            <a:lin ang="54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962A8E1D-90CD-2726-B97D-80BFB6059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23449" y="1320471"/>
            <a:ext cx="6879744" cy="4238800"/>
          </a:xfrm>
          <a:prstGeom prst="rect">
            <a:avLst/>
          </a:prstGeom>
          <a:gradFill flip="none" rotWithShape="1">
            <a:gsLst>
              <a:gs pos="0">
                <a:schemeClr val="accent2"/>
              </a:gs>
              <a:gs pos="60000">
                <a:schemeClr val="accent5">
                  <a:lumMod val="60000"/>
                  <a:lumOff val="40000"/>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05A64E8-8A7E-1885-80C2-5065AD835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2" y="-4"/>
            <a:ext cx="2545631" cy="6879743"/>
          </a:xfrm>
          <a:prstGeom prst="rect">
            <a:avLst/>
          </a:prstGeom>
          <a:gradFill flip="none" rotWithShape="1">
            <a:gsLst>
              <a:gs pos="0">
                <a:schemeClr val="accent5">
                  <a:alpha val="74000"/>
                </a:schemeClr>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0A22C-11F5-81F7-047B-8B2857170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687342" y="3090505"/>
            <a:ext cx="4504659" cy="3789239"/>
          </a:xfrm>
          <a:prstGeom prst="rect">
            <a:avLst/>
          </a:prstGeom>
          <a:gradFill flip="none" rotWithShape="1">
            <a:gsLst>
              <a:gs pos="0">
                <a:schemeClr val="accent5">
                  <a:lumMod val="75000"/>
                  <a:alpha val="61000"/>
                </a:schemeClr>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64841" y="-1"/>
            <a:ext cx="3427160" cy="6879745"/>
          </a:xfrm>
          <a:prstGeom prst="rect">
            <a:avLst/>
          </a:prstGeom>
          <a:gradFill flip="none" rotWithShape="1">
            <a:gsLst>
              <a:gs pos="5000">
                <a:schemeClr val="accent5">
                  <a:lumMod val="60000"/>
                  <a:lumOff val="40000"/>
                </a:schemeClr>
              </a:gs>
              <a:gs pos="49000">
                <a:schemeClr val="accent2">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54510" y="-1257745"/>
            <a:ext cx="4077741" cy="12197226"/>
          </a:xfrm>
          <a:prstGeom prst="rect">
            <a:avLst/>
          </a:prstGeom>
          <a:gradFill>
            <a:gsLst>
              <a:gs pos="0">
                <a:schemeClr val="accent2">
                  <a:alpha val="58000"/>
                </a:schemeClr>
              </a:gs>
              <a:gs pos="65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7EAC0-0AFE-4506-6AA9-C61188DB3CC7}"/>
              </a:ext>
            </a:extLst>
          </p:cNvPr>
          <p:cNvSpPr>
            <a:spLocks noGrp="1"/>
          </p:cNvSpPr>
          <p:nvPr>
            <p:ph type="title"/>
          </p:nvPr>
        </p:nvSpPr>
        <p:spPr>
          <a:xfrm>
            <a:off x="859028" y="2155188"/>
            <a:ext cx="4498785" cy="2839273"/>
          </a:xfrm>
        </p:spPr>
        <p:txBody>
          <a:bodyPr vert="horz" lIns="91440" tIns="45720" rIns="91440" bIns="45720" rtlCol="0" anchor="b">
            <a:normAutofit/>
          </a:bodyPr>
          <a:lstStyle/>
          <a:p>
            <a:pPr algn="ctr"/>
            <a:r>
              <a:rPr lang="en-US" sz="4000" dirty="0">
                <a:solidFill>
                  <a:srgbClr val="FFFFFF"/>
                </a:solidFill>
                <a:latin typeface="+mn-lt"/>
              </a:rPr>
              <a:t>Eleanor Longden</a:t>
            </a:r>
            <a:br>
              <a:rPr lang="en-US" sz="4000" dirty="0">
                <a:solidFill>
                  <a:srgbClr val="FFFFFF"/>
                </a:solidFill>
                <a:latin typeface="+mn-lt"/>
              </a:rPr>
            </a:br>
            <a:br>
              <a:rPr lang="en-US" sz="4000" dirty="0">
                <a:solidFill>
                  <a:srgbClr val="FFFFFF"/>
                </a:solidFill>
                <a:latin typeface="+mn-lt"/>
              </a:rPr>
            </a:br>
            <a:r>
              <a:rPr lang="en-US" sz="4000" dirty="0">
                <a:solidFill>
                  <a:srgbClr val="FFFFFF"/>
                </a:solidFill>
                <a:latin typeface="+mn-lt"/>
              </a:rPr>
              <a:t>Hearing Voices movement</a:t>
            </a:r>
          </a:p>
        </p:txBody>
      </p:sp>
    </p:spTree>
    <p:extLst>
      <p:ext uri="{BB962C8B-B14F-4D97-AF65-F5344CB8AC3E}">
        <p14:creationId xmlns:p14="http://schemas.microsoft.com/office/powerpoint/2010/main" val="22012812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185</Words>
  <Application>Microsoft Office PowerPoint</Application>
  <PresentationFormat>Widescreen</PresentationFormat>
  <Paragraphs>19</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BMHP6006  Mental disorders and psychopathology   Week 5 </vt:lpstr>
      <vt:lpstr>The anti-psychiatry movement</vt:lpstr>
      <vt:lpstr>‘Ten Days in the Madhouse’  by Nellie Bly (1887)</vt:lpstr>
      <vt:lpstr>PowerPoint Presentation</vt:lpstr>
      <vt:lpstr>Ken Kesey  (1962)</vt:lpstr>
      <vt:lpstr>Foucault (1961)</vt:lpstr>
      <vt:lpstr>R.D. Laing</vt:lpstr>
      <vt:lpstr>Thomas Szasz</vt:lpstr>
      <vt:lpstr>Thomas Szasz</vt:lpstr>
      <vt:lpstr>Rosenhan study ‘On being sane in insane places’ (1973)</vt:lpstr>
      <vt:lpstr>Issues</vt:lpstr>
      <vt:lpstr>The film   One Flew Over the Cuckoo’s Nest (1975)</vt:lpstr>
      <vt:lpstr>Eleanor Longden  Hearing Voices movement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lastModifiedBy>Alice Clayton</cp:lastModifiedBy>
  <cp:revision>23</cp:revision>
  <dcterms:created xsi:type="dcterms:W3CDTF">2021-04-19T18:06:07Z</dcterms:created>
  <dcterms:modified xsi:type="dcterms:W3CDTF">2023-10-12T07:56:08Z</dcterms:modified>
</cp:coreProperties>
</file>