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0" r:id="rId7"/>
    <p:sldId id="261" r:id="rId8"/>
    <p:sldId id="259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6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060"/>
    <a:srgbClr val="156082"/>
    <a:srgbClr val="0B76A0"/>
    <a:srgbClr val="46B1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991078-EB90-4B87-A2E4-F9312B03566F}" v="53" dt="2026-01-09T23:21:01.1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63641-7158-7BE9-0563-E6CE9DE3B4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AD9EBE-0974-9967-27BD-F658E6229D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3FDE2D-85EE-9CC2-A9CD-41F9DDB8E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23D6-9465-41C3-997C-A5B9BA3A5D2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E84B28-F79F-F022-F1AC-3D12F50EF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0BB8B9-69ED-0F9E-DF40-585C6D2FB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74C59-2633-4AFE-B5E0-97C2D883E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640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CCED4-9B27-F418-FD91-C21E25B0F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FBBD13-1480-BBE2-356B-421CD5183F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2F1ED9-B17E-1C07-F938-10C59D765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23D6-9465-41C3-997C-A5B9BA3A5D2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FDB9D4-363B-9401-B3C3-22A9F12AD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4550E0-D689-9AA1-8683-546EFD679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74C59-2633-4AFE-B5E0-97C2D883E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157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A8E06-23AB-9F50-68E2-916E51C44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C9A97C-4C29-9032-8C24-BF9C548144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7EA05C-87C1-A94C-80D5-31429F748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23D6-9465-41C3-997C-A5B9BA3A5D2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E7E6EC-5119-CD4B-95AC-08F597B13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E0D8F2-D70D-FEA8-4BC4-0840006AA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74C59-2633-4AFE-B5E0-97C2D883E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056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BA47B-7EBB-8FD3-CA8D-322967797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CA4BD-55FA-6771-4A74-D1D483F595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24407A-33AC-9059-32DB-3F4793EFEF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D50432-1219-0A45-1A30-60E20E305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23D6-9465-41C3-997C-A5B9BA3A5D2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EE39DA-A6D7-7528-5F0D-A91876855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91137E-81B0-A068-4094-652C7279E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74C59-2633-4AFE-B5E0-97C2D883E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180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CB05D-C0A0-042C-2070-995C1A062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4B9F43-7BD0-C9F8-F7BE-F7D4E83A3E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46D5AA-E0C3-E99C-832B-6E12AB0080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B800BBB-134E-FDDB-8152-48549BC7A7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D4D745-D96A-FFAF-660E-A7699305B6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6BC6A2C-AD08-5662-98C6-CC6925267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23D6-9465-41C3-997C-A5B9BA3A5D2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A3358D-13CF-8239-CC01-D1D127A0A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DE4E55-2683-4692-574A-B0C28B226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74C59-2633-4AFE-B5E0-97C2D883E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706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B76B3-5696-DD58-41AA-2276C7442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6F8606-60A0-882D-CB65-E08829049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23D6-9465-41C3-997C-A5B9BA3A5D2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027AF4-2BFB-21A6-17CB-FCEBE8F77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1E43E6-6792-6C82-1C9C-C0991704F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74C59-2633-4AFE-B5E0-97C2D883E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97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04AE69-2DD0-B24C-0ACE-251D4FABE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23D6-9465-41C3-997C-A5B9BA3A5D2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5800E9-0373-9872-FF8D-EA8983CB5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FC9263-6689-C9D3-3AD6-F57CEDA75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74C59-2633-4AFE-B5E0-97C2D883E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738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1C98F0-FE93-B620-9D90-5C7F02902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CD8E35-DFFD-C78C-042D-49DB9A605E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A28D31-2AA8-BFE6-A1F7-B3550A2171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65FC04-87FC-D25C-6F96-3ED92E244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23D6-9465-41C3-997C-A5B9BA3A5D2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C8117F-7082-2433-2E62-C9EA08360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D12855-92BC-EB2B-AB7F-B6C6A7205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74C59-2633-4AFE-B5E0-97C2D883E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356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AE7F9-CDCD-7D74-9D35-1487AC040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819985-1864-08CB-24E6-8C788F9724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EC09E7-74F5-8A13-0AEC-8906239490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B2AB69-1F44-5914-4359-7A4515AD0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23D6-9465-41C3-997C-A5B9BA3A5D2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F66715-DBCD-F616-7ECC-17507CEB1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97ACC8-B68A-970C-94FC-C57A35026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74C59-2633-4AFE-B5E0-97C2D883E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183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6A201-70E3-6FB2-63F5-0529CB08E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319C3A-629A-53BA-AFA2-C61DE342BA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09DB5D-CE39-5D13-310F-781645EE5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23D6-9465-41C3-997C-A5B9BA3A5D2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BC8CC-B61A-C1AE-2A74-CF87E5AF3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B9F6A1-5562-D017-18DA-37804A6D7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74C59-2633-4AFE-B5E0-97C2D883E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056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A32BFE1-DCBD-7574-EAD3-CAA85EC9FB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661BE4-AB17-48AA-2218-85A49DEDCE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C508FE-5F94-883F-FEE1-162247CFF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23D6-9465-41C3-997C-A5B9BA3A5D2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4572EB-0A49-5BC1-94B2-2361D48EB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AF0D0F-F996-D373-8FC2-7219D5FD5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74C59-2633-4AFE-B5E0-97C2D883E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034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9BD86B-2826-F79B-4FD2-EA64183EA5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5C13DB-FB72-EC91-886F-22FB373FC8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711BC8-7B62-CD57-0F90-A4C79CF461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7523D6-9465-41C3-997C-A5B9BA3A5D2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80CB3C-8209-B598-BAC8-28AC23AE32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B76380-C36F-D91F-AADF-15EBD8D2AB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3A74C59-2633-4AFE-B5E0-97C2D883E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23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archive.org/details/intelligencefrom0004edlowe_o9o8" TargetMode="External"/><Relationship Id="rId3" Type="http://schemas.openxmlformats.org/officeDocument/2006/relationships/hyperlink" Target="https://www.college.police.uk/app/data-ethics" TargetMode="External"/><Relationship Id="rId7" Type="http://schemas.openxmlformats.org/officeDocument/2006/relationships/hyperlink" Target="https://www.legislation.gov.uk/ukpga/1998/42/contents" TargetMode="External"/><Relationship Id="rId2" Type="http://schemas.openxmlformats.org/officeDocument/2006/relationships/hyperlink" Target="https://www.college.police.uk/app/intelligence-management/intelligence-collection-development-and-dissemination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legislation.gov.uk/ukpga/2018/12/contents" TargetMode="External"/><Relationship Id="rId5" Type="http://schemas.openxmlformats.org/officeDocument/2006/relationships/hyperlink" Target="https://www.gov.uk/government/publications/serious-and-organised-crime-strategy-2023-to-2028/no-place-to-hide-serious-and-organised-crime-strategy-2023-to-2028-accessible-version" TargetMode="External"/><Relationship Id="rId10" Type="http://schemas.openxmlformats.org/officeDocument/2006/relationships/hyperlink" Target="https://www.nationalcrimeagency.gov.uk/what-we-do/how-we-work/intelligence-enhancing-the-picture-of-serious-organised-crime-affecting-the-uk" TargetMode="External"/><Relationship Id="rId4" Type="http://schemas.openxmlformats.org/officeDocument/2006/relationships/hyperlink" Target="https://library.college.police.uk/docs/npia/NIM-Code-of-Practice.pdf" TargetMode="External"/><Relationship Id="rId9" Type="http://schemas.openxmlformats.org/officeDocument/2006/relationships/hyperlink" Target="https://www.nationalcrimeagency.gov.uk/what-we-d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6" name="Picture 22" descr="Only 40% of people in England trust their police force, research reveals |  Police | The Guardian">
            <a:extLst>
              <a:ext uri="{FF2B5EF4-FFF2-40B4-BE49-F238E27FC236}">
                <a16:creationId xmlns:a16="http://schemas.microsoft.com/office/drawing/2014/main" id="{63290241-ADB7-7672-4D8D-6F795016CA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32F42FA-2E58-0DAD-6BB8-26BFF6842955}"/>
              </a:ext>
            </a:extLst>
          </p:cNvPr>
          <p:cNvSpPr/>
          <p:nvPr/>
        </p:nvSpPr>
        <p:spPr>
          <a:xfrm>
            <a:off x="0" y="5118100"/>
            <a:ext cx="12192000" cy="1739899"/>
          </a:xfrm>
          <a:prstGeom prst="rect">
            <a:avLst/>
          </a:prstGeom>
          <a:solidFill>
            <a:schemeClr val="bg2">
              <a:lumMod val="1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2C1AD9-10D3-8983-0C3A-552E5A8683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4438444"/>
            <a:ext cx="12192000" cy="198775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en-GB" sz="3200" b="1" dirty="0">
                <a:solidFill>
                  <a:schemeClr val="bg1"/>
                </a:solidFill>
                <a:cs typeface="Aharoni" panose="02010803020104030203" pitchFamily="2" charset="-79"/>
              </a:rPr>
              <a:t>Integration of Information &amp; Intelligence Enhances the </a:t>
            </a:r>
            <a:br>
              <a:rPr lang="en-GB" sz="3200" b="1" dirty="0">
                <a:solidFill>
                  <a:schemeClr val="bg1"/>
                </a:solidFill>
                <a:cs typeface="Aharoni" panose="02010803020104030203" pitchFamily="2" charset="-79"/>
              </a:rPr>
            </a:br>
            <a:r>
              <a:rPr lang="en-GB" sz="3200" b="1" dirty="0">
                <a:solidFill>
                  <a:schemeClr val="bg1"/>
                </a:solidFill>
                <a:cs typeface="Aharoni" panose="02010803020104030203" pitchFamily="2" charset="-79"/>
              </a:rPr>
              <a:t>Effectiveness of Operational and Digital Policing in the UK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4627AD8-87CC-9F9E-CF76-27DEF5E5F830}"/>
              </a:ext>
            </a:extLst>
          </p:cNvPr>
          <p:cNvSpPr/>
          <p:nvPr/>
        </p:nvSpPr>
        <p:spPr>
          <a:xfrm>
            <a:off x="0" y="1"/>
            <a:ext cx="12192000" cy="673510"/>
          </a:xfrm>
          <a:prstGeom prst="rect">
            <a:avLst/>
          </a:prstGeom>
          <a:solidFill>
            <a:schemeClr val="bg2">
              <a:lumMod val="1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01E1D6D4-2E9B-1E13-C895-02565BEBFD91}"/>
              </a:ext>
            </a:extLst>
          </p:cNvPr>
          <p:cNvSpPr txBox="1">
            <a:spLocks/>
          </p:cNvSpPr>
          <p:nvPr/>
        </p:nvSpPr>
        <p:spPr>
          <a:xfrm>
            <a:off x="0" y="-1314244"/>
            <a:ext cx="12192000" cy="198775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cs typeface="Aharoni" panose="02010803020104030203" pitchFamily="2" charset="-79"/>
              </a:rPr>
              <a:t>2312256 – ELLIS REES</a:t>
            </a:r>
          </a:p>
        </p:txBody>
      </p:sp>
    </p:spTree>
    <p:extLst>
      <p:ext uri="{BB962C8B-B14F-4D97-AF65-F5344CB8AC3E}">
        <p14:creationId xmlns:p14="http://schemas.microsoft.com/office/powerpoint/2010/main" val="1632679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049FF7-4DAB-337E-698E-5BF140FE1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D15F7250-B50B-6AB1-6237-A925E650A7EB}"/>
              </a:ext>
            </a:extLst>
          </p:cNvPr>
          <p:cNvGrpSpPr/>
          <p:nvPr/>
        </p:nvGrpSpPr>
        <p:grpSpPr>
          <a:xfrm>
            <a:off x="-4537114" y="-99030"/>
            <a:ext cx="4537114" cy="6957030"/>
            <a:chOff x="8124000" y="-99030"/>
            <a:chExt cx="4537114" cy="6957030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5BD55B06-B867-5606-38BC-13AB5EE1C7BA}"/>
                </a:ext>
              </a:extLst>
            </p:cNvPr>
            <p:cNvGrpSpPr/>
            <p:nvPr/>
          </p:nvGrpSpPr>
          <p:grpSpPr>
            <a:xfrm>
              <a:off x="8124000" y="-99030"/>
              <a:ext cx="4537114" cy="6957030"/>
              <a:chOff x="8124000" y="-99030"/>
              <a:chExt cx="4537114" cy="6957030"/>
            </a:xfrm>
          </p:grpSpPr>
          <p:grpSp>
            <p:nvGrpSpPr>
              <p:cNvPr id="16" name="Group 15">
                <a:extLst>
                  <a:ext uri="{FF2B5EF4-FFF2-40B4-BE49-F238E27FC236}">
                    <a16:creationId xmlns:a16="http://schemas.microsoft.com/office/drawing/2014/main" id="{F041550F-CF99-3FA3-44DD-5F5191BDAD35}"/>
                  </a:ext>
                </a:extLst>
              </p:cNvPr>
              <p:cNvGrpSpPr/>
              <p:nvPr/>
            </p:nvGrpSpPr>
            <p:grpSpPr>
              <a:xfrm>
                <a:off x="8124000" y="0"/>
                <a:ext cx="4537114" cy="6858000"/>
                <a:chOff x="8124000" y="0"/>
                <a:chExt cx="4537114" cy="6858000"/>
              </a:xfrm>
            </p:grpSpPr>
            <p:sp>
              <p:nvSpPr>
                <p:cNvPr id="10" name="Rectangle 9">
                  <a:extLst>
                    <a:ext uri="{FF2B5EF4-FFF2-40B4-BE49-F238E27FC236}">
                      <a16:creationId xmlns:a16="http://schemas.microsoft.com/office/drawing/2014/main" id="{835A5E2D-E68B-854F-12F4-3065E51F76C4}"/>
                    </a:ext>
                  </a:extLst>
                </p:cNvPr>
                <p:cNvSpPr/>
                <p:nvPr/>
              </p:nvSpPr>
              <p:spPr>
                <a:xfrm>
                  <a:off x="8124000" y="0"/>
                  <a:ext cx="4068000" cy="6858000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" name="Isosceles Triangle 13">
                  <a:extLst>
                    <a:ext uri="{FF2B5EF4-FFF2-40B4-BE49-F238E27FC236}">
                      <a16:creationId xmlns:a16="http://schemas.microsoft.com/office/drawing/2014/main" id="{6DDC7BF8-5112-A21F-265D-9774EF78D3D0}"/>
                    </a:ext>
                  </a:extLst>
                </p:cNvPr>
                <p:cNvSpPr/>
                <p:nvPr/>
              </p:nvSpPr>
              <p:spPr>
                <a:xfrm rot="5400000">
                  <a:off x="12071657" y="96343"/>
                  <a:ext cx="685800" cy="493114"/>
                </a:xfrm>
                <a:prstGeom prst="triangle">
                  <a:avLst/>
                </a:prstGeom>
                <a:solidFill>
                  <a:srgbClr val="15608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7DA2800-D254-B9EE-D9AF-8937B9366304}"/>
                  </a:ext>
                </a:extLst>
              </p:cNvPr>
              <p:cNvSpPr txBox="1"/>
              <p:nvPr/>
            </p:nvSpPr>
            <p:spPr>
              <a:xfrm>
                <a:off x="9677357" y="-99030"/>
                <a:ext cx="925286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600" b="1" dirty="0">
                    <a:solidFill>
                      <a:schemeClr val="bg1"/>
                    </a:solidFill>
                  </a:rPr>
                  <a:t>C</a:t>
                </a:r>
              </a:p>
            </p:txBody>
          </p:sp>
        </p:grp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43213FE-F4B4-622A-11C6-BD8A2BE049B6}"/>
                </a:ext>
              </a:extLst>
            </p:cNvPr>
            <p:cNvSpPr txBox="1"/>
            <p:nvPr/>
          </p:nvSpPr>
          <p:spPr>
            <a:xfrm>
              <a:off x="8437500" y="1859340"/>
              <a:ext cx="3640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CONCLUSION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F228AEE-F718-6395-74A0-2A2B76E0C714}"/>
              </a:ext>
            </a:extLst>
          </p:cNvPr>
          <p:cNvGrpSpPr/>
          <p:nvPr/>
        </p:nvGrpSpPr>
        <p:grpSpPr>
          <a:xfrm>
            <a:off x="-8605114" y="-99030"/>
            <a:ext cx="4549114" cy="6957030"/>
            <a:chOff x="4056000" y="-99030"/>
            <a:chExt cx="4549114" cy="6957030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05A1D4F1-8FA1-6B07-C085-CB4A0B2C5F19}"/>
                </a:ext>
              </a:extLst>
            </p:cNvPr>
            <p:cNvGrpSpPr/>
            <p:nvPr/>
          </p:nvGrpSpPr>
          <p:grpSpPr>
            <a:xfrm>
              <a:off x="4056000" y="-99030"/>
              <a:ext cx="4549114" cy="6957030"/>
              <a:chOff x="4056000" y="-99030"/>
              <a:chExt cx="4549114" cy="6957030"/>
            </a:xfrm>
          </p:grpSpPr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C997F536-2DB8-1CE0-BABE-7425978018EC}"/>
                  </a:ext>
                </a:extLst>
              </p:cNvPr>
              <p:cNvGrpSpPr/>
              <p:nvPr/>
            </p:nvGrpSpPr>
            <p:grpSpPr>
              <a:xfrm>
                <a:off x="4056000" y="0"/>
                <a:ext cx="4549114" cy="6858000"/>
                <a:chOff x="4056000" y="0"/>
                <a:chExt cx="4549114" cy="6858000"/>
              </a:xfrm>
            </p:grpSpPr>
            <p:sp>
              <p:nvSpPr>
                <p:cNvPr id="13" name="Isosceles Triangle 12">
                  <a:extLst>
                    <a:ext uri="{FF2B5EF4-FFF2-40B4-BE49-F238E27FC236}">
                      <a16:creationId xmlns:a16="http://schemas.microsoft.com/office/drawing/2014/main" id="{8A1607D9-2E94-3070-FBCC-F403CF6A86AD}"/>
                    </a:ext>
                  </a:extLst>
                </p:cNvPr>
                <p:cNvSpPr/>
                <p:nvPr/>
              </p:nvSpPr>
              <p:spPr>
                <a:xfrm rot="5400000">
                  <a:off x="8015657" y="96343"/>
                  <a:ext cx="685800" cy="493114"/>
                </a:xfrm>
                <a:prstGeom prst="triangle">
                  <a:avLst/>
                </a:prstGeom>
                <a:solidFill>
                  <a:srgbClr val="0B76A0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9" name="Rectangle 8">
                  <a:extLst>
                    <a:ext uri="{FF2B5EF4-FFF2-40B4-BE49-F238E27FC236}">
                      <a16:creationId xmlns:a16="http://schemas.microsoft.com/office/drawing/2014/main" id="{DE59C395-681F-5871-E675-5CB4400E3A79}"/>
                    </a:ext>
                  </a:extLst>
                </p:cNvPr>
                <p:cNvSpPr/>
                <p:nvPr/>
              </p:nvSpPr>
              <p:spPr>
                <a:xfrm>
                  <a:off x="4056000" y="0"/>
                  <a:ext cx="4068000" cy="6858000"/>
                </a:xfrm>
                <a:prstGeom prst="rect">
                  <a:avLst/>
                </a:pr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B06AF05-7808-CABC-59BB-0EF411B919E1}"/>
                  </a:ext>
                </a:extLst>
              </p:cNvPr>
              <p:cNvSpPr txBox="1"/>
              <p:nvPr/>
            </p:nvSpPr>
            <p:spPr>
              <a:xfrm>
                <a:off x="5621357" y="-99030"/>
                <a:ext cx="925286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600" b="1" dirty="0">
                    <a:solidFill>
                      <a:schemeClr val="bg1"/>
                    </a:solidFill>
                  </a:rPr>
                  <a:t>B</a:t>
                </a: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D7B3A60-B462-3BE5-354E-120FEDFB52FD}"/>
                </a:ext>
              </a:extLst>
            </p:cNvPr>
            <p:cNvSpPr txBox="1"/>
            <p:nvPr/>
          </p:nvSpPr>
          <p:spPr>
            <a:xfrm>
              <a:off x="4302557" y="1859340"/>
              <a:ext cx="36402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KEY BENEFITS </a:t>
              </a:r>
            </a:p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&amp; CHALLANGES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CC24A5AC-67F7-018E-51CF-DA8899A5F853}"/>
              </a:ext>
            </a:extLst>
          </p:cNvPr>
          <p:cNvGrpSpPr/>
          <p:nvPr/>
        </p:nvGrpSpPr>
        <p:grpSpPr>
          <a:xfrm>
            <a:off x="-4549114" y="-99030"/>
            <a:ext cx="4549114" cy="6957030"/>
            <a:chOff x="0" y="-99030"/>
            <a:chExt cx="4549114" cy="6957030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102B2937-1F6E-6174-E591-6262D44FC95E}"/>
                </a:ext>
              </a:extLst>
            </p:cNvPr>
            <p:cNvGrpSpPr/>
            <p:nvPr/>
          </p:nvGrpSpPr>
          <p:grpSpPr>
            <a:xfrm>
              <a:off x="0" y="-99030"/>
              <a:ext cx="4549114" cy="6957030"/>
              <a:chOff x="0" y="-99030"/>
              <a:chExt cx="4549114" cy="6957030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5A341764-C7E6-5420-1304-7C8120666017}"/>
                  </a:ext>
                </a:extLst>
              </p:cNvPr>
              <p:cNvGrpSpPr/>
              <p:nvPr/>
            </p:nvGrpSpPr>
            <p:grpSpPr>
              <a:xfrm>
                <a:off x="0" y="0"/>
                <a:ext cx="4549114" cy="6858000"/>
                <a:chOff x="0" y="0"/>
                <a:chExt cx="4549114" cy="6858000"/>
              </a:xfrm>
            </p:grpSpPr>
            <p:sp>
              <p:nvSpPr>
                <p:cNvPr id="5" name="Rectangle 4">
                  <a:extLst>
                    <a:ext uri="{FF2B5EF4-FFF2-40B4-BE49-F238E27FC236}">
                      <a16:creationId xmlns:a16="http://schemas.microsoft.com/office/drawing/2014/main" id="{6B9868FA-3809-C2C9-BE52-38058126CDB9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4068000" cy="6858000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" name="Isosceles Triangle 10">
                  <a:extLst>
                    <a:ext uri="{FF2B5EF4-FFF2-40B4-BE49-F238E27FC236}">
                      <a16:creationId xmlns:a16="http://schemas.microsoft.com/office/drawing/2014/main" id="{7FB5994A-487C-F789-A56F-E8EE6F9D2DCA}"/>
                    </a:ext>
                  </a:extLst>
                </p:cNvPr>
                <p:cNvSpPr/>
                <p:nvPr/>
              </p:nvSpPr>
              <p:spPr>
                <a:xfrm rot="5400000">
                  <a:off x="3959657" y="96343"/>
                  <a:ext cx="685800" cy="493114"/>
                </a:xfrm>
                <a:prstGeom prst="triangle">
                  <a:avLst/>
                </a:prstGeom>
                <a:solidFill>
                  <a:srgbClr val="46B1E1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D726E3-428B-0506-3599-9DF5EB35D7C8}"/>
                  </a:ext>
                </a:extLst>
              </p:cNvPr>
              <p:cNvSpPr txBox="1"/>
              <p:nvPr/>
            </p:nvSpPr>
            <p:spPr>
              <a:xfrm>
                <a:off x="1565357" y="-99030"/>
                <a:ext cx="925286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600" b="1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5583BB8-F010-9FF8-AE8E-7AC82A0DC8AA}"/>
                </a:ext>
              </a:extLst>
            </p:cNvPr>
            <p:cNvSpPr txBox="1"/>
            <p:nvPr/>
          </p:nvSpPr>
          <p:spPr>
            <a:xfrm>
              <a:off x="207900" y="1859340"/>
              <a:ext cx="364020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INTERGRATION OF</a:t>
              </a:r>
            </a:p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INFORMATION &amp; </a:t>
              </a:r>
            </a:p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INTELLIGENCE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85904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366495-4E66-DE7A-01D5-C94D0A589E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3BCC5844-3C05-1ACF-C62C-E94E33BFA631}"/>
              </a:ext>
            </a:extLst>
          </p:cNvPr>
          <p:cNvGrpSpPr/>
          <p:nvPr/>
        </p:nvGrpSpPr>
        <p:grpSpPr>
          <a:xfrm>
            <a:off x="-4537114" y="-99030"/>
            <a:ext cx="4537114" cy="6957030"/>
            <a:chOff x="8124000" y="-99030"/>
            <a:chExt cx="4537114" cy="6957030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095508B4-BAE2-017E-7704-2EDF8C6F210D}"/>
                </a:ext>
              </a:extLst>
            </p:cNvPr>
            <p:cNvGrpSpPr/>
            <p:nvPr/>
          </p:nvGrpSpPr>
          <p:grpSpPr>
            <a:xfrm>
              <a:off x="8124000" y="-99030"/>
              <a:ext cx="4537114" cy="6957030"/>
              <a:chOff x="8124000" y="-99030"/>
              <a:chExt cx="4537114" cy="6957030"/>
            </a:xfrm>
          </p:grpSpPr>
          <p:grpSp>
            <p:nvGrpSpPr>
              <p:cNvPr id="16" name="Group 15">
                <a:extLst>
                  <a:ext uri="{FF2B5EF4-FFF2-40B4-BE49-F238E27FC236}">
                    <a16:creationId xmlns:a16="http://schemas.microsoft.com/office/drawing/2014/main" id="{94EE2D1B-0774-BB5C-77F3-0C4AA32929AB}"/>
                  </a:ext>
                </a:extLst>
              </p:cNvPr>
              <p:cNvGrpSpPr/>
              <p:nvPr/>
            </p:nvGrpSpPr>
            <p:grpSpPr>
              <a:xfrm>
                <a:off x="8124000" y="0"/>
                <a:ext cx="4537114" cy="6858000"/>
                <a:chOff x="8124000" y="0"/>
                <a:chExt cx="4537114" cy="6858000"/>
              </a:xfrm>
            </p:grpSpPr>
            <p:sp>
              <p:nvSpPr>
                <p:cNvPr id="10" name="Rectangle 9">
                  <a:extLst>
                    <a:ext uri="{FF2B5EF4-FFF2-40B4-BE49-F238E27FC236}">
                      <a16:creationId xmlns:a16="http://schemas.microsoft.com/office/drawing/2014/main" id="{A6982DF0-3476-930C-9806-4A6518AF4BB1}"/>
                    </a:ext>
                  </a:extLst>
                </p:cNvPr>
                <p:cNvSpPr/>
                <p:nvPr/>
              </p:nvSpPr>
              <p:spPr>
                <a:xfrm>
                  <a:off x="8124000" y="0"/>
                  <a:ext cx="4068000" cy="6858000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14" name="Isosceles Triangle 13">
                  <a:extLst>
                    <a:ext uri="{FF2B5EF4-FFF2-40B4-BE49-F238E27FC236}">
                      <a16:creationId xmlns:a16="http://schemas.microsoft.com/office/drawing/2014/main" id="{94FDC810-0554-AD8C-C707-B2EF1315663D}"/>
                    </a:ext>
                  </a:extLst>
                </p:cNvPr>
                <p:cNvSpPr/>
                <p:nvPr/>
              </p:nvSpPr>
              <p:spPr>
                <a:xfrm rot="5400000">
                  <a:off x="12071657" y="96343"/>
                  <a:ext cx="685800" cy="493114"/>
                </a:xfrm>
                <a:prstGeom prst="triangle">
                  <a:avLst/>
                </a:prstGeom>
                <a:solidFill>
                  <a:srgbClr val="15608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7D78CF93-36C0-87E9-8A77-81A1A0FBB8A0}"/>
                  </a:ext>
                </a:extLst>
              </p:cNvPr>
              <p:cNvSpPr txBox="1"/>
              <p:nvPr/>
            </p:nvSpPr>
            <p:spPr>
              <a:xfrm>
                <a:off x="9677357" y="-99030"/>
                <a:ext cx="925286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600" b="1" dirty="0">
                    <a:solidFill>
                      <a:schemeClr val="bg1"/>
                    </a:solidFill>
                  </a:rPr>
                  <a:t>C</a:t>
                </a:r>
              </a:p>
            </p:txBody>
          </p:sp>
        </p:grp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2BB575A8-3C8D-8415-9EDA-445CD965BA83}"/>
                </a:ext>
              </a:extLst>
            </p:cNvPr>
            <p:cNvSpPr txBox="1"/>
            <p:nvPr/>
          </p:nvSpPr>
          <p:spPr>
            <a:xfrm>
              <a:off x="8437500" y="1859340"/>
              <a:ext cx="3640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CONCLUSION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BFE96EA-A2EE-661B-89BB-3FA32644548A}"/>
              </a:ext>
            </a:extLst>
          </p:cNvPr>
          <p:cNvGrpSpPr/>
          <p:nvPr/>
        </p:nvGrpSpPr>
        <p:grpSpPr>
          <a:xfrm>
            <a:off x="0" y="-99030"/>
            <a:ext cx="4549114" cy="6957030"/>
            <a:chOff x="4056000" y="-99030"/>
            <a:chExt cx="4549114" cy="6957030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ACD62DCB-A06C-D7B2-BB48-01B3E3646707}"/>
                </a:ext>
              </a:extLst>
            </p:cNvPr>
            <p:cNvGrpSpPr/>
            <p:nvPr/>
          </p:nvGrpSpPr>
          <p:grpSpPr>
            <a:xfrm>
              <a:off x="4056000" y="-99030"/>
              <a:ext cx="4549114" cy="6957030"/>
              <a:chOff x="4056000" y="-99030"/>
              <a:chExt cx="4549114" cy="6957030"/>
            </a:xfrm>
          </p:grpSpPr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6CAB3417-12E0-9F38-C888-2956EEBEDEF0}"/>
                  </a:ext>
                </a:extLst>
              </p:cNvPr>
              <p:cNvGrpSpPr/>
              <p:nvPr/>
            </p:nvGrpSpPr>
            <p:grpSpPr>
              <a:xfrm>
                <a:off x="4056000" y="0"/>
                <a:ext cx="4549114" cy="6858000"/>
                <a:chOff x="4056000" y="0"/>
                <a:chExt cx="4549114" cy="6858000"/>
              </a:xfrm>
            </p:grpSpPr>
            <p:sp>
              <p:nvSpPr>
                <p:cNvPr id="13" name="Isosceles Triangle 12">
                  <a:extLst>
                    <a:ext uri="{FF2B5EF4-FFF2-40B4-BE49-F238E27FC236}">
                      <a16:creationId xmlns:a16="http://schemas.microsoft.com/office/drawing/2014/main" id="{B92C771A-16C2-F3CC-298A-6AF387267A47}"/>
                    </a:ext>
                  </a:extLst>
                </p:cNvPr>
                <p:cNvSpPr/>
                <p:nvPr/>
              </p:nvSpPr>
              <p:spPr>
                <a:xfrm rot="5400000">
                  <a:off x="8015657" y="96343"/>
                  <a:ext cx="685800" cy="493114"/>
                </a:xfrm>
                <a:prstGeom prst="triangle">
                  <a:avLst/>
                </a:prstGeom>
                <a:solidFill>
                  <a:srgbClr val="0B76A0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9" name="Rectangle 8">
                  <a:extLst>
                    <a:ext uri="{FF2B5EF4-FFF2-40B4-BE49-F238E27FC236}">
                      <a16:creationId xmlns:a16="http://schemas.microsoft.com/office/drawing/2014/main" id="{D4EA6CBF-4CFF-D298-EE83-CF763062D2DC}"/>
                    </a:ext>
                  </a:extLst>
                </p:cNvPr>
                <p:cNvSpPr/>
                <p:nvPr/>
              </p:nvSpPr>
              <p:spPr>
                <a:xfrm>
                  <a:off x="4056000" y="0"/>
                  <a:ext cx="4068000" cy="6858000"/>
                </a:xfrm>
                <a:prstGeom prst="rect">
                  <a:avLst/>
                </a:pr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D75DF3D-5E36-C6A8-37E8-C9B490770763}"/>
                  </a:ext>
                </a:extLst>
              </p:cNvPr>
              <p:cNvSpPr txBox="1"/>
              <p:nvPr/>
            </p:nvSpPr>
            <p:spPr>
              <a:xfrm>
                <a:off x="5621357" y="-99030"/>
                <a:ext cx="925286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600" b="1" dirty="0">
                    <a:solidFill>
                      <a:schemeClr val="bg1"/>
                    </a:solidFill>
                  </a:rPr>
                  <a:t>B</a:t>
                </a: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74F97DB2-34E7-63E3-B57A-2BFE5EAC6670}"/>
                </a:ext>
              </a:extLst>
            </p:cNvPr>
            <p:cNvSpPr txBox="1"/>
            <p:nvPr/>
          </p:nvSpPr>
          <p:spPr>
            <a:xfrm>
              <a:off x="4302557" y="1859340"/>
              <a:ext cx="36402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KEY BENEFITS </a:t>
              </a:r>
            </a:p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&amp; CHALLANGES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9A2A5671-D84C-7842-E3E0-17DB4D42AD55}"/>
              </a:ext>
            </a:extLst>
          </p:cNvPr>
          <p:cNvGrpSpPr/>
          <p:nvPr/>
        </p:nvGrpSpPr>
        <p:grpSpPr>
          <a:xfrm>
            <a:off x="0" y="-99030"/>
            <a:ext cx="4549114" cy="6957030"/>
            <a:chOff x="0" y="-99030"/>
            <a:chExt cx="4549114" cy="6957030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2CF40936-97E3-79A5-9E7D-01656FA00B11}"/>
                </a:ext>
              </a:extLst>
            </p:cNvPr>
            <p:cNvGrpSpPr/>
            <p:nvPr/>
          </p:nvGrpSpPr>
          <p:grpSpPr>
            <a:xfrm>
              <a:off x="0" y="-99030"/>
              <a:ext cx="4549114" cy="6957030"/>
              <a:chOff x="0" y="-99030"/>
              <a:chExt cx="4549114" cy="6957030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63F84A6B-F033-C1BC-20A4-B4707A481941}"/>
                  </a:ext>
                </a:extLst>
              </p:cNvPr>
              <p:cNvGrpSpPr/>
              <p:nvPr/>
            </p:nvGrpSpPr>
            <p:grpSpPr>
              <a:xfrm>
                <a:off x="0" y="0"/>
                <a:ext cx="4549114" cy="6858000"/>
                <a:chOff x="0" y="0"/>
                <a:chExt cx="4549114" cy="6858000"/>
              </a:xfrm>
            </p:grpSpPr>
            <p:sp>
              <p:nvSpPr>
                <p:cNvPr id="5" name="Rectangle 4">
                  <a:extLst>
                    <a:ext uri="{FF2B5EF4-FFF2-40B4-BE49-F238E27FC236}">
                      <a16:creationId xmlns:a16="http://schemas.microsoft.com/office/drawing/2014/main" id="{857577DB-E92A-837A-F9ED-29B9E27C365A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4068000" cy="6858000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" name="Isosceles Triangle 10">
                  <a:extLst>
                    <a:ext uri="{FF2B5EF4-FFF2-40B4-BE49-F238E27FC236}">
                      <a16:creationId xmlns:a16="http://schemas.microsoft.com/office/drawing/2014/main" id="{0C0D087A-AD51-6B4E-AF20-735EE046BD1B}"/>
                    </a:ext>
                  </a:extLst>
                </p:cNvPr>
                <p:cNvSpPr/>
                <p:nvPr/>
              </p:nvSpPr>
              <p:spPr>
                <a:xfrm rot="5400000">
                  <a:off x="3959657" y="96343"/>
                  <a:ext cx="685800" cy="493114"/>
                </a:xfrm>
                <a:prstGeom prst="triangle">
                  <a:avLst/>
                </a:prstGeom>
                <a:solidFill>
                  <a:srgbClr val="46B1E1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434D2939-6E14-004A-1F4D-22794301766A}"/>
                  </a:ext>
                </a:extLst>
              </p:cNvPr>
              <p:cNvSpPr txBox="1"/>
              <p:nvPr/>
            </p:nvSpPr>
            <p:spPr>
              <a:xfrm>
                <a:off x="1565357" y="-99030"/>
                <a:ext cx="925286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600" b="1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21666EC-C9AC-A019-46F7-E3428C7CC48E}"/>
                </a:ext>
              </a:extLst>
            </p:cNvPr>
            <p:cNvSpPr txBox="1"/>
            <p:nvPr/>
          </p:nvSpPr>
          <p:spPr>
            <a:xfrm>
              <a:off x="207900" y="1859340"/>
              <a:ext cx="364020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INTERGRATION OF</a:t>
              </a:r>
            </a:p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INFORMATION &amp; </a:t>
              </a:r>
            </a:p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INTELLIGENCE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402653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411ECF-FE91-05FC-EEDD-A19E8E26FB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F68B88B4-F05F-4DF0-0006-B20F6D2551F8}"/>
              </a:ext>
            </a:extLst>
          </p:cNvPr>
          <p:cNvGrpSpPr/>
          <p:nvPr/>
        </p:nvGrpSpPr>
        <p:grpSpPr>
          <a:xfrm>
            <a:off x="3866100" y="-99030"/>
            <a:ext cx="4537114" cy="6957030"/>
            <a:chOff x="8124000" y="-99030"/>
            <a:chExt cx="4537114" cy="6957030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115D368F-5672-976F-5CCA-4514E0A2C25F}"/>
                </a:ext>
              </a:extLst>
            </p:cNvPr>
            <p:cNvGrpSpPr/>
            <p:nvPr/>
          </p:nvGrpSpPr>
          <p:grpSpPr>
            <a:xfrm>
              <a:off x="8124000" y="-99030"/>
              <a:ext cx="4537114" cy="6957030"/>
              <a:chOff x="8124000" y="-99030"/>
              <a:chExt cx="4537114" cy="6957030"/>
            </a:xfrm>
          </p:grpSpPr>
          <p:grpSp>
            <p:nvGrpSpPr>
              <p:cNvPr id="16" name="Group 15">
                <a:extLst>
                  <a:ext uri="{FF2B5EF4-FFF2-40B4-BE49-F238E27FC236}">
                    <a16:creationId xmlns:a16="http://schemas.microsoft.com/office/drawing/2014/main" id="{90B0A930-7AAF-E2B7-6E68-400FA57A93EF}"/>
                  </a:ext>
                </a:extLst>
              </p:cNvPr>
              <p:cNvGrpSpPr/>
              <p:nvPr/>
            </p:nvGrpSpPr>
            <p:grpSpPr>
              <a:xfrm>
                <a:off x="8124000" y="0"/>
                <a:ext cx="4537114" cy="6858000"/>
                <a:chOff x="8124000" y="0"/>
                <a:chExt cx="4537114" cy="6858000"/>
              </a:xfrm>
            </p:grpSpPr>
            <p:sp>
              <p:nvSpPr>
                <p:cNvPr id="10" name="Rectangle 9">
                  <a:extLst>
                    <a:ext uri="{FF2B5EF4-FFF2-40B4-BE49-F238E27FC236}">
                      <a16:creationId xmlns:a16="http://schemas.microsoft.com/office/drawing/2014/main" id="{2DC76ADA-8307-8C11-6F8E-C731FD146930}"/>
                    </a:ext>
                  </a:extLst>
                </p:cNvPr>
                <p:cNvSpPr/>
                <p:nvPr/>
              </p:nvSpPr>
              <p:spPr>
                <a:xfrm>
                  <a:off x="8124000" y="0"/>
                  <a:ext cx="4068000" cy="6858000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" name="Isosceles Triangle 13">
                  <a:extLst>
                    <a:ext uri="{FF2B5EF4-FFF2-40B4-BE49-F238E27FC236}">
                      <a16:creationId xmlns:a16="http://schemas.microsoft.com/office/drawing/2014/main" id="{8763A7A7-D623-5EB9-9D81-8FFA8C691E95}"/>
                    </a:ext>
                  </a:extLst>
                </p:cNvPr>
                <p:cNvSpPr/>
                <p:nvPr/>
              </p:nvSpPr>
              <p:spPr>
                <a:xfrm rot="5400000">
                  <a:off x="12071657" y="96343"/>
                  <a:ext cx="685800" cy="493114"/>
                </a:xfrm>
                <a:prstGeom prst="triangle">
                  <a:avLst/>
                </a:prstGeom>
                <a:solidFill>
                  <a:srgbClr val="15608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77FE2152-C77D-81BD-F878-709151EF9629}"/>
                  </a:ext>
                </a:extLst>
              </p:cNvPr>
              <p:cNvSpPr txBox="1"/>
              <p:nvPr/>
            </p:nvSpPr>
            <p:spPr>
              <a:xfrm>
                <a:off x="9677357" y="-99030"/>
                <a:ext cx="925286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600" b="1" dirty="0">
                    <a:solidFill>
                      <a:schemeClr val="bg1"/>
                    </a:solidFill>
                  </a:rPr>
                  <a:t>C</a:t>
                </a:r>
              </a:p>
            </p:txBody>
          </p:sp>
        </p:grp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66E31515-6D06-D0CB-1D3E-F1A1579176CE}"/>
                </a:ext>
              </a:extLst>
            </p:cNvPr>
            <p:cNvSpPr txBox="1"/>
            <p:nvPr/>
          </p:nvSpPr>
          <p:spPr>
            <a:xfrm>
              <a:off x="8437500" y="1859340"/>
              <a:ext cx="3640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CONCLUSION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E711327-95A8-2B9A-932E-DB7785D44C0F}"/>
              </a:ext>
            </a:extLst>
          </p:cNvPr>
          <p:cNvGrpSpPr/>
          <p:nvPr/>
        </p:nvGrpSpPr>
        <p:grpSpPr>
          <a:xfrm>
            <a:off x="4068000" y="-99030"/>
            <a:ext cx="4549114" cy="6957030"/>
            <a:chOff x="4056000" y="-99030"/>
            <a:chExt cx="4549114" cy="6957030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AE2FBE9F-7A2D-4977-7E61-49750E629D7D}"/>
                </a:ext>
              </a:extLst>
            </p:cNvPr>
            <p:cNvGrpSpPr/>
            <p:nvPr/>
          </p:nvGrpSpPr>
          <p:grpSpPr>
            <a:xfrm>
              <a:off x="4056000" y="-99030"/>
              <a:ext cx="4549114" cy="6957030"/>
              <a:chOff x="4056000" y="-99030"/>
              <a:chExt cx="4549114" cy="6957030"/>
            </a:xfrm>
          </p:grpSpPr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6FB8403C-9E41-AFE5-87C6-8F657BF0D5E3}"/>
                  </a:ext>
                </a:extLst>
              </p:cNvPr>
              <p:cNvGrpSpPr/>
              <p:nvPr/>
            </p:nvGrpSpPr>
            <p:grpSpPr>
              <a:xfrm>
                <a:off x="4056000" y="0"/>
                <a:ext cx="4549114" cy="6858000"/>
                <a:chOff x="4056000" y="0"/>
                <a:chExt cx="4549114" cy="6858000"/>
              </a:xfrm>
            </p:grpSpPr>
            <p:sp>
              <p:nvSpPr>
                <p:cNvPr id="13" name="Isosceles Triangle 12">
                  <a:extLst>
                    <a:ext uri="{FF2B5EF4-FFF2-40B4-BE49-F238E27FC236}">
                      <a16:creationId xmlns:a16="http://schemas.microsoft.com/office/drawing/2014/main" id="{FA3392E2-5365-3D29-65BE-2A4A802907D1}"/>
                    </a:ext>
                  </a:extLst>
                </p:cNvPr>
                <p:cNvSpPr/>
                <p:nvPr/>
              </p:nvSpPr>
              <p:spPr>
                <a:xfrm rot="5400000">
                  <a:off x="8015657" y="96343"/>
                  <a:ext cx="685800" cy="493114"/>
                </a:xfrm>
                <a:prstGeom prst="triangle">
                  <a:avLst/>
                </a:prstGeom>
                <a:solidFill>
                  <a:srgbClr val="0B76A0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9" name="Rectangle 8">
                  <a:extLst>
                    <a:ext uri="{FF2B5EF4-FFF2-40B4-BE49-F238E27FC236}">
                      <a16:creationId xmlns:a16="http://schemas.microsoft.com/office/drawing/2014/main" id="{AA1B1A85-8D1E-32E3-BF1B-F90197747351}"/>
                    </a:ext>
                  </a:extLst>
                </p:cNvPr>
                <p:cNvSpPr/>
                <p:nvPr/>
              </p:nvSpPr>
              <p:spPr>
                <a:xfrm>
                  <a:off x="4056000" y="0"/>
                  <a:ext cx="4068000" cy="6858000"/>
                </a:xfrm>
                <a:prstGeom prst="rect">
                  <a:avLst/>
                </a:pr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39382CB6-4628-8FC3-8F9A-F6F572A4C30C}"/>
                  </a:ext>
                </a:extLst>
              </p:cNvPr>
              <p:cNvSpPr txBox="1"/>
              <p:nvPr/>
            </p:nvSpPr>
            <p:spPr>
              <a:xfrm>
                <a:off x="5621357" y="-99030"/>
                <a:ext cx="925286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600" b="1" dirty="0">
                    <a:solidFill>
                      <a:schemeClr val="bg1"/>
                    </a:solidFill>
                  </a:rPr>
                  <a:t>B</a:t>
                </a: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BF0D8E0-3DE6-1251-3D7A-06B7BA18B921}"/>
                </a:ext>
              </a:extLst>
            </p:cNvPr>
            <p:cNvSpPr txBox="1"/>
            <p:nvPr/>
          </p:nvSpPr>
          <p:spPr>
            <a:xfrm>
              <a:off x="4302557" y="1859340"/>
              <a:ext cx="36402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KEY BENEFITS </a:t>
              </a:r>
            </a:p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&amp; CHALLANGES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B963C9B-77F5-38FC-7D64-A3436B15FD65}"/>
              </a:ext>
            </a:extLst>
          </p:cNvPr>
          <p:cNvGrpSpPr/>
          <p:nvPr/>
        </p:nvGrpSpPr>
        <p:grpSpPr>
          <a:xfrm>
            <a:off x="0" y="-99030"/>
            <a:ext cx="4549114" cy="6957030"/>
            <a:chOff x="0" y="-99030"/>
            <a:chExt cx="4549114" cy="6957030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4ADEF848-BF6D-1D54-B4EC-F9E6B1563773}"/>
                </a:ext>
              </a:extLst>
            </p:cNvPr>
            <p:cNvGrpSpPr/>
            <p:nvPr/>
          </p:nvGrpSpPr>
          <p:grpSpPr>
            <a:xfrm>
              <a:off x="0" y="-99030"/>
              <a:ext cx="4549114" cy="6957030"/>
              <a:chOff x="0" y="-99030"/>
              <a:chExt cx="4549114" cy="6957030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2C09778A-9F6A-7B1D-837A-B4F42B7486CF}"/>
                  </a:ext>
                </a:extLst>
              </p:cNvPr>
              <p:cNvGrpSpPr/>
              <p:nvPr/>
            </p:nvGrpSpPr>
            <p:grpSpPr>
              <a:xfrm>
                <a:off x="0" y="0"/>
                <a:ext cx="4549114" cy="6858000"/>
                <a:chOff x="0" y="0"/>
                <a:chExt cx="4549114" cy="6858000"/>
              </a:xfrm>
            </p:grpSpPr>
            <p:sp>
              <p:nvSpPr>
                <p:cNvPr id="5" name="Rectangle 4">
                  <a:extLst>
                    <a:ext uri="{FF2B5EF4-FFF2-40B4-BE49-F238E27FC236}">
                      <a16:creationId xmlns:a16="http://schemas.microsoft.com/office/drawing/2014/main" id="{B70B63BB-18A4-6DF0-1D07-E97439B70421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4068000" cy="6858000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" name="Isosceles Triangle 10">
                  <a:extLst>
                    <a:ext uri="{FF2B5EF4-FFF2-40B4-BE49-F238E27FC236}">
                      <a16:creationId xmlns:a16="http://schemas.microsoft.com/office/drawing/2014/main" id="{EBA8FB7D-53F7-3C31-3E7E-0DE0E088245F}"/>
                    </a:ext>
                  </a:extLst>
                </p:cNvPr>
                <p:cNvSpPr/>
                <p:nvPr/>
              </p:nvSpPr>
              <p:spPr>
                <a:xfrm rot="5400000">
                  <a:off x="3959657" y="96343"/>
                  <a:ext cx="685800" cy="493114"/>
                </a:xfrm>
                <a:prstGeom prst="triangle">
                  <a:avLst/>
                </a:prstGeom>
                <a:solidFill>
                  <a:srgbClr val="46B1E1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92F30F6-9EC2-5BC8-1D6A-A7866114CBCE}"/>
                  </a:ext>
                </a:extLst>
              </p:cNvPr>
              <p:cNvSpPr txBox="1"/>
              <p:nvPr/>
            </p:nvSpPr>
            <p:spPr>
              <a:xfrm>
                <a:off x="1565357" y="-99030"/>
                <a:ext cx="925286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600" b="1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E5519F10-E3BE-74B6-4FC0-8928C3B3FA1B}"/>
                </a:ext>
              </a:extLst>
            </p:cNvPr>
            <p:cNvSpPr txBox="1"/>
            <p:nvPr/>
          </p:nvSpPr>
          <p:spPr>
            <a:xfrm>
              <a:off x="207900" y="1859340"/>
              <a:ext cx="364020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INTERGRATION OF</a:t>
              </a:r>
            </a:p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INFORMATION &amp; </a:t>
              </a:r>
            </a:p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INTELLIGENCE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367797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954F2D-D2A2-2DBB-84FF-C6B44CB57B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2E7EE36E-DE8D-D70F-A17D-5C8B3AF56423}"/>
              </a:ext>
            </a:extLst>
          </p:cNvPr>
          <p:cNvGrpSpPr/>
          <p:nvPr/>
        </p:nvGrpSpPr>
        <p:grpSpPr>
          <a:xfrm>
            <a:off x="8124000" y="-99030"/>
            <a:ext cx="4537114" cy="6957030"/>
            <a:chOff x="8124000" y="-99030"/>
            <a:chExt cx="4537114" cy="6957030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9E545A61-11BC-5394-4374-22B40EE40FA7}"/>
                </a:ext>
              </a:extLst>
            </p:cNvPr>
            <p:cNvGrpSpPr/>
            <p:nvPr/>
          </p:nvGrpSpPr>
          <p:grpSpPr>
            <a:xfrm>
              <a:off x="8124000" y="-99030"/>
              <a:ext cx="4537114" cy="6957030"/>
              <a:chOff x="8124000" y="-99030"/>
              <a:chExt cx="4537114" cy="6957030"/>
            </a:xfrm>
          </p:grpSpPr>
          <p:grpSp>
            <p:nvGrpSpPr>
              <p:cNvPr id="16" name="Group 15">
                <a:extLst>
                  <a:ext uri="{FF2B5EF4-FFF2-40B4-BE49-F238E27FC236}">
                    <a16:creationId xmlns:a16="http://schemas.microsoft.com/office/drawing/2014/main" id="{42AF1392-DA07-6559-0DD0-6F0C1B04311A}"/>
                  </a:ext>
                </a:extLst>
              </p:cNvPr>
              <p:cNvGrpSpPr/>
              <p:nvPr/>
            </p:nvGrpSpPr>
            <p:grpSpPr>
              <a:xfrm>
                <a:off x="8124000" y="0"/>
                <a:ext cx="4537114" cy="6858000"/>
                <a:chOff x="8124000" y="0"/>
                <a:chExt cx="4537114" cy="6858000"/>
              </a:xfrm>
            </p:grpSpPr>
            <p:sp>
              <p:nvSpPr>
                <p:cNvPr id="10" name="Rectangle 9">
                  <a:extLst>
                    <a:ext uri="{FF2B5EF4-FFF2-40B4-BE49-F238E27FC236}">
                      <a16:creationId xmlns:a16="http://schemas.microsoft.com/office/drawing/2014/main" id="{6562B3E4-C212-EA25-3EB3-C3D5F5A9EC58}"/>
                    </a:ext>
                  </a:extLst>
                </p:cNvPr>
                <p:cNvSpPr/>
                <p:nvPr/>
              </p:nvSpPr>
              <p:spPr>
                <a:xfrm>
                  <a:off x="8124000" y="0"/>
                  <a:ext cx="4068000" cy="6858000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" name="Isosceles Triangle 13">
                  <a:extLst>
                    <a:ext uri="{FF2B5EF4-FFF2-40B4-BE49-F238E27FC236}">
                      <a16:creationId xmlns:a16="http://schemas.microsoft.com/office/drawing/2014/main" id="{7A38ED37-A897-4969-F3F9-2259FD5802B9}"/>
                    </a:ext>
                  </a:extLst>
                </p:cNvPr>
                <p:cNvSpPr/>
                <p:nvPr/>
              </p:nvSpPr>
              <p:spPr>
                <a:xfrm rot="5400000">
                  <a:off x="12071657" y="96343"/>
                  <a:ext cx="685800" cy="493114"/>
                </a:xfrm>
                <a:prstGeom prst="triangle">
                  <a:avLst/>
                </a:prstGeom>
                <a:solidFill>
                  <a:srgbClr val="15608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C86B7FF-D3C2-2626-B3BE-4B74D0701D78}"/>
                  </a:ext>
                </a:extLst>
              </p:cNvPr>
              <p:cNvSpPr txBox="1"/>
              <p:nvPr/>
            </p:nvSpPr>
            <p:spPr>
              <a:xfrm>
                <a:off x="9677357" y="-99030"/>
                <a:ext cx="925286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600" b="1" dirty="0">
                    <a:solidFill>
                      <a:schemeClr val="bg1"/>
                    </a:solidFill>
                  </a:rPr>
                  <a:t>C</a:t>
                </a:r>
              </a:p>
            </p:txBody>
          </p:sp>
        </p:grp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05E7BA53-7517-ADBF-7A2E-ACF846455DAE}"/>
                </a:ext>
              </a:extLst>
            </p:cNvPr>
            <p:cNvSpPr txBox="1"/>
            <p:nvPr/>
          </p:nvSpPr>
          <p:spPr>
            <a:xfrm>
              <a:off x="8437500" y="1859340"/>
              <a:ext cx="3640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CONCLUSION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EC69EB0-9CEB-3ADF-7CF5-335027F35F58}"/>
              </a:ext>
            </a:extLst>
          </p:cNvPr>
          <p:cNvGrpSpPr/>
          <p:nvPr/>
        </p:nvGrpSpPr>
        <p:grpSpPr>
          <a:xfrm>
            <a:off x="4056000" y="-99030"/>
            <a:ext cx="4549114" cy="6957030"/>
            <a:chOff x="4056000" y="-99030"/>
            <a:chExt cx="4549114" cy="6957030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08840AF2-445B-674F-6CD0-6BFBF0E12806}"/>
                </a:ext>
              </a:extLst>
            </p:cNvPr>
            <p:cNvGrpSpPr/>
            <p:nvPr/>
          </p:nvGrpSpPr>
          <p:grpSpPr>
            <a:xfrm>
              <a:off x="4056000" y="-99030"/>
              <a:ext cx="4549114" cy="6957030"/>
              <a:chOff x="4056000" y="-99030"/>
              <a:chExt cx="4549114" cy="6957030"/>
            </a:xfrm>
          </p:grpSpPr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B4D3CB1C-DCCB-0819-A191-0C26124E762A}"/>
                  </a:ext>
                </a:extLst>
              </p:cNvPr>
              <p:cNvGrpSpPr/>
              <p:nvPr/>
            </p:nvGrpSpPr>
            <p:grpSpPr>
              <a:xfrm>
                <a:off x="4056000" y="0"/>
                <a:ext cx="4549114" cy="6858000"/>
                <a:chOff x="4056000" y="0"/>
                <a:chExt cx="4549114" cy="6858000"/>
              </a:xfrm>
            </p:grpSpPr>
            <p:sp>
              <p:nvSpPr>
                <p:cNvPr id="13" name="Isosceles Triangle 12">
                  <a:extLst>
                    <a:ext uri="{FF2B5EF4-FFF2-40B4-BE49-F238E27FC236}">
                      <a16:creationId xmlns:a16="http://schemas.microsoft.com/office/drawing/2014/main" id="{C0EFC2C1-8A74-FB39-5440-67D84CF3E603}"/>
                    </a:ext>
                  </a:extLst>
                </p:cNvPr>
                <p:cNvSpPr/>
                <p:nvPr/>
              </p:nvSpPr>
              <p:spPr>
                <a:xfrm rot="5400000">
                  <a:off x="8015657" y="96343"/>
                  <a:ext cx="685800" cy="493114"/>
                </a:xfrm>
                <a:prstGeom prst="triangle">
                  <a:avLst/>
                </a:prstGeom>
                <a:solidFill>
                  <a:srgbClr val="0B76A0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9" name="Rectangle 8">
                  <a:extLst>
                    <a:ext uri="{FF2B5EF4-FFF2-40B4-BE49-F238E27FC236}">
                      <a16:creationId xmlns:a16="http://schemas.microsoft.com/office/drawing/2014/main" id="{5543C544-EF59-57E9-7A20-C9C3B93DF2C6}"/>
                    </a:ext>
                  </a:extLst>
                </p:cNvPr>
                <p:cNvSpPr/>
                <p:nvPr/>
              </p:nvSpPr>
              <p:spPr>
                <a:xfrm>
                  <a:off x="4056000" y="0"/>
                  <a:ext cx="4068000" cy="6858000"/>
                </a:xfrm>
                <a:prstGeom prst="rect">
                  <a:avLst/>
                </a:pr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97BFEFD9-2C7A-3E38-E973-5A35B0B6DCC1}"/>
                  </a:ext>
                </a:extLst>
              </p:cNvPr>
              <p:cNvSpPr txBox="1"/>
              <p:nvPr/>
            </p:nvSpPr>
            <p:spPr>
              <a:xfrm>
                <a:off x="5621357" y="-99030"/>
                <a:ext cx="925286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600" b="1" dirty="0">
                    <a:solidFill>
                      <a:schemeClr val="bg1"/>
                    </a:solidFill>
                  </a:rPr>
                  <a:t>B</a:t>
                </a: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AA2D0214-9AE8-5AB5-614A-D22C705A4B0E}"/>
                </a:ext>
              </a:extLst>
            </p:cNvPr>
            <p:cNvSpPr txBox="1"/>
            <p:nvPr/>
          </p:nvSpPr>
          <p:spPr>
            <a:xfrm>
              <a:off x="4302557" y="1859340"/>
              <a:ext cx="36402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KEY BENEFITS </a:t>
              </a:r>
            </a:p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&amp; CHALLANGES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6CE700C-55B1-6298-1E1C-D3BC03D24F69}"/>
              </a:ext>
            </a:extLst>
          </p:cNvPr>
          <p:cNvGrpSpPr/>
          <p:nvPr/>
        </p:nvGrpSpPr>
        <p:grpSpPr>
          <a:xfrm>
            <a:off x="0" y="-99030"/>
            <a:ext cx="4549114" cy="6957030"/>
            <a:chOff x="0" y="-99030"/>
            <a:chExt cx="4549114" cy="6957030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9F1AA374-CF1D-3EFF-6251-92565F207900}"/>
                </a:ext>
              </a:extLst>
            </p:cNvPr>
            <p:cNvGrpSpPr/>
            <p:nvPr/>
          </p:nvGrpSpPr>
          <p:grpSpPr>
            <a:xfrm>
              <a:off x="0" y="-99030"/>
              <a:ext cx="4549114" cy="6957030"/>
              <a:chOff x="0" y="-99030"/>
              <a:chExt cx="4549114" cy="6957030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26FE5F37-A51D-B49D-E2D2-05607AF9817A}"/>
                  </a:ext>
                </a:extLst>
              </p:cNvPr>
              <p:cNvGrpSpPr/>
              <p:nvPr/>
            </p:nvGrpSpPr>
            <p:grpSpPr>
              <a:xfrm>
                <a:off x="0" y="0"/>
                <a:ext cx="4549114" cy="6858000"/>
                <a:chOff x="0" y="0"/>
                <a:chExt cx="4549114" cy="6858000"/>
              </a:xfrm>
            </p:grpSpPr>
            <p:sp>
              <p:nvSpPr>
                <p:cNvPr id="5" name="Rectangle 4">
                  <a:extLst>
                    <a:ext uri="{FF2B5EF4-FFF2-40B4-BE49-F238E27FC236}">
                      <a16:creationId xmlns:a16="http://schemas.microsoft.com/office/drawing/2014/main" id="{0FF2281C-4ECD-0EAC-C787-1EAC38B214D2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4068000" cy="6858000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" name="Isosceles Triangle 10">
                  <a:extLst>
                    <a:ext uri="{FF2B5EF4-FFF2-40B4-BE49-F238E27FC236}">
                      <a16:creationId xmlns:a16="http://schemas.microsoft.com/office/drawing/2014/main" id="{C455D686-2F70-619A-58E5-6F50D283A679}"/>
                    </a:ext>
                  </a:extLst>
                </p:cNvPr>
                <p:cNvSpPr/>
                <p:nvPr/>
              </p:nvSpPr>
              <p:spPr>
                <a:xfrm rot="5400000">
                  <a:off x="3959657" y="96343"/>
                  <a:ext cx="685800" cy="493114"/>
                </a:xfrm>
                <a:prstGeom prst="triangle">
                  <a:avLst/>
                </a:prstGeom>
                <a:solidFill>
                  <a:srgbClr val="46B1E1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9D48874-BEA6-D63F-B2A0-DC2725B7B8DD}"/>
                  </a:ext>
                </a:extLst>
              </p:cNvPr>
              <p:cNvSpPr txBox="1"/>
              <p:nvPr/>
            </p:nvSpPr>
            <p:spPr>
              <a:xfrm>
                <a:off x="1565357" y="-99030"/>
                <a:ext cx="925286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600" b="1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E94A858-398B-EE59-F63E-33134BB8F608}"/>
                </a:ext>
              </a:extLst>
            </p:cNvPr>
            <p:cNvSpPr txBox="1"/>
            <p:nvPr/>
          </p:nvSpPr>
          <p:spPr>
            <a:xfrm>
              <a:off x="207900" y="1859340"/>
              <a:ext cx="364020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INTERGRATION OF</a:t>
              </a:r>
            </a:p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INFORMATION &amp; </a:t>
              </a:r>
            </a:p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INTELLIGENCE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8F87B64-FBFD-B775-D984-6AA1AC03A5CA}"/>
              </a:ext>
            </a:extLst>
          </p:cNvPr>
          <p:cNvSpPr txBox="1"/>
          <p:nvPr/>
        </p:nvSpPr>
        <p:spPr>
          <a:xfrm>
            <a:off x="-12209999" y="0"/>
            <a:ext cx="12203999" cy="584775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What is the Difference Between Information and Intelligence?</a:t>
            </a:r>
          </a:p>
        </p:txBody>
      </p:sp>
    </p:spTree>
    <p:extLst>
      <p:ext uri="{BB962C8B-B14F-4D97-AF65-F5344CB8AC3E}">
        <p14:creationId xmlns:p14="http://schemas.microsoft.com/office/powerpoint/2010/main" val="14716423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816CDB-8A36-A9CA-A8DD-9F5084A775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93AC4578-7692-A78C-2EFE-6A5FFE9229B2}"/>
              </a:ext>
            </a:extLst>
          </p:cNvPr>
          <p:cNvGrpSpPr/>
          <p:nvPr/>
        </p:nvGrpSpPr>
        <p:grpSpPr>
          <a:xfrm>
            <a:off x="12192000" y="-99030"/>
            <a:ext cx="4537114" cy="6957030"/>
            <a:chOff x="8124000" y="-99030"/>
            <a:chExt cx="4537114" cy="6957030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36C9F349-CE0F-1BE7-47E1-F739C150228F}"/>
                </a:ext>
              </a:extLst>
            </p:cNvPr>
            <p:cNvGrpSpPr/>
            <p:nvPr/>
          </p:nvGrpSpPr>
          <p:grpSpPr>
            <a:xfrm>
              <a:off x="8124000" y="-99030"/>
              <a:ext cx="4537114" cy="6957030"/>
              <a:chOff x="8124000" y="-99030"/>
              <a:chExt cx="4537114" cy="6957030"/>
            </a:xfrm>
          </p:grpSpPr>
          <p:grpSp>
            <p:nvGrpSpPr>
              <p:cNvPr id="16" name="Group 15">
                <a:extLst>
                  <a:ext uri="{FF2B5EF4-FFF2-40B4-BE49-F238E27FC236}">
                    <a16:creationId xmlns:a16="http://schemas.microsoft.com/office/drawing/2014/main" id="{80B842AD-413D-1CCF-9AD0-2020FF22E2CF}"/>
                  </a:ext>
                </a:extLst>
              </p:cNvPr>
              <p:cNvGrpSpPr/>
              <p:nvPr/>
            </p:nvGrpSpPr>
            <p:grpSpPr>
              <a:xfrm>
                <a:off x="8124000" y="0"/>
                <a:ext cx="4537114" cy="6858000"/>
                <a:chOff x="8124000" y="0"/>
                <a:chExt cx="4537114" cy="6858000"/>
              </a:xfrm>
            </p:grpSpPr>
            <p:sp>
              <p:nvSpPr>
                <p:cNvPr id="10" name="Rectangle 9">
                  <a:extLst>
                    <a:ext uri="{FF2B5EF4-FFF2-40B4-BE49-F238E27FC236}">
                      <a16:creationId xmlns:a16="http://schemas.microsoft.com/office/drawing/2014/main" id="{59B70295-3AC8-DF3E-DE44-E14E41190D95}"/>
                    </a:ext>
                  </a:extLst>
                </p:cNvPr>
                <p:cNvSpPr/>
                <p:nvPr/>
              </p:nvSpPr>
              <p:spPr>
                <a:xfrm>
                  <a:off x="8124000" y="0"/>
                  <a:ext cx="4068000" cy="6858000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" name="Isosceles Triangle 13">
                  <a:extLst>
                    <a:ext uri="{FF2B5EF4-FFF2-40B4-BE49-F238E27FC236}">
                      <a16:creationId xmlns:a16="http://schemas.microsoft.com/office/drawing/2014/main" id="{A0B4B697-927A-0916-45ED-A1008054C798}"/>
                    </a:ext>
                  </a:extLst>
                </p:cNvPr>
                <p:cNvSpPr/>
                <p:nvPr/>
              </p:nvSpPr>
              <p:spPr>
                <a:xfrm rot="5400000">
                  <a:off x="12071657" y="96343"/>
                  <a:ext cx="685800" cy="493114"/>
                </a:xfrm>
                <a:prstGeom prst="triangle">
                  <a:avLst/>
                </a:prstGeom>
                <a:solidFill>
                  <a:srgbClr val="15608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2157261B-C822-BA72-7B10-BFD845742A87}"/>
                  </a:ext>
                </a:extLst>
              </p:cNvPr>
              <p:cNvSpPr txBox="1"/>
              <p:nvPr/>
            </p:nvSpPr>
            <p:spPr>
              <a:xfrm>
                <a:off x="9677357" y="-99030"/>
                <a:ext cx="925286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600" b="1" dirty="0">
                    <a:solidFill>
                      <a:schemeClr val="bg1"/>
                    </a:solidFill>
                  </a:rPr>
                  <a:t>C</a:t>
                </a:r>
              </a:p>
            </p:txBody>
          </p:sp>
        </p:grp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D666D97-750C-F2B7-9047-482147E18CA7}"/>
                </a:ext>
              </a:extLst>
            </p:cNvPr>
            <p:cNvSpPr txBox="1"/>
            <p:nvPr/>
          </p:nvSpPr>
          <p:spPr>
            <a:xfrm>
              <a:off x="8437500" y="1859340"/>
              <a:ext cx="3640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CONCLUSION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B1A2691-078E-633C-CA6E-984CAC3B51A5}"/>
              </a:ext>
            </a:extLst>
          </p:cNvPr>
          <p:cNvGrpSpPr/>
          <p:nvPr/>
        </p:nvGrpSpPr>
        <p:grpSpPr>
          <a:xfrm>
            <a:off x="12204001" y="-99030"/>
            <a:ext cx="4549114" cy="6957030"/>
            <a:chOff x="4056000" y="-99030"/>
            <a:chExt cx="4549114" cy="6957030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DE6ECB32-F73B-A277-C625-AA3AD81DB655}"/>
                </a:ext>
              </a:extLst>
            </p:cNvPr>
            <p:cNvGrpSpPr/>
            <p:nvPr/>
          </p:nvGrpSpPr>
          <p:grpSpPr>
            <a:xfrm>
              <a:off x="4056000" y="-99030"/>
              <a:ext cx="4549114" cy="6957030"/>
              <a:chOff x="4056000" y="-99030"/>
              <a:chExt cx="4549114" cy="6957030"/>
            </a:xfrm>
          </p:grpSpPr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8484249F-50FB-0AF0-3BB9-3CAFBD5BEFDB}"/>
                  </a:ext>
                </a:extLst>
              </p:cNvPr>
              <p:cNvGrpSpPr/>
              <p:nvPr/>
            </p:nvGrpSpPr>
            <p:grpSpPr>
              <a:xfrm>
                <a:off x="4056000" y="0"/>
                <a:ext cx="4549114" cy="6858000"/>
                <a:chOff x="4056000" y="0"/>
                <a:chExt cx="4549114" cy="6858000"/>
              </a:xfrm>
            </p:grpSpPr>
            <p:sp>
              <p:nvSpPr>
                <p:cNvPr id="13" name="Isosceles Triangle 12">
                  <a:extLst>
                    <a:ext uri="{FF2B5EF4-FFF2-40B4-BE49-F238E27FC236}">
                      <a16:creationId xmlns:a16="http://schemas.microsoft.com/office/drawing/2014/main" id="{3A672288-E9A6-9C0F-7E07-733B5DF62912}"/>
                    </a:ext>
                  </a:extLst>
                </p:cNvPr>
                <p:cNvSpPr/>
                <p:nvPr/>
              </p:nvSpPr>
              <p:spPr>
                <a:xfrm rot="5400000">
                  <a:off x="8015657" y="96343"/>
                  <a:ext cx="685800" cy="493114"/>
                </a:xfrm>
                <a:prstGeom prst="triangle">
                  <a:avLst/>
                </a:prstGeom>
                <a:solidFill>
                  <a:srgbClr val="0B76A0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9" name="Rectangle 8">
                  <a:extLst>
                    <a:ext uri="{FF2B5EF4-FFF2-40B4-BE49-F238E27FC236}">
                      <a16:creationId xmlns:a16="http://schemas.microsoft.com/office/drawing/2014/main" id="{A63305F4-6E81-7313-36B8-BD9617366D88}"/>
                    </a:ext>
                  </a:extLst>
                </p:cNvPr>
                <p:cNvSpPr/>
                <p:nvPr/>
              </p:nvSpPr>
              <p:spPr>
                <a:xfrm>
                  <a:off x="4056000" y="0"/>
                  <a:ext cx="4068000" cy="6858000"/>
                </a:xfrm>
                <a:prstGeom prst="rect">
                  <a:avLst/>
                </a:pr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E275D9E-616A-D3A1-0EBF-3E3BF8B38C06}"/>
                  </a:ext>
                </a:extLst>
              </p:cNvPr>
              <p:cNvSpPr txBox="1"/>
              <p:nvPr/>
            </p:nvSpPr>
            <p:spPr>
              <a:xfrm>
                <a:off x="5621357" y="-99030"/>
                <a:ext cx="925286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600" b="1" dirty="0">
                    <a:solidFill>
                      <a:schemeClr val="bg1"/>
                    </a:solidFill>
                  </a:rPr>
                  <a:t>B</a:t>
                </a: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ECE4E60-9F00-44BD-7B12-02F2D3A30EF1}"/>
                </a:ext>
              </a:extLst>
            </p:cNvPr>
            <p:cNvSpPr txBox="1"/>
            <p:nvPr/>
          </p:nvSpPr>
          <p:spPr>
            <a:xfrm>
              <a:off x="4302557" y="1859340"/>
              <a:ext cx="36402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KEY BENEFITS </a:t>
              </a:r>
            </a:p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&amp; CHALLANGES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0A80B408-D246-36EF-3778-B583183A353C}"/>
              </a:ext>
            </a:extLst>
          </p:cNvPr>
          <p:cNvGrpSpPr/>
          <p:nvPr/>
        </p:nvGrpSpPr>
        <p:grpSpPr>
          <a:xfrm>
            <a:off x="12204000" y="-99030"/>
            <a:ext cx="4549114" cy="6957030"/>
            <a:chOff x="0" y="-99030"/>
            <a:chExt cx="4549114" cy="6957030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1D961F97-D185-76E1-0A9E-0A7270684BBC}"/>
                </a:ext>
              </a:extLst>
            </p:cNvPr>
            <p:cNvGrpSpPr/>
            <p:nvPr/>
          </p:nvGrpSpPr>
          <p:grpSpPr>
            <a:xfrm>
              <a:off x="0" y="-99030"/>
              <a:ext cx="4549114" cy="6957030"/>
              <a:chOff x="0" y="-99030"/>
              <a:chExt cx="4549114" cy="6957030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D22ACE66-FCCF-24B3-96EF-99C3F23BD649}"/>
                  </a:ext>
                </a:extLst>
              </p:cNvPr>
              <p:cNvGrpSpPr/>
              <p:nvPr/>
            </p:nvGrpSpPr>
            <p:grpSpPr>
              <a:xfrm>
                <a:off x="0" y="0"/>
                <a:ext cx="4549114" cy="6858000"/>
                <a:chOff x="0" y="0"/>
                <a:chExt cx="4549114" cy="6858000"/>
              </a:xfrm>
            </p:grpSpPr>
            <p:sp>
              <p:nvSpPr>
                <p:cNvPr id="5" name="Rectangle 4">
                  <a:extLst>
                    <a:ext uri="{FF2B5EF4-FFF2-40B4-BE49-F238E27FC236}">
                      <a16:creationId xmlns:a16="http://schemas.microsoft.com/office/drawing/2014/main" id="{C9C2F651-5EE6-9DE3-3A2C-036547B67EBD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4068000" cy="6858000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" name="Isosceles Triangle 10">
                  <a:extLst>
                    <a:ext uri="{FF2B5EF4-FFF2-40B4-BE49-F238E27FC236}">
                      <a16:creationId xmlns:a16="http://schemas.microsoft.com/office/drawing/2014/main" id="{1FFD6EB5-6943-BF0D-762F-CCB325BF6896}"/>
                    </a:ext>
                  </a:extLst>
                </p:cNvPr>
                <p:cNvSpPr/>
                <p:nvPr/>
              </p:nvSpPr>
              <p:spPr>
                <a:xfrm rot="5400000">
                  <a:off x="3959657" y="96343"/>
                  <a:ext cx="685800" cy="493114"/>
                </a:xfrm>
                <a:prstGeom prst="triangle">
                  <a:avLst/>
                </a:prstGeom>
                <a:solidFill>
                  <a:srgbClr val="46B1E1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E40C1A4-2D8E-E6EC-53C3-DF6134D528A5}"/>
                  </a:ext>
                </a:extLst>
              </p:cNvPr>
              <p:cNvSpPr txBox="1"/>
              <p:nvPr/>
            </p:nvSpPr>
            <p:spPr>
              <a:xfrm>
                <a:off x="1565357" y="-99030"/>
                <a:ext cx="925286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600" b="1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8055AAB-5574-118C-A387-B2EA78F8A498}"/>
                </a:ext>
              </a:extLst>
            </p:cNvPr>
            <p:cNvSpPr txBox="1"/>
            <p:nvPr/>
          </p:nvSpPr>
          <p:spPr>
            <a:xfrm>
              <a:off x="207900" y="1859340"/>
              <a:ext cx="364020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INTERGRATION OF</a:t>
              </a:r>
            </a:p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INFORMATION &amp; </a:t>
              </a:r>
            </a:p>
            <a:p>
              <a:pPr algn="ctr"/>
              <a:r>
                <a:rPr lang="en-GB" sz="3200" b="1" dirty="0">
                  <a:solidFill>
                    <a:schemeClr val="bg1"/>
                  </a:solidFill>
                </a:rPr>
                <a:t>INTELLIGENCE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3E0BC45-C1A9-4EBA-C571-50845B850021}"/>
              </a:ext>
            </a:extLst>
          </p:cNvPr>
          <p:cNvSpPr txBox="1"/>
          <p:nvPr/>
        </p:nvSpPr>
        <p:spPr>
          <a:xfrm>
            <a:off x="-1" y="0"/>
            <a:ext cx="12203999" cy="584775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What is the Difference Between Information and Intelligence?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DCC3593C-8BF8-47B1-2F79-ED0B7B4E060B}"/>
              </a:ext>
            </a:extLst>
          </p:cNvPr>
          <p:cNvGrpSpPr/>
          <p:nvPr/>
        </p:nvGrpSpPr>
        <p:grpSpPr>
          <a:xfrm>
            <a:off x="1123401" y="889575"/>
            <a:ext cx="9945198" cy="5432793"/>
            <a:chOff x="1123401" y="721935"/>
            <a:chExt cx="9945198" cy="5432793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63D8ED45-AE76-504C-8880-6BF323D946DC}"/>
                </a:ext>
              </a:extLst>
            </p:cNvPr>
            <p:cNvGrpSpPr/>
            <p:nvPr/>
          </p:nvGrpSpPr>
          <p:grpSpPr>
            <a:xfrm>
              <a:off x="1123401" y="721935"/>
              <a:ext cx="9945198" cy="4462760"/>
              <a:chOff x="1470123" y="702146"/>
              <a:chExt cx="9945198" cy="4462760"/>
            </a:xfrm>
          </p:grpSpPr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2BDEA42-1FC1-3193-009B-D681C8068779}"/>
                  </a:ext>
                </a:extLst>
              </p:cNvPr>
              <p:cNvSpPr txBox="1"/>
              <p:nvPr/>
            </p:nvSpPr>
            <p:spPr>
              <a:xfrm>
                <a:off x="1470123" y="702146"/>
                <a:ext cx="3124200" cy="369332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GB" dirty="0"/>
                  <a:t>National Crime Agency (n.d)</a:t>
                </a:r>
              </a:p>
            </p:txBody>
          </p:sp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BCA47CE1-15FD-055E-28EB-BF3E79709C92}"/>
                  </a:ext>
                </a:extLst>
              </p:cNvPr>
              <p:cNvGrpSpPr/>
              <p:nvPr/>
            </p:nvGrpSpPr>
            <p:grpSpPr>
              <a:xfrm>
                <a:off x="1470124" y="1071478"/>
                <a:ext cx="9945197" cy="4093428"/>
                <a:chOff x="1470124" y="1071478"/>
                <a:chExt cx="9945197" cy="4093428"/>
              </a:xfrm>
            </p:grpSpPr>
            <p:sp>
              <p:nvSpPr>
                <p:cNvPr id="3" name="TextBox 2">
                  <a:extLst>
                    <a:ext uri="{FF2B5EF4-FFF2-40B4-BE49-F238E27FC236}">
                      <a16:creationId xmlns:a16="http://schemas.microsoft.com/office/drawing/2014/main" id="{514D79AC-6B33-ABBF-B503-1F65B964EEC3}"/>
                    </a:ext>
                  </a:extLst>
                </p:cNvPr>
                <p:cNvSpPr txBox="1"/>
                <p:nvPr/>
              </p:nvSpPr>
              <p:spPr>
                <a:xfrm>
                  <a:off x="1470124" y="1071478"/>
                  <a:ext cx="9945197" cy="4093428"/>
                </a:xfrm>
                <a:prstGeom prst="rect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r>
                    <a:rPr lang="en-GB" sz="2000" b="1" dirty="0"/>
                    <a:t>Information refers to data that has been collected, such as;</a:t>
                  </a:r>
                </a:p>
                <a:p>
                  <a:endParaRPr lang="en-GB" sz="2000" b="1" dirty="0"/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en-GB" sz="2000" b="1" dirty="0"/>
                    <a:t>Crime Reports</a:t>
                  </a:r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en-GB" sz="2000" b="1" dirty="0"/>
                    <a:t>CCTV Footage</a:t>
                  </a:r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en-GB" sz="2000" b="1" dirty="0"/>
                    <a:t>Social Media Posts</a:t>
                  </a:r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en-GB" sz="2000" b="1" dirty="0"/>
                    <a:t>etc …</a:t>
                  </a:r>
                </a:p>
                <a:p>
                  <a:endParaRPr lang="en-GB" sz="2000" b="1" dirty="0"/>
                </a:p>
                <a:p>
                  <a:r>
                    <a:rPr lang="en-GB" sz="2000" b="1" dirty="0"/>
                    <a:t>Intelligence is information that has been analysed, evaluated, and contextualised to support decision making.</a:t>
                  </a:r>
                </a:p>
                <a:p>
                  <a:endParaRPr lang="en-GB" sz="2000" b="1" dirty="0"/>
                </a:p>
                <a:p>
                  <a:r>
                    <a:rPr lang="en-GB" sz="2000" b="1" dirty="0">
                      <a:highlight>
                        <a:srgbClr val="FFFF00"/>
                      </a:highlight>
                    </a:rPr>
                    <a:t>In simple terms, information is just raw material, intelligence is the understanding, and the integration of what brings those insights together to support decision making.</a:t>
                  </a:r>
                </a:p>
              </p:txBody>
            </p:sp>
            <p:pic>
              <p:nvPicPr>
                <p:cNvPr id="2050" name="Picture 2" descr="National Crime Agency – Civil Service ...">
                  <a:extLst>
                    <a:ext uri="{FF2B5EF4-FFF2-40B4-BE49-F238E27FC236}">
                      <a16:creationId xmlns:a16="http://schemas.microsoft.com/office/drawing/2014/main" id="{AC9C717F-CD9F-E304-9E34-DC07F92BD121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2828" r="9171"/>
                <a:stretch>
                  <a:fillRect/>
                </a:stretch>
              </p:blipFill>
              <p:spPr bwMode="auto">
                <a:xfrm>
                  <a:off x="9750050" y="1201110"/>
                  <a:ext cx="1431215" cy="137361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6BC79D74-2F76-32B1-74F3-C8BA70FBA1F0}"/>
                </a:ext>
              </a:extLst>
            </p:cNvPr>
            <p:cNvSpPr txBox="1"/>
            <p:nvPr/>
          </p:nvSpPr>
          <p:spPr>
            <a:xfrm>
              <a:off x="1123401" y="5446842"/>
              <a:ext cx="7765878" cy="70788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GB" sz="2000" b="1" i="1" dirty="0"/>
                <a:t>“All intelligence is information; not all information is intelligence”</a:t>
              </a:r>
            </a:p>
            <a:p>
              <a:r>
                <a:rPr lang="en-GB" sz="2000" dirty="0"/>
                <a:t>(Lowenthal, 2009, p.1)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420542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F0FF6C-D3ED-55E7-F7CF-ABBAFD36B1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9D9E0A-2810-48A3-D1E4-F14FE0007AE3}"/>
              </a:ext>
            </a:extLst>
          </p:cNvPr>
          <p:cNvSpPr txBox="1"/>
          <p:nvPr/>
        </p:nvSpPr>
        <p:spPr>
          <a:xfrm>
            <a:off x="-1" y="0"/>
            <a:ext cx="12203999" cy="584775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Integration of Information and Intelligence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EDAF6C7-D38B-A758-9602-BA6B4BD8A6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130" y="807720"/>
            <a:ext cx="4606676" cy="56709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9EA91E1-3708-B96F-669E-E60DC873C8C0}"/>
              </a:ext>
            </a:extLst>
          </p:cNvPr>
          <p:cNvSpPr txBox="1"/>
          <p:nvPr/>
        </p:nvSpPr>
        <p:spPr>
          <a:xfrm>
            <a:off x="5774054" y="626998"/>
            <a:ext cx="5589270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b="1" dirty="0"/>
              <a:t>National Intelligence Model (NIM)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B107AE6-B548-BA44-828D-563EDB03BBB6}"/>
              </a:ext>
            </a:extLst>
          </p:cNvPr>
          <p:cNvSpPr txBox="1"/>
          <p:nvPr/>
        </p:nvSpPr>
        <p:spPr>
          <a:xfrm>
            <a:off x="5030152" y="1150218"/>
            <a:ext cx="7077075" cy="49859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Gather intelligence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Evaluate intelligence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Manage intelligence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en-GB" sz="2400" b="1" dirty="0"/>
              <a:t>     </a:t>
            </a:r>
            <a:r>
              <a:rPr lang="en-GB" sz="2400" b="1" u="sng" dirty="0"/>
              <a:t>This supports;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Underpins intelligence led policing and sets priorities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Uses analysed intelligence to inform tactical and resource decisions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Used to allocate resources and determine operational focus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29F7E34-0B9B-9F99-3F03-D1DE279B11A2}"/>
              </a:ext>
            </a:extLst>
          </p:cNvPr>
          <p:cNvSpPr txBox="1"/>
          <p:nvPr/>
        </p:nvSpPr>
        <p:spPr>
          <a:xfrm>
            <a:off x="5030152" y="6136198"/>
            <a:ext cx="2132648" cy="3714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Home Office (2005)</a:t>
            </a:r>
          </a:p>
        </p:txBody>
      </p:sp>
    </p:spTree>
    <p:extLst>
      <p:ext uri="{BB962C8B-B14F-4D97-AF65-F5344CB8AC3E}">
        <p14:creationId xmlns:p14="http://schemas.microsoft.com/office/powerpoint/2010/main" val="36514692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705F7B-03AE-4369-2824-C1CC6CBBFE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1160D1E-127C-375E-6419-4061206FDCCF}"/>
              </a:ext>
            </a:extLst>
          </p:cNvPr>
          <p:cNvSpPr txBox="1"/>
          <p:nvPr/>
        </p:nvSpPr>
        <p:spPr>
          <a:xfrm>
            <a:off x="-1" y="0"/>
            <a:ext cx="12203999" cy="584775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/>
              <a:t>Integration of Information and Intelligence</a:t>
            </a:r>
            <a:endParaRPr lang="en-GB" sz="3200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AEEC7FB-3343-BEE8-A3C6-03339EBDBA04}"/>
              </a:ext>
            </a:extLst>
          </p:cNvPr>
          <p:cNvGrpSpPr/>
          <p:nvPr/>
        </p:nvGrpSpPr>
        <p:grpSpPr>
          <a:xfrm>
            <a:off x="934138" y="715206"/>
            <a:ext cx="2311732" cy="894519"/>
            <a:chOff x="885825" y="845637"/>
            <a:chExt cx="3762375" cy="14558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56BC4220-644F-2E63-FDCB-3CF92D9C2A44}"/>
                </a:ext>
              </a:extLst>
            </p:cNvPr>
            <p:cNvSpPr/>
            <p:nvPr/>
          </p:nvSpPr>
          <p:spPr>
            <a:xfrm>
              <a:off x="885825" y="845637"/>
              <a:ext cx="3762375" cy="145584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074" name="Picture 2" descr="Home">
              <a:extLst>
                <a:ext uri="{FF2B5EF4-FFF2-40B4-BE49-F238E27FC236}">
                  <a16:creationId xmlns:a16="http://schemas.microsoft.com/office/drawing/2014/main" id="{4548EC2C-0074-35E0-F858-765CC97624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1075" y="976068"/>
              <a:ext cx="3509962" cy="11949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AA5E01B-7736-3D4A-B5F9-D65B31BB9B49}"/>
              </a:ext>
            </a:extLst>
          </p:cNvPr>
          <p:cNvGrpSpPr/>
          <p:nvPr/>
        </p:nvGrpSpPr>
        <p:grpSpPr>
          <a:xfrm>
            <a:off x="934138" y="1740156"/>
            <a:ext cx="10323724" cy="4510082"/>
            <a:chOff x="153776" y="1740156"/>
            <a:chExt cx="10323724" cy="4510082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81EC58F-D156-92D2-12FA-FAFD2BE88B7C}"/>
                </a:ext>
              </a:extLst>
            </p:cNvPr>
            <p:cNvSpPr txBox="1"/>
            <p:nvPr/>
          </p:nvSpPr>
          <p:spPr>
            <a:xfrm>
              <a:off x="153776" y="1740156"/>
              <a:ext cx="6477000" cy="225504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sz="2400" dirty="0"/>
                <a:t>Internal &amp; external databases</a:t>
              </a: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sz="2400" dirty="0"/>
                <a:t>CCTV systems</a:t>
              </a: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sz="2400" dirty="0"/>
                <a:t>Covert human intelligence sources (CHIS)</a:t>
              </a: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sz="2400" dirty="0"/>
                <a:t>Automatic number plate recognition systems</a:t>
              </a:r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C1E57CF8-647D-291C-82F7-C5673532511E}"/>
                </a:ext>
              </a:extLst>
            </p:cNvPr>
            <p:cNvCxnSpPr>
              <a:stCxn id="5" idx="2"/>
            </p:cNvCxnSpPr>
            <p:nvPr/>
          </p:nvCxnSpPr>
          <p:spPr>
            <a:xfrm>
              <a:off x="3392276" y="3995197"/>
              <a:ext cx="1093999" cy="1176878"/>
            </a:xfrm>
            <a:prstGeom prst="straightConnector1">
              <a:avLst/>
            </a:prstGeom>
            <a:ln w="19050" cap="flat" cmpd="sng" algn="ctr">
              <a:solidFill>
                <a:schemeClr val="dk1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3A96354-6025-A8AD-0BC2-9BBF10958185}"/>
                </a:ext>
              </a:extLst>
            </p:cNvPr>
            <p:cNvSpPr txBox="1"/>
            <p:nvPr/>
          </p:nvSpPr>
          <p:spPr>
            <a:xfrm>
              <a:off x="4486275" y="4549195"/>
              <a:ext cx="5991225" cy="1701043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sz="2400" dirty="0"/>
                <a:t>Faster identification of suspects</a:t>
              </a: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sz="2400" dirty="0"/>
                <a:t>Links between offences</a:t>
              </a: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sz="2400" dirty="0"/>
                <a:t>Evidence based decision making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A0036280-D199-2154-9B7E-726F209E9B7A}"/>
              </a:ext>
            </a:extLst>
          </p:cNvPr>
          <p:cNvSpPr txBox="1"/>
          <p:nvPr/>
        </p:nvSpPr>
        <p:spPr>
          <a:xfrm>
            <a:off x="934138" y="5877987"/>
            <a:ext cx="267930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College of Policing (2013)</a:t>
            </a:r>
          </a:p>
        </p:txBody>
      </p:sp>
    </p:spTree>
    <p:extLst>
      <p:ext uri="{BB962C8B-B14F-4D97-AF65-F5344CB8AC3E}">
        <p14:creationId xmlns:p14="http://schemas.microsoft.com/office/powerpoint/2010/main" val="2582187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4D562A-E935-9FB4-DC9D-0B8457412E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4285CB-9830-3995-F2E6-7E9E20034384}"/>
              </a:ext>
            </a:extLst>
          </p:cNvPr>
          <p:cNvSpPr txBox="1"/>
          <p:nvPr/>
        </p:nvSpPr>
        <p:spPr>
          <a:xfrm>
            <a:off x="-1" y="0"/>
            <a:ext cx="12203999" cy="584775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/>
              <a:t>Integration of Information and Intelligence</a:t>
            </a:r>
            <a:endParaRPr lang="en-GB" sz="3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F0474A-6E81-BFE7-4AEC-AD44504BB418}"/>
              </a:ext>
            </a:extLst>
          </p:cNvPr>
          <p:cNvSpPr txBox="1"/>
          <p:nvPr/>
        </p:nvSpPr>
        <p:spPr>
          <a:xfrm>
            <a:off x="600075" y="1849180"/>
            <a:ext cx="3905250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Common Types of Online Offending (Cybercrime)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3B6A38-7248-4391-A4FA-67222E48F2E1}"/>
              </a:ext>
            </a:extLst>
          </p:cNvPr>
          <p:cNvSpPr txBox="1"/>
          <p:nvPr/>
        </p:nvSpPr>
        <p:spPr>
          <a:xfrm>
            <a:off x="600075" y="2922875"/>
            <a:ext cx="3905250" cy="22550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Fraud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Money Laundering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Sexual Abuse of Children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Ransomware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04D975-AE63-CA6F-206F-D682FD676908}"/>
              </a:ext>
            </a:extLst>
          </p:cNvPr>
          <p:cNvSpPr txBox="1"/>
          <p:nvPr/>
        </p:nvSpPr>
        <p:spPr>
          <a:xfrm>
            <a:off x="600075" y="5420614"/>
            <a:ext cx="2132648" cy="3714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Home Office (2023)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7C12187-C8BB-ACBE-14A7-61D7C3AA2AF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11" r="5085"/>
          <a:stretch>
            <a:fillRect/>
          </a:stretch>
        </p:blipFill>
        <p:spPr>
          <a:xfrm>
            <a:off x="4973678" y="2245628"/>
            <a:ext cx="6723024" cy="2366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7797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E10EC2-9E56-56D0-B5E3-39E6D8C49C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2" name="Picture 12" descr="Five firearms trainers at the National Crime Agency sacked for faking  official records | ITV News Granada">
            <a:extLst>
              <a:ext uri="{FF2B5EF4-FFF2-40B4-BE49-F238E27FC236}">
                <a16:creationId xmlns:a16="http://schemas.microsoft.com/office/drawing/2014/main" id="{19CE82E1-AA0C-F263-0677-22202C654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D0D5A80-1536-3BC3-5884-0B6538F0B374}"/>
              </a:ext>
            </a:extLst>
          </p:cNvPr>
          <p:cNvSpPr txBox="1"/>
          <p:nvPr/>
        </p:nvSpPr>
        <p:spPr>
          <a:xfrm>
            <a:off x="-1" y="0"/>
            <a:ext cx="12203999" cy="584775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/>
              <a:t>Integration of Information and Intelligence</a:t>
            </a:r>
            <a:endParaRPr lang="en-GB" sz="3200" dirty="0"/>
          </a:p>
        </p:txBody>
      </p:sp>
      <p:pic>
        <p:nvPicPr>
          <p:cNvPr id="5122" name="Picture 2" descr="National Crime Agency – Civil Service ...">
            <a:extLst>
              <a:ext uri="{FF2B5EF4-FFF2-40B4-BE49-F238E27FC236}">
                <a16:creationId xmlns:a16="http://schemas.microsoft.com/office/drawing/2014/main" id="{D6BAA17F-CAEA-E0BF-9D04-63F035DB3A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67" b="12667"/>
          <a:stretch>
            <a:fillRect/>
          </a:stretch>
        </p:blipFill>
        <p:spPr bwMode="auto">
          <a:xfrm>
            <a:off x="300038" y="766763"/>
            <a:ext cx="2143125" cy="16002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5124" name="Picture 4" descr="Counter Terrorism Policing - Wikipedia">
            <a:extLst>
              <a:ext uri="{FF2B5EF4-FFF2-40B4-BE49-F238E27FC236}">
                <a16:creationId xmlns:a16="http://schemas.microsoft.com/office/drawing/2014/main" id="{D86686F3-6876-14A3-B243-B49B26EA8A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4462" y="860005"/>
            <a:ext cx="2857500" cy="16002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9AF0043-98E0-1E5D-F8A3-099E69588557}"/>
              </a:ext>
            </a:extLst>
          </p:cNvPr>
          <p:cNvSpPr txBox="1"/>
          <p:nvPr/>
        </p:nvSpPr>
        <p:spPr>
          <a:xfrm>
            <a:off x="300038" y="2735436"/>
            <a:ext cx="5524500" cy="28090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Border vulnerabilities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Drug trafficking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Modern slavery and human trafficking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Smuggling illegal firearms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     etc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D6BC69-D92A-B45C-4BC3-ECD5B0EA107A}"/>
              </a:ext>
            </a:extLst>
          </p:cNvPr>
          <p:cNvSpPr txBox="1"/>
          <p:nvPr/>
        </p:nvSpPr>
        <p:spPr>
          <a:xfrm>
            <a:off x="300038" y="5647239"/>
            <a:ext cx="293846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National Crime Agency (n.d)</a:t>
            </a:r>
          </a:p>
        </p:txBody>
      </p:sp>
    </p:spTree>
    <p:extLst>
      <p:ext uri="{BB962C8B-B14F-4D97-AF65-F5344CB8AC3E}">
        <p14:creationId xmlns:p14="http://schemas.microsoft.com/office/powerpoint/2010/main" val="15502246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9FAC4-C87E-3BC1-41B7-A9D4855734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1983CA5-4EA8-0FC0-9E38-D25A712163D7}"/>
              </a:ext>
            </a:extLst>
          </p:cNvPr>
          <p:cNvSpPr txBox="1"/>
          <p:nvPr/>
        </p:nvSpPr>
        <p:spPr>
          <a:xfrm>
            <a:off x="-1" y="0"/>
            <a:ext cx="12203999" cy="584775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Key Benefits &amp; Challenges</a:t>
            </a:r>
          </a:p>
        </p:txBody>
      </p:sp>
      <p:pic>
        <p:nvPicPr>
          <p:cNvPr id="6146" name="Picture 2" descr="Data Protection Act 2018 - the ...">
            <a:extLst>
              <a:ext uri="{FF2B5EF4-FFF2-40B4-BE49-F238E27FC236}">
                <a16:creationId xmlns:a16="http://schemas.microsoft.com/office/drawing/2014/main" id="{1FFAC757-5FCE-706F-4C41-F657BBE64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5" r="15454"/>
          <a:stretch>
            <a:fillRect/>
          </a:stretch>
        </p:blipFill>
        <p:spPr bwMode="auto">
          <a:xfrm>
            <a:off x="866775" y="1135349"/>
            <a:ext cx="3486150" cy="26574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6148" name="Picture 4" descr="Human Rights in Northern Ireland: What ...">
            <a:extLst>
              <a:ext uri="{FF2B5EF4-FFF2-40B4-BE49-F238E27FC236}">
                <a16:creationId xmlns:a16="http://schemas.microsoft.com/office/drawing/2014/main" id="{22344DCD-DE08-87AD-37A5-C7F434072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775" y="4057648"/>
            <a:ext cx="3486150" cy="22331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5B2EBC-FE93-01C0-1E2F-856E7E8FEF70}"/>
              </a:ext>
            </a:extLst>
          </p:cNvPr>
          <p:cNvSpPr txBox="1"/>
          <p:nvPr/>
        </p:nvSpPr>
        <p:spPr>
          <a:xfrm>
            <a:off x="5819775" y="2788271"/>
            <a:ext cx="48101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Dictates how within the police, information is stored, analysed, and shared via lawful, necessary, and proportionate means.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D9E8E3-8E6F-FCEB-285E-FB5EF211604C}"/>
              </a:ext>
            </a:extLst>
          </p:cNvPr>
          <p:cNvSpPr txBox="1"/>
          <p:nvPr/>
        </p:nvSpPr>
        <p:spPr>
          <a:xfrm>
            <a:off x="866775" y="675396"/>
            <a:ext cx="193357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Legislation (2018)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9B0D21-27F7-F47A-8D8C-EE0AC543DF28}"/>
              </a:ext>
            </a:extLst>
          </p:cNvPr>
          <p:cNvSpPr txBox="1"/>
          <p:nvPr/>
        </p:nvSpPr>
        <p:spPr>
          <a:xfrm>
            <a:off x="866774" y="6370927"/>
            <a:ext cx="193357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Legislation (1998)</a:t>
            </a:r>
          </a:p>
        </p:txBody>
      </p:sp>
    </p:spTree>
    <p:extLst>
      <p:ext uri="{BB962C8B-B14F-4D97-AF65-F5344CB8AC3E}">
        <p14:creationId xmlns:p14="http://schemas.microsoft.com/office/powerpoint/2010/main" val="1365133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AF1BA6-725B-CD12-BBA5-269E15A6E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7A0ED5-0594-0F62-828B-996AD06FB7BD}"/>
              </a:ext>
            </a:extLst>
          </p:cNvPr>
          <p:cNvSpPr txBox="1"/>
          <p:nvPr/>
        </p:nvSpPr>
        <p:spPr>
          <a:xfrm>
            <a:off x="-1" y="0"/>
            <a:ext cx="12203999" cy="584775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Key Benefits &amp; Challenges + Conclusion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FAD075-424B-DF1A-CD83-CDDDE8BB74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146" y="1809524"/>
            <a:ext cx="5249008" cy="323895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D283DC7-2135-3C4E-6BD4-06DF007025C9}"/>
              </a:ext>
            </a:extLst>
          </p:cNvPr>
          <p:cNvSpPr txBox="1"/>
          <p:nvPr/>
        </p:nvSpPr>
        <p:spPr>
          <a:xfrm>
            <a:off x="671146" y="5267325"/>
            <a:ext cx="266700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College of Policing (2025)</a:t>
            </a:r>
          </a:p>
        </p:txBody>
      </p:sp>
      <p:pic>
        <p:nvPicPr>
          <p:cNvPr id="7170" name="Picture 2" descr="EPIC - 'Ethical Policing is Courageous' - General Policing Discussions -  Police Community">
            <a:extLst>
              <a:ext uri="{FF2B5EF4-FFF2-40B4-BE49-F238E27FC236}">
                <a16:creationId xmlns:a16="http://schemas.microsoft.com/office/drawing/2014/main" id="{73FADA3D-B838-5625-9434-4D5D26D251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1848" y="1628775"/>
            <a:ext cx="5579512" cy="3419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1463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C1E9CB-2F33-3FDB-EED6-F30849080C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AD3EAF8-57E6-3059-94AF-85DA1BB08A23}"/>
              </a:ext>
            </a:extLst>
          </p:cNvPr>
          <p:cNvSpPr txBox="1"/>
          <p:nvPr/>
        </p:nvSpPr>
        <p:spPr>
          <a:xfrm>
            <a:off x="-1" y="0"/>
            <a:ext cx="12203999" cy="584775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Research Timeline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6E6FA2-5647-1BF4-5C6F-2B3027C69703}"/>
              </a:ext>
            </a:extLst>
          </p:cNvPr>
          <p:cNvSpPr txBox="1"/>
          <p:nvPr/>
        </p:nvSpPr>
        <p:spPr>
          <a:xfrm>
            <a:off x="4109884" y="713401"/>
            <a:ext cx="3972232" cy="34163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Stage 2:</a:t>
            </a:r>
          </a:p>
          <a:p>
            <a:r>
              <a:rPr lang="en-GB" dirty="0"/>
              <a:t>Intelligence Research.</a:t>
            </a:r>
          </a:p>
          <a:p>
            <a:pPr marL="285750" indent="-285750">
              <a:buFontTx/>
              <a:buChar char="-"/>
            </a:pPr>
            <a:r>
              <a:rPr lang="en-GB" dirty="0"/>
              <a:t>Research the National Intelligence Model (NIM)</a:t>
            </a:r>
          </a:p>
          <a:p>
            <a:pPr marL="285750" indent="-285750">
              <a:buFontTx/>
              <a:buChar char="-"/>
            </a:pPr>
            <a:r>
              <a:rPr lang="en-GB" dirty="0"/>
              <a:t>Research intelligence led policing</a:t>
            </a:r>
          </a:p>
          <a:p>
            <a:pPr marL="285750" indent="-285750">
              <a:buFontTx/>
              <a:buChar char="-"/>
            </a:pPr>
            <a:r>
              <a:rPr lang="en-GB" dirty="0"/>
              <a:t>Research how intelligence informs operational decision – making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1A6018-42BE-B6A3-DB7D-06235578D09E}"/>
              </a:ext>
            </a:extLst>
          </p:cNvPr>
          <p:cNvSpPr txBox="1"/>
          <p:nvPr/>
        </p:nvSpPr>
        <p:spPr>
          <a:xfrm>
            <a:off x="137652" y="713401"/>
            <a:ext cx="3972232" cy="34163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Stage 1:</a:t>
            </a:r>
          </a:p>
          <a:p>
            <a:r>
              <a:rPr lang="en-GB" dirty="0"/>
              <a:t>Focus: Understand the role of information and intelligence in UK policing.</a:t>
            </a:r>
          </a:p>
          <a:p>
            <a:pPr marL="285750" indent="-285750">
              <a:buFontTx/>
              <a:buChar char="-"/>
            </a:pPr>
            <a:r>
              <a:rPr lang="en-GB" dirty="0"/>
              <a:t>Define the concept of information against intelligence</a:t>
            </a:r>
          </a:p>
          <a:p>
            <a:pPr marL="285750" indent="-285750">
              <a:buFontTx/>
              <a:buChar char="-"/>
            </a:pPr>
            <a:r>
              <a:rPr lang="en-GB" dirty="0"/>
              <a:t>Topic Ideas:</a:t>
            </a:r>
          </a:p>
          <a:p>
            <a:pPr marL="285750" indent="-285750">
              <a:buFontTx/>
              <a:buChar char="-"/>
            </a:pPr>
            <a:r>
              <a:rPr lang="en-GB" dirty="0"/>
              <a:t>Operational Policing</a:t>
            </a:r>
          </a:p>
          <a:p>
            <a:pPr marL="285750" indent="-285750">
              <a:buFontTx/>
              <a:buChar char="-"/>
            </a:pPr>
            <a:r>
              <a:rPr lang="en-GB" dirty="0"/>
              <a:t>Digital Policing</a:t>
            </a:r>
          </a:p>
          <a:p>
            <a:pPr marL="285750" indent="-285750">
              <a:buFontTx/>
              <a:buChar char="-"/>
            </a:pPr>
            <a:r>
              <a:rPr lang="en-GB" dirty="0"/>
              <a:t>Legal &amp; Ethical Concerns</a:t>
            </a:r>
          </a:p>
          <a:p>
            <a:pPr marL="285750" indent="-285750">
              <a:buFontTx/>
              <a:buChar char="-"/>
            </a:pPr>
            <a:r>
              <a:rPr lang="en-GB" dirty="0"/>
              <a:t>Identify UK specific focuses like NIM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B2604E-016C-646A-1B2E-8928DC687B5D}"/>
              </a:ext>
            </a:extLst>
          </p:cNvPr>
          <p:cNvSpPr txBox="1"/>
          <p:nvPr/>
        </p:nvSpPr>
        <p:spPr>
          <a:xfrm>
            <a:off x="8082116" y="713401"/>
            <a:ext cx="3972232" cy="34163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Stage 3:</a:t>
            </a:r>
          </a:p>
          <a:p>
            <a:pPr marL="285750" indent="-285750">
              <a:buFontTx/>
              <a:buChar char="-"/>
            </a:pPr>
            <a:r>
              <a:rPr lang="en-GB" dirty="0"/>
              <a:t>Research cybercrime, online offending, and digital evidence</a:t>
            </a:r>
          </a:p>
          <a:p>
            <a:pPr marL="285750" indent="-285750">
              <a:buFontTx/>
              <a:buChar char="-"/>
            </a:pPr>
            <a:r>
              <a:rPr lang="en-GB" dirty="0"/>
              <a:t>Examine how digital data is analysed and integrated</a:t>
            </a:r>
          </a:p>
          <a:p>
            <a:pPr marL="285750" indent="-285750">
              <a:buFontTx/>
              <a:buChar char="-"/>
            </a:pPr>
            <a:r>
              <a:rPr lang="en-GB" dirty="0"/>
              <a:t>Considered national and international intelligence sharing</a:t>
            </a:r>
          </a:p>
          <a:p>
            <a:pPr marL="285750" indent="-285750">
              <a:buFontTx/>
              <a:buChar char="-"/>
            </a:pPr>
            <a:r>
              <a:rPr lang="en-GB" dirty="0"/>
              <a:t>Linked digital intelligence to emerging threats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1D941B-391B-D47D-BDFB-3FD8D545E362}"/>
              </a:ext>
            </a:extLst>
          </p:cNvPr>
          <p:cNvSpPr txBox="1"/>
          <p:nvPr/>
        </p:nvSpPr>
        <p:spPr>
          <a:xfrm>
            <a:off x="137652" y="4129721"/>
            <a:ext cx="3972232" cy="25853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Stage 4:</a:t>
            </a:r>
          </a:p>
          <a:p>
            <a:r>
              <a:rPr lang="en-GB" dirty="0"/>
              <a:t>Legal and ethical concerns.</a:t>
            </a:r>
          </a:p>
          <a:p>
            <a:pPr marL="285750" indent="-285750">
              <a:buFontTx/>
              <a:buChar char="-"/>
            </a:pPr>
            <a:r>
              <a:rPr lang="en-GB" dirty="0"/>
              <a:t>Research UK legislation</a:t>
            </a:r>
          </a:p>
          <a:p>
            <a:pPr marL="285750" indent="-285750">
              <a:buFontTx/>
              <a:buChar char="-"/>
            </a:pPr>
            <a:r>
              <a:rPr lang="en-GB" dirty="0"/>
              <a:t>Data protection Act 2018</a:t>
            </a:r>
          </a:p>
          <a:p>
            <a:pPr marL="285750" indent="-285750">
              <a:buFontTx/>
              <a:buChar char="-"/>
            </a:pPr>
            <a:r>
              <a:rPr lang="en-GB" dirty="0"/>
              <a:t>Human rights Act 1998</a:t>
            </a:r>
          </a:p>
          <a:p>
            <a:pPr marL="285750" indent="-285750">
              <a:buFontTx/>
              <a:buChar char="-"/>
            </a:pPr>
            <a:r>
              <a:rPr lang="en-GB" dirty="0"/>
              <a:t>Reviewed College of Policing APP &amp; Code of Ethics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D17C07-768F-3AF7-1AC3-42DBB8701749}"/>
              </a:ext>
            </a:extLst>
          </p:cNvPr>
          <p:cNvSpPr txBox="1"/>
          <p:nvPr/>
        </p:nvSpPr>
        <p:spPr>
          <a:xfrm>
            <a:off x="4109884" y="4129721"/>
            <a:ext cx="3972232" cy="25853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Stage 5:</a:t>
            </a:r>
          </a:p>
          <a:p>
            <a:r>
              <a:rPr lang="en-GB" dirty="0"/>
              <a:t>Creation of Presentation.</a:t>
            </a:r>
          </a:p>
          <a:p>
            <a:r>
              <a:rPr lang="en-GB" dirty="0"/>
              <a:t>Translated research into presentation.</a:t>
            </a:r>
          </a:p>
          <a:p>
            <a:pPr marL="285750" indent="-285750">
              <a:buFontTx/>
              <a:buChar char="-"/>
            </a:pPr>
            <a:r>
              <a:rPr lang="en-GB" dirty="0"/>
              <a:t>Structured content into logical presentation flow</a:t>
            </a:r>
          </a:p>
          <a:p>
            <a:pPr marL="285750" indent="-285750">
              <a:buFontTx/>
              <a:buChar char="-"/>
            </a:pPr>
            <a:r>
              <a:rPr lang="en-GB" dirty="0"/>
              <a:t>Ensured all examples were UK specific</a:t>
            </a:r>
          </a:p>
          <a:p>
            <a:pPr marL="285750" indent="-285750">
              <a:buFontTx/>
              <a:buChar char="-"/>
            </a:pPr>
            <a:r>
              <a:rPr lang="en-GB" dirty="0"/>
              <a:t>Adjusted content to meet 10-minute quota</a:t>
            </a:r>
          </a:p>
        </p:txBody>
      </p:sp>
    </p:spTree>
    <p:extLst>
      <p:ext uri="{BB962C8B-B14F-4D97-AF65-F5344CB8AC3E}">
        <p14:creationId xmlns:p14="http://schemas.microsoft.com/office/powerpoint/2010/main" val="401071329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363033-346A-B54A-1D59-00EF9E774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24C5C6-DAAB-535A-72BB-DD01ACEC3A02}"/>
              </a:ext>
            </a:extLst>
          </p:cNvPr>
          <p:cNvSpPr txBox="1"/>
          <p:nvPr/>
        </p:nvSpPr>
        <p:spPr>
          <a:xfrm>
            <a:off x="-1" y="0"/>
            <a:ext cx="12203999" cy="584775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References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6D3268-F80C-5F08-F208-81A48A489F6F}"/>
              </a:ext>
            </a:extLst>
          </p:cNvPr>
          <p:cNvSpPr txBox="1"/>
          <p:nvPr/>
        </p:nvSpPr>
        <p:spPr>
          <a:xfrm>
            <a:off x="133350" y="698500"/>
            <a:ext cx="11925300" cy="94179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200" dirty="0"/>
              <a:t>College of Policing (2013). </a:t>
            </a:r>
            <a:r>
              <a:rPr lang="en-GB" sz="1200" i="1" dirty="0"/>
              <a:t>Intelligence collection, development and dissemination</a:t>
            </a:r>
            <a:r>
              <a:rPr lang="en-GB" sz="1200" dirty="0"/>
              <a:t>. College of Policing. Available at: </a:t>
            </a:r>
            <a:r>
              <a:rPr lang="en-GB" sz="1200" dirty="0">
                <a:hlinkClick r:id="rId2"/>
              </a:rPr>
              <a:t>https://www.college.police.uk/app/intelligence-management/intelligence-collection-development-and-dissemination</a:t>
            </a:r>
            <a:r>
              <a:rPr lang="en-GB" sz="1200" dirty="0"/>
              <a:t> (Accessed 02/01/26).</a:t>
            </a:r>
          </a:p>
          <a:p>
            <a:pPr marL="228600" indent="-228600">
              <a:buFont typeface="+mj-lt"/>
              <a:buAutoNum type="arabicPeriod"/>
            </a:pPr>
            <a:endParaRPr lang="en-GB" sz="1200" dirty="0"/>
          </a:p>
          <a:p>
            <a:pPr marL="228600" indent="-228600">
              <a:buFont typeface="+mj-lt"/>
              <a:buAutoNum type="arabicPeriod"/>
            </a:pPr>
            <a:r>
              <a:rPr lang="en-GB" sz="1200" dirty="0"/>
              <a:t>College of Policing. (2025). </a:t>
            </a:r>
            <a:r>
              <a:rPr lang="en-GB" sz="1200" i="1" dirty="0"/>
              <a:t>Data ethics Authorised Professional Practice</a:t>
            </a:r>
            <a:r>
              <a:rPr lang="en-GB" sz="1200" dirty="0"/>
              <a:t>. [Available at: </a:t>
            </a:r>
            <a:r>
              <a:rPr lang="en-GB" sz="1200" dirty="0">
                <a:hlinkClick r:id="rId3"/>
              </a:rPr>
              <a:t>https://www.college.police.uk/app/data-ethics</a:t>
            </a:r>
            <a:r>
              <a:rPr lang="en-GB" sz="1200" dirty="0"/>
              <a:t> (Accessed 06/01/26).</a:t>
            </a:r>
          </a:p>
          <a:p>
            <a:pPr marL="228600" indent="-228600">
              <a:buFont typeface="+mj-lt"/>
              <a:buAutoNum type="arabicPeriod"/>
            </a:pPr>
            <a:endParaRPr lang="en-GB" sz="1200" dirty="0"/>
          </a:p>
          <a:p>
            <a:pPr marL="228600" indent="-228600">
              <a:buFont typeface="+mj-lt"/>
              <a:buAutoNum type="arabicPeriod"/>
            </a:pPr>
            <a:r>
              <a:rPr lang="en-GB" sz="1200" dirty="0"/>
              <a:t>Home Office (2005). </a:t>
            </a:r>
            <a:r>
              <a:rPr lang="en-GB" sz="1200" i="1" dirty="0"/>
              <a:t>Code of Practice. National Intelligence Model</a:t>
            </a:r>
            <a:r>
              <a:rPr lang="en-GB" sz="1200" dirty="0"/>
              <a:t>. National Centre for Policing Excellence. Available at: </a:t>
            </a:r>
            <a:r>
              <a:rPr lang="en-GB" sz="1200" dirty="0">
                <a:hlinkClick r:id="rId4"/>
              </a:rPr>
              <a:t>https://library.college.police.uk/docs/npia/NIM-Code-of-Practice.pdf</a:t>
            </a:r>
            <a:r>
              <a:rPr lang="en-GB" sz="1200" dirty="0"/>
              <a:t> (Accessed 02/01/26).</a:t>
            </a:r>
          </a:p>
          <a:p>
            <a:pPr marL="228600" indent="-228600">
              <a:buFont typeface="+mj-lt"/>
              <a:buAutoNum type="arabicPeriod"/>
            </a:pPr>
            <a:endParaRPr lang="en-GB" sz="1200" dirty="0"/>
          </a:p>
          <a:p>
            <a:pPr marL="228600" indent="-228600">
              <a:buFont typeface="+mj-lt"/>
              <a:buAutoNum type="arabicPeriod"/>
            </a:pPr>
            <a:r>
              <a:rPr lang="en-GB" sz="1200" dirty="0"/>
              <a:t>Home Office (2023). </a:t>
            </a:r>
            <a:r>
              <a:rPr lang="en-GB" sz="1200" i="1" dirty="0"/>
              <a:t>No place to hide serious and organised crime strategy 2023 to 2028 (accessible version)</a:t>
            </a:r>
            <a:r>
              <a:rPr lang="en-GB" sz="1200" dirty="0"/>
              <a:t>. Crime Prevention. Available at: </a:t>
            </a:r>
            <a:r>
              <a:rPr lang="en-GB" sz="1200" dirty="0">
                <a:hlinkClick r:id="rId5"/>
              </a:rPr>
              <a:t>https://www.gov.uk/government/publications/serious-and-organised-crime-strategy-2023-to-2028/no-place-to-hide-serious-and-organised-crime-strategy-2023-to-2028-accessible-version</a:t>
            </a:r>
            <a:r>
              <a:rPr lang="en-GB" sz="1200" dirty="0"/>
              <a:t> (Accessed 03/01/26).</a:t>
            </a:r>
          </a:p>
          <a:p>
            <a:pPr marL="228600" indent="-228600">
              <a:buFont typeface="+mj-lt"/>
              <a:buAutoNum type="arabicPeriod"/>
            </a:pPr>
            <a:endParaRPr lang="en-GB" sz="1200" dirty="0"/>
          </a:p>
          <a:p>
            <a:pPr marL="228600" indent="-228600">
              <a:buFont typeface="+mj-lt"/>
              <a:buAutoNum type="arabicPeriod"/>
            </a:pPr>
            <a:r>
              <a:rPr lang="en-GB" sz="1200" dirty="0"/>
              <a:t>Legislation (2018). </a:t>
            </a:r>
            <a:r>
              <a:rPr lang="en-GB" sz="1200" i="1" dirty="0"/>
              <a:t>Data Protection Act 2018</a:t>
            </a:r>
            <a:r>
              <a:rPr lang="en-GB" sz="1200" dirty="0"/>
              <a:t>. Legislation.gov.uk. Available at: </a:t>
            </a:r>
            <a:r>
              <a:rPr lang="en-GB" sz="1200" dirty="0">
                <a:hlinkClick r:id="rId6"/>
              </a:rPr>
              <a:t>https://www.legislation.gov.uk/ukpga/2018/12/contents</a:t>
            </a:r>
            <a:r>
              <a:rPr lang="en-GB" sz="1200" dirty="0"/>
              <a:t> (Accessed 05/01/26).</a:t>
            </a:r>
          </a:p>
          <a:p>
            <a:pPr marL="228600" indent="-228600">
              <a:buFont typeface="+mj-lt"/>
              <a:buAutoNum type="arabicPeriod"/>
            </a:pPr>
            <a:endParaRPr lang="en-GB" sz="1200" dirty="0"/>
          </a:p>
          <a:p>
            <a:pPr marL="228600" indent="-228600">
              <a:buFont typeface="+mj-lt"/>
              <a:buAutoNum type="arabicPeriod"/>
            </a:pPr>
            <a:r>
              <a:rPr lang="en-GB" sz="1200" dirty="0"/>
              <a:t>Legislation (1998). </a:t>
            </a:r>
            <a:r>
              <a:rPr lang="en-GB" sz="1200" i="1" dirty="0"/>
              <a:t>Human Rights Act 1998</a:t>
            </a:r>
            <a:r>
              <a:rPr lang="en-GB" sz="1200" dirty="0"/>
              <a:t>. Legislation.gov.uk. Available at: </a:t>
            </a:r>
            <a:r>
              <a:rPr lang="en-GB" sz="1200" dirty="0">
                <a:hlinkClick r:id="rId7"/>
              </a:rPr>
              <a:t>https://www.legislation.gov.uk/ukpga/1998/42/contents</a:t>
            </a:r>
            <a:r>
              <a:rPr lang="en-GB" sz="1200" dirty="0"/>
              <a:t> (Accessed 05/01/26).</a:t>
            </a:r>
          </a:p>
          <a:p>
            <a:pPr marL="228600" indent="-228600">
              <a:buFont typeface="+mj-lt"/>
              <a:buAutoNum type="arabicPeriod"/>
            </a:pPr>
            <a:endParaRPr lang="en-GB" sz="1200" dirty="0"/>
          </a:p>
          <a:p>
            <a:pPr marL="228600" indent="-228600">
              <a:buFont typeface="+mj-lt"/>
              <a:buAutoNum type="arabicPeriod"/>
            </a:pPr>
            <a:r>
              <a:rPr lang="en-GB" sz="1200" dirty="0"/>
              <a:t>Lowenthal, M.M. (2009). </a:t>
            </a:r>
            <a:r>
              <a:rPr lang="en-GB" sz="1200" i="1" dirty="0"/>
              <a:t>Intelligence: From Secrets to Policy.</a:t>
            </a:r>
            <a:r>
              <a:rPr lang="en-GB" sz="1200" dirty="0"/>
              <a:t> ‌P.1. Washington, D.C. CQ Press. Available at: </a:t>
            </a:r>
            <a:r>
              <a:rPr lang="en-GB" sz="1200" dirty="0">
                <a:hlinkClick r:id="rId8"/>
              </a:rPr>
              <a:t>https://archive.org/details/intelligencefrom0004edlowe_o9o8</a:t>
            </a:r>
            <a:r>
              <a:rPr lang="en-GB" sz="1200" dirty="0"/>
              <a:t> (Accessed 08/01/26)</a:t>
            </a:r>
          </a:p>
          <a:p>
            <a:pPr marL="228600" indent="-228600">
              <a:buFont typeface="+mj-lt"/>
              <a:buAutoNum type="arabicPeriod"/>
            </a:pPr>
            <a:endParaRPr lang="en-GB" sz="1200" dirty="0"/>
          </a:p>
          <a:p>
            <a:pPr marL="228600" indent="-228600">
              <a:buFont typeface="+mj-lt"/>
              <a:buAutoNum type="arabicPeriod"/>
            </a:pPr>
            <a:r>
              <a:rPr lang="en-GB" sz="1200" dirty="0"/>
              <a:t>National Crime Agency (n.d). </a:t>
            </a:r>
            <a:r>
              <a:rPr lang="en-GB" sz="1200" i="1" dirty="0"/>
              <a:t>What we do - National Crime Agency</a:t>
            </a:r>
            <a:r>
              <a:rPr lang="en-GB" sz="1200" dirty="0"/>
              <a:t>. Available at: </a:t>
            </a:r>
            <a:r>
              <a:rPr lang="en-GB" sz="1200" dirty="0">
                <a:hlinkClick r:id="rId9"/>
              </a:rPr>
              <a:t>https://www.nationalcrimeagency.gov.uk/what-we-do</a:t>
            </a:r>
            <a:r>
              <a:rPr lang="en-GB" sz="1200" dirty="0"/>
              <a:t> (Accessed 04/01/26).</a:t>
            </a:r>
          </a:p>
          <a:p>
            <a:pPr marL="228600" indent="-228600">
              <a:buFont typeface="+mj-lt"/>
              <a:buAutoNum type="arabicPeriod"/>
            </a:pPr>
            <a:endParaRPr lang="en-GB" sz="1200" dirty="0"/>
          </a:p>
          <a:p>
            <a:pPr marL="228600" indent="-228600">
              <a:buFont typeface="+mj-lt"/>
              <a:buAutoNum type="arabicPeriod"/>
            </a:pPr>
            <a:r>
              <a:rPr lang="en-GB" sz="1200" dirty="0"/>
              <a:t>National Crime Agency (n.d). </a:t>
            </a:r>
            <a:r>
              <a:rPr lang="en-GB" sz="1200" i="1" dirty="0"/>
              <a:t>Intelligence: Enhancing the Picture of Serious Organised Crime Affecting the UK - National Crime Agency</a:t>
            </a:r>
            <a:r>
              <a:rPr lang="en-GB" sz="1200" dirty="0"/>
              <a:t>. Available at: </a:t>
            </a:r>
            <a:r>
              <a:rPr lang="en-GB" sz="1200" dirty="0">
                <a:hlinkClick r:id="rId10"/>
              </a:rPr>
              <a:t>https://www.nationalcrimeagency.gov.uk/what-we-do/how-we-work/intelligence-enhancing-the-picture-of-serious-organised-crime-affecting-the-uk</a:t>
            </a:r>
            <a:r>
              <a:rPr lang="en-GB" sz="1200" dirty="0"/>
              <a:t> (Accessed 01/01/26).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r>
              <a:rPr lang="en-GB" sz="1200" dirty="0"/>
              <a:t>I confirm that I have not presented any AI generated text as my own work. I confirm I have copies of my drafts, notes, and other resources I used before, and after the use of AI tools which I may be asked to provide in evidence. </a:t>
            </a:r>
          </a:p>
          <a:p>
            <a:r>
              <a:rPr lang="en-GB" sz="1200" dirty="0"/>
              <a:t> </a:t>
            </a:r>
          </a:p>
          <a:p>
            <a:r>
              <a:rPr lang="en-GB" sz="1200" b="1" dirty="0"/>
              <a:t>Signed:</a:t>
            </a:r>
            <a:r>
              <a:rPr lang="en-GB" sz="1200" dirty="0"/>
              <a:t> </a:t>
            </a:r>
          </a:p>
          <a:p>
            <a:r>
              <a:rPr lang="en-GB" sz="1200" dirty="0"/>
              <a:t>EREES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r>
              <a:rPr lang="en-GB" dirty="0"/>
              <a:t>‌</a:t>
            </a:r>
          </a:p>
          <a:p>
            <a:endParaRPr lang="en-GB" sz="1200" dirty="0"/>
          </a:p>
          <a:p>
            <a:r>
              <a:rPr lang="en-GB" dirty="0"/>
              <a:t>‌</a:t>
            </a:r>
          </a:p>
          <a:p>
            <a:endParaRPr lang="en-GB" sz="1200" dirty="0"/>
          </a:p>
          <a:p>
            <a:r>
              <a:rPr lang="en-GB" sz="1200" dirty="0"/>
              <a:t>‌</a:t>
            </a:r>
          </a:p>
          <a:p>
            <a:endParaRPr lang="en-GB" sz="1200" dirty="0"/>
          </a:p>
          <a:p>
            <a:r>
              <a:rPr lang="en-GB" sz="1200" dirty="0"/>
              <a:t>‌</a:t>
            </a:r>
          </a:p>
          <a:p>
            <a:endParaRPr lang="en-GB" sz="1200" dirty="0"/>
          </a:p>
          <a:p>
            <a:r>
              <a:rPr lang="en-GB" sz="1200" dirty="0"/>
              <a:t>‌</a:t>
            </a:r>
          </a:p>
          <a:p>
            <a:endParaRPr lang="en-GB" sz="1200" dirty="0"/>
          </a:p>
          <a:p>
            <a:r>
              <a:rPr lang="en-GB" sz="1200" dirty="0"/>
              <a:t> </a:t>
            </a:r>
          </a:p>
          <a:p>
            <a:endParaRPr lang="en-GB" dirty="0"/>
          </a:p>
          <a:p>
            <a:r>
              <a:rPr lang="en-GB" dirty="0"/>
              <a:t>‌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52877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DA2B97165742847ABC519A905693DF8" ma:contentTypeVersion="13" ma:contentTypeDescription="Create a new document." ma:contentTypeScope="" ma:versionID="33beca941378816933a5ed1482355448">
  <xsd:schema xmlns:xsd="http://www.w3.org/2001/XMLSchema" xmlns:xs="http://www.w3.org/2001/XMLSchema" xmlns:p="http://schemas.microsoft.com/office/2006/metadata/properties" xmlns:ns3="0ebdf10f-b5a3-45b6-acdb-7dc1eb398785" xmlns:ns4="550816ce-8156-4f45-b1c4-24236a73d01f" targetNamespace="http://schemas.microsoft.com/office/2006/metadata/properties" ma:root="true" ma:fieldsID="bc1567c5082d0f775940501605e72d94" ns3:_="" ns4:_="">
    <xsd:import namespace="0ebdf10f-b5a3-45b6-acdb-7dc1eb398785"/>
    <xsd:import namespace="550816ce-8156-4f45-b1c4-24236a73d01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SystemTag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bdf10f-b5a3-45b6-acdb-7dc1eb3987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ystemTags" ma:index="19" nillable="true" ma:displayName="MediaServiceSystemTags" ma:hidden="true" ma:internalName="MediaServiceSystemTags" ma:readOnly="true">
      <xsd:simpleType>
        <xsd:restriction base="dms:Note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0816ce-8156-4f45-b1c4-24236a73d01f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ebdf10f-b5a3-45b6-acdb-7dc1eb398785" xsi:nil="true"/>
  </documentManagement>
</p:properties>
</file>

<file path=customXml/itemProps1.xml><?xml version="1.0" encoding="utf-8"?>
<ds:datastoreItem xmlns:ds="http://schemas.openxmlformats.org/officeDocument/2006/customXml" ds:itemID="{13AE09B1-8D8C-4A87-AC95-0C7F530874F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BDC0C97-8447-4ED6-88F4-809596C6F2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ebdf10f-b5a3-45b6-acdb-7dc1eb398785"/>
    <ds:schemaRef ds:uri="550816ce-8156-4f45-b1c4-24236a73d01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AABDBD3-930D-4DB0-A58E-C5D6CCCFB859}">
  <ds:schemaRefs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purl.org/dc/dcmitype/"/>
    <ds:schemaRef ds:uri="550816ce-8156-4f45-b1c4-24236a73d01f"/>
    <ds:schemaRef ds:uri="http://schemas.microsoft.com/office/2006/metadata/properties"/>
    <ds:schemaRef ds:uri="http://purl.org/dc/elements/1.1/"/>
    <ds:schemaRef ds:uri="0ebdf10f-b5a3-45b6-acdb-7dc1eb398785"/>
    <ds:schemaRef ds:uri="http://www.w3.org/XML/1998/namespace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4831</TotalTime>
  <Words>975</Words>
  <Application>Microsoft Office PowerPoint</Application>
  <PresentationFormat>Widescreen</PresentationFormat>
  <Paragraphs>177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Aharoni</vt:lpstr>
      <vt:lpstr>Aptos</vt:lpstr>
      <vt:lpstr>Aptos Display</vt:lpstr>
      <vt:lpstr>Arial</vt:lpstr>
      <vt:lpstr>Office Theme</vt:lpstr>
      <vt:lpstr>Integration of Information &amp; Intelligence Enhances the  Effectiveness of Operational and Digital Policing in the UK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Ellis Rees (2312256)</dc:creator>
  <cp:lastModifiedBy>Ellis Rees (2312256)</cp:lastModifiedBy>
  <cp:revision>2</cp:revision>
  <dcterms:created xsi:type="dcterms:W3CDTF">2026-01-05T11:45:53Z</dcterms:created>
  <dcterms:modified xsi:type="dcterms:W3CDTF">2026-01-09T23:24:30Z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0x0101009DA2B97165742847ABC519A905693DF8</vt:lpwstr>
  </property>
</Properties>
</file>