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0"/>
  </p:notesMasterIdLst>
  <p:handoutMasterIdLst>
    <p:handoutMasterId r:id="rId51"/>
  </p:handoutMasterIdLst>
  <p:sldIdLst>
    <p:sldId id="256" r:id="rId5"/>
    <p:sldId id="422" r:id="rId6"/>
    <p:sldId id="427" r:id="rId7"/>
    <p:sldId id="433" r:id="rId8"/>
    <p:sldId id="500" r:id="rId9"/>
    <p:sldId id="501" r:id="rId10"/>
    <p:sldId id="506" r:id="rId11"/>
    <p:sldId id="505" r:id="rId12"/>
    <p:sldId id="542" r:id="rId13"/>
    <p:sldId id="502" r:id="rId14"/>
    <p:sldId id="510" r:id="rId15"/>
    <p:sldId id="515" r:id="rId16"/>
    <p:sldId id="516" r:id="rId17"/>
    <p:sldId id="517" r:id="rId18"/>
    <p:sldId id="519" r:id="rId19"/>
    <p:sldId id="508" r:id="rId20"/>
    <p:sldId id="520" r:id="rId21"/>
    <p:sldId id="521" r:id="rId22"/>
    <p:sldId id="509" r:id="rId23"/>
    <p:sldId id="522" r:id="rId24"/>
    <p:sldId id="523" r:id="rId25"/>
    <p:sldId id="524" r:id="rId26"/>
    <p:sldId id="525" r:id="rId27"/>
    <p:sldId id="526" r:id="rId28"/>
    <p:sldId id="529" r:id="rId29"/>
    <p:sldId id="530" r:id="rId30"/>
    <p:sldId id="532" r:id="rId31"/>
    <p:sldId id="531" r:id="rId32"/>
    <p:sldId id="533" r:id="rId33"/>
    <p:sldId id="527" r:id="rId34"/>
    <p:sldId id="534" r:id="rId35"/>
    <p:sldId id="543" r:id="rId36"/>
    <p:sldId id="528" r:id="rId37"/>
    <p:sldId id="535" r:id="rId38"/>
    <p:sldId id="536" r:id="rId39"/>
    <p:sldId id="537" r:id="rId40"/>
    <p:sldId id="538" r:id="rId41"/>
    <p:sldId id="539" r:id="rId42"/>
    <p:sldId id="540" r:id="rId43"/>
    <p:sldId id="547" r:id="rId44"/>
    <p:sldId id="541" r:id="rId45"/>
    <p:sldId id="504" r:id="rId46"/>
    <p:sldId id="513" r:id="rId47"/>
    <p:sldId id="514" r:id="rId48"/>
    <p:sldId id="546" r:id="rId49"/>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961" autoAdjust="0"/>
  </p:normalViewPr>
  <p:slideViewPr>
    <p:cSldViewPr>
      <p:cViewPr varScale="1">
        <p:scale>
          <a:sx n="58" d="100"/>
          <a:sy n="58" d="100"/>
        </p:scale>
        <p:origin x="876" y="6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handoutMaster" Target="handoutMasters/handoutMaster1.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pPr/>
              <a:t>25/10/2019</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35DF58F-8671-456E-AFAD-17BFC9F0FA41}" type="datetimeFigureOut">
              <a:rPr lang="en-GB" smtClean="0"/>
              <a:pPr/>
              <a:t>25/10/2019</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83270C-3725-49C9-9AFB-E0CEEAD016AD}" type="slidenum">
              <a:rPr lang="en-GB" smtClean="0"/>
              <a:pPr/>
              <a:t>1</a:t>
            </a:fld>
            <a:endParaRPr lang="en-GB"/>
          </a:p>
        </p:txBody>
      </p:sp>
    </p:spTree>
    <p:extLst>
      <p:ext uri="{BB962C8B-B14F-4D97-AF65-F5344CB8AC3E}">
        <p14:creationId xmlns:p14="http://schemas.microsoft.com/office/powerpoint/2010/main" val="42751016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ECDDE0C-FBCA-43D0-A320-6424811B17AA}" type="slidenum">
              <a:rPr lang="cy-GB" smtClean="0"/>
              <a:pPr>
                <a:defRPr/>
              </a:pPr>
              <a:t>34</a:t>
            </a:fld>
            <a:endParaRPr lang="cy-GB"/>
          </a:p>
        </p:txBody>
      </p:sp>
    </p:spTree>
    <p:extLst>
      <p:ext uri="{BB962C8B-B14F-4D97-AF65-F5344CB8AC3E}">
        <p14:creationId xmlns:p14="http://schemas.microsoft.com/office/powerpoint/2010/main" val="384210906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25/10/2019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25/10/2019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25/10/2019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25/10/2019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25/10/2019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25/10/2019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25/10/2019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25/10/2019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25/10/2019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25/10/2019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25/10/2019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9812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41148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US"/>
          </a:p>
        </p:txBody>
      </p:sp>
      <p:sp>
        <p:nvSpPr>
          <p:cNvPr id="7" name="Rectangle 5"/>
          <p:cNvSpPr>
            <a:spLocks noGrp="1" noChangeArrowheads="1"/>
          </p:cNvSpPr>
          <p:nvPr>
            <p:ph type="ftr" sz="quarter" idx="11"/>
          </p:nvPr>
        </p:nvSpPr>
        <p:spPr>
          <a:xfrm>
            <a:off x="3124200" y="6248400"/>
            <a:ext cx="2895600" cy="457200"/>
          </a:xfrm>
          <a:prstGeom prst="rect">
            <a:avLst/>
          </a:prstGeom>
          <a:ln/>
        </p:spPr>
        <p:txBody>
          <a:bodyPr/>
          <a:lstStyle>
            <a:lvl1pPr>
              <a:defRPr/>
            </a:lvl1pPr>
          </a:lstStyle>
          <a:p>
            <a:pPr>
              <a:defRPr/>
            </a:pPr>
            <a:endParaRPr lang="en-US"/>
          </a:p>
        </p:txBody>
      </p:sp>
      <p:sp>
        <p:nvSpPr>
          <p:cNvPr id="8" name="Rectangle 6"/>
          <p:cNvSpPr>
            <a:spLocks noGrp="1" noChangeArrowheads="1"/>
          </p:cNvSpPr>
          <p:nvPr>
            <p:ph type="sldNum" sz="quarter" idx="12"/>
          </p:nvPr>
        </p:nvSpPr>
        <p:spPr>
          <a:ln/>
        </p:spPr>
        <p:txBody>
          <a:bodyPr/>
          <a:lstStyle>
            <a:lvl1pPr>
              <a:defRPr/>
            </a:lvl1pPr>
          </a:lstStyle>
          <a:p>
            <a:pPr>
              <a:defRPr/>
            </a:pPr>
            <a:fld id="{768E8D67-9C04-4453-90A4-A7D6F5B35014}" type="slidenum">
              <a:rPr lang="en-US"/>
              <a:pPr>
                <a:defRPr/>
              </a:pPr>
              <a:t>‹#›</a:t>
            </a:fld>
            <a:endParaRPr lang="en-US"/>
          </a:p>
        </p:txBody>
      </p:sp>
    </p:spTree>
    <p:extLst>
      <p:ext uri="{BB962C8B-B14F-4D97-AF65-F5344CB8AC3E}">
        <p14:creationId xmlns:p14="http://schemas.microsoft.com/office/powerpoint/2010/main" val="3323644893"/>
      </p:ext>
    </p:extLst>
  </p:cSld>
  <p:clrMapOvr>
    <a:masterClrMapping/>
  </p:clrMapOvr>
  <p:transition advClick="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25/10/2019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gif"/><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4.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2" Type="http://schemas.openxmlformats.org/officeDocument/2006/relationships/hyperlink" Target="https://www.youtube.com/watch?v=VUropvmKSCY"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hyperlink" Target="https://www.youtube.com/watch?v=g7cylfQtkDg"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hyperlink" Target="https://www.youtube.com/watch?v=5B3Abpv0ysM&amp;list=PL7FBB38F29A063425&amp;index=38"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eg"/><Relationship Id="rId1" Type="http://schemas.openxmlformats.org/officeDocument/2006/relationships/slideLayout" Target="../slideLayouts/slideLayout4.xml"/><Relationship Id="rId4" Type="http://schemas.openxmlformats.org/officeDocument/2006/relationships/image" Target="../media/image17.jpg"/></Relationships>
</file>

<file path=ppt/slides/_rels/slide4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sz="4000" b="1" dirty="0">
                <a:solidFill>
                  <a:schemeClr val="bg1"/>
                </a:solidFill>
              </a:rPr>
              <a:t>Living Ancestors and Talking Trees</a:t>
            </a:r>
            <a:br>
              <a:rPr lang="en-GB" sz="4000" b="1" dirty="0">
                <a:solidFill>
                  <a:schemeClr val="bg1"/>
                </a:solidFill>
              </a:rPr>
            </a:br>
            <a:r>
              <a:rPr lang="en-GB" sz="3600" b="1" dirty="0">
                <a:solidFill>
                  <a:schemeClr val="bg1"/>
                </a:solidFill>
              </a:rPr>
              <a:t>Indigenous Religions Today </a:t>
            </a:r>
            <a:endParaRPr lang="en-GB" sz="3600" dirty="0">
              <a:solidFill>
                <a:schemeClr val="bg1"/>
              </a:solidFill>
            </a:endParaRPr>
          </a:p>
        </p:txBody>
      </p:sp>
      <p:sp>
        <p:nvSpPr>
          <p:cNvPr id="3" name="Subtitle 2"/>
          <p:cNvSpPr>
            <a:spLocks noGrp="1"/>
          </p:cNvSpPr>
          <p:nvPr>
            <p:ph type="subTitle" idx="1"/>
          </p:nvPr>
        </p:nvSpPr>
        <p:spPr/>
        <p:txBody>
          <a:bodyPr>
            <a:normAutofit/>
          </a:bodyPr>
          <a:lstStyle/>
          <a:p>
            <a:r>
              <a:rPr lang="en-GB" sz="3600" dirty="0">
                <a:solidFill>
                  <a:schemeClr val="bg1"/>
                </a:solidFill>
              </a:rPr>
              <a:t>Prof Bettina E. Schmidt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Topic</a:t>
            </a:r>
          </a:p>
        </p:txBody>
      </p:sp>
      <p:sp>
        <p:nvSpPr>
          <p:cNvPr id="3" name="Content Placeholder 2"/>
          <p:cNvSpPr>
            <a:spLocks noGrp="1"/>
          </p:cNvSpPr>
          <p:nvPr>
            <p:ph sz="half" idx="1"/>
          </p:nvPr>
        </p:nvSpPr>
        <p:spPr/>
        <p:txBody>
          <a:bodyPr/>
          <a:lstStyle/>
          <a:p>
            <a:r>
              <a:rPr lang="en-GB" dirty="0"/>
              <a:t>Indigenous religions in the Americas: Beliefs and Practices</a:t>
            </a:r>
          </a:p>
          <a:p>
            <a:pPr lvl="1"/>
            <a:r>
              <a:rPr lang="en-GB" dirty="0"/>
              <a:t>Focus on Native American traditions in North America  </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788024" y="1556792"/>
            <a:ext cx="3565335" cy="3744416"/>
          </a:xfrm>
        </p:spPr>
      </p:pic>
    </p:spTree>
    <p:extLst>
      <p:ext uri="{BB962C8B-B14F-4D97-AF65-F5344CB8AC3E}">
        <p14:creationId xmlns:p14="http://schemas.microsoft.com/office/powerpoint/2010/main" val="21176695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t>Suggested Readings</a:t>
            </a:r>
            <a:r>
              <a:rPr lang="en-GB" dirty="0"/>
              <a:t>: </a:t>
            </a:r>
          </a:p>
        </p:txBody>
      </p:sp>
      <p:sp>
        <p:nvSpPr>
          <p:cNvPr id="3" name="Content Placeholder 2"/>
          <p:cNvSpPr>
            <a:spLocks noGrp="1"/>
          </p:cNvSpPr>
          <p:nvPr>
            <p:ph idx="1"/>
          </p:nvPr>
        </p:nvSpPr>
        <p:spPr/>
        <p:txBody>
          <a:bodyPr/>
          <a:lstStyle/>
          <a:p>
            <a:r>
              <a:rPr lang="en-GB" dirty="0"/>
              <a:t>Brown, J. </a:t>
            </a:r>
            <a:r>
              <a:rPr lang="en-GB" dirty="0" err="1"/>
              <a:t>Epes</a:t>
            </a:r>
            <a:r>
              <a:rPr lang="en-GB" dirty="0"/>
              <a:t> with E. Cousins. </a:t>
            </a:r>
            <a:r>
              <a:rPr lang="en-GB" i="1" dirty="0"/>
              <a:t>Teaching Spirits: Understanding Native American Religious Traditions </a:t>
            </a:r>
            <a:r>
              <a:rPr lang="en-GB" dirty="0"/>
              <a:t>(Oxford: Oxford University Press, 2001).[e-book]</a:t>
            </a:r>
          </a:p>
          <a:p>
            <a:endParaRPr lang="en-GB" dirty="0"/>
          </a:p>
        </p:txBody>
      </p:sp>
    </p:spTree>
    <p:extLst>
      <p:ext uri="{BB962C8B-B14F-4D97-AF65-F5344CB8AC3E}">
        <p14:creationId xmlns:p14="http://schemas.microsoft.com/office/powerpoint/2010/main" val="7228022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Structure today </a:t>
            </a:r>
          </a:p>
        </p:txBody>
      </p:sp>
      <p:sp>
        <p:nvSpPr>
          <p:cNvPr id="3" name="Content Placeholder 2"/>
          <p:cNvSpPr>
            <a:spLocks noGrp="1"/>
          </p:cNvSpPr>
          <p:nvPr>
            <p:ph idx="1"/>
          </p:nvPr>
        </p:nvSpPr>
        <p:spPr/>
        <p:txBody>
          <a:bodyPr/>
          <a:lstStyle/>
          <a:p>
            <a:pPr marL="514350" indent="-514350">
              <a:buFont typeface="+mj-lt"/>
              <a:buAutoNum type="arabicPeriod"/>
            </a:pPr>
            <a:r>
              <a:rPr lang="en-GB" dirty="0"/>
              <a:t>Introduction: some general comments </a:t>
            </a:r>
          </a:p>
          <a:p>
            <a:pPr marL="514350" indent="-514350">
              <a:buFont typeface="+mj-lt"/>
              <a:buAutoNum type="arabicPeriod"/>
            </a:pPr>
            <a:r>
              <a:rPr lang="en-GB" dirty="0"/>
              <a:t>North American indigenous religions</a:t>
            </a:r>
          </a:p>
          <a:p>
            <a:pPr marL="914400" lvl="1" indent="-514350">
              <a:buFont typeface="+mj-lt"/>
              <a:buAutoNum type="arabicPeriod"/>
            </a:pPr>
            <a:r>
              <a:rPr lang="en-GB" dirty="0"/>
              <a:t>Time</a:t>
            </a:r>
          </a:p>
          <a:p>
            <a:pPr marL="914400" lvl="1" indent="-514350">
              <a:buFont typeface="+mj-lt"/>
              <a:buAutoNum type="arabicPeriod"/>
            </a:pPr>
            <a:r>
              <a:rPr lang="en-GB" dirty="0"/>
              <a:t>Space</a:t>
            </a:r>
          </a:p>
          <a:p>
            <a:pPr marL="914400" lvl="1" indent="-514350">
              <a:buFont typeface="+mj-lt"/>
              <a:buAutoNum type="arabicPeriod"/>
            </a:pPr>
            <a:r>
              <a:rPr lang="en-GB" dirty="0" err="1"/>
              <a:t>Orality</a:t>
            </a:r>
            <a:r>
              <a:rPr lang="en-GB" dirty="0"/>
              <a:t> </a:t>
            </a:r>
          </a:p>
          <a:p>
            <a:pPr marL="914400" lvl="1" indent="-514350">
              <a:buFont typeface="+mj-lt"/>
              <a:buAutoNum type="arabicPeriod"/>
            </a:pPr>
            <a:r>
              <a:rPr lang="en-GB" dirty="0"/>
              <a:t>Relationship and Reciprocity </a:t>
            </a:r>
          </a:p>
          <a:p>
            <a:pPr marL="514350" indent="-514350">
              <a:buFont typeface="+mj-lt"/>
              <a:buAutoNum type="arabicPeriod"/>
            </a:pPr>
            <a:r>
              <a:rPr lang="en-GB" dirty="0"/>
              <a:t>Some comments on South America </a:t>
            </a:r>
          </a:p>
        </p:txBody>
      </p:sp>
    </p:spTree>
    <p:extLst>
      <p:ext uri="{BB962C8B-B14F-4D97-AF65-F5344CB8AC3E}">
        <p14:creationId xmlns:p14="http://schemas.microsoft.com/office/powerpoint/2010/main" val="14934147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Introduction </a:t>
            </a:r>
          </a:p>
        </p:txBody>
      </p:sp>
      <p:sp>
        <p:nvSpPr>
          <p:cNvPr id="4" name="Content Placeholder 3"/>
          <p:cNvSpPr>
            <a:spLocks noGrp="1"/>
          </p:cNvSpPr>
          <p:nvPr>
            <p:ph sz="half" idx="1"/>
          </p:nvPr>
        </p:nvSpPr>
        <p:spPr/>
        <p:txBody>
          <a:bodyPr/>
          <a:lstStyle/>
          <a:p>
            <a:r>
              <a:rPr lang="en-GB" dirty="0"/>
              <a:t>Diversity of cultural distinct groups with distinct beliefs and practices</a:t>
            </a:r>
          </a:p>
          <a:p>
            <a:r>
              <a:rPr lang="en-GB" dirty="0"/>
              <a:t>irreversible impact by colonization </a:t>
            </a:r>
          </a:p>
          <a:p>
            <a:r>
              <a:rPr lang="en-GB" dirty="0"/>
              <a:t>But diversity exists until today </a:t>
            </a:r>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004048" y="1400797"/>
            <a:ext cx="3372125" cy="3888431"/>
          </a:xfrm>
        </p:spPr>
      </p:pic>
    </p:spTree>
    <p:extLst>
      <p:ext uri="{BB962C8B-B14F-4D97-AF65-F5344CB8AC3E}">
        <p14:creationId xmlns:p14="http://schemas.microsoft.com/office/powerpoint/2010/main" val="31832401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a:t>Diversity of Native American groups prior to conquest </a:t>
            </a:r>
          </a:p>
        </p:txBody>
      </p:sp>
      <p:pic>
        <p:nvPicPr>
          <p:cNvPr id="4" name="Content Placeholder 3"/>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611560" y="1811814"/>
            <a:ext cx="3810000" cy="3505200"/>
          </a:xfrm>
        </p:spPr>
      </p:pic>
      <p:pic>
        <p:nvPicPr>
          <p:cNvPr id="9" name="Content Placeholder 8"/>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876800" y="1787320"/>
            <a:ext cx="3810000" cy="3283359"/>
          </a:xfrm>
        </p:spPr>
      </p:pic>
    </p:spTree>
    <p:extLst>
      <p:ext uri="{BB962C8B-B14F-4D97-AF65-F5344CB8AC3E}">
        <p14:creationId xmlns:p14="http://schemas.microsoft.com/office/powerpoint/2010/main" val="22647950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Forced into small reservations </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98562" y="1905000"/>
            <a:ext cx="3810000" cy="3048000"/>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148064" y="1905000"/>
            <a:ext cx="3308430" cy="2555924"/>
          </a:xfrm>
        </p:spPr>
      </p:pic>
    </p:spTree>
    <p:extLst>
      <p:ext uri="{BB962C8B-B14F-4D97-AF65-F5344CB8AC3E}">
        <p14:creationId xmlns:p14="http://schemas.microsoft.com/office/powerpoint/2010/main" val="17525897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South America </a:t>
            </a:r>
          </a:p>
        </p:txBody>
      </p:sp>
      <p:pic>
        <p:nvPicPr>
          <p:cNvPr id="12" name="Content Placeholder 11"/>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584774" y="1881656"/>
            <a:ext cx="3120579" cy="3598371"/>
          </a:xfrm>
        </p:spPr>
      </p:pic>
      <p:pic>
        <p:nvPicPr>
          <p:cNvPr id="14" name="Content Placeholder 13"/>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124082" y="1700808"/>
            <a:ext cx="2658317" cy="3092850"/>
          </a:xfrm>
        </p:spPr>
      </p:pic>
      <p:pic>
        <p:nvPicPr>
          <p:cNvPr id="17" name="Picture 1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1520" y="1834601"/>
            <a:ext cx="1914525" cy="2390775"/>
          </a:xfrm>
          <a:prstGeom prst="rect">
            <a:avLst/>
          </a:prstGeom>
        </p:spPr>
      </p:pic>
    </p:spTree>
    <p:extLst>
      <p:ext uri="{BB962C8B-B14F-4D97-AF65-F5344CB8AC3E}">
        <p14:creationId xmlns:p14="http://schemas.microsoft.com/office/powerpoint/2010/main" val="13383223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Native American Spirituality </a:t>
            </a:r>
          </a:p>
        </p:txBody>
      </p:sp>
      <p:sp>
        <p:nvSpPr>
          <p:cNvPr id="3" name="Content Placeholder 2"/>
          <p:cNvSpPr>
            <a:spLocks noGrp="1"/>
          </p:cNvSpPr>
          <p:nvPr>
            <p:ph idx="1"/>
          </p:nvPr>
        </p:nvSpPr>
        <p:spPr/>
        <p:txBody>
          <a:bodyPr/>
          <a:lstStyle/>
          <a:p>
            <a:r>
              <a:rPr lang="en-GB" dirty="0"/>
              <a:t>YouTube documentary about </a:t>
            </a:r>
            <a:r>
              <a:rPr lang="en-GB" dirty="0">
                <a:hlinkClick r:id="rId2"/>
              </a:rPr>
              <a:t>Native American Spirituality </a:t>
            </a:r>
            <a:endParaRPr lang="en-GB" dirty="0"/>
          </a:p>
        </p:txBody>
      </p:sp>
    </p:spTree>
    <p:extLst>
      <p:ext uri="{BB962C8B-B14F-4D97-AF65-F5344CB8AC3E}">
        <p14:creationId xmlns:p14="http://schemas.microsoft.com/office/powerpoint/2010/main" val="8343621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North American religions </a:t>
            </a:r>
          </a:p>
        </p:txBody>
      </p:sp>
      <p:pic>
        <p:nvPicPr>
          <p:cNvPr id="4" name="Content Placeholder 3"/>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187624" y="1867610"/>
            <a:ext cx="2619375" cy="1743075"/>
          </a:xfrm>
        </p:spPr>
      </p:pic>
      <p:sp>
        <p:nvSpPr>
          <p:cNvPr id="5" name="Content Placeholder 4"/>
          <p:cNvSpPr>
            <a:spLocks noGrp="1"/>
          </p:cNvSpPr>
          <p:nvPr>
            <p:ph sz="half" idx="2"/>
          </p:nvPr>
        </p:nvSpPr>
        <p:spPr/>
        <p:txBody>
          <a:bodyPr/>
          <a:lstStyle/>
          <a:p>
            <a:r>
              <a:rPr lang="en-GB" dirty="0"/>
              <a:t>Concept of time</a:t>
            </a:r>
          </a:p>
          <a:p>
            <a:r>
              <a:rPr lang="en-GB" dirty="0"/>
              <a:t>Importance of land </a:t>
            </a:r>
          </a:p>
          <a:p>
            <a:r>
              <a:rPr lang="en-GB" dirty="0"/>
              <a:t>Oral tradition </a:t>
            </a:r>
          </a:p>
          <a:p>
            <a:r>
              <a:rPr lang="en-GB" dirty="0"/>
              <a:t>Relationship </a:t>
            </a:r>
          </a:p>
        </p:txBody>
      </p:sp>
    </p:spTree>
    <p:extLst>
      <p:ext uri="{BB962C8B-B14F-4D97-AF65-F5344CB8AC3E}">
        <p14:creationId xmlns:p14="http://schemas.microsoft.com/office/powerpoint/2010/main" val="41844346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Concept of Time </a:t>
            </a:r>
          </a:p>
        </p:txBody>
      </p:sp>
      <p:sp>
        <p:nvSpPr>
          <p:cNvPr id="6" name="Content Placeholder 5"/>
          <p:cNvSpPr>
            <a:spLocks noGrp="1"/>
          </p:cNvSpPr>
          <p:nvPr>
            <p:ph idx="1"/>
          </p:nvPr>
        </p:nvSpPr>
        <p:spPr/>
        <p:txBody>
          <a:bodyPr/>
          <a:lstStyle/>
          <a:p>
            <a:r>
              <a:rPr lang="en-GB" dirty="0"/>
              <a:t>“…, many Native American cultures observe that the rhythm of the world is circular, as is the life of all beings and forms.” (Brown/Cousins, p. 9)</a:t>
            </a:r>
          </a:p>
          <a:p>
            <a:r>
              <a:rPr lang="en-GB" dirty="0"/>
              <a:t>=&gt; “time tends to be experienced as cyclical and rhythmic, rather than linear and progress oriented” (p. 9) </a:t>
            </a:r>
          </a:p>
        </p:txBody>
      </p:sp>
    </p:spTree>
    <p:extLst>
      <p:ext uri="{BB962C8B-B14F-4D97-AF65-F5344CB8AC3E}">
        <p14:creationId xmlns:p14="http://schemas.microsoft.com/office/powerpoint/2010/main" val="38300355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Carl </a:t>
            </a:r>
            <a:r>
              <a:rPr lang="en-GB" dirty="0" err="1"/>
              <a:t>Sweezy</a:t>
            </a:r>
            <a:r>
              <a:rPr lang="en-GB" dirty="0"/>
              <a:t>, an Arapaho painter</a:t>
            </a:r>
          </a:p>
        </p:txBody>
      </p:sp>
      <p:sp>
        <p:nvSpPr>
          <p:cNvPr id="3" name="Content Placeholder 2"/>
          <p:cNvSpPr>
            <a:spLocks noGrp="1"/>
          </p:cNvSpPr>
          <p:nvPr>
            <p:ph idx="1"/>
          </p:nvPr>
        </p:nvSpPr>
        <p:spPr/>
        <p:txBody>
          <a:bodyPr/>
          <a:lstStyle/>
          <a:p>
            <a:r>
              <a:rPr lang="en-GB" sz="2400" dirty="0"/>
              <a:t>“White people who did not try so hard to understand the ways of the Cheyenne and the Arapaho as we did to understand their ways, thought we were all lazy. That was because we took a different attitude toward time from theirs. We enjoyed time; they measured it. . . . We had no set time for coming back [from a hunt], for that depended on the buffalo and on the weather. When we had meat enough and the skins were dry enough to pack, we started back to the home camp.” (quoted by Brown, pp. 9-10)</a:t>
            </a:r>
          </a:p>
        </p:txBody>
      </p:sp>
    </p:spTree>
    <p:extLst>
      <p:ext uri="{BB962C8B-B14F-4D97-AF65-F5344CB8AC3E}">
        <p14:creationId xmlns:p14="http://schemas.microsoft.com/office/powerpoint/2010/main" val="3104940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Cyclic concept </a:t>
            </a:r>
          </a:p>
        </p:txBody>
      </p:sp>
      <p:sp>
        <p:nvSpPr>
          <p:cNvPr id="3" name="Content Placeholder 2"/>
          <p:cNvSpPr>
            <a:spLocks noGrp="1"/>
          </p:cNvSpPr>
          <p:nvPr>
            <p:ph idx="1"/>
          </p:nvPr>
        </p:nvSpPr>
        <p:spPr/>
        <p:txBody>
          <a:bodyPr>
            <a:normAutofit lnSpcReduction="10000"/>
          </a:bodyPr>
          <a:lstStyle/>
          <a:p>
            <a:r>
              <a:rPr lang="en-GB" dirty="0"/>
              <a:t>…-&gt; “… inherent in all forms and patterns of nature, such as the life cycles of animals, the ebb and flow of water, the growth of plants, the turning of the seasons” (p. 12)</a:t>
            </a:r>
          </a:p>
          <a:p>
            <a:r>
              <a:rPr lang="en-GB" dirty="0"/>
              <a:t>=&gt; ritual activities around the cycle of nature </a:t>
            </a:r>
          </a:p>
          <a:p>
            <a:r>
              <a:rPr lang="en-GB" dirty="0"/>
              <a:t>Important are for instance renewal ceremonies </a:t>
            </a:r>
          </a:p>
        </p:txBody>
      </p:sp>
    </p:spTree>
    <p:extLst>
      <p:ext uri="{BB962C8B-B14F-4D97-AF65-F5344CB8AC3E}">
        <p14:creationId xmlns:p14="http://schemas.microsoft.com/office/powerpoint/2010/main" val="36470881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Renewal ceremonies </a:t>
            </a:r>
          </a:p>
        </p:txBody>
      </p:sp>
      <p:sp>
        <p:nvSpPr>
          <p:cNvPr id="3" name="Content Placeholder 2"/>
          <p:cNvSpPr>
            <a:spLocks noGrp="1"/>
          </p:cNvSpPr>
          <p:nvPr>
            <p:ph idx="1"/>
          </p:nvPr>
        </p:nvSpPr>
        <p:spPr/>
        <p:txBody>
          <a:bodyPr/>
          <a:lstStyle/>
          <a:p>
            <a:r>
              <a:rPr lang="en-GB" dirty="0"/>
              <a:t>responsible for sustaining life</a:t>
            </a:r>
          </a:p>
          <a:p>
            <a:r>
              <a:rPr lang="en-GB" dirty="0"/>
              <a:t>Otherwise people believe that the recycling of the sacred world will cease</a:t>
            </a:r>
          </a:p>
          <a:p>
            <a:r>
              <a:rPr lang="en-GB" dirty="0"/>
              <a:t>-&gt; the world will die and with it the people</a:t>
            </a:r>
          </a:p>
        </p:txBody>
      </p:sp>
    </p:spTree>
    <p:extLst>
      <p:ext uri="{BB962C8B-B14F-4D97-AF65-F5344CB8AC3E}">
        <p14:creationId xmlns:p14="http://schemas.microsoft.com/office/powerpoint/2010/main" val="10708227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Lakota Black Elk</a:t>
            </a:r>
          </a:p>
        </p:txBody>
      </p:sp>
      <p:sp>
        <p:nvSpPr>
          <p:cNvPr id="3" name="Content Placeholder 2"/>
          <p:cNvSpPr>
            <a:spLocks noGrp="1"/>
          </p:cNvSpPr>
          <p:nvPr>
            <p:ph idx="1"/>
          </p:nvPr>
        </p:nvSpPr>
        <p:spPr/>
        <p:txBody>
          <a:bodyPr/>
          <a:lstStyle/>
          <a:p>
            <a:r>
              <a:rPr lang="en-GB" dirty="0"/>
              <a:t>“I who am an old man am about to return </a:t>
            </a:r>
            <a:r>
              <a:rPr lang="en-GB" i="1" dirty="0"/>
              <a:t>to</a:t>
            </a:r>
            <a:r>
              <a:rPr lang="en-GB" dirty="0"/>
              <a:t> the Great Mysterious and a young child is a being who has just come </a:t>
            </a:r>
            <a:r>
              <a:rPr lang="en-GB" i="1" dirty="0"/>
              <a:t>from</a:t>
            </a:r>
            <a:r>
              <a:rPr lang="en-GB" dirty="0"/>
              <a:t> the Great Mysterious; so it is that we are very close together.” (p. 14)</a:t>
            </a:r>
          </a:p>
        </p:txBody>
      </p:sp>
    </p:spTree>
    <p:extLst>
      <p:ext uri="{BB962C8B-B14F-4D97-AF65-F5344CB8AC3E}">
        <p14:creationId xmlns:p14="http://schemas.microsoft.com/office/powerpoint/2010/main" val="13584459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Mythic Time</a:t>
            </a:r>
          </a:p>
        </p:txBody>
      </p:sp>
      <p:sp>
        <p:nvSpPr>
          <p:cNvPr id="3" name="Content Placeholder 2"/>
          <p:cNvSpPr>
            <a:spLocks noGrp="1"/>
          </p:cNvSpPr>
          <p:nvPr>
            <p:ph idx="1"/>
          </p:nvPr>
        </p:nvSpPr>
        <p:spPr/>
        <p:txBody>
          <a:bodyPr/>
          <a:lstStyle/>
          <a:p>
            <a:r>
              <a:rPr lang="en-GB" dirty="0"/>
              <a:t>“Just as the cycles of nature rotate and return, the time of myth is continually </a:t>
            </a:r>
            <a:r>
              <a:rPr lang="en-GB" dirty="0" err="1"/>
              <a:t>reexperienced</a:t>
            </a:r>
            <a:r>
              <a:rPr lang="en-GB" dirty="0"/>
              <a:t> within Native American traditions.” (p. 15)</a:t>
            </a:r>
          </a:p>
          <a:p>
            <a:r>
              <a:rPr lang="en-GB" dirty="0"/>
              <a:t>=&gt; e.g., creation does not happen in the past, long time ago, but has the potential to fold into the present moment</a:t>
            </a:r>
          </a:p>
        </p:txBody>
      </p:sp>
    </p:spTree>
    <p:extLst>
      <p:ext uri="{BB962C8B-B14F-4D97-AF65-F5344CB8AC3E}">
        <p14:creationId xmlns:p14="http://schemas.microsoft.com/office/powerpoint/2010/main" val="20481987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 when a Navajo family builds a </a:t>
            </a:r>
            <a:r>
              <a:rPr lang="en-GB" i="1" dirty="0" err="1"/>
              <a:t>hogan</a:t>
            </a:r>
            <a:r>
              <a:rPr lang="en-GB" i="1" dirty="0"/>
              <a:t> </a:t>
            </a:r>
            <a:r>
              <a:rPr lang="en-GB" dirty="0"/>
              <a:t>— a traditional house that is held up by four posts — not only do they follow the same pattern First Woman and First Man used for forming the four sacred mountains, but they also participate in the same mythic process of creation.” (p. 15)</a:t>
            </a:r>
          </a:p>
        </p:txBody>
      </p:sp>
    </p:spTree>
    <p:extLst>
      <p:ext uri="{BB962C8B-B14F-4D97-AF65-F5344CB8AC3E}">
        <p14:creationId xmlns:p14="http://schemas.microsoft.com/office/powerpoint/2010/main" val="8701484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683568" y="1700808"/>
            <a:ext cx="7342584" cy="4114800"/>
          </a:xfrm>
        </p:spPr>
        <p:txBody>
          <a:bodyPr/>
          <a:lstStyle/>
          <a:p>
            <a:r>
              <a:rPr lang="en-GB" dirty="0"/>
              <a:t>=&gt; people cultivate a connection with mythic time through ceremonies and actions</a:t>
            </a:r>
          </a:p>
          <a:p>
            <a:r>
              <a:rPr lang="en-GB" dirty="0"/>
              <a:t>Words are thought to have the power to reintegrate myth into today</a:t>
            </a:r>
          </a:p>
          <a:p>
            <a:r>
              <a:rPr lang="en-GB" dirty="0"/>
              <a:t>performing ceremonies can </a:t>
            </a:r>
          </a:p>
          <a:p>
            <a:pPr marL="0" indent="0">
              <a:buNone/>
            </a:pPr>
            <a:r>
              <a:rPr lang="en-GB" dirty="0"/>
              <a:t>   also recreate mythic time</a:t>
            </a:r>
          </a:p>
          <a:p>
            <a:endParaRPr lang="en-GB" dirty="0"/>
          </a:p>
          <a:p>
            <a:endParaRPr lang="en-GB" dirty="0"/>
          </a:p>
        </p:txBody>
      </p:sp>
    </p:spTree>
    <p:extLst>
      <p:ext uri="{BB962C8B-B14F-4D97-AF65-F5344CB8AC3E}">
        <p14:creationId xmlns:p14="http://schemas.microsoft.com/office/powerpoint/2010/main" val="24362946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dirty="0"/>
              <a:t>“Land is alive”</a:t>
            </a:r>
          </a:p>
        </p:txBody>
      </p:sp>
      <p:sp>
        <p:nvSpPr>
          <p:cNvPr id="9" name="Content Placeholder 8"/>
          <p:cNvSpPr>
            <a:spLocks noGrp="1"/>
          </p:cNvSpPr>
          <p:nvPr>
            <p:ph idx="1"/>
          </p:nvPr>
        </p:nvSpPr>
        <p:spPr/>
        <p:txBody>
          <a:bodyPr/>
          <a:lstStyle/>
          <a:p>
            <a:r>
              <a:rPr lang="en-GB" dirty="0"/>
              <a:t>Many groups believe in the sustaining power of land</a:t>
            </a:r>
          </a:p>
          <a:p>
            <a:r>
              <a:rPr lang="en-GB" dirty="0"/>
              <a:t>-&gt; Deep commitment to land </a:t>
            </a:r>
          </a:p>
          <a:p>
            <a:r>
              <a:rPr lang="en-GB" dirty="0"/>
              <a:t>“Every particular form of the land is experienced as the locus of qualitatively different spirit beings.” (p. 24)</a:t>
            </a:r>
          </a:p>
        </p:txBody>
      </p:sp>
    </p:spTree>
    <p:extLst>
      <p:ext uri="{BB962C8B-B14F-4D97-AF65-F5344CB8AC3E}">
        <p14:creationId xmlns:p14="http://schemas.microsoft.com/office/powerpoint/2010/main" val="29481706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Carrie </a:t>
            </a:r>
            <a:r>
              <a:rPr lang="en-GB" dirty="0" err="1"/>
              <a:t>Dann</a:t>
            </a:r>
            <a:r>
              <a:rPr lang="en-GB" dirty="0"/>
              <a:t>, </a:t>
            </a:r>
            <a:r>
              <a:rPr lang="en-GB" dirty="0" err="1"/>
              <a:t>Shoshona</a:t>
            </a:r>
            <a:r>
              <a:rPr lang="en-GB" dirty="0"/>
              <a:t> </a:t>
            </a:r>
          </a:p>
        </p:txBody>
      </p:sp>
      <p:sp>
        <p:nvSpPr>
          <p:cNvPr id="3" name="Content Placeholder 2"/>
          <p:cNvSpPr>
            <a:spLocks noGrp="1"/>
          </p:cNvSpPr>
          <p:nvPr>
            <p:ph idx="1"/>
          </p:nvPr>
        </p:nvSpPr>
        <p:spPr/>
        <p:txBody>
          <a:bodyPr/>
          <a:lstStyle/>
          <a:p>
            <a:r>
              <a:rPr lang="en-GB" dirty="0"/>
              <a:t>“To us when your land is gone, you are walking towards a slow spiritual death. We have come to the point that death is better than living without your spirituality.” (p. 23) </a:t>
            </a:r>
          </a:p>
          <a:p>
            <a:pPr lvl="1"/>
            <a:r>
              <a:rPr lang="en-GB" dirty="0"/>
              <a:t>Carrie </a:t>
            </a:r>
            <a:r>
              <a:rPr lang="en-GB" dirty="0" err="1"/>
              <a:t>Dann</a:t>
            </a:r>
            <a:r>
              <a:rPr lang="en-GB" dirty="0"/>
              <a:t> and her sister Mary have led a twenty‐year legal battle to gain access to Shoshone land in Nevada </a:t>
            </a:r>
          </a:p>
        </p:txBody>
      </p:sp>
    </p:spTree>
    <p:extLst>
      <p:ext uri="{BB962C8B-B14F-4D97-AF65-F5344CB8AC3E}">
        <p14:creationId xmlns:p14="http://schemas.microsoft.com/office/powerpoint/2010/main" val="4386032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Rituals connect people to sacred places</a:t>
            </a:r>
          </a:p>
          <a:p>
            <a:r>
              <a:rPr lang="en-GB" dirty="0"/>
              <a:t>But the sacred centre is “movable”</a:t>
            </a:r>
          </a:p>
          <a:p>
            <a:pPr lvl="1"/>
            <a:r>
              <a:rPr lang="en-GB" dirty="0"/>
              <a:t>E.g., tipis represent the universe and is their sacred centre which they can take with them wherever they place their tipis. </a:t>
            </a:r>
          </a:p>
          <a:p>
            <a:pPr lvl="1"/>
            <a:r>
              <a:rPr lang="en-GB" dirty="0"/>
              <a:t>the tipi's structure creates an exchange between this world and the heavens </a:t>
            </a:r>
          </a:p>
        </p:txBody>
      </p:sp>
    </p:spTree>
    <p:extLst>
      <p:ext uri="{BB962C8B-B14F-4D97-AF65-F5344CB8AC3E}">
        <p14:creationId xmlns:p14="http://schemas.microsoft.com/office/powerpoint/2010/main" val="442931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But there are also ceremonies for forms of traditional architecture</a:t>
            </a:r>
          </a:p>
          <a:p>
            <a:r>
              <a:rPr lang="en-GB" dirty="0"/>
              <a:t>-&gt; rituals during construction  help to place the inhabitants in relation to the centre </a:t>
            </a:r>
          </a:p>
          <a:p>
            <a:endParaRPr lang="en-GB" dirty="0"/>
          </a:p>
          <a:p>
            <a:endParaRPr lang="en-GB" dirty="0"/>
          </a:p>
        </p:txBody>
      </p:sp>
    </p:spTree>
    <p:extLst>
      <p:ext uri="{BB962C8B-B14F-4D97-AF65-F5344CB8AC3E}">
        <p14:creationId xmlns:p14="http://schemas.microsoft.com/office/powerpoint/2010/main" val="21454017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Centre of the world </a:t>
            </a:r>
          </a:p>
        </p:txBody>
      </p:sp>
      <p:sp>
        <p:nvSpPr>
          <p:cNvPr id="3" name="Content Placeholder 2"/>
          <p:cNvSpPr>
            <a:spLocks noGrp="1"/>
          </p:cNvSpPr>
          <p:nvPr>
            <p:ph idx="1"/>
          </p:nvPr>
        </p:nvSpPr>
        <p:spPr/>
        <p:txBody>
          <a:bodyPr/>
          <a:lstStyle/>
          <a:p>
            <a:r>
              <a:rPr lang="en-GB" dirty="0"/>
              <a:t>“A ritually defined </a:t>
            </a:r>
            <a:r>
              <a:rPr lang="en-GB" dirty="0" err="1"/>
              <a:t>center</a:t>
            </a:r>
            <a:r>
              <a:rPr lang="en-GB" dirty="0"/>
              <a:t> is not just a mathematically fixed point established arbitrarily in space. It is also taken to be the actual </a:t>
            </a:r>
            <a:r>
              <a:rPr lang="en-GB" dirty="0" err="1"/>
              <a:t>center</a:t>
            </a:r>
            <a:r>
              <a:rPr lang="en-GB" dirty="0"/>
              <a:t> of the world.” (p. 37)</a:t>
            </a:r>
          </a:p>
        </p:txBody>
      </p:sp>
    </p:spTree>
    <p:extLst>
      <p:ext uri="{BB962C8B-B14F-4D97-AF65-F5344CB8AC3E}">
        <p14:creationId xmlns:p14="http://schemas.microsoft.com/office/powerpoint/2010/main" val="2252960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Oral tradition </a:t>
            </a:r>
          </a:p>
        </p:txBody>
      </p:sp>
      <p:sp>
        <p:nvSpPr>
          <p:cNvPr id="3" name="Content Placeholder 2"/>
          <p:cNvSpPr>
            <a:spLocks noGrp="1"/>
          </p:cNvSpPr>
          <p:nvPr>
            <p:ph idx="1"/>
          </p:nvPr>
        </p:nvSpPr>
        <p:spPr/>
        <p:txBody>
          <a:bodyPr>
            <a:normAutofit lnSpcReduction="10000"/>
          </a:bodyPr>
          <a:lstStyle/>
          <a:p>
            <a:r>
              <a:rPr lang="en-GB" dirty="0"/>
              <a:t>According to Brown “the spoken word or name bears an immediate sacred presence. Words are produced through the agency of breath, and in these traditions, the breath, whether human or nonhuman, is understood as a physical expression of the sacred life principle.” (pp. 42-43) </a:t>
            </a:r>
          </a:p>
        </p:txBody>
      </p:sp>
    </p:spTree>
    <p:extLst>
      <p:ext uri="{BB962C8B-B14F-4D97-AF65-F5344CB8AC3E}">
        <p14:creationId xmlns:p14="http://schemas.microsoft.com/office/powerpoint/2010/main" val="15388205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=&gt; The relationship between the spoken sound and its meaning is different from our understanding. </a:t>
            </a:r>
          </a:p>
          <a:p>
            <a:r>
              <a:rPr lang="en-GB" dirty="0"/>
              <a:t>no separation but a mysterious identity between sound and meaning </a:t>
            </a:r>
          </a:p>
          <a:p>
            <a:pPr lvl="1"/>
            <a:r>
              <a:rPr lang="en-GB" dirty="0"/>
              <a:t>“To name a being, or any aspect or function of creation, actualizes that reality.” (p. 44)</a:t>
            </a:r>
          </a:p>
        </p:txBody>
      </p:sp>
    </p:spTree>
    <p:extLst>
      <p:ext uri="{BB962C8B-B14F-4D97-AF65-F5344CB8AC3E}">
        <p14:creationId xmlns:p14="http://schemas.microsoft.com/office/powerpoint/2010/main" val="38834881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Power of names</a:t>
            </a:r>
          </a:p>
        </p:txBody>
      </p:sp>
      <p:sp>
        <p:nvSpPr>
          <p:cNvPr id="3" name="Content Placeholder 2"/>
          <p:cNvSpPr>
            <a:spLocks noGrp="1"/>
          </p:cNvSpPr>
          <p:nvPr>
            <p:ph idx="1"/>
          </p:nvPr>
        </p:nvSpPr>
        <p:spPr/>
        <p:txBody>
          <a:bodyPr>
            <a:normAutofit fontScale="92500"/>
          </a:bodyPr>
          <a:lstStyle/>
          <a:p>
            <a:r>
              <a:rPr lang="en-GB" dirty="0"/>
              <a:t>-&gt; “Since naming a being makes manifest the power or quality of that which is named, personal names tend to be used carefully in Native American languages.” (p. 44)</a:t>
            </a:r>
          </a:p>
          <a:p>
            <a:r>
              <a:rPr lang="en-GB" dirty="0"/>
              <a:t>-&gt; one avoids using the sacred name of someone, particular of a deceased</a:t>
            </a:r>
          </a:p>
          <a:p>
            <a:pPr lvl="1"/>
            <a:r>
              <a:rPr lang="en-GB" dirty="0"/>
              <a:t>Names often replaced by kinship terms (e.g. grandmother, grandfather for older people) </a:t>
            </a:r>
          </a:p>
        </p:txBody>
      </p:sp>
    </p:spTree>
    <p:extLst>
      <p:ext uri="{BB962C8B-B14F-4D97-AF65-F5344CB8AC3E}">
        <p14:creationId xmlns:p14="http://schemas.microsoft.com/office/powerpoint/2010/main" val="38492884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“Words have this generative power especially when they are spoken in a world of unified experience.”</a:t>
            </a:r>
          </a:p>
          <a:p>
            <a:r>
              <a:rPr lang="en-GB" dirty="0"/>
              <a:t>-&gt; bond between human, animals natural forces, and landscape </a:t>
            </a:r>
          </a:p>
        </p:txBody>
      </p:sp>
    </p:spTree>
    <p:extLst>
      <p:ext uri="{BB962C8B-B14F-4D97-AF65-F5344CB8AC3E}">
        <p14:creationId xmlns:p14="http://schemas.microsoft.com/office/powerpoint/2010/main" val="11982924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Ojibwa </a:t>
            </a:r>
          </a:p>
        </p:txBody>
      </p:sp>
      <p:sp>
        <p:nvSpPr>
          <p:cNvPr id="3" name="Content Placeholder 2"/>
          <p:cNvSpPr>
            <a:spLocks noGrp="1"/>
          </p:cNvSpPr>
          <p:nvPr>
            <p:ph idx="1"/>
          </p:nvPr>
        </p:nvSpPr>
        <p:spPr/>
        <p:txBody>
          <a:bodyPr>
            <a:normAutofit lnSpcReduction="10000"/>
          </a:bodyPr>
          <a:lstStyle/>
          <a:p>
            <a:r>
              <a:rPr lang="en-GB" sz="2400" dirty="0"/>
              <a:t>“[T]here was one clap of thunder after another. Suddenly the old man turned to his wife and asked, “Did you hear what was said?” “No,” she replied, “I didn't catch it.” The old man thought that one of the Thunder Birds had said something to him. He was reacting to this sound in the same way as he would respond to a human being, whose words he did not understand. The casualness of the remark and even the trivial character of the anecdote demonstrate the psychological depth of the “social relations” with other than human beings.” (A.I. Hallowell, quoted by Brown, p. 47)</a:t>
            </a:r>
          </a:p>
        </p:txBody>
      </p:sp>
    </p:spTree>
    <p:extLst>
      <p:ext uri="{BB962C8B-B14F-4D97-AF65-F5344CB8AC3E}">
        <p14:creationId xmlns:p14="http://schemas.microsoft.com/office/powerpoint/2010/main" val="26068136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Value </a:t>
            </a:r>
            <a:r>
              <a:rPr lang="en-GB"/>
              <a:t>of oral tradition </a:t>
            </a:r>
          </a:p>
        </p:txBody>
      </p:sp>
      <p:sp>
        <p:nvSpPr>
          <p:cNvPr id="3" name="Content Placeholder 2"/>
          <p:cNvSpPr>
            <a:spLocks noGrp="1"/>
          </p:cNvSpPr>
          <p:nvPr>
            <p:ph idx="1"/>
          </p:nvPr>
        </p:nvSpPr>
        <p:spPr/>
        <p:txBody>
          <a:bodyPr/>
          <a:lstStyle/>
          <a:p>
            <a:r>
              <a:rPr lang="en-GB" dirty="0"/>
              <a:t>memory and oral transmission of traditional Native American myths, folktales, law, and stories are a living reality today</a:t>
            </a:r>
          </a:p>
          <a:p>
            <a:r>
              <a:rPr lang="en-GB" dirty="0"/>
              <a:t>-&gt; importance to preserve language  </a:t>
            </a:r>
          </a:p>
        </p:txBody>
      </p:sp>
    </p:spTree>
    <p:extLst>
      <p:ext uri="{BB962C8B-B14F-4D97-AF65-F5344CB8AC3E}">
        <p14:creationId xmlns:p14="http://schemas.microsoft.com/office/powerpoint/2010/main" val="238105087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Role of the elders </a:t>
            </a:r>
          </a:p>
        </p:txBody>
      </p:sp>
      <p:sp>
        <p:nvSpPr>
          <p:cNvPr id="3" name="Content Placeholder 2"/>
          <p:cNvSpPr>
            <a:spLocks noGrp="1"/>
          </p:cNvSpPr>
          <p:nvPr>
            <p:ph idx="1"/>
          </p:nvPr>
        </p:nvSpPr>
        <p:spPr/>
        <p:txBody>
          <a:bodyPr/>
          <a:lstStyle/>
          <a:p>
            <a:r>
              <a:rPr lang="en-GB" dirty="0"/>
              <a:t>Keepers of oral tradition</a:t>
            </a:r>
          </a:p>
          <a:p>
            <a:pPr lvl="1"/>
            <a:r>
              <a:rPr lang="en-GB" dirty="0"/>
              <a:t>“The elder becomes the medium for the message of the myths.” (p. 50)</a:t>
            </a:r>
          </a:p>
          <a:p>
            <a:r>
              <a:rPr lang="en-GB" dirty="0"/>
              <a:t>Models of ethical behaviour</a:t>
            </a:r>
          </a:p>
          <a:p>
            <a:r>
              <a:rPr lang="en-GB" dirty="0"/>
              <a:t>Transmitters of knowledge to the following generations </a:t>
            </a:r>
          </a:p>
        </p:txBody>
      </p:sp>
    </p:spTree>
    <p:extLst>
      <p:ext uri="{BB962C8B-B14F-4D97-AF65-F5344CB8AC3E}">
        <p14:creationId xmlns:p14="http://schemas.microsoft.com/office/powerpoint/2010/main" val="8129269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4" name="Content Placeholder 3"/>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611560" y="1772816"/>
            <a:ext cx="3794760" cy="2499360"/>
          </a:xfrm>
        </p:spPr>
      </p:pic>
      <p:sp>
        <p:nvSpPr>
          <p:cNvPr id="6" name="Content Placeholder 5"/>
          <p:cNvSpPr>
            <a:spLocks noGrp="1"/>
          </p:cNvSpPr>
          <p:nvPr>
            <p:ph sz="half" idx="2"/>
          </p:nvPr>
        </p:nvSpPr>
        <p:spPr/>
        <p:txBody>
          <a:bodyPr/>
          <a:lstStyle/>
          <a:p>
            <a:r>
              <a:rPr lang="en-GB" dirty="0"/>
              <a:t>Crow elder Susie Yellowtail with Grandchild</a:t>
            </a:r>
          </a:p>
          <a:p>
            <a:r>
              <a:rPr lang="en-GB" dirty="0"/>
              <a:t>Photo by Michael Abramson</a:t>
            </a:r>
          </a:p>
          <a:p>
            <a:r>
              <a:rPr lang="en-GB" dirty="0"/>
              <a:t>(in Brown, p. 52)</a:t>
            </a:r>
          </a:p>
        </p:txBody>
      </p:sp>
    </p:spTree>
    <p:extLst>
      <p:ext uri="{BB962C8B-B14F-4D97-AF65-F5344CB8AC3E}">
        <p14:creationId xmlns:p14="http://schemas.microsoft.com/office/powerpoint/2010/main" val="23978386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Native American Prophecy  </a:t>
            </a:r>
          </a:p>
        </p:txBody>
      </p:sp>
      <p:sp>
        <p:nvSpPr>
          <p:cNvPr id="3" name="Content Placeholder 2"/>
          <p:cNvSpPr>
            <a:spLocks noGrp="1"/>
          </p:cNvSpPr>
          <p:nvPr>
            <p:ph idx="1"/>
          </p:nvPr>
        </p:nvSpPr>
        <p:spPr/>
        <p:txBody>
          <a:bodyPr/>
          <a:lstStyle/>
          <a:p>
            <a:r>
              <a:rPr lang="en-GB" dirty="0"/>
              <a:t>YouTube Clip </a:t>
            </a:r>
          </a:p>
          <a:p>
            <a:r>
              <a:rPr lang="en-GB" dirty="0">
                <a:hlinkClick r:id="rId2"/>
              </a:rPr>
              <a:t>Native American Prophecy</a:t>
            </a:r>
            <a:endParaRPr lang="en-GB" dirty="0"/>
          </a:p>
        </p:txBody>
      </p:sp>
    </p:spTree>
    <p:extLst>
      <p:ext uri="{BB962C8B-B14F-4D97-AF65-F5344CB8AC3E}">
        <p14:creationId xmlns:p14="http://schemas.microsoft.com/office/powerpoint/2010/main" val="187536556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Art of storytelling </a:t>
            </a:r>
          </a:p>
        </p:txBody>
      </p:sp>
      <p:sp>
        <p:nvSpPr>
          <p:cNvPr id="3" name="Content Placeholder 2"/>
          <p:cNvSpPr>
            <a:spLocks noGrp="1"/>
          </p:cNvSpPr>
          <p:nvPr>
            <p:ph idx="1"/>
          </p:nvPr>
        </p:nvSpPr>
        <p:spPr/>
        <p:txBody>
          <a:bodyPr/>
          <a:lstStyle/>
          <a:p>
            <a:r>
              <a:rPr lang="en-GB" dirty="0"/>
              <a:t>Speech is seen as manifestation of power</a:t>
            </a:r>
          </a:p>
          <a:p>
            <a:pPr lvl="1"/>
            <a:r>
              <a:rPr lang="en-GB" dirty="0"/>
              <a:t>speaking = sacred act that imposes  responsibilities upon the speaker</a:t>
            </a:r>
          </a:p>
          <a:p>
            <a:endParaRPr lang="en-GB" dirty="0"/>
          </a:p>
        </p:txBody>
      </p:sp>
    </p:spTree>
    <p:extLst>
      <p:ext uri="{BB962C8B-B14F-4D97-AF65-F5344CB8AC3E}">
        <p14:creationId xmlns:p14="http://schemas.microsoft.com/office/powerpoint/2010/main" val="111772980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Dennis </a:t>
            </a:r>
            <a:r>
              <a:rPr lang="en-GB" dirty="0" err="1"/>
              <a:t>Tedlock</a:t>
            </a:r>
            <a:endParaRPr lang="en-GB" dirty="0"/>
          </a:p>
        </p:txBody>
      </p:sp>
      <p:sp>
        <p:nvSpPr>
          <p:cNvPr id="3" name="Content Placeholder 2"/>
          <p:cNvSpPr>
            <a:spLocks noGrp="1"/>
          </p:cNvSpPr>
          <p:nvPr>
            <p:ph idx="1"/>
          </p:nvPr>
        </p:nvSpPr>
        <p:spPr/>
        <p:txBody>
          <a:bodyPr/>
          <a:lstStyle/>
          <a:p>
            <a:r>
              <a:rPr lang="en-GB" sz="2400" dirty="0"/>
              <a:t>“An oral story is not an object of art or any other kind of object. It is an action, it is something I do. It's an action that's now, and that speaks of ancient things. If we get into storing that in a book we've begun to forget. We begin to attribute the past to that book which if we please we can put up on the shelf and forget. A book that was published in 1789, that was published in 1801, that was published in 1902. Those are like tombstones. The story is what I'm telling now with my own breath. With my own body.” (quoted by Brown, pp. 54-55)</a:t>
            </a:r>
          </a:p>
        </p:txBody>
      </p:sp>
    </p:spTree>
    <p:extLst>
      <p:ext uri="{BB962C8B-B14F-4D97-AF65-F5344CB8AC3E}">
        <p14:creationId xmlns:p14="http://schemas.microsoft.com/office/powerpoint/2010/main" val="293992487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Relationship </a:t>
            </a:r>
          </a:p>
        </p:txBody>
      </p:sp>
      <p:sp>
        <p:nvSpPr>
          <p:cNvPr id="3" name="Content Placeholder 2"/>
          <p:cNvSpPr>
            <a:spLocks noGrp="1"/>
          </p:cNvSpPr>
          <p:nvPr>
            <p:ph idx="1"/>
          </p:nvPr>
        </p:nvSpPr>
        <p:spPr/>
        <p:txBody>
          <a:bodyPr/>
          <a:lstStyle/>
          <a:p>
            <a:r>
              <a:rPr lang="en-GB" i="1" dirty="0"/>
              <a:t>“</a:t>
            </a:r>
            <a:r>
              <a:rPr lang="en-GB" sz="2400" dirty="0"/>
              <a:t>Did you know that trees talk? Well they do. They talk to each other and they'll talk to you if you listen. Trouble is, white people don't listen. They never learned to listen to the Indians, so I don't suppose they'll listen to other voices in nature. But I have learned a lot from trees; sometimes about the weather, sometimes about animals, sometimes about the Great Spirit.” (p. 83)</a:t>
            </a:r>
          </a:p>
        </p:txBody>
      </p:sp>
    </p:spTree>
    <p:extLst>
      <p:ext uri="{BB962C8B-B14F-4D97-AF65-F5344CB8AC3E}">
        <p14:creationId xmlns:p14="http://schemas.microsoft.com/office/powerpoint/2010/main" val="322294175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Brown’s experience with Black Elk </a:t>
            </a:r>
          </a:p>
        </p:txBody>
      </p:sp>
      <p:sp>
        <p:nvSpPr>
          <p:cNvPr id="3" name="Content Placeholder 2"/>
          <p:cNvSpPr>
            <a:spLocks noGrp="1"/>
          </p:cNvSpPr>
          <p:nvPr>
            <p:ph idx="1"/>
          </p:nvPr>
        </p:nvSpPr>
        <p:spPr/>
        <p:txBody>
          <a:bodyPr/>
          <a:lstStyle/>
          <a:p>
            <a:r>
              <a:rPr lang="en-GB" dirty="0"/>
              <a:t>“…. in talking about animals and birds, the wind and the four directions, he [Black Elk] </a:t>
            </a:r>
            <a:r>
              <a:rPr lang="en-GB" i="1" dirty="0"/>
              <a:t>was</a:t>
            </a:r>
            <a:r>
              <a:rPr lang="en-GB" dirty="0"/>
              <a:t> talking about what non‐Natives call “religion.” He was, indeed, speaking a sacred, metaphysical language, but it was phrased in terms of living realities in the immediacy of one's experience.” (p.83)</a:t>
            </a:r>
          </a:p>
        </p:txBody>
      </p:sp>
    </p:spTree>
    <p:extLst>
      <p:ext uri="{BB962C8B-B14F-4D97-AF65-F5344CB8AC3E}">
        <p14:creationId xmlns:p14="http://schemas.microsoft.com/office/powerpoint/2010/main" val="320427691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 are all related”</a:t>
            </a:r>
          </a:p>
        </p:txBody>
      </p:sp>
      <p:sp>
        <p:nvSpPr>
          <p:cNvPr id="3" name="Content Placeholder 2"/>
          <p:cNvSpPr>
            <a:spLocks noGrp="1"/>
          </p:cNvSpPr>
          <p:nvPr>
            <p:ph idx="1"/>
          </p:nvPr>
        </p:nvSpPr>
        <p:spPr/>
        <p:txBody>
          <a:bodyPr/>
          <a:lstStyle/>
          <a:p>
            <a:r>
              <a:rPr lang="en-GB" dirty="0"/>
              <a:t>The Western distinctions between animate and inanimate are not present in Native American experience</a:t>
            </a:r>
          </a:p>
          <a:p>
            <a:r>
              <a:rPr lang="en-GB" dirty="0"/>
              <a:t>-&gt; all forms and aspects of creation are experienced as living and animate </a:t>
            </a:r>
          </a:p>
          <a:p>
            <a:pPr lvl="1"/>
            <a:r>
              <a:rPr lang="en-GB" dirty="0"/>
              <a:t>“Even ‘inanimate’ rocks are thought to be mysteriously possessed with life.” (p. 84)</a:t>
            </a:r>
          </a:p>
        </p:txBody>
      </p:sp>
    </p:spTree>
    <p:extLst>
      <p:ext uri="{BB962C8B-B14F-4D97-AF65-F5344CB8AC3E}">
        <p14:creationId xmlns:p14="http://schemas.microsoft.com/office/powerpoint/2010/main" val="214836658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r>
              <a:rPr lang="en-GB" dirty="0"/>
              <a:t>But also belief in Supreme Being and other gods, spirits or powers of creation</a:t>
            </a:r>
          </a:p>
          <a:p>
            <a:pPr marL="0" indent="0">
              <a:buNone/>
            </a:pPr>
            <a:endParaRPr lang="en-GB" dirty="0"/>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70285" y="1700808"/>
            <a:ext cx="3733800" cy="2735580"/>
          </a:xfrm>
        </p:spPr>
      </p:pic>
      <p:sp>
        <p:nvSpPr>
          <p:cNvPr id="7" name="TextBox 6"/>
          <p:cNvSpPr txBox="1"/>
          <p:nvPr/>
        </p:nvSpPr>
        <p:spPr>
          <a:xfrm>
            <a:off x="4808993" y="4738033"/>
            <a:ext cx="3456384" cy="923330"/>
          </a:xfrm>
          <a:prstGeom prst="rect">
            <a:avLst/>
          </a:prstGeom>
          <a:noFill/>
        </p:spPr>
        <p:txBody>
          <a:bodyPr wrap="square" rtlCol="0">
            <a:spAutoFit/>
          </a:bodyPr>
          <a:lstStyle/>
          <a:p>
            <a:r>
              <a:rPr lang="en-GB" sz="1800" dirty="0"/>
              <a:t>Little Warrior, Sioux Holy Man, South Dakota photo by Brown (p. 112)</a:t>
            </a:r>
          </a:p>
        </p:txBody>
      </p:sp>
    </p:spTree>
    <p:extLst>
      <p:ext uri="{BB962C8B-B14F-4D97-AF65-F5344CB8AC3E}">
        <p14:creationId xmlns:p14="http://schemas.microsoft.com/office/powerpoint/2010/main" val="61241477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Reciprocity </a:t>
            </a:r>
          </a:p>
        </p:txBody>
      </p:sp>
      <p:sp>
        <p:nvSpPr>
          <p:cNvPr id="3" name="Content Placeholder 2"/>
          <p:cNvSpPr>
            <a:spLocks noGrp="1"/>
          </p:cNvSpPr>
          <p:nvPr>
            <p:ph idx="1"/>
          </p:nvPr>
        </p:nvSpPr>
        <p:spPr/>
        <p:txBody>
          <a:bodyPr/>
          <a:lstStyle/>
          <a:p>
            <a:r>
              <a:rPr lang="en-GB" dirty="0"/>
              <a:t>“In treating the world and all its beings in a sacred manner, one is in turn treated well by nature.” (p. 85)</a:t>
            </a:r>
          </a:p>
          <a:p>
            <a:r>
              <a:rPr lang="en-GB" dirty="0"/>
              <a:t>=&gt; the life of an animal or plant is seen as a gift </a:t>
            </a:r>
          </a:p>
          <a:p>
            <a:pPr lvl="1"/>
            <a:r>
              <a:rPr lang="en-GB" dirty="0"/>
              <a:t>it should not be taken for granted</a:t>
            </a:r>
          </a:p>
          <a:p>
            <a:pPr lvl="1"/>
            <a:r>
              <a:rPr lang="en-GB" dirty="0"/>
              <a:t>Otherwise: it will no longer be offered </a:t>
            </a:r>
          </a:p>
        </p:txBody>
      </p:sp>
    </p:spTree>
    <p:extLst>
      <p:ext uri="{BB962C8B-B14F-4D97-AF65-F5344CB8AC3E}">
        <p14:creationId xmlns:p14="http://schemas.microsoft.com/office/powerpoint/2010/main" val="315731563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hlinkClick r:id="rId2"/>
              </a:rPr>
              <a:t>YouTube clip about a girl’s rite of passage among the Apache </a:t>
            </a:r>
            <a:r>
              <a:rPr lang="en-GB" dirty="0"/>
              <a:t>(ca. 4 min)</a:t>
            </a:r>
          </a:p>
        </p:txBody>
      </p:sp>
    </p:spTree>
    <p:extLst>
      <p:ext uri="{BB962C8B-B14F-4D97-AF65-F5344CB8AC3E}">
        <p14:creationId xmlns:p14="http://schemas.microsoft.com/office/powerpoint/2010/main" val="105229017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South America </a:t>
            </a:r>
          </a:p>
        </p:txBody>
      </p:sp>
      <p:sp>
        <p:nvSpPr>
          <p:cNvPr id="3" name="Content Placeholder 2"/>
          <p:cNvSpPr>
            <a:spLocks noGrp="1"/>
          </p:cNvSpPr>
          <p:nvPr>
            <p:ph sz="half" idx="1"/>
          </p:nvPr>
        </p:nvSpPr>
        <p:spPr/>
        <p:txBody>
          <a:bodyPr/>
          <a:lstStyle/>
          <a:p>
            <a:r>
              <a:rPr lang="en-GB" dirty="0"/>
              <a:t>Distinction between lowland (e.g. Amazon) and highlands (=Andean)</a:t>
            </a:r>
          </a:p>
        </p:txBody>
      </p:sp>
      <p:pic>
        <p:nvPicPr>
          <p:cNvPr id="7" name="Content Placeholder 3" descr="afb_PhD.jpg"/>
          <p:cNvPicPr>
            <a:picLocks noGrp="1" noChangeAspect="1"/>
          </p:cNvPicPr>
          <p:nvPr>
            <p:ph sz="half" idx="2"/>
          </p:nvPr>
        </p:nvPicPr>
        <p:blipFill>
          <a:blip r:embed="rId2"/>
          <a:stretch>
            <a:fillRect/>
          </a:stretch>
        </p:blipFill>
        <p:spPr>
          <a:xfrm>
            <a:off x="5753175" y="1589319"/>
            <a:ext cx="2642567" cy="3251506"/>
          </a:xfrm>
        </p:spPr>
      </p:pic>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78311" y="3021063"/>
            <a:ext cx="1762125" cy="2600325"/>
          </a:xfrm>
          <a:prstGeom prst="rect">
            <a:avLst/>
          </a:prstGeom>
        </p:spPr>
      </p:pic>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2648" y="3594721"/>
            <a:ext cx="2466975" cy="1847850"/>
          </a:xfrm>
          <a:prstGeom prst="rect">
            <a:avLst/>
          </a:prstGeom>
        </p:spPr>
      </p:pic>
    </p:spTree>
    <p:extLst>
      <p:ext uri="{BB962C8B-B14F-4D97-AF65-F5344CB8AC3E}">
        <p14:creationId xmlns:p14="http://schemas.microsoft.com/office/powerpoint/2010/main" val="364445918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Amazon religions </a:t>
            </a:r>
          </a:p>
        </p:txBody>
      </p:sp>
      <p:sp>
        <p:nvSpPr>
          <p:cNvPr id="5" name="Content Placeholder 4"/>
          <p:cNvSpPr>
            <a:spLocks noGrp="1"/>
          </p:cNvSpPr>
          <p:nvPr>
            <p:ph sz="half" idx="1"/>
          </p:nvPr>
        </p:nvSpPr>
        <p:spPr>
          <a:xfrm>
            <a:off x="685800" y="1981200"/>
            <a:ext cx="3238128" cy="4114800"/>
          </a:xfrm>
        </p:spPr>
        <p:txBody>
          <a:bodyPr/>
          <a:lstStyle/>
          <a:p>
            <a:r>
              <a:rPr lang="en-GB" dirty="0"/>
              <a:t>Similarities to North American:</a:t>
            </a:r>
          </a:p>
          <a:p>
            <a:pPr lvl="1"/>
            <a:r>
              <a:rPr lang="en-GB" dirty="0"/>
              <a:t>Focus on communities</a:t>
            </a:r>
          </a:p>
          <a:p>
            <a:pPr lvl="1"/>
            <a:r>
              <a:rPr lang="en-GB" dirty="0" err="1"/>
              <a:t>Orality</a:t>
            </a:r>
            <a:r>
              <a:rPr lang="en-GB" dirty="0"/>
              <a:t> </a:t>
            </a:r>
          </a:p>
          <a:p>
            <a:pPr lvl="1"/>
            <a:r>
              <a:rPr lang="en-GB" dirty="0"/>
              <a:t>Relationship </a:t>
            </a:r>
          </a:p>
        </p:txBody>
      </p:sp>
      <p:sp>
        <p:nvSpPr>
          <p:cNvPr id="6" name="Content Placeholder 5"/>
          <p:cNvSpPr>
            <a:spLocks noGrp="1"/>
          </p:cNvSpPr>
          <p:nvPr>
            <p:ph sz="half" idx="2"/>
          </p:nvPr>
        </p:nvSpPr>
        <p:spPr/>
        <p:txBody>
          <a:bodyPr/>
          <a:lstStyle/>
          <a:p>
            <a:endParaRPr lang="en-GB"/>
          </a:p>
        </p:txBody>
      </p:sp>
      <p:pic>
        <p:nvPicPr>
          <p:cNvPr id="4" name="Picture 5" descr="Nochmal Tanz"/>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135146" y="1817812"/>
            <a:ext cx="4560124" cy="3421013"/>
          </a:xfrm>
          <a:prstGeom prst="rect">
            <a:avLst/>
          </a:prstGeom>
          <a:noFill/>
          <a:ln w="9525">
            <a:noFill/>
            <a:miter lim="800000"/>
            <a:headEnd/>
            <a:tailEnd/>
          </a:ln>
        </p:spPr>
      </p:pic>
    </p:spTree>
    <p:extLst>
      <p:ext uri="{BB962C8B-B14F-4D97-AF65-F5344CB8AC3E}">
        <p14:creationId xmlns:p14="http://schemas.microsoft.com/office/powerpoint/2010/main" val="215595644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a:t>
            </a:r>
            <a:r>
              <a:rPr lang="en-GB" dirty="0" err="1"/>
              <a:t>Maloca</a:t>
            </a:r>
            <a:r>
              <a:rPr lang="en-GB" dirty="0"/>
              <a:t> </a:t>
            </a:r>
          </a:p>
        </p:txBody>
      </p:sp>
      <p:sp>
        <p:nvSpPr>
          <p:cNvPr id="3" name="Content Placeholder 2"/>
          <p:cNvSpPr>
            <a:spLocks noGrp="1"/>
          </p:cNvSpPr>
          <p:nvPr>
            <p:ph idx="1"/>
          </p:nvPr>
        </p:nvSpPr>
        <p:spPr/>
        <p:txBody>
          <a:bodyPr/>
          <a:lstStyle/>
          <a:p>
            <a:endParaRPr lang="en-GB"/>
          </a:p>
        </p:txBody>
      </p:sp>
      <p:pic>
        <p:nvPicPr>
          <p:cNvPr id="4" name="Picture 13" descr="Nagelneue Maloka der Gaia Foundation (Kolumbien Niederlassung) in La Pedrera"/>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367631" y="1268760"/>
            <a:ext cx="6408737" cy="48069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206924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Ancient Andean religion </a:t>
            </a:r>
          </a:p>
        </p:txBody>
      </p:sp>
      <p:sp>
        <p:nvSpPr>
          <p:cNvPr id="5" name="Content Placeholder 4"/>
          <p:cNvSpPr>
            <a:spLocks noGrp="1"/>
          </p:cNvSpPr>
          <p:nvPr>
            <p:ph sz="half" idx="1"/>
          </p:nvPr>
        </p:nvSpPr>
        <p:spPr/>
        <p:txBody>
          <a:bodyPr/>
          <a:lstStyle/>
          <a:p>
            <a:r>
              <a:rPr lang="en-GB" dirty="0"/>
              <a:t>In the past: </a:t>
            </a:r>
          </a:p>
          <a:p>
            <a:pPr lvl="1"/>
            <a:r>
              <a:rPr lang="en-GB" dirty="0"/>
              <a:t>Empires such as the Incan </a:t>
            </a:r>
          </a:p>
          <a:p>
            <a:pPr lvl="1"/>
            <a:r>
              <a:rPr lang="en-GB" dirty="0"/>
              <a:t>Sun god as supreme deity</a:t>
            </a:r>
          </a:p>
          <a:p>
            <a:pPr lvl="1"/>
            <a:r>
              <a:rPr lang="en-GB" dirty="0"/>
              <a:t>But also other deities allowed (-&gt; form of conquest)</a:t>
            </a:r>
          </a:p>
        </p:txBody>
      </p:sp>
      <p:pic>
        <p:nvPicPr>
          <p:cNvPr id="9" name="Content Placeholder 3" descr="IncaSunCeremony.jpg"/>
          <p:cNvPicPr>
            <a:picLocks noGrp="1" noChangeAspect="1"/>
          </p:cNvPicPr>
          <p:nvPr>
            <p:ph sz="half" idx="2"/>
          </p:nvPr>
        </p:nvPicPr>
        <p:blipFill>
          <a:blip r:embed="rId2"/>
          <a:stretch>
            <a:fillRect/>
          </a:stretch>
        </p:blipFill>
        <p:spPr>
          <a:xfrm>
            <a:off x="4860032" y="1474441"/>
            <a:ext cx="3291840" cy="4114800"/>
          </a:xfrm>
        </p:spPr>
      </p:pic>
    </p:spTree>
    <p:extLst>
      <p:ext uri="{BB962C8B-B14F-4D97-AF65-F5344CB8AC3E}">
        <p14:creationId xmlns:p14="http://schemas.microsoft.com/office/powerpoint/2010/main" val="236527628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Andean religions today </a:t>
            </a:r>
          </a:p>
        </p:txBody>
      </p:sp>
      <p:sp>
        <p:nvSpPr>
          <p:cNvPr id="3" name="Content Placeholder 2"/>
          <p:cNvSpPr>
            <a:spLocks noGrp="1"/>
          </p:cNvSpPr>
          <p:nvPr>
            <p:ph sz="half" idx="1"/>
          </p:nvPr>
        </p:nvSpPr>
        <p:spPr>
          <a:xfrm>
            <a:off x="685800" y="1700808"/>
            <a:ext cx="4318248" cy="4395192"/>
          </a:xfrm>
        </p:spPr>
        <p:txBody>
          <a:bodyPr/>
          <a:lstStyle/>
          <a:p>
            <a:r>
              <a:rPr lang="en-GB" dirty="0"/>
              <a:t>e.g. </a:t>
            </a:r>
            <a:r>
              <a:rPr lang="en-GB" dirty="0" err="1"/>
              <a:t>Aymara</a:t>
            </a:r>
            <a:r>
              <a:rPr lang="en-GB" dirty="0"/>
              <a:t> in Bolivia </a:t>
            </a:r>
          </a:p>
          <a:p>
            <a:pPr lvl="1"/>
            <a:r>
              <a:rPr lang="en-GB" dirty="0"/>
              <a:t>Focus on Earth mother </a:t>
            </a:r>
          </a:p>
          <a:p>
            <a:pPr lvl="1"/>
            <a:r>
              <a:rPr lang="en-GB" dirty="0"/>
              <a:t>Some similarities to North America (e.g. shaman, elders, </a:t>
            </a:r>
            <a:r>
              <a:rPr lang="en-GB" dirty="0" err="1"/>
              <a:t>orality</a:t>
            </a:r>
            <a:r>
              <a:rPr lang="en-GB" dirty="0"/>
              <a:t> and other features) </a:t>
            </a:r>
          </a:p>
          <a:p>
            <a:r>
              <a:rPr lang="en-GB" dirty="0"/>
              <a:t>Main distinction: Syncretic Catholicism </a:t>
            </a:r>
          </a:p>
        </p:txBody>
      </p:sp>
      <p:pic>
        <p:nvPicPr>
          <p:cNvPr id="5" name="Content Placeholder 3" descr="alegria_pachamama.jpg"/>
          <p:cNvPicPr>
            <a:picLocks noGrp="1" noChangeAspect="1"/>
          </p:cNvPicPr>
          <p:nvPr>
            <p:ph sz="half" idx="2"/>
          </p:nvPr>
        </p:nvPicPr>
        <p:blipFill>
          <a:blip r:embed="rId2"/>
          <a:stretch>
            <a:fillRect/>
          </a:stretch>
        </p:blipFill>
        <p:spPr>
          <a:xfrm>
            <a:off x="5508104" y="1853184"/>
            <a:ext cx="2438400" cy="3151632"/>
          </a:xfrm>
        </p:spPr>
      </p:pic>
    </p:spTree>
    <p:extLst>
      <p:ext uri="{BB962C8B-B14F-4D97-AF65-F5344CB8AC3E}">
        <p14:creationId xmlns:p14="http://schemas.microsoft.com/office/powerpoint/2010/main" val="329858975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1419</TotalTime>
  <Words>1756</Words>
  <Application>Microsoft Office PowerPoint</Application>
  <PresentationFormat>On-screen Show (4:3)</PresentationFormat>
  <Paragraphs>135</Paragraphs>
  <Slides>45</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45</vt:i4>
      </vt:variant>
    </vt:vector>
  </HeadingPairs>
  <TitlesOfParts>
    <vt:vector size="49" baseType="lpstr">
      <vt:lpstr>Arial</vt:lpstr>
      <vt:lpstr>Calibri</vt:lpstr>
      <vt:lpstr>Myriad Pro</vt:lpstr>
      <vt:lpstr>20140311PresentationUWTSDTemplate</vt:lpstr>
      <vt:lpstr>Living Ancestors and Talking Trees Indigenous Religions Today </vt:lpstr>
      <vt:lpstr>Topic</vt:lpstr>
      <vt:lpstr>Suggested Readings: </vt:lpstr>
      <vt:lpstr>Structure today </vt:lpstr>
      <vt:lpstr>1. Introduction </vt:lpstr>
      <vt:lpstr>Diversity of Native American groups prior to conquest </vt:lpstr>
      <vt:lpstr>Forced into small reservations </vt:lpstr>
      <vt:lpstr>South America </vt:lpstr>
      <vt:lpstr>Native American Spirituality </vt:lpstr>
      <vt:lpstr>2. North American religions </vt:lpstr>
      <vt:lpstr>Concept of Time </vt:lpstr>
      <vt:lpstr>Carl Sweezy, an Arapaho painter</vt:lpstr>
      <vt:lpstr>Cyclic concept </vt:lpstr>
      <vt:lpstr>Renewal ceremonies </vt:lpstr>
      <vt:lpstr>Lakota Black Elk</vt:lpstr>
      <vt:lpstr>Mythic Time</vt:lpstr>
      <vt:lpstr>PowerPoint Presentation</vt:lpstr>
      <vt:lpstr>PowerPoint Presentation</vt:lpstr>
      <vt:lpstr>“Land is alive”</vt:lpstr>
      <vt:lpstr>Carrie Dann, Shoshona </vt:lpstr>
      <vt:lpstr>PowerPoint Presentation</vt:lpstr>
      <vt:lpstr>PowerPoint Presentation</vt:lpstr>
      <vt:lpstr>Centre of the world </vt:lpstr>
      <vt:lpstr>Oral tradition </vt:lpstr>
      <vt:lpstr>PowerPoint Presentation</vt:lpstr>
      <vt:lpstr>Power of names</vt:lpstr>
      <vt:lpstr>PowerPoint Presentation</vt:lpstr>
      <vt:lpstr>Ojibwa </vt:lpstr>
      <vt:lpstr>Value of oral tradition </vt:lpstr>
      <vt:lpstr>Role of the elders </vt:lpstr>
      <vt:lpstr>PowerPoint Presentation</vt:lpstr>
      <vt:lpstr>Native American Prophecy  </vt:lpstr>
      <vt:lpstr>Art of storytelling </vt:lpstr>
      <vt:lpstr>Dennis Tedlock</vt:lpstr>
      <vt:lpstr>Relationship </vt:lpstr>
      <vt:lpstr>Brown’s experience with Black Elk </vt:lpstr>
      <vt:lpstr>“We are all related”</vt:lpstr>
      <vt:lpstr>PowerPoint Presentation</vt:lpstr>
      <vt:lpstr>Reciprocity </vt:lpstr>
      <vt:lpstr>PowerPoint Presentation</vt:lpstr>
      <vt:lpstr>3. South America </vt:lpstr>
      <vt:lpstr>Amazon religions </vt:lpstr>
      <vt:lpstr>A Maloca </vt:lpstr>
      <vt:lpstr>Ancient Andean religion </vt:lpstr>
      <vt:lpstr>Andean religions today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Bettina Schmidt</cp:lastModifiedBy>
  <cp:revision>193</cp:revision>
  <cp:lastPrinted>2017-03-06T16:11:16Z</cp:lastPrinted>
  <dcterms:created xsi:type="dcterms:W3CDTF">2015-04-14T15:21:28Z</dcterms:created>
  <dcterms:modified xsi:type="dcterms:W3CDTF">2019-10-25T09:57:42Z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