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0" r:id="rId3"/>
    <p:sldId id="270" r:id="rId4"/>
    <p:sldId id="262" r:id="rId5"/>
    <p:sldId id="258" r:id="rId6"/>
    <p:sldId id="259" r:id="rId7"/>
    <p:sldId id="257" r:id="rId8"/>
    <p:sldId id="263" r:id="rId9"/>
    <p:sldId id="264" r:id="rId10"/>
    <p:sldId id="265" r:id="rId11"/>
    <p:sldId id="266" r:id="rId12"/>
    <p:sldId id="267" r:id="rId13"/>
    <p:sldId id="271" r:id="rId14"/>
    <p:sldId id="272" r:id="rId15"/>
    <p:sldId id="273" r:id="rId16"/>
    <p:sldId id="274" r:id="rId17"/>
    <p:sldId id="27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04" d="100"/>
          <a:sy n="104" d="100"/>
        </p:scale>
        <p:origin x="-90"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03CEC41E-48BD-4881-B6FF-D82EEBBCD904}" type="datetimeFigureOut">
              <a:rPr lang="en-US" smtClean="0"/>
              <a:t>1/16/2017</a:t>
            </a:fld>
            <a:endParaRPr lang="en-US" dirty="0"/>
          </a:p>
        </p:txBody>
      </p:sp>
      <p:sp>
        <p:nvSpPr>
          <p:cNvPr id="17" name="Footer Placeholder 16"/>
          <p:cNvSpPr>
            <a:spLocks noGrp="1"/>
          </p:cNvSpPr>
          <p:nvPr>
            <p:ph type="ftr" sz="quarter" idx="11"/>
          </p:nvPr>
        </p:nvSpPr>
        <p:spPr>
          <a:xfrm>
            <a:off x="5410200" y="4205288"/>
            <a:ext cx="1295400" cy="457200"/>
          </a:xfrm>
        </p:spPr>
        <p:txBody>
          <a:bodyPr/>
          <a:lstStyle/>
          <a:p>
            <a:endParaRPr lang="en-US" dirty="0"/>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D7E63A33-8271-4DD0-9C48-789913D7C11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03CEC41E-48BD-4881-B6FF-D82EEBBCD904}" type="datetimeFigureOut">
              <a:rPr lang="en-US" smtClean="0"/>
              <a:t>1/16/2017</a:t>
            </a:fld>
            <a:endParaRPr lang="en-US" dirty="0"/>
          </a:p>
        </p:txBody>
      </p:sp>
      <p:sp>
        <p:nvSpPr>
          <p:cNvPr id="27" name="Slide Number Placeholder 26"/>
          <p:cNvSpPr>
            <a:spLocks noGrp="1"/>
          </p:cNvSpPr>
          <p:nvPr>
            <p:ph type="sldNum" sz="quarter" idx="11"/>
          </p:nvPr>
        </p:nvSpPr>
        <p:spPr/>
        <p:txBody>
          <a:bodyPr rtlCol="0"/>
          <a:lstStyle/>
          <a:p>
            <a:fld id="{459A5F39-4CE7-434C-A5CB-50A363451602}" type="slidenum">
              <a:rPr lang="en-US" smtClean="0"/>
              <a:t>‹#›</a:t>
            </a:fld>
            <a:endParaRPr lang="en-US" dirty="0"/>
          </a:p>
        </p:txBody>
      </p:sp>
      <p:sp>
        <p:nvSpPr>
          <p:cNvPr id="28" name="Footer Placeholder 27"/>
          <p:cNvSpPr>
            <a:spLocks noGrp="1"/>
          </p:cNvSpPr>
          <p:nvPr>
            <p:ph type="ftr" sz="quarter" idx="12"/>
          </p:nvPr>
        </p:nvSpPr>
        <p:spPr/>
        <p:txBody>
          <a:bodyPr rtlCol="0"/>
          <a:lstStyle/>
          <a:p>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03CEC41E-48BD-4881-B6FF-D82EEBBCD904}" type="datetimeFigureOut">
              <a:rPr lang="en-US" smtClean="0"/>
              <a:t>1/16/2017</a:t>
            </a:fld>
            <a:endParaRPr lang="en-US" dirty="0"/>
          </a:p>
        </p:txBody>
      </p:sp>
      <p:sp>
        <p:nvSpPr>
          <p:cNvPr id="4" name="Footer Placeholder 3"/>
          <p:cNvSpPr>
            <a:spLocks noGrp="1"/>
          </p:cNvSpPr>
          <p:nvPr>
            <p:ph type="ftr" sz="quarter" idx="11"/>
          </p:nvPr>
        </p:nvSpPr>
        <p:spPr>
          <a:xfrm>
            <a:off x="5257800" y="612648"/>
            <a:ext cx="1325880" cy="457200"/>
          </a:xfrm>
        </p:spPr>
        <p:txBody>
          <a:bodyPr/>
          <a:lstStyle/>
          <a:p>
            <a:endParaRPr lang="en-US" dirty="0"/>
          </a:p>
        </p:txBody>
      </p:sp>
      <p:sp>
        <p:nvSpPr>
          <p:cNvPr id="5" name="Slide Number Placeholder 4"/>
          <p:cNvSpPr>
            <a:spLocks noGrp="1"/>
          </p:cNvSpPr>
          <p:nvPr>
            <p:ph type="sldNum" sz="quarter" idx="12"/>
          </p:nvPr>
        </p:nvSpPr>
        <p:spPr>
          <a:xfrm>
            <a:off x="8174736" y="2272"/>
            <a:ext cx="762000" cy="365760"/>
          </a:xfrm>
        </p:spPr>
        <p:txBody>
          <a:bodyPr/>
          <a:lstStyle/>
          <a:p>
            <a:fld id="{459A5F39-4CE7-434C-A5CB-50A363451602}"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CEC41E-48BD-4881-B6FF-D82EEBBCD904}" type="datetimeFigureOut">
              <a:rPr lang="en-US" smtClean="0"/>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03CEC41E-48BD-4881-B6FF-D82EEBBCD904}" type="datetimeFigureOut">
              <a:rPr lang="en-US" smtClean="0"/>
              <a:t>1/16/2017</a:t>
            </a:fld>
            <a:endParaRPr lang="en-US" dirty="0"/>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59A5F39-4CE7-434C-A5CB-50A363451602}"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bda.u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4200" y="1851213"/>
            <a:ext cx="5446714" cy="718251"/>
          </a:xfrm>
        </p:spPr>
        <p:txBody>
          <a:bodyPr>
            <a:normAutofit fontScale="90000"/>
          </a:bodyPr>
          <a:lstStyle/>
          <a:p>
            <a:pPr>
              <a:lnSpc>
                <a:spcPct val="100000"/>
              </a:lnSpc>
            </a:pPr>
            <a:r>
              <a:rPr lang="en-US" sz="3200" dirty="0" smtClean="0">
                <a:latin typeface="Arial Narrow"/>
              </a:rPr>
              <a:t/>
            </a:r>
            <a:br>
              <a:rPr lang="en-US" sz="3200" dirty="0" smtClean="0">
                <a:latin typeface="Arial Narrow"/>
              </a:rPr>
            </a:br>
            <a:r>
              <a:rPr lang="en-US" sz="3200" dirty="0" smtClean="0">
                <a:latin typeface="Arial Narrow"/>
              </a:rPr>
              <a:t/>
            </a:r>
            <a:br>
              <a:rPr lang="en-US" sz="3200" dirty="0" smtClean="0">
                <a:latin typeface="Arial Narrow"/>
              </a:rPr>
            </a:br>
            <a:endParaRPr lang="en-US" sz="2800" dirty="0">
              <a:latin typeface="Arial Narrow"/>
            </a:endParaRPr>
          </a:p>
        </p:txBody>
      </p:sp>
      <p:sp>
        <p:nvSpPr>
          <p:cNvPr id="3" name="Subtitle 2"/>
          <p:cNvSpPr>
            <a:spLocks noGrp="1"/>
          </p:cNvSpPr>
          <p:nvPr>
            <p:ph type="body" idx="1"/>
          </p:nvPr>
        </p:nvSpPr>
        <p:spPr/>
        <p:txBody>
          <a:bodyPr>
            <a:noAutofit/>
          </a:bodyPr>
          <a:lstStyle/>
          <a:p>
            <a:r>
              <a:rPr lang="en-US" sz="2000" b="1" dirty="0">
                <a:latin typeface="Arial Narrow"/>
              </a:rPr>
              <a:t>UK Voluntary Register of Nutritionists</a:t>
            </a:r>
            <a:br>
              <a:rPr lang="en-US" sz="2000" b="1" dirty="0">
                <a:latin typeface="Arial Narrow"/>
              </a:rPr>
            </a:br>
            <a:r>
              <a:rPr lang="en-US" sz="2000" b="1" dirty="0">
                <a:latin typeface="Arial Narrow"/>
              </a:rPr>
              <a:t>(UKVRN)</a:t>
            </a:r>
            <a:br>
              <a:rPr lang="en-US" sz="2000" b="1" dirty="0">
                <a:latin typeface="Arial Narrow"/>
              </a:rPr>
            </a:br>
            <a:r>
              <a:rPr lang="en-US" sz="2000" b="1" dirty="0">
                <a:latin typeface="Arial Narrow"/>
              </a:rPr>
              <a:t>The Association for Nutrition</a:t>
            </a:r>
            <a:r>
              <a:rPr lang="en-US" sz="2400" b="1" dirty="0"/>
              <a:t/>
            </a:r>
            <a:br>
              <a:rPr lang="en-US" sz="2400" b="1" dirty="0"/>
            </a:br>
            <a:endParaRPr lang="en-US" sz="2000" b="1" dirty="0"/>
          </a:p>
        </p:txBody>
      </p:sp>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108075" y="2936875"/>
            <a:ext cx="6926263" cy="640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36589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Who can call themselves a Nutritionist?</a:t>
            </a:r>
            <a:endParaRPr lang="en-US" dirty="0"/>
          </a:p>
        </p:txBody>
      </p:sp>
      <p:sp>
        <p:nvSpPr>
          <p:cNvPr id="3" name="Content Placeholder 2"/>
          <p:cNvSpPr>
            <a:spLocks noGrp="1"/>
          </p:cNvSpPr>
          <p:nvPr>
            <p:ph idx="1"/>
          </p:nvPr>
        </p:nvSpPr>
        <p:spPr/>
        <p:txBody>
          <a:bodyPr/>
          <a:lstStyle/>
          <a:p>
            <a:r>
              <a:rPr lang="en-US" dirty="0" smtClean="0"/>
              <a:t>ANYONE can at present regardless of qualifications, skills  and experience!</a:t>
            </a:r>
          </a:p>
          <a:p>
            <a:r>
              <a:rPr lang="en-US" dirty="0" smtClean="0"/>
              <a:t>The reason for this is because the term ‘Nutritionist’ is not currently protected by the Health and Care Professions Council (HCPC), i.e. a statutorily regulated body.</a:t>
            </a:r>
          </a:p>
        </p:txBody>
      </p:sp>
    </p:spTree>
    <p:extLst>
      <p:ext uri="{BB962C8B-B14F-4D97-AF65-F5344CB8AC3E}">
        <p14:creationId xmlns:p14="http://schemas.microsoft.com/office/powerpoint/2010/main" val="37314418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Who can call themselves a Nutritionist?</a:t>
            </a:r>
          </a:p>
        </p:txBody>
      </p:sp>
      <p:sp>
        <p:nvSpPr>
          <p:cNvPr id="3" name="Content Placeholder 2"/>
          <p:cNvSpPr>
            <a:spLocks noGrp="1"/>
          </p:cNvSpPr>
          <p:nvPr>
            <p:ph idx="1"/>
          </p:nvPr>
        </p:nvSpPr>
        <p:spPr/>
        <p:txBody>
          <a:bodyPr/>
          <a:lstStyle/>
          <a:p>
            <a:r>
              <a:rPr lang="en-US" dirty="0" smtClean="0"/>
              <a:t>The nutrition profession as a whole is only voluntarily regulated by the Association for Nutrition which means the term ‘nutritionist’ is not protected by law, (unlike dietitians who must be on a statutorily regulated register before they are allowed to practice).</a:t>
            </a:r>
            <a:endParaRPr lang="en-US" dirty="0"/>
          </a:p>
        </p:txBody>
      </p:sp>
    </p:spTree>
    <p:extLst>
      <p:ext uri="{BB962C8B-B14F-4D97-AF65-F5344CB8AC3E}">
        <p14:creationId xmlns:p14="http://schemas.microsoft.com/office/powerpoint/2010/main" val="30614155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Who can call themselves a Nutritionist?</a:t>
            </a:r>
          </a:p>
        </p:txBody>
      </p:sp>
      <p:sp>
        <p:nvSpPr>
          <p:cNvPr id="3" name="Content Placeholder 2"/>
          <p:cNvSpPr>
            <a:spLocks noGrp="1"/>
          </p:cNvSpPr>
          <p:nvPr>
            <p:ph idx="1"/>
          </p:nvPr>
        </p:nvSpPr>
        <p:spPr/>
        <p:txBody>
          <a:bodyPr/>
          <a:lstStyle/>
          <a:p>
            <a:r>
              <a:rPr lang="en-US" dirty="0" smtClean="0"/>
              <a:t>The Nutrition Society (and now the Association for Nutrition) has, for more than a decade been striving for professional regulation for qualified nutritionists, which would protect the title ‘Nutritionist’ so that it could</a:t>
            </a:r>
            <a:r>
              <a:rPr lang="en-US" u="sng" dirty="0" smtClean="0"/>
              <a:t> only </a:t>
            </a:r>
            <a:r>
              <a:rPr lang="en-US" dirty="0" smtClean="0"/>
              <a:t>be used by those meeting the high standards required to become a </a:t>
            </a:r>
            <a:r>
              <a:rPr lang="en-US" b="1" dirty="0" smtClean="0"/>
              <a:t>Registered Nutritionist (RNutr).  </a:t>
            </a:r>
            <a:endParaRPr lang="en-US" b="1" dirty="0"/>
          </a:p>
        </p:txBody>
      </p:sp>
    </p:spTree>
    <p:extLst>
      <p:ext uri="{BB962C8B-B14F-4D97-AF65-F5344CB8AC3E}">
        <p14:creationId xmlns:p14="http://schemas.microsoft.com/office/powerpoint/2010/main" val="17911880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for Nutrition</a:t>
            </a:r>
            <a:endParaRPr lang="en-US" dirty="0"/>
          </a:p>
        </p:txBody>
      </p:sp>
      <p:sp>
        <p:nvSpPr>
          <p:cNvPr id="3" name="Content Placeholder 2"/>
          <p:cNvSpPr>
            <a:spLocks noGrp="1"/>
          </p:cNvSpPr>
          <p:nvPr>
            <p:ph idx="1"/>
          </p:nvPr>
        </p:nvSpPr>
        <p:spPr/>
        <p:txBody>
          <a:bodyPr>
            <a:normAutofit/>
          </a:bodyPr>
          <a:lstStyle/>
          <a:p>
            <a:r>
              <a:rPr lang="en-US" dirty="0"/>
              <a:t>The Association for </a:t>
            </a:r>
            <a:r>
              <a:rPr lang="en-US" dirty="0" smtClean="0"/>
              <a:t>Nutrition (AfN) </a:t>
            </a:r>
            <a:r>
              <a:rPr lang="en-US" dirty="0"/>
              <a:t>was launched in March 2010 as a wholly independent not-for-profit professional </a:t>
            </a:r>
            <a:r>
              <a:rPr lang="en-US" dirty="0" smtClean="0"/>
              <a:t>association.</a:t>
            </a:r>
          </a:p>
          <a:p>
            <a:endParaRPr lang="en-US" dirty="0"/>
          </a:p>
          <a:p>
            <a:r>
              <a:rPr lang="en-US" dirty="0"/>
              <a:t>The </a:t>
            </a:r>
            <a:r>
              <a:rPr lang="en-US" dirty="0" smtClean="0"/>
              <a:t>Association </a:t>
            </a:r>
            <a:r>
              <a:rPr lang="en-US" dirty="0"/>
              <a:t>for </a:t>
            </a:r>
            <a:r>
              <a:rPr lang="en-US" dirty="0" smtClean="0"/>
              <a:t>Nutrition </a:t>
            </a:r>
            <a:r>
              <a:rPr lang="en-US" dirty="0"/>
              <a:t>defines and advances standards of evidence-based practice across the field of nutrition and at all levels within the </a:t>
            </a:r>
            <a:r>
              <a:rPr lang="en-US" dirty="0" smtClean="0"/>
              <a:t>workforce.</a:t>
            </a:r>
            <a:endParaRPr lang="en-US" dirty="0"/>
          </a:p>
        </p:txBody>
      </p:sp>
    </p:spTree>
    <p:extLst>
      <p:ext uri="{BB962C8B-B14F-4D97-AF65-F5344CB8AC3E}">
        <p14:creationId xmlns:p14="http://schemas.microsoft.com/office/powerpoint/2010/main" val="4111509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524" y="349624"/>
            <a:ext cx="7570787" cy="1411941"/>
          </a:xfrm>
        </p:spPr>
        <p:txBody>
          <a:bodyPr>
            <a:normAutofit fontScale="90000"/>
          </a:bodyPr>
          <a:lstStyle/>
          <a:p>
            <a:r>
              <a:rPr lang="en-US" dirty="0" smtClean="0"/>
              <a:t>The AfN </a:t>
            </a:r>
            <a:r>
              <a:rPr lang="en-US" dirty="0"/>
              <a:t>protect and benefit the public by:</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r>
              <a:rPr lang="en-US" b="1" dirty="0" smtClean="0"/>
              <a:t>Championing</a:t>
            </a:r>
            <a:r>
              <a:rPr lang="en-US" dirty="0" smtClean="0"/>
              <a:t> </a:t>
            </a:r>
            <a:r>
              <a:rPr lang="en-US" b="1" dirty="0"/>
              <a:t>Registered Nutritionists (RNutr)</a:t>
            </a:r>
            <a:r>
              <a:rPr lang="en-US" dirty="0"/>
              <a:t>, whose entry onto the UK Voluntary Register of Nutritionists (UKVRN) is an assurance that they </a:t>
            </a:r>
            <a:r>
              <a:rPr lang="en-US" dirty="0" smtClean="0"/>
              <a:t>meet </a:t>
            </a:r>
            <a:r>
              <a:rPr lang="en-US" dirty="0"/>
              <a:t>rigorous standards of competence and professionalism.</a:t>
            </a:r>
          </a:p>
          <a:p>
            <a:r>
              <a:rPr lang="en-US" b="1" dirty="0" smtClean="0"/>
              <a:t>Supporting </a:t>
            </a:r>
            <a:r>
              <a:rPr lang="en-US" b="1" dirty="0"/>
              <a:t>frontline health and social care workers</a:t>
            </a:r>
            <a:r>
              <a:rPr lang="en-US" dirty="0"/>
              <a:t> with essential tools enabling individuals to evaluate and enhance their competence to use nutrition safely and competently in their practice.</a:t>
            </a:r>
          </a:p>
          <a:p>
            <a:r>
              <a:rPr lang="en-US" b="1" dirty="0" smtClean="0"/>
              <a:t>Recognising </a:t>
            </a:r>
            <a:r>
              <a:rPr lang="en-US" b="1" dirty="0"/>
              <a:t>high quality, relevant nutrition training</a:t>
            </a:r>
            <a:r>
              <a:rPr lang="en-US" dirty="0"/>
              <a:t> </a:t>
            </a:r>
            <a:r>
              <a:rPr lang="en-US" dirty="0" smtClean="0"/>
              <a:t>through </a:t>
            </a:r>
            <a:r>
              <a:rPr lang="en-US" dirty="0"/>
              <a:t>Course Accreditation, CPD Endorsement and Certification schemes.</a:t>
            </a:r>
          </a:p>
        </p:txBody>
      </p:sp>
    </p:spTree>
    <p:extLst>
      <p:ext uri="{BB962C8B-B14F-4D97-AF65-F5344CB8AC3E}">
        <p14:creationId xmlns:p14="http://schemas.microsoft.com/office/powerpoint/2010/main" val="8031514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UKVRN</a:t>
            </a:r>
            <a:endParaRPr lang="en-US" dirty="0"/>
          </a:p>
        </p:txBody>
      </p:sp>
      <p:sp>
        <p:nvSpPr>
          <p:cNvPr id="3" name="Content Placeholder 2"/>
          <p:cNvSpPr>
            <a:spLocks noGrp="1"/>
          </p:cNvSpPr>
          <p:nvPr>
            <p:ph idx="1"/>
          </p:nvPr>
        </p:nvSpPr>
        <p:spPr/>
        <p:txBody>
          <a:bodyPr>
            <a:normAutofit/>
          </a:bodyPr>
          <a:lstStyle/>
          <a:p>
            <a:r>
              <a:rPr lang="en-US" dirty="0"/>
              <a:t>The Association for Nutrition governs the UK Voluntary Register of Nutritionists (UKVRN) which includes nutritionists employed </a:t>
            </a:r>
            <a:r>
              <a:rPr lang="en-US" dirty="0" smtClean="0"/>
              <a:t>in: healthcare, academia, retailing, manufacturing</a:t>
            </a:r>
            <a:r>
              <a:rPr lang="en-US" dirty="0"/>
              <a:t>, </a:t>
            </a:r>
            <a:r>
              <a:rPr lang="en-US" dirty="0" smtClean="0"/>
              <a:t>research, sports </a:t>
            </a:r>
            <a:r>
              <a:rPr lang="en-US" dirty="0"/>
              <a:t>&amp; </a:t>
            </a:r>
            <a:r>
              <a:rPr lang="en-US" dirty="0" smtClean="0"/>
              <a:t>exercise and </a:t>
            </a:r>
            <a:r>
              <a:rPr lang="en-US" dirty="0"/>
              <a:t>animal nutrition. </a:t>
            </a:r>
          </a:p>
          <a:p>
            <a:r>
              <a:rPr lang="en-US" dirty="0" smtClean="0"/>
              <a:t>You can search the Register online to find a Registered Nutritionist in your area.</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0733658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UKVRN</a:t>
            </a:r>
            <a:endParaRPr lang="en-US" dirty="0"/>
          </a:p>
        </p:txBody>
      </p:sp>
      <p:sp>
        <p:nvSpPr>
          <p:cNvPr id="3" name="Content Placeholder 2"/>
          <p:cNvSpPr>
            <a:spLocks noGrp="1"/>
          </p:cNvSpPr>
          <p:nvPr>
            <p:ph idx="1"/>
          </p:nvPr>
        </p:nvSpPr>
        <p:spPr/>
        <p:txBody>
          <a:bodyPr>
            <a:normAutofit/>
          </a:bodyPr>
          <a:lstStyle/>
          <a:p>
            <a:r>
              <a:rPr lang="en-US" dirty="0" smtClean="0"/>
              <a:t>If significant membership growth can be achieved, by maintaining standards and investing in skill development, it will be possible to apply to the Privy Council for a Royal </a:t>
            </a:r>
            <a:r>
              <a:rPr lang="en-US" dirty="0" smtClean="0"/>
              <a:t>Charter or acquire HCPC registration.</a:t>
            </a:r>
            <a:endParaRPr lang="en-US" dirty="0"/>
          </a:p>
          <a:p>
            <a:r>
              <a:rPr lang="en-US" dirty="0" smtClean="0"/>
              <a:t>This will enable Registered Nutritionists to call themselves ‘Chartered Nutritionists’: a legally protected title with international recognition.</a:t>
            </a:r>
            <a:endParaRPr lang="en-US" dirty="0"/>
          </a:p>
        </p:txBody>
      </p:sp>
    </p:spTree>
    <p:extLst>
      <p:ext uri="{BB962C8B-B14F-4D97-AF65-F5344CB8AC3E}">
        <p14:creationId xmlns:p14="http://schemas.microsoft.com/office/powerpoint/2010/main" val="23978181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t>Why is there a need for statutory regulation for the nutrition profession?</a:t>
            </a:r>
            <a:endParaRPr lang="en-US" sz="3200" b="1" dirty="0"/>
          </a:p>
        </p:txBody>
      </p:sp>
      <p:sp>
        <p:nvSpPr>
          <p:cNvPr id="3" name="Content Placeholder 2"/>
          <p:cNvSpPr>
            <a:spLocks noGrp="1"/>
          </p:cNvSpPr>
          <p:nvPr>
            <p:ph idx="1"/>
          </p:nvPr>
        </p:nvSpPr>
        <p:spPr/>
        <p:txBody>
          <a:bodyPr/>
          <a:lstStyle/>
          <a:p>
            <a:r>
              <a:rPr lang="en-US" dirty="0" smtClean="0"/>
              <a:t>Recent flurry of media attention following the publication of the Which Report (Jan, 2012) that uncovered examples of dangerous advice and practices being carried out by practitioners who called themselves ‘nutritional therapists’ .</a:t>
            </a:r>
          </a:p>
          <a:p>
            <a:pPr marL="0" indent="0">
              <a:buNone/>
            </a:pPr>
            <a:endParaRPr lang="en-US" dirty="0" smtClean="0"/>
          </a:p>
          <a:p>
            <a:endParaRPr lang="en-US" dirty="0"/>
          </a:p>
        </p:txBody>
      </p:sp>
    </p:spTree>
    <p:extLst>
      <p:ext uri="{BB962C8B-B14F-4D97-AF65-F5344CB8AC3E}">
        <p14:creationId xmlns:p14="http://schemas.microsoft.com/office/powerpoint/2010/main" val="42752342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Why is there a need for statutory regulation for the nutrition profession?</a:t>
            </a:r>
          </a:p>
        </p:txBody>
      </p:sp>
      <p:sp>
        <p:nvSpPr>
          <p:cNvPr id="3" name="Content Placeholder 2"/>
          <p:cNvSpPr>
            <a:spLocks noGrp="1"/>
          </p:cNvSpPr>
          <p:nvPr>
            <p:ph idx="1"/>
          </p:nvPr>
        </p:nvSpPr>
        <p:spPr/>
        <p:txBody>
          <a:bodyPr/>
          <a:lstStyle/>
          <a:p>
            <a:r>
              <a:rPr lang="en-US" dirty="0" smtClean="0"/>
              <a:t>Needed in order to protect the public by making sure people know where to turn for reliable, evidence-based nutritional advice.</a:t>
            </a:r>
            <a:endParaRPr lang="en-US" dirty="0"/>
          </a:p>
        </p:txBody>
      </p:sp>
    </p:spTree>
    <p:extLst>
      <p:ext uri="{BB962C8B-B14F-4D97-AF65-F5344CB8AC3E}">
        <p14:creationId xmlns:p14="http://schemas.microsoft.com/office/powerpoint/2010/main" val="1739423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Associate Nutritionist (ANutr)</a:t>
            </a:r>
            <a:endParaRPr lang="en-US" dirty="0"/>
          </a:p>
        </p:txBody>
      </p:sp>
      <p:sp>
        <p:nvSpPr>
          <p:cNvPr id="3" name="Content Placeholder 2"/>
          <p:cNvSpPr>
            <a:spLocks noGrp="1"/>
          </p:cNvSpPr>
          <p:nvPr>
            <p:ph idx="1"/>
          </p:nvPr>
        </p:nvSpPr>
        <p:spPr/>
        <p:txBody>
          <a:bodyPr>
            <a:normAutofit fontScale="92500" lnSpcReduction="20000"/>
          </a:bodyPr>
          <a:lstStyle/>
          <a:p>
            <a:r>
              <a:rPr lang="en-US" dirty="0"/>
              <a:t>An Associate Nutritionist graduated from a BSc (Hons) or MSc in a nutritional science within the last 2 years and can prove underpinning scientific knowledge in evidence-based nutrition but has yet to acquire practical skills and experience. </a:t>
            </a:r>
            <a:r>
              <a:rPr lang="en-US" dirty="0" smtClean="0"/>
              <a:t> </a:t>
            </a:r>
          </a:p>
          <a:p>
            <a:r>
              <a:rPr lang="en-US" dirty="0" smtClean="0"/>
              <a:t>An </a:t>
            </a:r>
            <a:r>
              <a:rPr lang="en-US" dirty="0"/>
              <a:t>Associate will normally </a:t>
            </a:r>
            <a:r>
              <a:rPr lang="en-US" dirty="0" smtClean="0"/>
              <a:t>be </a:t>
            </a:r>
            <a:r>
              <a:rPr lang="en-US" dirty="0"/>
              <a:t>supervised, working within a team and with relevant professional oversight and/or mentoring.  An Associate will not normally engage in wholly independent practice.  Associates should apply for full registration within 5 years (normally after attaining three years of professional practice).</a:t>
            </a:r>
          </a:p>
          <a:p>
            <a:endParaRPr lang="en-US" dirty="0"/>
          </a:p>
        </p:txBody>
      </p:sp>
    </p:spTree>
    <p:extLst>
      <p:ext uri="{BB962C8B-B14F-4D97-AF65-F5344CB8AC3E}">
        <p14:creationId xmlns:p14="http://schemas.microsoft.com/office/powerpoint/2010/main" val="35821921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Associate Nutritionist (ANutr)</a:t>
            </a:r>
          </a:p>
        </p:txBody>
      </p:sp>
      <p:sp>
        <p:nvSpPr>
          <p:cNvPr id="3" name="Content Placeholder 2"/>
          <p:cNvSpPr>
            <a:spLocks noGrp="1"/>
          </p:cNvSpPr>
          <p:nvPr>
            <p:ph idx="1"/>
          </p:nvPr>
        </p:nvSpPr>
        <p:spPr/>
        <p:txBody>
          <a:bodyPr>
            <a:normAutofit/>
          </a:bodyPr>
          <a:lstStyle/>
          <a:p>
            <a:r>
              <a:rPr lang="en-US" dirty="0"/>
              <a:t>There are two ways to become an Associate </a:t>
            </a:r>
            <a:r>
              <a:rPr lang="en-US" dirty="0" smtClean="0"/>
              <a:t>Nutritionist:</a:t>
            </a:r>
          </a:p>
          <a:p>
            <a:r>
              <a:rPr lang="en-US" u="sng" dirty="0" smtClean="0"/>
              <a:t>Direct </a:t>
            </a:r>
            <a:r>
              <a:rPr lang="en-US" u="sng" dirty="0"/>
              <a:t>Entry onto the UKVRN – for graduates of any AfN accredited degree course (within the last 3 years). </a:t>
            </a:r>
            <a:r>
              <a:rPr lang="en-US" dirty="0"/>
              <a:t> </a:t>
            </a:r>
            <a:endParaRPr lang="en-US" dirty="0" smtClean="0"/>
          </a:p>
          <a:p>
            <a:r>
              <a:rPr lang="en-US" u="sng" dirty="0" smtClean="0"/>
              <a:t>Portfolio </a:t>
            </a:r>
            <a:r>
              <a:rPr lang="en-US" u="sng" dirty="0"/>
              <a:t>Entry onto the UKVRN – for graduates of any course not accredited by AfN</a:t>
            </a:r>
            <a:r>
              <a:rPr lang="en-US" u="sng" dirty="0" smtClean="0"/>
              <a:t>.</a:t>
            </a:r>
          </a:p>
          <a:p>
            <a:endParaRPr lang="en-US" u="sng" dirty="0"/>
          </a:p>
        </p:txBody>
      </p:sp>
    </p:spTree>
    <p:extLst>
      <p:ext uri="{BB962C8B-B14F-4D97-AF65-F5344CB8AC3E}">
        <p14:creationId xmlns:p14="http://schemas.microsoft.com/office/powerpoint/2010/main" val="27539631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Working as a Registered Nutritionist</a:t>
            </a:r>
            <a:endParaRPr lang="en-US" dirty="0"/>
          </a:p>
        </p:txBody>
      </p:sp>
      <p:sp>
        <p:nvSpPr>
          <p:cNvPr id="3" name="Content Placeholder 2"/>
          <p:cNvSpPr>
            <a:spLocks noGrp="1"/>
          </p:cNvSpPr>
          <p:nvPr>
            <p:ph idx="1"/>
          </p:nvPr>
        </p:nvSpPr>
        <p:spPr/>
        <p:txBody>
          <a:bodyPr/>
          <a:lstStyle/>
          <a:p>
            <a:r>
              <a:rPr lang="en-US" dirty="0" smtClean="0"/>
              <a:t>An individual does not have to be on the UKVRN to work in the nutrition industry.</a:t>
            </a:r>
          </a:p>
          <a:p>
            <a:r>
              <a:rPr lang="en-US" dirty="0" smtClean="0"/>
              <a:t>However, employers are </a:t>
            </a:r>
            <a:r>
              <a:rPr lang="en-US" u="sng" dirty="0" smtClean="0"/>
              <a:t>increasingly</a:t>
            </a:r>
            <a:r>
              <a:rPr lang="en-US" dirty="0" smtClean="0"/>
              <a:t> looking for registered status in posts they advertise, as registration with the UKVRN is widely recognised as a bench mark of quality, science based nutritional knowledge and skills.</a:t>
            </a:r>
            <a:endParaRPr lang="en-US" dirty="0"/>
          </a:p>
        </p:txBody>
      </p:sp>
    </p:spTree>
    <p:extLst>
      <p:ext uri="{BB962C8B-B14F-4D97-AF65-F5344CB8AC3E}">
        <p14:creationId xmlns:p14="http://schemas.microsoft.com/office/powerpoint/2010/main" val="29907669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Working as a Registered Nutritionist</a:t>
            </a:r>
          </a:p>
        </p:txBody>
      </p:sp>
      <p:sp>
        <p:nvSpPr>
          <p:cNvPr id="3" name="Content Placeholder 2"/>
          <p:cNvSpPr>
            <a:spLocks noGrp="1"/>
          </p:cNvSpPr>
          <p:nvPr>
            <p:ph idx="1"/>
          </p:nvPr>
        </p:nvSpPr>
        <p:spPr/>
        <p:txBody>
          <a:bodyPr/>
          <a:lstStyle/>
          <a:p>
            <a:r>
              <a:rPr lang="en-US" dirty="0" smtClean="0"/>
              <a:t>All individuals on the UKVRN are </a:t>
            </a:r>
            <a:r>
              <a:rPr lang="en-US" b="1" dirty="0" smtClean="0"/>
              <a:t>professional nutritionists</a:t>
            </a:r>
            <a:r>
              <a:rPr lang="en-US" dirty="0" smtClean="0"/>
              <a:t>, upholding the AfN Code of Ethics and </a:t>
            </a:r>
            <a:r>
              <a:rPr lang="en-US" dirty="0"/>
              <a:t>P</a:t>
            </a:r>
            <a:r>
              <a:rPr lang="en-US" dirty="0" smtClean="0"/>
              <a:t>rofessional Conduct at all times, and have provided evidence that they have met rigorous standards through their qualifications and experience.</a:t>
            </a:r>
            <a:endParaRPr lang="en-US" dirty="0"/>
          </a:p>
        </p:txBody>
      </p:sp>
    </p:spTree>
    <p:extLst>
      <p:ext uri="{BB962C8B-B14F-4D97-AF65-F5344CB8AC3E}">
        <p14:creationId xmlns:p14="http://schemas.microsoft.com/office/powerpoint/2010/main" val="22356406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Working </a:t>
            </a:r>
            <a:r>
              <a:rPr lang="en-US" dirty="0"/>
              <a:t>as a Registered Nutritionist</a:t>
            </a:r>
          </a:p>
        </p:txBody>
      </p:sp>
      <p:sp>
        <p:nvSpPr>
          <p:cNvPr id="3" name="Content Placeholder 2"/>
          <p:cNvSpPr>
            <a:spLocks noGrp="1"/>
          </p:cNvSpPr>
          <p:nvPr>
            <p:ph idx="1"/>
          </p:nvPr>
        </p:nvSpPr>
        <p:spPr/>
        <p:txBody>
          <a:bodyPr>
            <a:normAutofit/>
          </a:bodyPr>
          <a:lstStyle/>
          <a:p>
            <a:r>
              <a:rPr lang="en-US" dirty="0"/>
              <a:t>Only individuals on the UKVRN may call themselves </a:t>
            </a:r>
            <a:r>
              <a:rPr lang="en-US" b="1" dirty="0"/>
              <a:t>Registered Nutritionists</a:t>
            </a:r>
            <a:r>
              <a:rPr lang="en-US" dirty="0"/>
              <a:t> or use the letters </a:t>
            </a:r>
            <a:r>
              <a:rPr lang="en-US" b="1" dirty="0"/>
              <a:t>RNutr</a:t>
            </a:r>
            <a:r>
              <a:rPr lang="en-US" dirty="0"/>
              <a:t> after their name.   </a:t>
            </a:r>
            <a:endParaRPr lang="en-US" dirty="0" smtClean="0"/>
          </a:p>
          <a:p>
            <a:r>
              <a:rPr lang="en-US" dirty="0" smtClean="0"/>
              <a:t>Registered </a:t>
            </a:r>
            <a:r>
              <a:rPr lang="en-US" dirty="0"/>
              <a:t>Nutritionists are qualified to provide sound, evidence-based nutrition information </a:t>
            </a:r>
            <a:r>
              <a:rPr lang="en-US" dirty="0" smtClean="0"/>
              <a:t>and </a:t>
            </a:r>
            <a:r>
              <a:rPr lang="en-US" dirty="0"/>
              <a:t>are dedicated to raising public, employer and government awareness of this growing body of nutrition </a:t>
            </a:r>
            <a:r>
              <a:rPr lang="en-US" dirty="0" smtClean="0"/>
              <a:t>professionals.</a:t>
            </a:r>
            <a:endParaRPr lang="en-US" dirty="0"/>
          </a:p>
        </p:txBody>
      </p:sp>
    </p:spTree>
    <p:extLst>
      <p:ext uri="{BB962C8B-B14F-4D97-AF65-F5344CB8AC3E}">
        <p14:creationId xmlns:p14="http://schemas.microsoft.com/office/powerpoint/2010/main" val="6672100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Working as a Registered Nutritionist</a:t>
            </a:r>
          </a:p>
        </p:txBody>
      </p:sp>
      <p:sp>
        <p:nvSpPr>
          <p:cNvPr id="3" name="Content Placeholder 2"/>
          <p:cNvSpPr>
            <a:spLocks noGrp="1"/>
          </p:cNvSpPr>
          <p:nvPr>
            <p:ph idx="1"/>
          </p:nvPr>
        </p:nvSpPr>
        <p:spPr/>
        <p:txBody>
          <a:bodyPr>
            <a:normAutofit/>
          </a:bodyPr>
          <a:lstStyle/>
          <a:p>
            <a:r>
              <a:rPr lang="en-US" dirty="0" smtClean="0"/>
              <a:t>Registered nutritionists work in a wide range of settings including health promotion (e.g. for a health charity or within a community setting), the food industry, research, education and policy development.</a:t>
            </a:r>
          </a:p>
          <a:p>
            <a:r>
              <a:rPr lang="en-US" dirty="0" smtClean="0"/>
              <a:t>They provide evidence-based information on the impact of food and nutrition on the health of individuals as well as the population as a whole.</a:t>
            </a:r>
            <a:endParaRPr lang="en-US" dirty="0"/>
          </a:p>
        </p:txBody>
      </p:sp>
    </p:spTree>
    <p:extLst>
      <p:ext uri="{BB962C8B-B14F-4D97-AF65-F5344CB8AC3E}">
        <p14:creationId xmlns:p14="http://schemas.microsoft.com/office/powerpoint/2010/main" val="11518130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 Websites</a:t>
            </a:r>
            <a:endParaRPr lang="en-US" dirty="0"/>
          </a:p>
        </p:txBody>
      </p:sp>
      <p:sp>
        <p:nvSpPr>
          <p:cNvPr id="3" name="Content Placeholder 2"/>
          <p:cNvSpPr>
            <a:spLocks noGrp="1"/>
          </p:cNvSpPr>
          <p:nvPr>
            <p:ph idx="1"/>
          </p:nvPr>
        </p:nvSpPr>
        <p:spPr/>
        <p:txBody>
          <a:bodyPr/>
          <a:lstStyle/>
          <a:p>
            <a:r>
              <a:rPr lang="en-GB" dirty="0">
                <a:hlinkClick r:id="rId2"/>
              </a:rPr>
              <a:t>http://www.associationfornutrition.org</a:t>
            </a:r>
            <a:r>
              <a:rPr lang="en-GB" dirty="0" smtClean="0">
                <a:hlinkClick r:id="rId2"/>
              </a:rPr>
              <a:t>/</a:t>
            </a:r>
            <a:endParaRPr lang="en-GB" dirty="0">
              <a:hlinkClick r:id="rId2"/>
            </a:endParaRPr>
          </a:p>
          <a:p>
            <a:r>
              <a:rPr lang="pl-PL" dirty="0" smtClean="0">
                <a:hlinkClick r:id="rId2"/>
              </a:rPr>
              <a:t>http</a:t>
            </a:r>
            <a:r>
              <a:rPr lang="pl-PL" dirty="0">
                <a:hlinkClick r:id="rId2"/>
              </a:rPr>
              <a:t>://www.bda.uk.com</a:t>
            </a:r>
            <a:r>
              <a:rPr lang="pl-PL" dirty="0" smtClean="0">
                <a:hlinkClick r:id="rId2"/>
              </a:rPr>
              <a:t>/</a:t>
            </a:r>
            <a:endParaRPr lang="pl-PL" dirty="0" smtClean="0"/>
          </a:p>
          <a:p>
            <a:pPr marL="0" indent="0">
              <a:buNone/>
            </a:pPr>
            <a:endParaRPr lang="pl-PL" dirty="0" smtClean="0"/>
          </a:p>
          <a:p>
            <a:endParaRPr lang="pl-PL" dirty="0"/>
          </a:p>
          <a:p>
            <a:pPr marL="0" indent="0">
              <a:buNone/>
            </a:pPr>
            <a:endParaRPr lang="en-US" dirty="0"/>
          </a:p>
          <a:p>
            <a:endParaRPr lang="pl-PL" dirty="0"/>
          </a:p>
          <a:p>
            <a:pPr marL="0" indent="0">
              <a:buNone/>
            </a:pPr>
            <a:endParaRPr lang="en-US" dirty="0"/>
          </a:p>
        </p:txBody>
      </p:sp>
    </p:spTree>
    <p:extLst>
      <p:ext uri="{BB962C8B-B14F-4D97-AF65-F5344CB8AC3E}">
        <p14:creationId xmlns:p14="http://schemas.microsoft.com/office/powerpoint/2010/main" val="76949479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430</TotalTime>
  <Words>782</Words>
  <Application>Microsoft Office PowerPoint</Application>
  <PresentationFormat>On-screen Show (4:3)</PresentationFormat>
  <Paragraphs>53</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Urban</vt:lpstr>
      <vt:lpstr>  </vt:lpstr>
      <vt:lpstr>Who can call themselves a Nutritionist?</vt:lpstr>
      <vt:lpstr>Who can call themselves a Nutritionist?</vt:lpstr>
      <vt:lpstr>Who can call themselves a Nutritionist?</vt:lpstr>
      <vt:lpstr>Association for Nutrition</vt:lpstr>
      <vt:lpstr>The AfN protect and benefit the public by: </vt:lpstr>
      <vt:lpstr> UKVRN</vt:lpstr>
      <vt:lpstr>UKVRN</vt:lpstr>
      <vt:lpstr>Why is there a need for statutory regulation for the nutrition profession?</vt:lpstr>
      <vt:lpstr>Why is there a need for statutory regulation for the nutrition profession?</vt:lpstr>
      <vt:lpstr>Associate Nutritionist (ANutr)</vt:lpstr>
      <vt:lpstr>Associate Nutritionist (ANutr)</vt:lpstr>
      <vt:lpstr>Working as a Registered Nutritionist</vt:lpstr>
      <vt:lpstr>Working as a Registered Nutritionist</vt:lpstr>
      <vt:lpstr>Working as a Registered Nutritionist</vt:lpstr>
      <vt:lpstr>Working as a Registered Nutritionist</vt:lpstr>
      <vt:lpstr>Useful Websites</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become a Registered Nutritionist</dc:title>
  <dc:creator>Hayley Herbert</dc:creator>
  <cp:lastModifiedBy>Administrator</cp:lastModifiedBy>
  <cp:revision>30</cp:revision>
  <dcterms:created xsi:type="dcterms:W3CDTF">2013-09-13T10:26:06Z</dcterms:created>
  <dcterms:modified xsi:type="dcterms:W3CDTF">2017-01-16T12:31:35Z</dcterms:modified>
</cp:coreProperties>
</file>