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39"/>
  </p:notesMasterIdLst>
  <p:handoutMasterIdLst>
    <p:handoutMasterId r:id="rId40"/>
  </p:handoutMasterIdLst>
  <p:sldIdLst>
    <p:sldId id="812" r:id="rId3"/>
    <p:sldId id="1000" r:id="rId4"/>
    <p:sldId id="991" r:id="rId5"/>
    <p:sldId id="992" r:id="rId6"/>
    <p:sldId id="994" r:id="rId7"/>
    <p:sldId id="995" r:id="rId8"/>
    <p:sldId id="996" r:id="rId9"/>
    <p:sldId id="997" r:id="rId10"/>
    <p:sldId id="998" r:id="rId11"/>
    <p:sldId id="999" r:id="rId12"/>
    <p:sldId id="1001" r:id="rId13"/>
    <p:sldId id="1002" r:id="rId14"/>
    <p:sldId id="1003" r:id="rId15"/>
    <p:sldId id="1004" r:id="rId16"/>
    <p:sldId id="1005" r:id="rId17"/>
    <p:sldId id="1006" r:id="rId18"/>
    <p:sldId id="1007" r:id="rId19"/>
    <p:sldId id="1008" r:id="rId20"/>
    <p:sldId id="1009" r:id="rId21"/>
    <p:sldId id="1010" r:id="rId22"/>
    <p:sldId id="1011" r:id="rId23"/>
    <p:sldId id="1012" r:id="rId24"/>
    <p:sldId id="1013" r:id="rId25"/>
    <p:sldId id="1014" r:id="rId26"/>
    <p:sldId id="1015" r:id="rId27"/>
    <p:sldId id="1016" r:id="rId28"/>
    <p:sldId id="1017" r:id="rId29"/>
    <p:sldId id="1018" r:id="rId30"/>
    <p:sldId id="1019" r:id="rId31"/>
    <p:sldId id="1020" r:id="rId32"/>
    <p:sldId id="1021" r:id="rId33"/>
    <p:sldId id="1022" r:id="rId34"/>
    <p:sldId id="1023" r:id="rId35"/>
    <p:sldId id="1024" r:id="rId36"/>
    <p:sldId id="928" r:id="rId37"/>
    <p:sldId id="956" r:id="rId38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5255" autoAdjust="0"/>
  </p:normalViewPr>
  <p:slideViewPr>
    <p:cSldViewPr snapToGrid="0">
      <p:cViewPr varScale="1">
        <p:scale>
          <a:sx n="104" d="100"/>
          <a:sy n="104" d="100"/>
        </p:scale>
        <p:origin x="210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HB SERVICES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02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0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2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982230" y="3492618"/>
            <a:ext cx="5953520" cy="424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Social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6609"/>
          <a:stretch/>
        </p:blipFill>
        <p:spPr>
          <a:xfrm>
            <a:off x="529370" y="870438"/>
            <a:ext cx="7610475" cy="45672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4BDFE5C7-5C8D-4261-AA55-C238128904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5154" y="125290"/>
            <a:ext cx="5705475" cy="65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97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365" y="0"/>
            <a:ext cx="8772157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SOCIAL ENGINEERING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sz="2800" b="1" dirty="0"/>
              <a:t>A</a:t>
            </a:r>
            <a:r>
              <a:rPr lang="en-IN" sz="2400" dirty="0"/>
              <a:t>ccording to Social-engineer.org, </a:t>
            </a:r>
            <a:r>
              <a:rPr lang="en-IN" sz="2400" b="1" dirty="0"/>
              <a:t>Social engineering </a:t>
            </a:r>
            <a:r>
              <a:rPr lang="en-IN" sz="2400" dirty="0"/>
              <a:t>is a vector used in over 66% of all attacks by hackers, hacktivists, and nation-states. The infographic in the slide illustrates three human-based attack techniques.</a:t>
            </a:r>
          </a:p>
          <a:p>
            <a:pPr algn="just"/>
            <a:r>
              <a:rPr lang="en-IN" b="1" dirty="0" smtClean="0"/>
              <a:t>Phishing</a:t>
            </a:r>
            <a:r>
              <a:rPr lang="en-IN" b="1" dirty="0"/>
              <a:t>, Vishing, and Impersonation</a:t>
            </a:r>
          </a:p>
          <a:p>
            <a:pPr lvl="1" algn="just"/>
            <a:r>
              <a:rPr lang="en-IN" sz="2400" dirty="0"/>
              <a:t>That are on the rise, It also focuses on three core principles that help mitigate and protect against these threats.</a:t>
            </a:r>
          </a:p>
        </p:txBody>
      </p:sp>
    </p:spTree>
    <p:extLst>
      <p:ext uri="{BB962C8B-B14F-4D97-AF65-F5344CB8AC3E}">
        <p14:creationId xmlns:p14="http://schemas.microsoft.com/office/powerpoint/2010/main" val="284947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970"/>
          <a:stretch/>
        </p:blipFill>
        <p:spPr>
          <a:xfrm>
            <a:off x="787218" y="659423"/>
            <a:ext cx="8005089" cy="470095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CCFEB240-2A36-4254-8E07-ED3A82D5A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93" y="95198"/>
            <a:ext cx="8423030" cy="564225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What is Social Engineering?</a:t>
            </a:r>
          </a:p>
        </p:txBody>
      </p:sp>
    </p:spTree>
    <p:extLst>
      <p:ext uri="{BB962C8B-B14F-4D97-AF65-F5344CB8AC3E}">
        <p14:creationId xmlns:p14="http://schemas.microsoft.com/office/powerpoint/2010/main" val="319416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63"/>
          <a:stretch/>
        </p:blipFill>
        <p:spPr>
          <a:xfrm>
            <a:off x="440053" y="659423"/>
            <a:ext cx="7914105" cy="465406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C24D3DD8-0B20-4969-8D03-8A0A2F69C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3" y="106896"/>
            <a:ext cx="8589648" cy="552527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Behaviours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28963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631"/>
          <a:stretch/>
        </p:blipFill>
        <p:spPr>
          <a:xfrm>
            <a:off x="465993" y="838200"/>
            <a:ext cx="7964861" cy="46335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3FF37DA1-8CE8-4E53-9C48-FAA83A1B8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Factors that make Companies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18100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065"/>
          <a:stretch/>
        </p:blipFill>
        <p:spPr>
          <a:xfrm>
            <a:off x="284871" y="615461"/>
            <a:ext cx="8790331" cy="487973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B6E9CB3B-A8A3-4493-9EBE-5B6D90928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254" y="87923"/>
            <a:ext cx="8703948" cy="527538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Phases in a Social Engineering Attacks</a:t>
            </a:r>
          </a:p>
        </p:txBody>
      </p:sp>
    </p:spTree>
    <p:extLst>
      <p:ext uri="{BB962C8B-B14F-4D97-AF65-F5344CB8AC3E}">
        <p14:creationId xmlns:p14="http://schemas.microsoft.com/office/powerpoint/2010/main" val="57216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044"/>
          <a:stretch/>
        </p:blipFill>
        <p:spPr>
          <a:xfrm>
            <a:off x="503970" y="852854"/>
            <a:ext cx="8136060" cy="44236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F579F73C-BF4D-4CB2-9F14-F5DCB3F3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492369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Types of Social Engineering</a:t>
            </a:r>
          </a:p>
        </p:txBody>
      </p:sp>
    </p:spTree>
    <p:extLst>
      <p:ext uri="{BB962C8B-B14F-4D97-AF65-F5344CB8AC3E}">
        <p14:creationId xmlns:p14="http://schemas.microsoft.com/office/powerpoint/2010/main" val="74616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331" y="1025513"/>
            <a:ext cx="8164227" cy="44257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496" r="16937"/>
          <a:stretch/>
        </p:blipFill>
        <p:spPr>
          <a:xfrm>
            <a:off x="1078523" y="70151"/>
            <a:ext cx="7455877" cy="102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44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88"/>
          <a:stretch/>
        </p:blipFill>
        <p:spPr>
          <a:xfrm>
            <a:off x="572565" y="646545"/>
            <a:ext cx="7962197" cy="471707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4494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Statistics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68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260"/>
          <a:stretch/>
        </p:blipFill>
        <p:spPr>
          <a:xfrm>
            <a:off x="360922" y="606669"/>
            <a:ext cx="8277909" cy="4889207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Tech Support</a:t>
            </a:r>
          </a:p>
        </p:txBody>
      </p:sp>
    </p:spTree>
    <p:extLst>
      <p:ext uri="{BB962C8B-B14F-4D97-AF65-F5344CB8AC3E}">
        <p14:creationId xmlns:p14="http://schemas.microsoft.com/office/powerpoint/2010/main" val="160295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773"/>
          <a:stretch/>
        </p:blipFill>
        <p:spPr>
          <a:xfrm>
            <a:off x="293891" y="849745"/>
            <a:ext cx="8240509" cy="48213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86" y="0"/>
            <a:ext cx="8703948" cy="849745"/>
          </a:xfrm>
        </p:spPr>
        <p:txBody>
          <a:bodyPr/>
          <a:lstStyle/>
          <a:p>
            <a:pPr algn="ctr"/>
            <a:r>
              <a:rPr lang="en-IN" sz="2800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Internal Employee/Client/Vendor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52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375"/>
          <a:stretch/>
        </p:blipFill>
        <p:spPr>
          <a:xfrm>
            <a:off x="584927" y="692727"/>
            <a:ext cx="8255938" cy="48952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Repairman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23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05"/>
          <a:stretch/>
        </p:blipFill>
        <p:spPr>
          <a:xfrm>
            <a:off x="440052" y="838201"/>
            <a:ext cx="8300027" cy="476134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Eavesdropping and Shoulder Surfing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5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298"/>
          <a:stretch/>
        </p:blipFill>
        <p:spPr>
          <a:xfrm>
            <a:off x="440052" y="838201"/>
            <a:ext cx="8293925" cy="485370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Dumpster Driving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33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64"/>
          <a:stretch/>
        </p:blipFill>
        <p:spPr>
          <a:xfrm>
            <a:off x="325582" y="838201"/>
            <a:ext cx="8450214" cy="477949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Reverse Social Engineering, Piggybacking, and Tailgating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04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54"/>
          <a:stretch/>
        </p:blipFill>
        <p:spPr>
          <a:xfrm>
            <a:off x="672021" y="738908"/>
            <a:ext cx="7862379" cy="463203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572654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39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71" y="0"/>
            <a:ext cx="8773629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2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3071" t="24402" r="3071" b="-24402"/>
          <a:stretch/>
        </p:blipFill>
        <p:spPr>
          <a:xfrm>
            <a:off x="319979" y="884238"/>
            <a:ext cx="8120132" cy="5791199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794326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Engineering: Spear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Phising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7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53"/>
          <a:stretch/>
        </p:blipFill>
        <p:spPr>
          <a:xfrm>
            <a:off x="598054" y="877454"/>
            <a:ext cx="8073555" cy="464358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Publishing Malicious Apps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20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019"/>
          <a:stretch/>
        </p:blipFill>
        <p:spPr>
          <a:xfrm>
            <a:off x="474876" y="785091"/>
            <a:ext cx="8059524" cy="46897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Fake Security Applications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2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661"/>
          <a:stretch/>
        </p:blipFill>
        <p:spPr>
          <a:xfrm>
            <a:off x="307285" y="646545"/>
            <a:ext cx="8227115" cy="465512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Insider Attack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7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013"/>
          <a:stretch/>
        </p:blipFill>
        <p:spPr>
          <a:xfrm>
            <a:off x="310566" y="812800"/>
            <a:ext cx="8080686" cy="451412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Disgruntled Employee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0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6707"/>
          <a:stretch/>
        </p:blipFill>
        <p:spPr>
          <a:xfrm>
            <a:off x="585430" y="517236"/>
            <a:ext cx="7948970" cy="46966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Preventing Insider Threats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66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790"/>
          <a:stretch/>
        </p:blipFill>
        <p:spPr>
          <a:xfrm>
            <a:off x="405443" y="794326"/>
            <a:ext cx="8230557" cy="45950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794327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Common Social Engineering Targets and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Defense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 Strategies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72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280"/>
          <a:stretch/>
        </p:blipFill>
        <p:spPr>
          <a:xfrm>
            <a:off x="452553" y="923636"/>
            <a:ext cx="8257338" cy="481088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823295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Social Engineering Through Impersonation on Social Network Sites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15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93"/>
          <a:stretch/>
        </p:blipFill>
        <p:spPr>
          <a:xfrm>
            <a:off x="468746" y="628073"/>
            <a:ext cx="7971081" cy="47151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on LinkedIn and Twitter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68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3934"/>
          <a:stretch/>
        </p:blipFill>
        <p:spPr>
          <a:xfrm>
            <a:off x="467677" y="665017"/>
            <a:ext cx="8241944" cy="451430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80291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Risk of Social Networking to Corporate Networks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3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570"/>
          <a:stretch/>
        </p:blipFill>
        <p:spPr>
          <a:xfrm>
            <a:off x="475672" y="628073"/>
            <a:ext cx="8222687" cy="478443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7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28"/>
          <a:stretch/>
        </p:blipFill>
        <p:spPr>
          <a:xfrm>
            <a:off x="320040" y="905164"/>
            <a:ext cx="8214360" cy="482138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1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28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560"/>
          <a:stretch/>
        </p:blipFill>
        <p:spPr>
          <a:xfrm>
            <a:off x="310566" y="840508"/>
            <a:ext cx="8318635" cy="496454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2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78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60"/>
          <a:stretch/>
        </p:blipFill>
        <p:spPr>
          <a:xfrm>
            <a:off x="310566" y="655782"/>
            <a:ext cx="8242738" cy="478911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987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Countermeasures 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6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944"/>
          <a:stretch/>
        </p:blipFill>
        <p:spPr>
          <a:xfrm>
            <a:off x="310566" y="471055"/>
            <a:ext cx="8382000" cy="494148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7105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Anti-Phishing Toolbar: </a:t>
            </a:r>
            <a:r>
              <a:rPr lang="en-IN" b="1" dirty="0" err="1" smtClean="0">
                <a:solidFill>
                  <a:schemeClr val="accent6">
                    <a:lumMod val="75000"/>
                  </a:schemeClr>
                </a:solidFill>
              </a:rPr>
              <a:t>Netcraft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28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513"/>
          <a:stretch/>
        </p:blipFill>
        <p:spPr>
          <a:xfrm>
            <a:off x="310566" y="785091"/>
            <a:ext cx="8290098" cy="47244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628073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Pen Test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40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31500</TotalTime>
  <Pages>28</Pages>
  <Words>303</Words>
  <Application>Microsoft Office PowerPoint</Application>
  <PresentationFormat>On-screen Show (4:3)</PresentationFormat>
  <Paragraphs>50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PowerPoint Presentation</vt:lpstr>
      <vt:lpstr>SOCIAL ENGINEERING</vt:lpstr>
      <vt:lpstr>What is Social Engineering?</vt:lpstr>
      <vt:lpstr>Behaviours Vulnerable to Attacks</vt:lpstr>
      <vt:lpstr>Factors that make Companies Vulnerable to Attacks</vt:lpstr>
      <vt:lpstr>Phases in a Social Engineering Attacks</vt:lpstr>
      <vt:lpstr>Types of Social Engineering</vt:lpstr>
      <vt:lpstr>PowerPoint Presentation</vt:lpstr>
      <vt:lpstr>Social Engineering Statistics</vt:lpstr>
      <vt:lpstr>Impersonation Scenario: Tech Support</vt:lpstr>
      <vt:lpstr>Impersonation Scenario: Internal Employee/Client/Vendor</vt:lpstr>
      <vt:lpstr>Impersonation Scenario: Repairman</vt:lpstr>
      <vt:lpstr>Human-based Social Engineering: Eavesdropping and Shoulder Surfing</vt:lpstr>
      <vt:lpstr>Human-based Social Engineering: Dumpster Driving</vt:lpstr>
      <vt:lpstr>Human-based Social Engineering: Reverse Social Engineering, Piggybacking, and Tailgating</vt:lpstr>
      <vt:lpstr>Computer-based Social Engineering</vt:lpstr>
      <vt:lpstr>PowerPoint Presentation</vt:lpstr>
      <vt:lpstr>Computer-based Social Engineering: Spear Phising</vt:lpstr>
      <vt:lpstr>Mobile-based Social Engineering: Publishing Malicious Apps</vt:lpstr>
      <vt:lpstr>Mobile-based Social Engineering: Fake Security Applications</vt:lpstr>
      <vt:lpstr>Insider Attack</vt:lpstr>
      <vt:lpstr>Disgruntled Employee</vt:lpstr>
      <vt:lpstr>Preventing Insider Threats</vt:lpstr>
      <vt:lpstr>Common Social Engineering Targets and Defense Strategies</vt:lpstr>
      <vt:lpstr>Social Engineering Through Impersonation on Social Network Sites</vt:lpstr>
      <vt:lpstr>Social Engineering on LinkedIn and Twitter</vt:lpstr>
      <vt:lpstr>Risk of Social Networking to Corporate Networks</vt:lpstr>
      <vt:lpstr>How to Steal an Identity</vt:lpstr>
      <vt:lpstr>How to Steal an Identity Step 1</vt:lpstr>
      <vt:lpstr>How to Steal an Identity Step 2</vt:lpstr>
      <vt:lpstr>Social Engineering Countermeasures </vt:lpstr>
      <vt:lpstr>Anti-Phishing Toolbar: Netcraft</vt:lpstr>
      <vt:lpstr>Social Engineering Pen Test</vt:lpstr>
      <vt:lpstr>Questions?</vt:lpstr>
      <vt:lpstr>Sources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Campbell, Carlene</cp:lastModifiedBy>
  <cp:revision>968</cp:revision>
  <cp:lastPrinted>1999-01-27T00:54:54Z</cp:lastPrinted>
  <dcterms:created xsi:type="dcterms:W3CDTF">2006-10-23T15:07:30Z</dcterms:created>
  <dcterms:modified xsi:type="dcterms:W3CDTF">2018-02-13T10:47:32Z</dcterms:modified>
</cp:coreProperties>
</file>