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2"/>
  </p:notesMasterIdLst>
  <p:sldIdLst>
    <p:sldId id="269" r:id="rId5"/>
    <p:sldId id="287" r:id="rId6"/>
    <p:sldId id="298" r:id="rId7"/>
    <p:sldId id="302" r:id="rId8"/>
    <p:sldId id="267" r:id="rId9"/>
    <p:sldId id="297" r:id="rId10"/>
    <p:sldId id="265" r:id="rId11"/>
    <p:sldId id="273" r:id="rId12"/>
    <p:sldId id="266" r:id="rId13"/>
    <p:sldId id="282" r:id="rId14"/>
    <p:sldId id="284" r:id="rId15"/>
    <p:sldId id="285" r:id="rId16"/>
    <p:sldId id="286" r:id="rId17"/>
    <p:sldId id="281" r:id="rId18"/>
    <p:sldId id="303" r:id="rId19"/>
    <p:sldId id="290" r:id="rId20"/>
    <p:sldId id="292" r:id="rId21"/>
    <p:sldId id="294" r:id="rId22"/>
    <p:sldId id="304" r:id="rId23"/>
    <p:sldId id="299" r:id="rId24"/>
    <p:sldId id="300" r:id="rId25"/>
    <p:sldId id="291" r:id="rId26"/>
    <p:sldId id="301" r:id="rId27"/>
    <p:sldId id="268" r:id="rId28"/>
    <p:sldId id="289" r:id="rId29"/>
    <p:sldId id="288" r:id="rId30"/>
    <p:sldId id="295" r:id="rId31"/>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287"/>
            <p14:sldId id="298"/>
            <p14:sldId id="302"/>
            <p14:sldId id="267"/>
            <p14:sldId id="297"/>
            <p14:sldId id="265"/>
            <p14:sldId id="273"/>
            <p14:sldId id="266"/>
            <p14:sldId id="282"/>
            <p14:sldId id="284"/>
            <p14:sldId id="285"/>
            <p14:sldId id="286"/>
            <p14:sldId id="281"/>
            <p14:sldId id="303"/>
            <p14:sldId id="290"/>
            <p14:sldId id="292"/>
            <p14:sldId id="294"/>
            <p14:sldId id="304"/>
            <p14:sldId id="299"/>
            <p14:sldId id="300"/>
            <p14:sldId id="291"/>
            <p14:sldId id="301"/>
            <p14:sldId id="268"/>
            <p14:sldId id="289"/>
            <p14:sldId id="288"/>
            <p14:sldId id="29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B7DCE6-3FC9-4CD6-A0B3-769C3540167A}" v="3" dt="2020-09-22T09:54:34.8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6" d="100"/>
          <a:sy n="66" d="100"/>
        </p:scale>
        <p:origin x="6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E8B7DCE6-3FC9-4CD6-A0B3-769C3540167A}"/>
    <pc:docChg chg="undo custSel addSld delSld modSld sldOrd modSection">
      <pc:chgData name="James Williams" userId="c957a50b-491f-4d94-b4bc-52aca3e2340d" providerId="ADAL" clId="{E8B7DCE6-3FC9-4CD6-A0B3-769C3540167A}" dt="2020-09-22T10:01:16.309" v="66"/>
      <pc:docMkLst>
        <pc:docMk/>
      </pc:docMkLst>
      <pc:sldChg chg="ord">
        <pc:chgData name="James Williams" userId="c957a50b-491f-4d94-b4bc-52aca3e2340d" providerId="ADAL" clId="{E8B7DCE6-3FC9-4CD6-A0B3-769C3540167A}" dt="2020-09-22T10:01:16.309" v="66"/>
        <pc:sldMkLst>
          <pc:docMk/>
          <pc:sldMk cId="2744674804" sldId="268"/>
        </pc:sldMkLst>
      </pc:sldChg>
      <pc:sldChg chg="del">
        <pc:chgData name="James Williams" userId="c957a50b-491f-4d94-b4bc-52aca3e2340d" providerId="ADAL" clId="{E8B7DCE6-3FC9-4CD6-A0B3-769C3540167A}" dt="2020-09-22T09:36:31.366" v="1" actId="2696"/>
        <pc:sldMkLst>
          <pc:docMk/>
          <pc:sldMk cId="3285734299" sldId="279"/>
        </pc:sldMkLst>
      </pc:sldChg>
      <pc:sldChg chg="modSp add del mod">
        <pc:chgData name="James Williams" userId="c957a50b-491f-4d94-b4bc-52aca3e2340d" providerId="ADAL" clId="{E8B7DCE6-3FC9-4CD6-A0B3-769C3540167A}" dt="2020-09-22T09:43:11.383" v="6"/>
        <pc:sldMkLst>
          <pc:docMk/>
          <pc:sldMk cId="1871085260" sldId="281"/>
        </pc:sldMkLst>
        <pc:spChg chg="mod">
          <ac:chgData name="James Williams" userId="c957a50b-491f-4d94-b4bc-52aca3e2340d" providerId="ADAL" clId="{E8B7DCE6-3FC9-4CD6-A0B3-769C3540167A}" dt="2020-09-22T09:43:11.383" v="6"/>
          <ac:spMkLst>
            <pc:docMk/>
            <pc:sldMk cId="1871085260" sldId="281"/>
            <ac:spMk id="4" creationId="{0833C173-4216-4B13-AEB2-DD282EBE7E44}"/>
          </ac:spMkLst>
        </pc:spChg>
      </pc:sldChg>
      <pc:sldChg chg="add del">
        <pc:chgData name="James Williams" userId="c957a50b-491f-4d94-b4bc-52aca3e2340d" providerId="ADAL" clId="{E8B7DCE6-3FC9-4CD6-A0B3-769C3540167A}" dt="2020-09-22T09:43:36.449" v="7" actId="2696"/>
        <pc:sldMkLst>
          <pc:docMk/>
          <pc:sldMk cId="503530117" sldId="296"/>
        </pc:sldMkLst>
      </pc:sldChg>
      <pc:sldChg chg="add">
        <pc:chgData name="James Williams" userId="c957a50b-491f-4d94-b4bc-52aca3e2340d" providerId="ADAL" clId="{E8B7DCE6-3FC9-4CD6-A0B3-769C3540167A}" dt="2020-09-22T09:36:27.902" v="0"/>
        <pc:sldMkLst>
          <pc:docMk/>
          <pc:sldMk cId="3367023721" sldId="299"/>
        </pc:sldMkLst>
      </pc:sldChg>
      <pc:sldChg chg="modSp add mod">
        <pc:chgData name="James Williams" userId="c957a50b-491f-4d94-b4bc-52aca3e2340d" providerId="ADAL" clId="{E8B7DCE6-3FC9-4CD6-A0B3-769C3540167A}" dt="2020-09-22T09:56:00.391" v="64" actId="403"/>
        <pc:sldMkLst>
          <pc:docMk/>
          <pc:sldMk cId="755997143" sldId="300"/>
        </pc:sldMkLst>
        <pc:spChg chg="mod">
          <ac:chgData name="James Williams" userId="c957a50b-491f-4d94-b4bc-52aca3e2340d" providerId="ADAL" clId="{E8B7DCE6-3FC9-4CD6-A0B3-769C3540167A}" dt="2020-09-22T09:56:00.391" v="64" actId="403"/>
          <ac:spMkLst>
            <pc:docMk/>
            <pc:sldMk cId="755997143" sldId="300"/>
            <ac:spMk id="4" creationId="{0833C173-4216-4B13-AEB2-DD282EBE7E44}"/>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3C740D5-14A6-4863-8933-5F4CA2FC228F}"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7BD8C3F-C807-4FAB-9A48-642A978D4411}">
      <dgm:prSet/>
      <dgm:spPr/>
      <dgm:t>
        <a:bodyPr/>
        <a:lstStyle/>
        <a:p>
          <a:pPr>
            <a:lnSpc>
              <a:spcPct val="100000"/>
            </a:lnSpc>
            <a:defRPr cap="all"/>
          </a:pPr>
          <a:r>
            <a:rPr lang="en-GB" b="1" dirty="0"/>
            <a:t>1. Ideas and Values</a:t>
          </a:r>
          <a:endParaRPr lang="en-US" b="1" dirty="0"/>
        </a:p>
      </dgm:t>
    </dgm:pt>
    <dgm:pt modelId="{3FA04EA3-1E6E-4D04-8E48-50E1C1985F0B}" type="parTrans" cxnId="{9D6110F2-D11A-4B4F-80ED-7E15CC543C64}">
      <dgm:prSet/>
      <dgm:spPr/>
      <dgm:t>
        <a:bodyPr/>
        <a:lstStyle/>
        <a:p>
          <a:endParaRPr lang="en-US"/>
        </a:p>
      </dgm:t>
    </dgm:pt>
    <dgm:pt modelId="{C9A9118C-6C9C-48AD-8B3A-7D1364764C17}" type="sibTrans" cxnId="{9D6110F2-D11A-4B4F-80ED-7E15CC543C64}">
      <dgm:prSet/>
      <dgm:spPr/>
      <dgm:t>
        <a:bodyPr/>
        <a:lstStyle/>
        <a:p>
          <a:endParaRPr lang="en-US"/>
        </a:p>
      </dgm:t>
    </dgm:pt>
    <dgm:pt modelId="{105ACCB4-BFE0-468B-9F26-FEC49851AF01}">
      <dgm:prSet/>
      <dgm:spPr/>
      <dgm:t>
        <a:bodyPr/>
        <a:lstStyle/>
        <a:p>
          <a:pPr>
            <a:lnSpc>
              <a:spcPct val="100000"/>
            </a:lnSpc>
            <a:defRPr cap="all"/>
          </a:pPr>
          <a:r>
            <a:rPr lang="en-GB" b="1" dirty="0">
              <a:latin typeface="+mn-lt"/>
            </a:rPr>
            <a:t>2. Creative </a:t>
          </a:r>
          <a:r>
            <a:rPr lang="en-GB" b="1" dirty="0"/>
            <a:t>Solutions</a:t>
          </a:r>
          <a:endParaRPr lang="en-US" b="1" dirty="0"/>
        </a:p>
      </dgm:t>
    </dgm:pt>
    <dgm:pt modelId="{1AB33A01-08F6-4E32-A232-9FC73B76B46E}" type="parTrans" cxnId="{AFDC933A-2108-44E2-8DF7-350EB8D32B30}">
      <dgm:prSet/>
      <dgm:spPr/>
      <dgm:t>
        <a:bodyPr/>
        <a:lstStyle/>
        <a:p>
          <a:endParaRPr lang="en-US"/>
        </a:p>
      </dgm:t>
    </dgm:pt>
    <dgm:pt modelId="{AA50C246-0A6F-4637-AE46-5ED5513FE117}" type="sibTrans" cxnId="{AFDC933A-2108-44E2-8DF7-350EB8D32B30}">
      <dgm:prSet/>
      <dgm:spPr/>
      <dgm:t>
        <a:bodyPr/>
        <a:lstStyle/>
        <a:p>
          <a:endParaRPr lang="en-US"/>
        </a:p>
      </dgm:t>
    </dgm:pt>
    <dgm:pt modelId="{A5125AA6-0911-44A0-8B0C-E4C2D510736B}">
      <dgm:prSet/>
      <dgm:spPr/>
      <dgm:t>
        <a:bodyPr/>
        <a:lstStyle/>
        <a:p>
          <a:pPr>
            <a:lnSpc>
              <a:spcPct val="100000"/>
            </a:lnSpc>
            <a:defRPr cap="all"/>
          </a:pPr>
          <a:r>
            <a:rPr lang="en-GB" b="1" dirty="0"/>
            <a:t>3. Mobilising Support</a:t>
          </a:r>
          <a:endParaRPr lang="en-US" b="1" dirty="0"/>
        </a:p>
      </dgm:t>
    </dgm:pt>
    <dgm:pt modelId="{D41BFF8D-44D7-4E1A-928B-4AC8675349DD}" type="parTrans" cxnId="{F4551A46-B022-4238-A1B7-182A7126EDF6}">
      <dgm:prSet/>
      <dgm:spPr/>
      <dgm:t>
        <a:bodyPr/>
        <a:lstStyle/>
        <a:p>
          <a:endParaRPr lang="en-US"/>
        </a:p>
      </dgm:t>
    </dgm:pt>
    <dgm:pt modelId="{4D44E386-1582-48F5-8EC7-E08B5FD10AEB}" type="sibTrans" cxnId="{F4551A46-B022-4238-A1B7-182A7126EDF6}">
      <dgm:prSet/>
      <dgm:spPr/>
      <dgm:t>
        <a:bodyPr/>
        <a:lstStyle/>
        <a:p>
          <a:endParaRPr lang="en-US"/>
        </a:p>
      </dgm:t>
    </dgm:pt>
    <dgm:pt modelId="{B1CE8714-11CB-4358-B3A6-B3D25A854C2A}">
      <dgm:prSet/>
      <dgm:spPr/>
      <dgm:t>
        <a:bodyPr/>
        <a:lstStyle/>
        <a:p>
          <a:pPr>
            <a:lnSpc>
              <a:spcPct val="100000"/>
            </a:lnSpc>
            <a:defRPr cap="all"/>
          </a:pPr>
          <a:r>
            <a:rPr lang="en-GB" b="1" dirty="0"/>
            <a:t>4. Evaluation</a:t>
          </a:r>
          <a:endParaRPr lang="en-US" b="1" dirty="0"/>
        </a:p>
      </dgm:t>
    </dgm:pt>
    <dgm:pt modelId="{3FE90A8D-3720-4495-A349-963CB0A60674}" type="parTrans" cxnId="{7B967BBA-F176-4909-BC86-71FD1E0464AE}">
      <dgm:prSet/>
      <dgm:spPr/>
      <dgm:t>
        <a:bodyPr/>
        <a:lstStyle/>
        <a:p>
          <a:endParaRPr lang="en-US"/>
        </a:p>
      </dgm:t>
    </dgm:pt>
    <dgm:pt modelId="{DE1287FF-957A-447D-B564-684B2F23E1E6}" type="sibTrans" cxnId="{7B967BBA-F176-4909-BC86-71FD1E0464AE}">
      <dgm:prSet/>
      <dgm:spPr/>
      <dgm:t>
        <a:bodyPr/>
        <a:lstStyle/>
        <a:p>
          <a:endParaRPr lang="en-US"/>
        </a:p>
      </dgm:t>
    </dgm:pt>
    <dgm:pt modelId="{39C93187-3300-4CF2-A783-D6E1F7B24C61}" type="pres">
      <dgm:prSet presAssocID="{B3C740D5-14A6-4863-8933-5F4CA2FC228F}" presName="root" presStyleCnt="0">
        <dgm:presLayoutVars>
          <dgm:dir/>
          <dgm:resizeHandles val="exact"/>
        </dgm:presLayoutVars>
      </dgm:prSet>
      <dgm:spPr/>
    </dgm:pt>
    <dgm:pt modelId="{DBC2912C-44F5-47E1-AFD2-D035405E53B8}" type="pres">
      <dgm:prSet presAssocID="{97BD8C3F-C807-4FAB-9A48-642A978D4411}" presName="compNode" presStyleCnt="0"/>
      <dgm:spPr/>
    </dgm:pt>
    <dgm:pt modelId="{1D12DC37-B152-45E9-9C27-3706A878A406}" type="pres">
      <dgm:prSet presAssocID="{97BD8C3F-C807-4FAB-9A48-642A978D4411}" presName="iconBgRect" presStyleLbl="bgShp" presStyleIdx="0" presStyleCnt="4"/>
      <dgm:spPr>
        <a:prstGeom prst="round2DiagRect">
          <a:avLst>
            <a:gd name="adj1" fmla="val 29727"/>
            <a:gd name="adj2" fmla="val 0"/>
          </a:avLst>
        </a:prstGeom>
      </dgm:spPr>
    </dgm:pt>
    <dgm:pt modelId="{A71FC09B-EC44-4F91-9C4C-E96C563FA2A0}" type="pres">
      <dgm:prSet presAssocID="{97BD8C3F-C807-4FAB-9A48-642A978D441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EC818EC9-BF09-4D76-99B9-C45F6777CD3C}" type="pres">
      <dgm:prSet presAssocID="{97BD8C3F-C807-4FAB-9A48-642A978D4411}" presName="spaceRect" presStyleCnt="0"/>
      <dgm:spPr/>
    </dgm:pt>
    <dgm:pt modelId="{156021B6-A2A4-4750-B682-1C07A5D34CF1}" type="pres">
      <dgm:prSet presAssocID="{97BD8C3F-C807-4FAB-9A48-642A978D4411}" presName="textRect" presStyleLbl="revTx" presStyleIdx="0" presStyleCnt="4">
        <dgm:presLayoutVars>
          <dgm:chMax val="1"/>
          <dgm:chPref val="1"/>
        </dgm:presLayoutVars>
      </dgm:prSet>
      <dgm:spPr/>
    </dgm:pt>
    <dgm:pt modelId="{2B607928-6C89-4745-9BF6-001AA62F0450}" type="pres">
      <dgm:prSet presAssocID="{C9A9118C-6C9C-48AD-8B3A-7D1364764C17}" presName="sibTrans" presStyleCnt="0"/>
      <dgm:spPr/>
    </dgm:pt>
    <dgm:pt modelId="{E5EF79D5-88B0-49DD-ABFB-AA8726A38C0E}" type="pres">
      <dgm:prSet presAssocID="{105ACCB4-BFE0-468B-9F26-FEC49851AF01}" presName="compNode" presStyleCnt="0"/>
      <dgm:spPr/>
    </dgm:pt>
    <dgm:pt modelId="{E36A8387-7EDE-48B2-858D-B0A384D80A51}" type="pres">
      <dgm:prSet presAssocID="{105ACCB4-BFE0-468B-9F26-FEC49851AF01}" presName="iconBgRect" presStyleLbl="bgShp" presStyleIdx="1" presStyleCnt="4"/>
      <dgm:spPr>
        <a:prstGeom prst="round2DiagRect">
          <a:avLst>
            <a:gd name="adj1" fmla="val 29727"/>
            <a:gd name="adj2" fmla="val 0"/>
          </a:avLst>
        </a:prstGeom>
      </dgm:spPr>
    </dgm:pt>
    <dgm:pt modelId="{A1013C27-E07D-46A3-8200-D8872EBC84BC}" type="pres">
      <dgm:prSet presAssocID="{105ACCB4-BFE0-468B-9F26-FEC49851AF0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69270DA7-F890-4F30-BB35-08DDE906C1B0}" type="pres">
      <dgm:prSet presAssocID="{105ACCB4-BFE0-468B-9F26-FEC49851AF01}" presName="spaceRect" presStyleCnt="0"/>
      <dgm:spPr/>
    </dgm:pt>
    <dgm:pt modelId="{832B76C7-A797-47BB-92E4-94D8E9F80C0A}" type="pres">
      <dgm:prSet presAssocID="{105ACCB4-BFE0-468B-9F26-FEC49851AF01}" presName="textRect" presStyleLbl="revTx" presStyleIdx="1" presStyleCnt="4">
        <dgm:presLayoutVars>
          <dgm:chMax val="1"/>
          <dgm:chPref val="1"/>
        </dgm:presLayoutVars>
      </dgm:prSet>
      <dgm:spPr/>
    </dgm:pt>
    <dgm:pt modelId="{DB19BE03-8E73-4598-8AB5-3FAAC8460BD1}" type="pres">
      <dgm:prSet presAssocID="{AA50C246-0A6F-4637-AE46-5ED5513FE117}" presName="sibTrans" presStyleCnt="0"/>
      <dgm:spPr/>
    </dgm:pt>
    <dgm:pt modelId="{0D576225-62D0-465A-B4B4-31C225494023}" type="pres">
      <dgm:prSet presAssocID="{A5125AA6-0911-44A0-8B0C-E4C2D510736B}" presName="compNode" presStyleCnt="0"/>
      <dgm:spPr/>
    </dgm:pt>
    <dgm:pt modelId="{02108F89-B20A-48B8-B92B-7C64FABDCEE1}" type="pres">
      <dgm:prSet presAssocID="{A5125AA6-0911-44A0-8B0C-E4C2D510736B}" presName="iconBgRect" presStyleLbl="bgShp" presStyleIdx="2" presStyleCnt="4"/>
      <dgm:spPr>
        <a:prstGeom prst="round2DiagRect">
          <a:avLst>
            <a:gd name="adj1" fmla="val 29727"/>
            <a:gd name="adj2" fmla="val 0"/>
          </a:avLst>
        </a:prstGeom>
      </dgm:spPr>
    </dgm:pt>
    <dgm:pt modelId="{C54E94DF-61C3-4857-A5DB-1BD4F6CB8EB8}" type="pres">
      <dgm:prSet presAssocID="{A5125AA6-0911-44A0-8B0C-E4C2D510736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916F6E73-AF48-4CC3-8A00-EA5CF90D591E}" type="pres">
      <dgm:prSet presAssocID="{A5125AA6-0911-44A0-8B0C-E4C2D510736B}" presName="spaceRect" presStyleCnt="0"/>
      <dgm:spPr/>
    </dgm:pt>
    <dgm:pt modelId="{8204FB3C-5AAA-4733-A842-D250B252E8A3}" type="pres">
      <dgm:prSet presAssocID="{A5125AA6-0911-44A0-8B0C-E4C2D510736B}" presName="textRect" presStyleLbl="revTx" presStyleIdx="2" presStyleCnt="4">
        <dgm:presLayoutVars>
          <dgm:chMax val="1"/>
          <dgm:chPref val="1"/>
        </dgm:presLayoutVars>
      </dgm:prSet>
      <dgm:spPr/>
    </dgm:pt>
    <dgm:pt modelId="{EC428B4C-C120-4B2B-BD6A-C8596C866B96}" type="pres">
      <dgm:prSet presAssocID="{4D44E386-1582-48F5-8EC7-E08B5FD10AEB}" presName="sibTrans" presStyleCnt="0"/>
      <dgm:spPr/>
    </dgm:pt>
    <dgm:pt modelId="{AE1B8616-3F84-407D-894D-E7E5E06ED8FD}" type="pres">
      <dgm:prSet presAssocID="{B1CE8714-11CB-4358-B3A6-B3D25A854C2A}" presName="compNode" presStyleCnt="0"/>
      <dgm:spPr/>
    </dgm:pt>
    <dgm:pt modelId="{F06F0287-D140-4980-8D75-8C9D1A6DD129}" type="pres">
      <dgm:prSet presAssocID="{B1CE8714-11CB-4358-B3A6-B3D25A854C2A}" presName="iconBgRect" presStyleLbl="bgShp" presStyleIdx="3" presStyleCnt="4"/>
      <dgm:spPr>
        <a:prstGeom prst="round2DiagRect">
          <a:avLst>
            <a:gd name="adj1" fmla="val 29727"/>
            <a:gd name="adj2" fmla="val 0"/>
          </a:avLst>
        </a:prstGeom>
      </dgm:spPr>
    </dgm:pt>
    <dgm:pt modelId="{CDD8F051-FE48-474B-916F-2931184A5537}" type="pres">
      <dgm:prSet presAssocID="{B1CE8714-11CB-4358-B3A6-B3D25A854C2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95EE8B20-EC91-498D-9AD3-434F974A33E0}" type="pres">
      <dgm:prSet presAssocID="{B1CE8714-11CB-4358-B3A6-B3D25A854C2A}" presName="spaceRect" presStyleCnt="0"/>
      <dgm:spPr/>
    </dgm:pt>
    <dgm:pt modelId="{92107B71-F94F-4D9D-8A2A-FA7612B3449A}" type="pres">
      <dgm:prSet presAssocID="{B1CE8714-11CB-4358-B3A6-B3D25A854C2A}" presName="textRect" presStyleLbl="revTx" presStyleIdx="3" presStyleCnt="4" custScaleX="124650">
        <dgm:presLayoutVars>
          <dgm:chMax val="1"/>
          <dgm:chPref val="1"/>
        </dgm:presLayoutVars>
      </dgm:prSet>
      <dgm:spPr/>
    </dgm:pt>
  </dgm:ptLst>
  <dgm:cxnLst>
    <dgm:cxn modelId="{DC11C223-BED4-47E8-BE41-B368FCA89F2A}" type="presOf" srcId="{A5125AA6-0911-44A0-8B0C-E4C2D510736B}" destId="{8204FB3C-5AAA-4733-A842-D250B252E8A3}" srcOrd="0" destOrd="0" presId="urn:microsoft.com/office/officeart/2018/5/layout/IconLeafLabelList"/>
    <dgm:cxn modelId="{AFDC933A-2108-44E2-8DF7-350EB8D32B30}" srcId="{B3C740D5-14A6-4863-8933-5F4CA2FC228F}" destId="{105ACCB4-BFE0-468B-9F26-FEC49851AF01}" srcOrd="1" destOrd="0" parTransId="{1AB33A01-08F6-4E32-A232-9FC73B76B46E}" sibTransId="{AA50C246-0A6F-4637-AE46-5ED5513FE117}"/>
    <dgm:cxn modelId="{F4551A46-B022-4238-A1B7-182A7126EDF6}" srcId="{B3C740D5-14A6-4863-8933-5F4CA2FC228F}" destId="{A5125AA6-0911-44A0-8B0C-E4C2D510736B}" srcOrd="2" destOrd="0" parTransId="{D41BFF8D-44D7-4E1A-928B-4AC8675349DD}" sibTransId="{4D44E386-1582-48F5-8EC7-E08B5FD10AEB}"/>
    <dgm:cxn modelId="{2DC2F252-CB14-4282-A473-8F20636863E1}" type="presOf" srcId="{105ACCB4-BFE0-468B-9F26-FEC49851AF01}" destId="{832B76C7-A797-47BB-92E4-94D8E9F80C0A}" srcOrd="0" destOrd="0" presId="urn:microsoft.com/office/officeart/2018/5/layout/IconLeafLabelList"/>
    <dgm:cxn modelId="{07FCC2AB-4244-4C7E-8AD6-CB28054BDE0D}" type="presOf" srcId="{B1CE8714-11CB-4358-B3A6-B3D25A854C2A}" destId="{92107B71-F94F-4D9D-8A2A-FA7612B3449A}" srcOrd="0" destOrd="0" presId="urn:microsoft.com/office/officeart/2018/5/layout/IconLeafLabelList"/>
    <dgm:cxn modelId="{3C1ABAB6-8EA1-427E-A13C-B06450D98DE6}" type="presOf" srcId="{B3C740D5-14A6-4863-8933-5F4CA2FC228F}" destId="{39C93187-3300-4CF2-A783-D6E1F7B24C61}" srcOrd="0" destOrd="0" presId="urn:microsoft.com/office/officeart/2018/5/layout/IconLeafLabelList"/>
    <dgm:cxn modelId="{7B967BBA-F176-4909-BC86-71FD1E0464AE}" srcId="{B3C740D5-14A6-4863-8933-5F4CA2FC228F}" destId="{B1CE8714-11CB-4358-B3A6-B3D25A854C2A}" srcOrd="3" destOrd="0" parTransId="{3FE90A8D-3720-4495-A349-963CB0A60674}" sibTransId="{DE1287FF-957A-447D-B564-684B2F23E1E6}"/>
    <dgm:cxn modelId="{9D6110F2-D11A-4B4F-80ED-7E15CC543C64}" srcId="{B3C740D5-14A6-4863-8933-5F4CA2FC228F}" destId="{97BD8C3F-C807-4FAB-9A48-642A978D4411}" srcOrd="0" destOrd="0" parTransId="{3FA04EA3-1E6E-4D04-8E48-50E1C1985F0B}" sibTransId="{C9A9118C-6C9C-48AD-8B3A-7D1364764C17}"/>
    <dgm:cxn modelId="{933543F4-A720-4948-8A0A-DC1D2BE13F9B}" type="presOf" srcId="{97BD8C3F-C807-4FAB-9A48-642A978D4411}" destId="{156021B6-A2A4-4750-B682-1C07A5D34CF1}" srcOrd="0" destOrd="0" presId="urn:microsoft.com/office/officeart/2018/5/layout/IconLeafLabelList"/>
    <dgm:cxn modelId="{A36CB1E6-246F-4336-9236-22130462643D}" type="presParOf" srcId="{39C93187-3300-4CF2-A783-D6E1F7B24C61}" destId="{DBC2912C-44F5-47E1-AFD2-D035405E53B8}" srcOrd="0" destOrd="0" presId="urn:microsoft.com/office/officeart/2018/5/layout/IconLeafLabelList"/>
    <dgm:cxn modelId="{9986F902-3C68-45DB-B379-3046504F6E92}" type="presParOf" srcId="{DBC2912C-44F5-47E1-AFD2-D035405E53B8}" destId="{1D12DC37-B152-45E9-9C27-3706A878A406}" srcOrd="0" destOrd="0" presId="urn:microsoft.com/office/officeart/2018/5/layout/IconLeafLabelList"/>
    <dgm:cxn modelId="{B1CCF969-5E06-4B54-A0C6-EAE827524C31}" type="presParOf" srcId="{DBC2912C-44F5-47E1-AFD2-D035405E53B8}" destId="{A71FC09B-EC44-4F91-9C4C-E96C563FA2A0}" srcOrd="1" destOrd="0" presId="urn:microsoft.com/office/officeart/2018/5/layout/IconLeafLabelList"/>
    <dgm:cxn modelId="{44630E83-25B2-4A26-B635-E264338ABE2C}" type="presParOf" srcId="{DBC2912C-44F5-47E1-AFD2-D035405E53B8}" destId="{EC818EC9-BF09-4D76-99B9-C45F6777CD3C}" srcOrd="2" destOrd="0" presId="urn:microsoft.com/office/officeart/2018/5/layout/IconLeafLabelList"/>
    <dgm:cxn modelId="{74F6052C-C044-4B55-9DA6-F8ED09CBB9A5}" type="presParOf" srcId="{DBC2912C-44F5-47E1-AFD2-D035405E53B8}" destId="{156021B6-A2A4-4750-B682-1C07A5D34CF1}" srcOrd="3" destOrd="0" presId="urn:microsoft.com/office/officeart/2018/5/layout/IconLeafLabelList"/>
    <dgm:cxn modelId="{2B7A53F0-D457-487D-A922-62565B995857}" type="presParOf" srcId="{39C93187-3300-4CF2-A783-D6E1F7B24C61}" destId="{2B607928-6C89-4745-9BF6-001AA62F0450}" srcOrd="1" destOrd="0" presId="urn:microsoft.com/office/officeart/2018/5/layout/IconLeafLabelList"/>
    <dgm:cxn modelId="{B04E0645-266A-421C-883A-65AAEDCE189E}" type="presParOf" srcId="{39C93187-3300-4CF2-A783-D6E1F7B24C61}" destId="{E5EF79D5-88B0-49DD-ABFB-AA8726A38C0E}" srcOrd="2" destOrd="0" presId="urn:microsoft.com/office/officeart/2018/5/layout/IconLeafLabelList"/>
    <dgm:cxn modelId="{E8FAB11B-2BC7-4055-B75A-6C96FB90D54C}" type="presParOf" srcId="{E5EF79D5-88B0-49DD-ABFB-AA8726A38C0E}" destId="{E36A8387-7EDE-48B2-858D-B0A384D80A51}" srcOrd="0" destOrd="0" presId="urn:microsoft.com/office/officeart/2018/5/layout/IconLeafLabelList"/>
    <dgm:cxn modelId="{9B7E3502-D17C-42DD-8B0C-DB3DCF4CA275}" type="presParOf" srcId="{E5EF79D5-88B0-49DD-ABFB-AA8726A38C0E}" destId="{A1013C27-E07D-46A3-8200-D8872EBC84BC}" srcOrd="1" destOrd="0" presId="urn:microsoft.com/office/officeart/2018/5/layout/IconLeafLabelList"/>
    <dgm:cxn modelId="{6DEC2B9E-FCC8-4C39-8D89-FCDF22518499}" type="presParOf" srcId="{E5EF79D5-88B0-49DD-ABFB-AA8726A38C0E}" destId="{69270DA7-F890-4F30-BB35-08DDE906C1B0}" srcOrd="2" destOrd="0" presId="urn:microsoft.com/office/officeart/2018/5/layout/IconLeafLabelList"/>
    <dgm:cxn modelId="{6AF6A347-AA0D-4C0F-A200-FC5C294A8F7D}" type="presParOf" srcId="{E5EF79D5-88B0-49DD-ABFB-AA8726A38C0E}" destId="{832B76C7-A797-47BB-92E4-94D8E9F80C0A}" srcOrd="3" destOrd="0" presId="urn:microsoft.com/office/officeart/2018/5/layout/IconLeafLabelList"/>
    <dgm:cxn modelId="{64C4A962-D560-4C42-BA63-1E72347E5EAB}" type="presParOf" srcId="{39C93187-3300-4CF2-A783-D6E1F7B24C61}" destId="{DB19BE03-8E73-4598-8AB5-3FAAC8460BD1}" srcOrd="3" destOrd="0" presId="urn:microsoft.com/office/officeart/2018/5/layout/IconLeafLabelList"/>
    <dgm:cxn modelId="{22DF784C-4927-44F0-8ABD-A052A7C92696}" type="presParOf" srcId="{39C93187-3300-4CF2-A783-D6E1F7B24C61}" destId="{0D576225-62D0-465A-B4B4-31C225494023}" srcOrd="4" destOrd="0" presId="urn:microsoft.com/office/officeart/2018/5/layout/IconLeafLabelList"/>
    <dgm:cxn modelId="{E44A26D4-48F8-4F28-939F-CBB9D21A18E9}" type="presParOf" srcId="{0D576225-62D0-465A-B4B4-31C225494023}" destId="{02108F89-B20A-48B8-B92B-7C64FABDCEE1}" srcOrd="0" destOrd="0" presId="urn:microsoft.com/office/officeart/2018/5/layout/IconLeafLabelList"/>
    <dgm:cxn modelId="{E687ED13-3D56-4CEB-9C59-DD9486CBEE37}" type="presParOf" srcId="{0D576225-62D0-465A-B4B4-31C225494023}" destId="{C54E94DF-61C3-4857-A5DB-1BD4F6CB8EB8}" srcOrd="1" destOrd="0" presId="urn:microsoft.com/office/officeart/2018/5/layout/IconLeafLabelList"/>
    <dgm:cxn modelId="{F096B540-9F52-4141-B398-5718A1EC95E8}" type="presParOf" srcId="{0D576225-62D0-465A-B4B4-31C225494023}" destId="{916F6E73-AF48-4CC3-8A00-EA5CF90D591E}" srcOrd="2" destOrd="0" presId="urn:microsoft.com/office/officeart/2018/5/layout/IconLeafLabelList"/>
    <dgm:cxn modelId="{31EDC44F-5DA6-47B6-9D25-35A99C5D71C7}" type="presParOf" srcId="{0D576225-62D0-465A-B4B4-31C225494023}" destId="{8204FB3C-5AAA-4733-A842-D250B252E8A3}" srcOrd="3" destOrd="0" presId="urn:microsoft.com/office/officeart/2018/5/layout/IconLeafLabelList"/>
    <dgm:cxn modelId="{4F55277A-46F3-4A03-96DA-75D30A58A95E}" type="presParOf" srcId="{39C93187-3300-4CF2-A783-D6E1F7B24C61}" destId="{EC428B4C-C120-4B2B-BD6A-C8596C866B96}" srcOrd="5" destOrd="0" presId="urn:microsoft.com/office/officeart/2018/5/layout/IconLeafLabelList"/>
    <dgm:cxn modelId="{8B8E562D-7CE1-435C-8DD5-837395CE5009}" type="presParOf" srcId="{39C93187-3300-4CF2-A783-D6E1F7B24C61}" destId="{AE1B8616-3F84-407D-894D-E7E5E06ED8FD}" srcOrd="6" destOrd="0" presId="urn:microsoft.com/office/officeart/2018/5/layout/IconLeafLabelList"/>
    <dgm:cxn modelId="{F6FFEEDD-FDF2-4D7A-809E-26D48DD12556}" type="presParOf" srcId="{AE1B8616-3F84-407D-894D-E7E5E06ED8FD}" destId="{F06F0287-D140-4980-8D75-8C9D1A6DD129}" srcOrd="0" destOrd="0" presId="urn:microsoft.com/office/officeart/2018/5/layout/IconLeafLabelList"/>
    <dgm:cxn modelId="{501CC760-C63A-4C60-B143-37F16D013B85}" type="presParOf" srcId="{AE1B8616-3F84-407D-894D-E7E5E06ED8FD}" destId="{CDD8F051-FE48-474B-916F-2931184A5537}" srcOrd="1" destOrd="0" presId="urn:microsoft.com/office/officeart/2018/5/layout/IconLeafLabelList"/>
    <dgm:cxn modelId="{EF82EFA6-62F1-4825-8334-540049071D46}" type="presParOf" srcId="{AE1B8616-3F84-407D-894D-E7E5E06ED8FD}" destId="{95EE8B20-EC91-498D-9AD3-434F974A33E0}" srcOrd="2" destOrd="0" presId="urn:microsoft.com/office/officeart/2018/5/layout/IconLeafLabelList"/>
    <dgm:cxn modelId="{CF5AF4AC-6957-4918-9936-B70D98E85FC0}" type="presParOf" srcId="{AE1B8616-3F84-407D-894D-E7E5E06ED8FD}" destId="{92107B71-F94F-4D9D-8A2A-FA7612B3449A}"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D35838-1D43-4388-9B25-ED4CD7CA1F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49B6CC3-9085-4252-9C11-C09AA4677C47}">
      <dgm:prSet/>
      <dgm:spPr/>
      <dgm:t>
        <a:bodyPr/>
        <a:lstStyle/>
        <a:p>
          <a:r>
            <a:rPr lang="en-GB"/>
            <a:t>Open and share screen.</a:t>
          </a:r>
          <a:endParaRPr lang="en-US"/>
        </a:p>
      </dgm:t>
    </dgm:pt>
    <dgm:pt modelId="{EB6F4414-5054-4940-90D4-3C4726F37305}" type="parTrans" cxnId="{295B8446-B0A4-49A3-AE49-F4C76DA68DFF}">
      <dgm:prSet/>
      <dgm:spPr/>
      <dgm:t>
        <a:bodyPr/>
        <a:lstStyle/>
        <a:p>
          <a:endParaRPr lang="en-US"/>
        </a:p>
      </dgm:t>
    </dgm:pt>
    <dgm:pt modelId="{F23143D5-29E4-4F05-9838-D024E28C6198}" type="sibTrans" cxnId="{295B8446-B0A4-49A3-AE49-F4C76DA68DFF}">
      <dgm:prSet/>
      <dgm:spPr/>
      <dgm:t>
        <a:bodyPr/>
        <a:lstStyle/>
        <a:p>
          <a:endParaRPr lang="en-US"/>
        </a:p>
      </dgm:t>
    </dgm:pt>
    <dgm:pt modelId="{6FE3DBE4-A099-40BA-98C4-0A22BEB08E79}">
      <dgm:prSet/>
      <dgm:spPr/>
      <dgm:t>
        <a:bodyPr/>
        <a:lstStyle/>
        <a:p>
          <a:r>
            <a:rPr lang="en-GB"/>
            <a:t>Available to download from Moodle.</a:t>
          </a:r>
          <a:endParaRPr lang="en-US"/>
        </a:p>
      </dgm:t>
    </dgm:pt>
    <dgm:pt modelId="{2DFC1172-77A0-49E4-846A-987C3F8C21DE}" type="parTrans" cxnId="{82EA8F2F-25F9-446C-A4D2-BCA8E895E840}">
      <dgm:prSet/>
      <dgm:spPr/>
      <dgm:t>
        <a:bodyPr/>
        <a:lstStyle/>
        <a:p>
          <a:endParaRPr lang="en-US"/>
        </a:p>
      </dgm:t>
    </dgm:pt>
    <dgm:pt modelId="{32C078C2-D499-4234-A21D-3FD8EC847F82}" type="sibTrans" cxnId="{82EA8F2F-25F9-446C-A4D2-BCA8E895E840}">
      <dgm:prSet/>
      <dgm:spPr/>
      <dgm:t>
        <a:bodyPr/>
        <a:lstStyle/>
        <a:p>
          <a:endParaRPr lang="en-US"/>
        </a:p>
      </dgm:t>
    </dgm:pt>
    <dgm:pt modelId="{064C9EFC-4645-4ACB-9049-1B099A9FB21C}">
      <dgm:prSet/>
      <dgm:spPr/>
      <dgm:t>
        <a:bodyPr/>
        <a:lstStyle/>
        <a:p>
          <a:r>
            <a:rPr lang="en-GB" dirty="0"/>
            <a:t>* Currently subject to minor changes through the internal &amp; external validation process.</a:t>
          </a:r>
          <a:endParaRPr lang="en-US" dirty="0"/>
        </a:p>
      </dgm:t>
    </dgm:pt>
    <dgm:pt modelId="{5B51A883-EAC1-4D9D-859E-E460C4F685C9}" type="parTrans" cxnId="{A94119AF-C584-47B5-8F32-2F5EAFFC8C20}">
      <dgm:prSet/>
      <dgm:spPr/>
      <dgm:t>
        <a:bodyPr/>
        <a:lstStyle/>
        <a:p>
          <a:endParaRPr lang="en-US"/>
        </a:p>
      </dgm:t>
    </dgm:pt>
    <dgm:pt modelId="{AA7E1D6E-C4D1-4D58-98FC-16385D3DC7E1}" type="sibTrans" cxnId="{A94119AF-C584-47B5-8F32-2F5EAFFC8C20}">
      <dgm:prSet/>
      <dgm:spPr/>
      <dgm:t>
        <a:bodyPr/>
        <a:lstStyle/>
        <a:p>
          <a:endParaRPr lang="en-US"/>
        </a:p>
      </dgm:t>
    </dgm:pt>
    <dgm:pt modelId="{168677C7-6A82-44A5-93BF-8218C11D1488}" type="pres">
      <dgm:prSet presAssocID="{73D35838-1D43-4388-9B25-ED4CD7CA1FE6}" presName="root" presStyleCnt="0">
        <dgm:presLayoutVars>
          <dgm:dir/>
          <dgm:resizeHandles val="exact"/>
        </dgm:presLayoutVars>
      </dgm:prSet>
      <dgm:spPr/>
    </dgm:pt>
    <dgm:pt modelId="{63AA8BB2-0277-4BB0-832F-7C07FBD07C43}" type="pres">
      <dgm:prSet presAssocID="{549B6CC3-9085-4252-9C11-C09AA4677C47}" presName="compNode" presStyleCnt="0"/>
      <dgm:spPr/>
    </dgm:pt>
    <dgm:pt modelId="{D5533840-5419-4D0B-8DFE-7262C770ABD1}" type="pres">
      <dgm:prSet presAssocID="{549B6CC3-9085-4252-9C11-C09AA4677C47}" presName="bgRect" presStyleLbl="bgShp" presStyleIdx="0" presStyleCnt="2"/>
      <dgm:spPr/>
    </dgm:pt>
    <dgm:pt modelId="{5C7161E6-D357-47E1-BDDC-064EFDB821F7}" type="pres">
      <dgm:prSet presAssocID="{549B6CC3-9085-4252-9C11-C09AA4677C4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jector screen"/>
        </a:ext>
      </dgm:extLst>
    </dgm:pt>
    <dgm:pt modelId="{9D90EF92-2F15-4306-842B-B1D3CECE9A36}" type="pres">
      <dgm:prSet presAssocID="{549B6CC3-9085-4252-9C11-C09AA4677C47}" presName="spaceRect" presStyleCnt="0"/>
      <dgm:spPr/>
    </dgm:pt>
    <dgm:pt modelId="{D3E0625A-BEC9-45D3-9666-4E1F76D9D949}" type="pres">
      <dgm:prSet presAssocID="{549B6CC3-9085-4252-9C11-C09AA4677C47}" presName="parTx" presStyleLbl="revTx" presStyleIdx="0" presStyleCnt="3">
        <dgm:presLayoutVars>
          <dgm:chMax val="0"/>
          <dgm:chPref val="0"/>
        </dgm:presLayoutVars>
      </dgm:prSet>
      <dgm:spPr/>
    </dgm:pt>
    <dgm:pt modelId="{6684C30F-5688-487D-89EE-94AD60E451D8}" type="pres">
      <dgm:prSet presAssocID="{F23143D5-29E4-4F05-9838-D024E28C6198}" presName="sibTrans" presStyleCnt="0"/>
      <dgm:spPr/>
    </dgm:pt>
    <dgm:pt modelId="{5C484AA4-395A-485B-BAEB-54E3DF4CEA8C}" type="pres">
      <dgm:prSet presAssocID="{6FE3DBE4-A099-40BA-98C4-0A22BEB08E79}" presName="compNode" presStyleCnt="0"/>
      <dgm:spPr/>
    </dgm:pt>
    <dgm:pt modelId="{BB5CC809-EFD1-4038-B92B-336CE21B3BD2}" type="pres">
      <dgm:prSet presAssocID="{6FE3DBE4-A099-40BA-98C4-0A22BEB08E79}" presName="bgRect" presStyleLbl="bgShp" presStyleIdx="1" presStyleCnt="2"/>
      <dgm:spPr/>
    </dgm:pt>
    <dgm:pt modelId="{250B75B8-3524-439A-B57E-B27739EBB1AB}" type="pres">
      <dgm:prSet presAssocID="{6FE3DBE4-A099-40BA-98C4-0A22BEB08E7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load"/>
        </a:ext>
      </dgm:extLst>
    </dgm:pt>
    <dgm:pt modelId="{1A3ADD86-9D4E-42DC-98A5-12D6C385227F}" type="pres">
      <dgm:prSet presAssocID="{6FE3DBE4-A099-40BA-98C4-0A22BEB08E79}" presName="spaceRect" presStyleCnt="0"/>
      <dgm:spPr/>
    </dgm:pt>
    <dgm:pt modelId="{1D700137-5306-4CA9-A2E7-0EA2F043329E}" type="pres">
      <dgm:prSet presAssocID="{6FE3DBE4-A099-40BA-98C4-0A22BEB08E79}" presName="parTx" presStyleLbl="revTx" presStyleIdx="1" presStyleCnt="3">
        <dgm:presLayoutVars>
          <dgm:chMax val="0"/>
          <dgm:chPref val="0"/>
        </dgm:presLayoutVars>
      </dgm:prSet>
      <dgm:spPr/>
    </dgm:pt>
    <dgm:pt modelId="{99201AF6-7199-4CA3-B0F8-757F1AB06443}" type="pres">
      <dgm:prSet presAssocID="{6FE3DBE4-A099-40BA-98C4-0A22BEB08E79}" presName="desTx" presStyleLbl="revTx" presStyleIdx="2" presStyleCnt="3">
        <dgm:presLayoutVars/>
      </dgm:prSet>
      <dgm:spPr/>
    </dgm:pt>
  </dgm:ptLst>
  <dgm:cxnLst>
    <dgm:cxn modelId="{49049201-46F2-4D53-835D-0070AE6EA17C}" type="presOf" srcId="{064C9EFC-4645-4ACB-9049-1B099A9FB21C}" destId="{99201AF6-7199-4CA3-B0F8-757F1AB06443}" srcOrd="0" destOrd="0" presId="urn:microsoft.com/office/officeart/2018/2/layout/IconVerticalSolidList"/>
    <dgm:cxn modelId="{30B2BF07-D885-4282-ACFA-E02FF105C6B5}" type="presOf" srcId="{549B6CC3-9085-4252-9C11-C09AA4677C47}" destId="{D3E0625A-BEC9-45D3-9666-4E1F76D9D949}" srcOrd="0" destOrd="0" presId="urn:microsoft.com/office/officeart/2018/2/layout/IconVerticalSolidList"/>
    <dgm:cxn modelId="{82EA8F2F-25F9-446C-A4D2-BCA8E895E840}" srcId="{73D35838-1D43-4388-9B25-ED4CD7CA1FE6}" destId="{6FE3DBE4-A099-40BA-98C4-0A22BEB08E79}" srcOrd="1" destOrd="0" parTransId="{2DFC1172-77A0-49E4-846A-987C3F8C21DE}" sibTransId="{32C078C2-D499-4234-A21D-3FD8EC847F82}"/>
    <dgm:cxn modelId="{295B8446-B0A4-49A3-AE49-F4C76DA68DFF}" srcId="{73D35838-1D43-4388-9B25-ED4CD7CA1FE6}" destId="{549B6CC3-9085-4252-9C11-C09AA4677C47}" srcOrd="0" destOrd="0" parTransId="{EB6F4414-5054-4940-90D4-3C4726F37305}" sibTransId="{F23143D5-29E4-4F05-9838-D024E28C6198}"/>
    <dgm:cxn modelId="{04D5AF82-F508-44FA-ADCF-553314C55769}" type="presOf" srcId="{73D35838-1D43-4388-9B25-ED4CD7CA1FE6}" destId="{168677C7-6A82-44A5-93BF-8218C11D1488}" srcOrd="0" destOrd="0" presId="urn:microsoft.com/office/officeart/2018/2/layout/IconVerticalSolidList"/>
    <dgm:cxn modelId="{E7B9ED8A-B86C-4D24-B112-51A58DEB826E}" type="presOf" srcId="{6FE3DBE4-A099-40BA-98C4-0A22BEB08E79}" destId="{1D700137-5306-4CA9-A2E7-0EA2F043329E}" srcOrd="0" destOrd="0" presId="urn:microsoft.com/office/officeart/2018/2/layout/IconVerticalSolidList"/>
    <dgm:cxn modelId="{A94119AF-C584-47B5-8F32-2F5EAFFC8C20}" srcId="{6FE3DBE4-A099-40BA-98C4-0A22BEB08E79}" destId="{064C9EFC-4645-4ACB-9049-1B099A9FB21C}" srcOrd="0" destOrd="0" parTransId="{5B51A883-EAC1-4D9D-859E-E460C4F685C9}" sibTransId="{AA7E1D6E-C4D1-4D58-98FC-16385D3DC7E1}"/>
    <dgm:cxn modelId="{33BC8C39-35E4-4D43-B1E3-29BD207C8B15}" type="presParOf" srcId="{168677C7-6A82-44A5-93BF-8218C11D1488}" destId="{63AA8BB2-0277-4BB0-832F-7C07FBD07C43}" srcOrd="0" destOrd="0" presId="urn:microsoft.com/office/officeart/2018/2/layout/IconVerticalSolidList"/>
    <dgm:cxn modelId="{E50E5C79-A834-4625-BEDA-227620DFCA64}" type="presParOf" srcId="{63AA8BB2-0277-4BB0-832F-7C07FBD07C43}" destId="{D5533840-5419-4D0B-8DFE-7262C770ABD1}" srcOrd="0" destOrd="0" presId="urn:microsoft.com/office/officeart/2018/2/layout/IconVerticalSolidList"/>
    <dgm:cxn modelId="{FC66BA60-BC38-45F9-B0F4-D1CBE79DCC63}" type="presParOf" srcId="{63AA8BB2-0277-4BB0-832F-7C07FBD07C43}" destId="{5C7161E6-D357-47E1-BDDC-064EFDB821F7}" srcOrd="1" destOrd="0" presId="urn:microsoft.com/office/officeart/2018/2/layout/IconVerticalSolidList"/>
    <dgm:cxn modelId="{CCDFCE6A-C955-471D-9B03-210245347D3C}" type="presParOf" srcId="{63AA8BB2-0277-4BB0-832F-7C07FBD07C43}" destId="{9D90EF92-2F15-4306-842B-B1D3CECE9A36}" srcOrd="2" destOrd="0" presId="urn:microsoft.com/office/officeart/2018/2/layout/IconVerticalSolidList"/>
    <dgm:cxn modelId="{ABA38602-528F-4326-85D0-59871650F54E}" type="presParOf" srcId="{63AA8BB2-0277-4BB0-832F-7C07FBD07C43}" destId="{D3E0625A-BEC9-45D3-9666-4E1F76D9D949}" srcOrd="3" destOrd="0" presId="urn:microsoft.com/office/officeart/2018/2/layout/IconVerticalSolidList"/>
    <dgm:cxn modelId="{50041C78-C58E-49AA-817F-4ADDD385DBC8}" type="presParOf" srcId="{168677C7-6A82-44A5-93BF-8218C11D1488}" destId="{6684C30F-5688-487D-89EE-94AD60E451D8}" srcOrd="1" destOrd="0" presId="urn:microsoft.com/office/officeart/2018/2/layout/IconVerticalSolidList"/>
    <dgm:cxn modelId="{BFD47942-BDAF-46D4-AF2E-0DED804931F6}" type="presParOf" srcId="{168677C7-6A82-44A5-93BF-8218C11D1488}" destId="{5C484AA4-395A-485B-BAEB-54E3DF4CEA8C}" srcOrd="2" destOrd="0" presId="urn:microsoft.com/office/officeart/2018/2/layout/IconVerticalSolidList"/>
    <dgm:cxn modelId="{8949227E-82AB-4782-BB13-A88580F039B3}" type="presParOf" srcId="{5C484AA4-395A-485B-BAEB-54E3DF4CEA8C}" destId="{BB5CC809-EFD1-4038-B92B-336CE21B3BD2}" srcOrd="0" destOrd="0" presId="urn:microsoft.com/office/officeart/2018/2/layout/IconVerticalSolidList"/>
    <dgm:cxn modelId="{4BCB423E-AE31-414B-8F68-E3D23CD82D59}" type="presParOf" srcId="{5C484AA4-395A-485B-BAEB-54E3DF4CEA8C}" destId="{250B75B8-3524-439A-B57E-B27739EBB1AB}" srcOrd="1" destOrd="0" presId="urn:microsoft.com/office/officeart/2018/2/layout/IconVerticalSolidList"/>
    <dgm:cxn modelId="{4DC0CCA8-9F47-4EA0-B9CC-84250827C1C9}" type="presParOf" srcId="{5C484AA4-395A-485B-BAEB-54E3DF4CEA8C}" destId="{1A3ADD86-9D4E-42DC-98A5-12D6C385227F}" srcOrd="2" destOrd="0" presId="urn:microsoft.com/office/officeart/2018/2/layout/IconVerticalSolidList"/>
    <dgm:cxn modelId="{56A5D943-804C-43B4-A3DA-6370092BA1F6}" type="presParOf" srcId="{5C484AA4-395A-485B-BAEB-54E3DF4CEA8C}" destId="{1D700137-5306-4CA9-A2E7-0EA2F043329E}" srcOrd="3" destOrd="0" presId="urn:microsoft.com/office/officeart/2018/2/layout/IconVerticalSolidList"/>
    <dgm:cxn modelId="{386B2482-1337-46F0-8C2C-18F24EBEE4CD}" type="presParOf" srcId="{5C484AA4-395A-485B-BAEB-54E3DF4CEA8C}" destId="{99201AF6-7199-4CA3-B0F8-757F1AB0644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12DC37-B152-45E9-9C27-3706A878A406}">
      <dsp:nvSpPr>
        <dsp:cNvPr id="0" name=""/>
        <dsp:cNvSpPr/>
      </dsp:nvSpPr>
      <dsp:spPr>
        <a:xfrm>
          <a:off x="1231376" y="288"/>
          <a:ext cx="1001496" cy="100149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1FC09B-EC44-4F91-9C4C-E96C563FA2A0}">
      <dsp:nvSpPr>
        <dsp:cNvPr id="0" name=""/>
        <dsp:cNvSpPr/>
      </dsp:nvSpPr>
      <dsp:spPr>
        <a:xfrm>
          <a:off x="1444810" y="213721"/>
          <a:ext cx="574628" cy="5746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6021B6-A2A4-4750-B682-1C07A5D34CF1}">
      <dsp:nvSpPr>
        <dsp:cNvPr id="0" name=""/>
        <dsp:cNvSpPr/>
      </dsp:nvSpPr>
      <dsp:spPr>
        <a:xfrm>
          <a:off x="911226"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b="1" kern="1200" dirty="0"/>
            <a:t>1. Ideas and Values</a:t>
          </a:r>
          <a:endParaRPr lang="en-US" sz="2100" b="1" kern="1200" dirty="0"/>
        </a:p>
      </dsp:txBody>
      <dsp:txXfrm>
        <a:off x="911226" y="1313725"/>
        <a:ext cx="1641796" cy="656718"/>
      </dsp:txXfrm>
    </dsp:sp>
    <dsp:sp modelId="{E36A8387-7EDE-48B2-858D-B0A384D80A51}">
      <dsp:nvSpPr>
        <dsp:cNvPr id="0" name=""/>
        <dsp:cNvSpPr/>
      </dsp:nvSpPr>
      <dsp:spPr>
        <a:xfrm>
          <a:off x="3160488" y="288"/>
          <a:ext cx="1001496" cy="1001496"/>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013C27-E07D-46A3-8200-D8872EBC84BC}">
      <dsp:nvSpPr>
        <dsp:cNvPr id="0" name=""/>
        <dsp:cNvSpPr/>
      </dsp:nvSpPr>
      <dsp:spPr>
        <a:xfrm>
          <a:off x="3373921" y="213721"/>
          <a:ext cx="574628" cy="5746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2B76C7-A797-47BB-92E4-94D8E9F80C0A}">
      <dsp:nvSpPr>
        <dsp:cNvPr id="0" name=""/>
        <dsp:cNvSpPr/>
      </dsp:nvSpPr>
      <dsp:spPr>
        <a:xfrm>
          <a:off x="2840337"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b="1" kern="1200" dirty="0">
              <a:latin typeface="+mn-lt"/>
            </a:rPr>
            <a:t>2. Creative </a:t>
          </a:r>
          <a:r>
            <a:rPr lang="en-GB" sz="2100" b="1" kern="1200" dirty="0"/>
            <a:t>Solutions</a:t>
          </a:r>
          <a:endParaRPr lang="en-US" sz="2100" b="1" kern="1200" dirty="0"/>
        </a:p>
      </dsp:txBody>
      <dsp:txXfrm>
        <a:off x="2840337" y="1313725"/>
        <a:ext cx="1641796" cy="656718"/>
      </dsp:txXfrm>
    </dsp:sp>
    <dsp:sp modelId="{02108F89-B20A-48B8-B92B-7C64FABDCEE1}">
      <dsp:nvSpPr>
        <dsp:cNvPr id="0" name=""/>
        <dsp:cNvSpPr/>
      </dsp:nvSpPr>
      <dsp:spPr>
        <a:xfrm>
          <a:off x="1029025" y="2380893"/>
          <a:ext cx="1001496" cy="1001496"/>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4E94DF-61C3-4857-A5DB-1BD4F6CB8EB8}">
      <dsp:nvSpPr>
        <dsp:cNvPr id="0" name=""/>
        <dsp:cNvSpPr/>
      </dsp:nvSpPr>
      <dsp:spPr>
        <a:xfrm>
          <a:off x="1242458" y="2594327"/>
          <a:ext cx="574628" cy="5746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04FB3C-5AAA-4733-A842-D250B252E8A3}">
      <dsp:nvSpPr>
        <dsp:cNvPr id="0" name=""/>
        <dsp:cNvSpPr/>
      </dsp:nvSpPr>
      <dsp:spPr>
        <a:xfrm>
          <a:off x="708874"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b="1" kern="1200" dirty="0"/>
            <a:t>3. Mobilising Support</a:t>
          </a:r>
          <a:endParaRPr lang="en-US" sz="2100" b="1" kern="1200" dirty="0"/>
        </a:p>
      </dsp:txBody>
      <dsp:txXfrm>
        <a:off x="708874" y="3694331"/>
        <a:ext cx="1641796" cy="656718"/>
      </dsp:txXfrm>
    </dsp:sp>
    <dsp:sp modelId="{F06F0287-D140-4980-8D75-8C9D1A6DD129}">
      <dsp:nvSpPr>
        <dsp:cNvPr id="0" name=""/>
        <dsp:cNvSpPr/>
      </dsp:nvSpPr>
      <dsp:spPr>
        <a:xfrm>
          <a:off x="3160488" y="2380893"/>
          <a:ext cx="1001496" cy="1001496"/>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D8F051-FE48-474B-916F-2931184A5537}">
      <dsp:nvSpPr>
        <dsp:cNvPr id="0" name=""/>
        <dsp:cNvSpPr/>
      </dsp:nvSpPr>
      <dsp:spPr>
        <a:xfrm>
          <a:off x="3373921" y="2594327"/>
          <a:ext cx="574628" cy="5746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107B71-F94F-4D9D-8A2A-FA7612B3449A}">
      <dsp:nvSpPr>
        <dsp:cNvPr id="0" name=""/>
        <dsp:cNvSpPr/>
      </dsp:nvSpPr>
      <dsp:spPr>
        <a:xfrm>
          <a:off x="2637986" y="3694331"/>
          <a:ext cx="2046499"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b="1" kern="1200" dirty="0"/>
            <a:t>4. Evaluation</a:t>
          </a:r>
          <a:endParaRPr lang="en-US" sz="2100" b="1" kern="1200" dirty="0"/>
        </a:p>
      </dsp:txBody>
      <dsp:txXfrm>
        <a:off x="2637986" y="3694331"/>
        <a:ext cx="2046499" cy="656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33840-5419-4D0B-8DFE-7262C770ABD1}">
      <dsp:nvSpPr>
        <dsp:cNvPr id="0" name=""/>
        <dsp:cNvSpPr/>
      </dsp:nvSpPr>
      <dsp:spPr>
        <a:xfrm>
          <a:off x="0" y="956381"/>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7161E6-D357-47E1-BDDC-064EFDB821F7}">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E0625A-BEC9-45D3-9666-4E1F76D9D949}">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90000"/>
            </a:lnSpc>
            <a:spcBef>
              <a:spcPct val="0"/>
            </a:spcBef>
            <a:spcAft>
              <a:spcPct val="35000"/>
            </a:spcAft>
            <a:buNone/>
          </a:pPr>
          <a:r>
            <a:rPr lang="en-GB" sz="2500" kern="1200"/>
            <a:t>Open and share screen.</a:t>
          </a:r>
          <a:endParaRPr lang="en-US" sz="2500" kern="1200"/>
        </a:p>
      </dsp:txBody>
      <dsp:txXfrm>
        <a:off x="2039300" y="956381"/>
        <a:ext cx="4474303" cy="1765627"/>
      </dsp:txXfrm>
    </dsp:sp>
    <dsp:sp modelId="{BB5CC809-EFD1-4038-B92B-336CE21B3BD2}">
      <dsp:nvSpPr>
        <dsp:cNvPr id="0" name=""/>
        <dsp:cNvSpPr/>
      </dsp:nvSpPr>
      <dsp:spPr>
        <a:xfrm>
          <a:off x="0" y="3163416"/>
          <a:ext cx="6513603" cy="1765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B75B8-3524-439A-B57E-B27739EBB1AB}">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00137-5306-4CA9-A2E7-0EA2F043329E}">
      <dsp:nvSpPr>
        <dsp:cNvPr id="0" name=""/>
        <dsp:cNvSpPr/>
      </dsp:nvSpPr>
      <dsp:spPr>
        <a:xfrm>
          <a:off x="2039300" y="3163416"/>
          <a:ext cx="2931121"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90000"/>
            </a:lnSpc>
            <a:spcBef>
              <a:spcPct val="0"/>
            </a:spcBef>
            <a:spcAft>
              <a:spcPct val="35000"/>
            </a:spcAft>
            <a:buNone/>
          </a:pPr>
          <a:r>
            <a:rPr lang="en-GB" sz="2500" kern="1200"/>
            <a:t>Available to download from Moodle.</a:t>
          </a:r>
          <a:endParaRPr lang="en-US" sz="2500" kern="1200"/>
        </a:p>
      </dsp:txBody>
      <dsp:txXfrm>
        <a:off x="2039300" y="3163416"/>
        <a:ext cx="2931121" cy="1765627"/>
      </dsp:txXfrm>
    </dsp:sp>
    <dsp:sp modelId="{99201AF6-7199-4CA3-B0F8-757F1AB06443}">
      <dsp:nvSpPr>
        <dsp:cNvPr id="0" name=""/>
        <dsp:cNvSpPr/>
      </dsp:nvSpPr>
      <dsp:spPr>
        <a:xfrm>
          <a:off x="4970421" y="3163416"/>
          <a:ext cx="1543182"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577850">
            <a:lnSpc>
              <a:spcPct val="90000"/>
            </a:lnSpc>
            <a:spcBef>
              <a:spcPct val="0"/>
            </a:spcBef>
            <a:spcAft>
              <a:spcPct val="35000"/>
            </a:spcAft>
            <a:buNone/>
          </a:pPr>
          <a:r>
            <a:rPr lang="en-GB" sz="1300" kern="1200" dirty="0"/>
            <a:t>* Currently subject to minor changes through the internal &amp; external validation process.</a:t>
          </a:r>
          <a:endParaRPr lang="en-US" sz="1300" kern="1200" dirty="0"/>
        </a:p>
      </dsp:txBody>
      <dsp:txXfrm>
        <a:off x="4970421" y="3163416"/>
        <a:ext cx="1543182" cy="1765627"/>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28/09/2020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9/28/2020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idreflections.blogspot.com/2014_11_01_archive.html"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en.wikipedia.org/wiki/Yin_and_yang" TargetMode="External"/><Relationship Id="rId7" Type="http://schemas.openxmlformats.org/officeDocument/2006/relationships/hyperlink" Target="http://en.wikipedia.org/wiki/File:Choco_chip_cookie.jpg"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4.jpg"/><Relationship Id="rId5" Type="http://schemas.openxmlformats.org/officeDocument/2006/relationships/hyperlink" Target="https://en.wikipedia.org/wiki/Tenom_coffee" TargetMode="Externa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18">
            <a:extLst>
              <a:ext uri="{FF2B5EF4-FFF2-40B4-BE49-F238E27FC236}">
                <a16:creationId xmlns:a16="http://schemas.microsoft.com/office/drawing/2014/main" id="{46187E64-7A77-4D13-A5F4-9AEC282BB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c 20">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892818" y="1370171"/>
            <a:ext cx="5085580" cy="238760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5100" b="1"/>
              <a:t>L5: Changemakers: Creativity &amp; Value Creation</a:t>
            </a:r>
            <a:endParaRPr lang="en-US" sz="510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892818" y="3849845"/>
            <a:ext cx="5085580" cy="1881751"/>
          </a:xfrm>
        </p:spPr>
        <p:txBody>
          <a:bodyPr vert="horz" lIns="91440" tIns="45720" rIns="91440" bIns="45720" rtlCol="0">
            <a:normAutofit/>
          </a:bodyPr>
          <a:lstStyle/>
          <a:p>
            <a:pPr algn="l"/>
            <a:r>
              <a:rPr lang="en-US"/>
              <a:t>Enhancing Creativity &amp; Innovation in the 21</a:t>
            </a:r>
            <a:r>
              <a:rPr lang="en-US" baseline="30000"/>
              <a:t>st</a:t>
            </a:r>
            <a:r>
              <a:rPr lang="en-US"/>
              <a:t> Century.</a:t>
            </a:r>
          </a:p>
        </p:txBody>
      </p:sp>
      <p:sp>
        <p:nvSpPr>
          <p:cNvPr id="23" name="Oval 22">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9802" y="832686"/>
            <a:ext cx="1104943" cy="107496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5">
            <a:extLst>
              <a:ext uri="{FF2B5EF4-FFF2-40B4-BE49-F238E27FC236}">
                <a16:creationId xmlns:a16="http://schemas.microsoft.com/office/drawing/2014/main" id="{53A1EC75-207A-48A6-B549-9EFD13CD14F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5250" r="-1" b="-1"/>
          <a:stretch/>
        </p:blipFill>
        <p:spPr>
          <a:xfrm>
            <a:off x="6521381" y="773723"/>
            <a:ext cx="5194998" cy="5194998"/>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5" name="Rectangle 24">
            <a:extLst>
              <a:ext uri="{FF2B5EF4-FFF2-40B4-BE49-F238E27FC236}">
                <a16:creationId xmlns:a16="http://schemas.microsoft.com/office/drawing/2014/main" id="{0DA5DB8B-7E5C-4ABC-8069-A9A8806F3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806" y="4790720"/>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Content Placeholder 2">
            <a:extLst>
              <a:ext uri="{FF2B5EF4-FFF2-40B4-BE49-F238E27FC236}">
                <a16:creationId xmlns:a16="http://schemas.microsoft.com/office/drawing/2014/main" id="{D340B752-BAEA-46A1-BFCA-42DBE5032596}"/>
              </a:ext>
            </a:extLst>
          </p:cNvPr>
          <p:cNvSpPr txBox="1">
            <a:spLocks/>
          </p:cNvSpPr>
          <p:nvPr/>
        </p:nvSpPr>
        <p:spPr>
          <a:xfrm>
            <a:off x="1599935" y="920753"/>
            <a:ext cx="3933306"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dirty="0"/>
              <a:t>Welcome to the University’s new </a:t>
            </a:r>
            <a:r>
              <a:rPr lang="en-GB" sz="2000" b="1" dirty="0"/>
              <a:t>Online</a:t>
            </a:r>
            <a:r>
              <a:rPr lang="en-GB" sz="2000" dirty="0"/>
              <a:t> Learning module at HE L5.</a:t>
            </a:r>
            <a:endParaRPr lang="en-GB" sz="2000" dirty="0">
              <a:latin typeface="Arial" panose="020B0604020202020204" pitchFamily="34" charset="0"/>
              <a:ea typeface="Arial" panose="020B0604020202020204" pitchFamily="34" charset="0"/>
              <a:cs typeface="Times New Roman" panose="02020603050405020304" pitchFamily="18" charset="0"/>
            </a:endParaRPr>
          </a:p>
          <a:p>
            <a:pPr marL="0" indent="0">
              <a:buFont typeface="Arial" panose="020B0604020202020204" pitchFamily="34" charset="0"/>
              <a:buNone/>
            </a:pPr>
            <a:endParaRPr lang="en-US" sz="2000" dirty="0"/>
          </a:p>
        </p:txBody>
      </p:sp>
      <p:sp>
        <p:nvSpPr>
          <p:cNvPr id="6" name="TextBox 5">
            <a:extLst>
              <a:ext uri="{FF2B5EF4-FFF2-40B4-BE49-F238E27FC236}">
                <a16:creationId xmlns:a16="http://schemas.microsoft.com/office/drawing/2014/main" id="{BFE9D26E-B7A6-48C5-8C36-002D12A90D4D}"/>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1006900" y="1188637"/>
            <a:ext cx="3141430" cy="4480726"/>
          </a:xfrm>
        </p:spPr>
        <p:txBody>
          <a:bodyPr>
            <a:normAutofit/>
          </a:bodyPr>
          <a:lstStyle/>
          <a:p>
            <a:pPr algn="r"/>
            <a:r>
              <a:rPr lang="en-GB" sz="6100">
                <a:effectLst/>
                <a:latin typeface="Arial" panose="020B0604020202020204" pitchFamily="34" charset="0"/>
                <a:ea typeface="Arial" panose="020B0604020202020204" pitchFamily="34" charset="0"/>
                <a:cs typeface="Times New Roman" panose="02020603050405020304" pitchFamily="18" charset="0"/>
              </a:rPr>
              <a:t>The aim of the module is:</a:t>
            </a:r>
            <a:endParaRPr lang="en-GB" sz="610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5138928" y="1338729"/>
            <a:ext cx="5739530" cy="4180542"/>
          </a:xfrm>
        </p:spPr>
        <p:txBody>
          <a:bodyPr anchor="ctr">
            <a:normAutofit/>
          </a:bodyPr>
          <a:lstStyle/>
          <a:p>
            <a:pPr marL="0" indent="0">
              <a:buNone/>
            </a:pPr>
            <a:r>
              <a:rPr lang="en-GB" sz="3200" dirty="0"/>
              <a:t>To develop the concepts and practice of creativity and value creation for the development of innovative, aspiring and progressive solutions.</a:t>
            </a:r>
          </a:p>
        </p:txBody>
      </p:sp>
    </p:spTree>
    <p:extLst>
      <p:ext uri="{BB962C8B-B14F-4D97-AF65-F5344CB8AC3E}">
        <p14:creationId xmlns:p14="http://schemas.microsoft.com/office/powerpoint/2010/main" val="1294529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D89346-237A-4A3C-AB8B-BE48134D7371}"/>
              </a:ext>
            </a:extLst>
          </p:cNvPr>
          <p:cNvSpPr>
            <a:spLocks noGrp="1"/>
          </p:cNvSpPr>
          <p:nvPr>
            <p:ph type="title"/>
          </p:nvPr>
        </p:nvSpPr>
        <p:spPr>
          <a:xfrm>
            <a:off x="686834" y="591344"/>
            <a:ext cx="3200400" cy="5585619"/>
          </a:xfrm>
        </p:spPr>
        <p:txBody>
          <a:bodyPr>
            <a:normAutofit/>
          </a:bodyPr>
          <a:lstStyle/>
          <a:p>
            <a:r>
              <a:rPr lang="en-GB" b="1" dirty="0">
                <a:solidFill>
                  <a:srgbClr val="FFFFFF"/>
                </a:solidFill>
              </a:rPr>
              <a:t>Personal &amp; Professional development</a:t>
            </a:r>
          </a:p>
        </p:txBody>
      </p:sp>
      <p:sp>
        <p:nvSpPr>
          <p:cNvPr id="18"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1FD995-599F-4461-A051-E4DA449827A3}"/>
              </a:ext>
            </a:extLst>
          </p:cNvPr>
          <p:cNvSpPr>
            <a:spLocks noGrp="1"/>
          </p:cNvSpPr>
          <p:nvPr>
            <p:ph idx="1"/>
          </p:nvPr>
        </p:nvSpPr>
        <p:spPr>
          <a:xfrm>
            <a:off x="4447308" y="591344"/>
            <a:ext cx="6906491" cy="5585619"/>
          </a:xfrm>
        </p:spPr>
        <p:txBody>
          <a:bodyPr anchor="ctr">
            <a:noAutofit/>
          </a:bodyPr>
          <a:lstStyle/>
          <a:p>
            <a:pPr fontAlgn="base">
              <a:spcBef>
                <a:spcPts val="0"/>
              </a:spcBef>
              <a:spcAft>
                <a:spcPts val="600"/>
              </a:spcAft>
            </a:pPr>
            <a:r>
              <a:rPr lang="en-GB" sz="2000" b="0" i="0" u="none" strike="noStrike" dirty="0">
                <a:effectLst/>
                <a:latin typeface="Roboto" panose="02000000000000000000" pitchFamily="2" charset="0"/>
              </a:rPr>
              <a:t>The module, content and assessments have been </a:t>
            </a:r>
            <a:r>
              <a:rPr lang="en-GB" sz="2000" b="1" i="0" u="none" strike="noStrike" dirty="0">
                <a:effectLst/>
                <a:latin typeface="Roboto" panose="02000000000000000000" pitchFamily="2" charset="0"/>
              </a:rPr>
              <a:t>created by a central team </a:t>
            </a:r>
            <a:r>
              <a:rPr lang="en-GB" sz="2000" b="0" i="0" u="none" strike="noStrike" dirty="0">
                <a:effectLst/>
                <a:latin typeface="Roboto" panose="02000000000000000000" pitchFamily="2" charset="0"/>
              </a:rPr>
              <a:t>of Senior Lecturers</a:t>
            </a:r>
            <a:r>
              <a:rPr lang="en-GB" sz="2000" dirty="0">
                <a:latin typeface="Roboto" panose="02000000000000000000" pitchFamily="2" charset="0"/>
              </a:rPr>
              <a:t> and</a:t>
            </a:r>
            <a:r>
              <a:rPr lang="en-GB" sz="2000" b="0" i="0" u="none" strike="noStrike" dirty="0">
                <a:effectLst/>
                <a:latin typeface="Roboto" panose="02000000000000000000" pitchFamily="2" charset="0"/>
              </a:rPr>
              <a:t> education experts in collaboration with industry to help you gain the knowledge, skills and attributes needed for success in life and work in the 21</a:t>
            </a:r>
            <a:r>
              <a:rPr lang="en-GB" sz="2000" b="0" i="0" u="none" strike="noStrike" baseline="30000" dirty="0">
                <a:effectLst/>
                <a:latin typeface="Roboto" panose="02000000000000000000" pitchFamily="2" charset="0"/>
              </a:rPr>
              <a:t>st</a:t>
            </a:r>
            <a:r>
              <a:rPr lang="en-GB" sz="2000" b="0" i="0" u="none" strike="noStrike" dirty="0">
                <a:effectLst/>
                <a:latin typeface="Roboto" panose="02000000000000000000" pitchFamily="2" charset="0"/>
              </a:rPr>
              <a:t> Century.</a:t>
            </a:r>
          </a:p>
          <a:p>
            <a:pPr rtl="0" fontAlgn="base">
              <a:spcBef>
                <a:spcPts val="0"/>
              </a:spcBef>
              <a:spcAft>
                <a:spcPts val="600"/>
              </a:spcAft>
              <a:buFont typeface="Arial" panose="020B0604020202020204" pitchFamily="34" charset="0"/>
              <a:buChar char="•"/>
            </a:pPr>
            <a:r>
              <a:rPr lang="en-GB" sz="2000" b="0" i="0" u="none" strike="noStrike" dirty="0">
                <a:effectLst/>
                <a:latin typeface="Roboto" panose="02000000000000000000" pitchFamily="2" charset="0"/>
              </a:rPr>
              <a:t>The module will </a:t>
            </a:r>
            <a:r>
              <a:rPr lang="en-GB" sz="2000" b="1" i="0" u="none" strike="noStrike" dirty="0">
                <a:effectLst/>
                <a:latin typeface="Roboto" panose="02000000000000000000" pitchFamily="2" charset="0"/>
              </a:rPr>
              <a:t>help you to develop </a:t>
            </a:r>
            <a:r>
              <a:rPr lang="en-GB" sz="2000" b="0" i="0" u="none" strike="noStrike" dirty="0">
                <a:effectLst/>
                <a:latin typeface="Roboto" panose="02000000000000000000" pitchFamily="2" charset="0"/>
              </a:rPr>
              <a:t>key employability skills, such as:</a:t>
            </a:r>
          </a:p>
          <a:p>
            <a:pPr lvl="1" fontAlgn="base">
              <a:spcBef>
                <a:spcPts val="0"/>
              </a:spcBef>
              <a:spcAft>
                <a:spcPts val="600"/>
              </a:spcAft>
              <a:buFont typeface="Wingdings" panose="05000000000000000000" pitchFamily="2" charset="2"/>
              <a:buChar char="Ø"/>
            </a:pPr>
            <a:r>
              <a:rPr lang="en-GB" sz="2000" b="0" i="0" u="none" strike="noStrike" dirty="0">
                <a:effectLst/>
                <a:latin typeface="Roboto" panose="02000000000000000000" pitchFamily="2" charset="0"/>
              </a:rPr>
              <a:t>Organisation and Time management.</a:t>
            </a:r>
          </a:p>
          <a:p>
            <a:pPr lvl="1" fontAlgn="base">
              <a:spcBef>
                <a:spcPts val="0"/>
              </a:spcBef>
              <a:spcAft>
                <a:spcPts val="600"/>
              </a:spcAft>
              <a:buFont typeface="Wingdings" panose="05000000000000000000" pitchFamily="2" charset="2"/>
              <a:buChar char="Ø"/>
            </a:pPr>
            <a:r>
              <a:rPr lang="en-GB" sz="2000" dirty="0">
                <a:latin typeface="Roboto" panose="02000000000000000000" pitchFamily="2" charset="0"/>
              </a:rPr>
              <a:t>I</a:t>
            </a:r>
            <a:r>
              <a:rPr lang="en-GB" sz="2000" b="0" i="0" u="none" strike="noStrike" dirty="0">
                <a:effectLst/>
                <a:latin typeface="Roboto" panose="02000000000000000000" pitchFamily="2" charset="0"/>
              </a:rPr>
              <a:t>ndependent learning.</a:t>
            </a:r>
          </a:p>
          <a:p>
            <a:pPr lvl="1" fontAlgn="base">
              <a:spcBef>
                <a:spcPts val="0"/>
              </a:spcBef>
              <a:spcAft>
                <a:spcPts val="600"/>
              </a:spcAft>
              <a:buFont typeface="Wingdings" panose="05000000000000000000" pitchFamily="2" charset="2"/>
              <a:buChar char="Ø"/>
            </a:pPr>
            <a:r>
              <a:rPr lang="en-GB" sz="2000" b="0" i="0" u="none" strike="noStrike" dirty="0">
                <a:effectLst/>
                <a:latin typeface="Roboto" panose="02000000000000000000" pitchFamily="2" charset="0"/>
              </a:rPr>
              <a:t>Problem solving.</a:t>
            </a:r>
            <a:endParaRPr lang="en-GB" sz="2000" dirty="0">
              <a:latin typeface="Roboto" panose="02000000000000000000" pitchFamily="2" charset="0"/>
            </a:endParaRPr>
          </a:p>
          <a:p>
            <a:pPr lvl="1" fontAlgn="base">
              <a:spcBef>
                <a:spcPts val="0"/>
              </a:spcBef>
              <a:spcAft>
                <a:spcPts val="600"/>
              </a:spcAft>
              <a:buFont typeface="Wingdings" panose="05000000000000000000" pitchFamily="2" charset="2"/>
              <a:buChar char="Ø"/>
            </a:pPr>
            <a:r>
              <a:rPr lang="en-GB" sz="2000" dirty="0">
                <a:latin typeface="Roboto" panose="02000000000000000000" pitchFamily="2" charset="0"/>
              </a:rPr>
              <a:t>S</a:t>
            </a:r>
            <a:r>
              <a:rPr lang="en-GB" sz="2000" b="0" i="0" u="none" strike="noStrike" dirty="0">
                <a:effectLst/>
                <a:latin typeface="Roboto" panose="02000000000000000000" pitchFamily="2" charset="0"/>
              </a:rPr>
              <a:t>elf-motivation, responsibility and maturity.</a:t>
            </a:r>
          </a:p>
          <a:p>
            <a:pPr lvl="1" fontAlgn="base">
              <a:spcBef>
                <a:spcPts val="0"/>
              </a:spcBef>
              <a:spcAft>
                <a:spcPts val="600"/>
              </a:spcAft>
              <a:buFont typeface="Wingdings" panose="05000000000000000000" pitchFamily="2" charset="2"/>
              <a:buChar char="Ø"/>
            </a:pPr>
            <a:r>
              <a:rPr lang="en-GB" sz="2000" b="0" i="0" u="none" strike="noStrike" dirty="0">
                <a:effectLst/>
                <a:latin typeface="Roboto" panose="02000000000000000000" pitchFamily="2" charset="0"/>
              </a:rPr>
              <a:t>Creativity and design skills.</a:t>
            </a:r>
          </a:p>
          <a:p>
            <a:pPr lvl="1" rtl="0" fontAlgn="base">
              <a:spcBef>
                <a:spcPts val="0"/>
              </a:spcBef>
              <a:spcAft>
                <a:spcPts val="600"/>
              </a:spcAft>
              <a:buFont typeface="Wingdings" panose="05000000000000000000" pitchFamily="2" charset="2"/>
              <a:buChar char="Ø"/>
            </a:pPr>
            <a:r>
              <a:rPr lang="en-GB" sz="2000" b="0" i="0" u="none" strike="noStrike" dirty="0">
                <a:effectLst/>
                <a:latin typeface="Roboto" panose="02000000000000000000" pitchFamily="2" charset="0"/>
              </a:rPr>
              <a:t>New &amp; enhanced </a:t>
            </a:r>
            <a:r>
              <a:rPr lang="en-GB" sz="2000" dirty="0">
                <a:latin typeface="Roboto" panose="02000000000000000000" pitchFamily="2" charset="0"/>
              </a:rPr>
              <a:t>Technical skills.</a:t>
            </a:r>
            <a:endParaRPr lang="en-GB" sz="2000" b="0" i="0" u="none" strike="noStrike" dirty="0">
              <a:effectLst/>
              <a:latin typeface="Roboto" panose="02000000000000000000" pitchFamily="2" charset="0"/>
            </a:endParaRPr>
          </a:p>
          <a:p>
            <a:pPr lvl="1" rtl="0" fontAlgn="base">
              <a:spcBef>
                <a:spcPts val="0"/>
              </a:spcBef>
              <a:spcAft>
                <a:spcPts val="600"/>
              </a:spcAft>
              <a:buFont typeface="Wingdings" panose="05000000000000000000" pitchFamily="2" charset="2"/>
              <a:buChar char="Ø"/>
            </a:pPr>
            <a:r>
              <a:rPr lang="en-GB" sz="2000" b="0" i="0" u="none" strike="noStrike" dirty="0">
                <a:effectLst/>
                <a:latin typeface="Roboto" panose="02000000000000000000" pitchFamily="2" charset="0"/>
              </a:rPr>
              <a:t>Project planning and management.</a:t>
            </a:r>
          </a:p>
        </p:txBody>
      </p:sp>
    </p:spTree>
    <p:extLst>
      <p:ext uri="{BB962C8B-B14F-4D97-AF65-F5344CB8AC3E}">
        <p14:creationId xmlns:p14="http://schemas.microsoft.com/office/powerpoint/2010/main" val="4193574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descr="Icon&#10;&#10;Description automatically generated">
            <a:extLst>
              <a:ext uri="{FF2B5EF4-FFF2-40B4-BE49-F238E27FC236}">
                <a16:creationId xmlns:a16="http://schemas.microsoft.com/office/drawing/2014/main" id="{70E1BC7A-49F0-4CA9-8F61-848BEBC547E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3300" y="2374900"/>
            <a:ext cx="3606800" cy="36068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8" name="Picture 7" descr="A cup of coffee on a table&#10;&#10;Description automatically generated">
            <a:extLst>
              <a:ext uri="{FF2B5EF4-FFF2-40B4-BE49-F238E27FC236}">
                <a16:creationId xmlns:a16="http://schemas.microsoft.com/office/drawing/2014/main" id="{5152826B-5794-4D70-842A-5A115E95FB18}"/>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3914" r="9419"/>
          <a:stretch/>
        </p:blipFill>
        <p:spPr>
          <a:xfrm>
            <a:off x="4686300" y="2374900"/>
            <a:ext cx="3200400" cy="3606800"/>
          </a:xfrm>
          <a:prstGeom prst="rect">
            <a:avLst/>
          </a:prstGeom>
        </p:spPr>
      </p:pic>
      <p:pic>
        <p:nvPicPr>
          <p:cNvPr id="5" name="Content Placeholder 4" descr="A piece of bread&#10;&#10;Description automatically generated">
            <a:extLst>
              <a:ext uri="{FF2B5EF4-FFF2-40B4-BE49-F238E27FC236}">
                <a16:creationId xmlns:a16="http://schemas.microsoft.com/office/drawing/2014/main" id="{075C4987-9329-4603-9A3B-80DA7BB5179A}"/>
              </a:ext>
            </a:extLst>
          </p:cNvPr>
          <p:cNvPicPr>
            <a:picLocks noGrp="1" noChangeAspect="1"/>
          </p:cNvPicPr>
          <p:nvPr>
            <p:ph idx="1"/>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3284" r="24938"/>
          <a:stretch/>
        </p:blipFill>
        <p:spPr>
          <a:xfrm>
            <a:off x="7950200" y="2374900"/>
            <a:ext cx="3200400" cy="3606800"/>
          </a:xfrm>
          <a:prstGeom prst="rect">
            <a:avLst/>
          </a:prstGeom>
        </p:spPr>
      </p:pic>
      <p:sp>
        <p:nvSpPr>
          <p:cNvPr id="2" name="Title 1">
            <a:extLst>
              <a:ext uri="{FF2B5EF4-FFF2-40B4-BE49-F238E27FC236}">
                <a16:creationId xmlns:a16="http://schemas.microsoft.com/office/drawing/2014/main" id="{5C1DCB74-CD2E-4C5D-B09C-2C753632D6FC}"/>
              </a:ext>
            </a:extLst>
          </p:cNvPr>
          <p:cNvSpPr>
            <a:spLocks noGrp="1"/>
          </p:cNvSpPr>
          <p:nvPr>
            <p:ph type="title"/>
          </p:nvPr>
        </p:nvSpPr>
        <p:spPr>
          <a:xfrm>
            <a:off x="870204" y="606564"/>
            <a:ext cx="10451592" cy="1325563"/>
          </a:xfrm>
        </p:spPr>
        <p:txBody>
          <a:bodyPr vert="horz" lIns="91440" tIns="45720" rIns="91440" bIns="45720" rtlCol="0" anchor="ctr">
            <a:normAutofit/>
          </a:bodyPr>
          <a:lstStyle/>
          <a:p>
            <a:r>
              <a:rPr lang="en-US"/>
              <a:t>Top tip:</a:t>
            </a:r>
            <a:br>
              <a:rPr lang="en-US"/>
            </a:br>
            <a:r>
              <a:rPr lang="en-US"/>
              <a:t>Fav. Biscuits &amp; Beverage</a:t>
            </a:r>
          </a:p>
        </p:txBody>
      </p:sp>
      <p:sp>
        <p:nvSpPr>
          <p:cNvPr id="6" name="TextBox 5">
            <a:extLst>
              <a:ext uri="{FF2B5EF4-FFF2-40B4-BE49-F238E27FC236}">
                <a16:creationId xmlns:a16="http://schemas.microsoft.com/office/drawing/2014/main" id="{CA2D1C23-75AB-4C3B-8DDF-AEBC693E9E88}"/>
              </a:ext>
            </a:extLst>
          </p:cNvPr>
          <p:cNvSpPr txBox="1"/>
          <p:nvPr/>
        </p:nvSpPr>
        <p:spPr>
          <a:xfrm>
            <a:off x="8843558" y="57816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en.wikipedia.org/wiki/File:Choco_chip_cookie.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B10F0019-0B59-4D4F-A163-9535918816F7}"/>
              </a:ext>
            </a:extLst>
          </p:cNvPr>
          <p:cNvSpPr txBox="1"/>
          <p:nvPr/>
        </p:nvSpPr>
        <p:spPr>
          <a:xfrm>
            <a:off x="5579658" y="57816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en.wikipedia.org/wiki/Tenom_coffe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2" name="TextBox 11">
            <a:extLst>
              <a:ext uri="{FF2B5EF4-FFF2-40B4-BE49-F238E27FC236}">
                <a16:creationId xmlns:a16="http://schemas.microsoft.com/office/drawing/2014/main" id="{6F1EAE16-CA78-4AB1-A8AD-4D38A99F4BB9}"/>
              </a:ext>
            </a:extLst>
          </p:cNvPr>
          <p:cNvSpPr txBox="1"/>
          <p:nvPr/>
        </p:nvSpPr>
        <p:spPr>
          <a:xfrm>
            <a:off x="2303058" y="57816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Yin_and_ya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343931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E92C9E61-A514-46A1-9847-3E3ED4C7F97A}"/>
              </a:ext>
            </a:extLst>
          </p:cNvPr>
          <p:cNvSpPr>
            <a:spLocks noGrp="1"/>
          </p:cNvSpPr>
          <p:nvPr>
            <p:ph type="title"/>
          </p:nvPr>
        </p:nvSpPr>
        <p:spPr>
          <a:xfrm>
            <a:off x="838200" y="365125"/>
            <a:ext cx="10515599" cy="1325563"/>
          </a:xfrm>
        </p:spPr>
        <p:txBody>
          <a:bodyPr vert="horz" lIns="91440" tIns="45720" rIns="91440" bIns="45720" rtlCol="0" anchor="ctr">
            <a:normAutofit/>
          </a:bodyPr>
          <a:lstStyle/>
          <a:p>
            <a:r>
              <a:rPr lang="en-US" sz="4400" b="1" kern="1200">
                <a:solidFill>
                  <a:schemeClr val="tx1"/>
                </a:solidFill>
                <a:latin typeface="+mj-lt"/>
                <a:ea typeface="+mj-ea"/>
                <a:cs typeface="+mj-cs"/>
              </a:rPr>
              <a:t>Module L&amp;T Strategy</a:t>
            </a:r>
          </a:p>
        </p:txBody>
      </p:sp>
      <p:sp>
        <p:nvSpPr>
          <p:cNvPr id="4" name="Text Placeholder 3">
            <a:extLst>
              <a:ext uri="{FF2B5EF4-FFF2-40B4-BE49-F238E27FC236}">
                <a16:creationId xmlns:a16="http://schemas.microsoft.com/office/drawing/2014/main" id="{DB3FAC58-5CE3-48ED-81CF-244553C1FF5F}"/>
              </a:ext>
            </a:extLst>
          </p:cNvPr>
          <p:cNvSpPr>
            <a:spLocks noGrp="1"/>
          </p:cNvSpPr>
          <p:nvPr>
            <p:ph type="body" sz="half" idx="2"/>
          </p:nvPr>
        </p:nvSpPr>
        <p:spPr>
          <a:xfrm>
            <a:off x="838200" y="1825625"/>
            <a:ext cx="5696242" cy="4351338"/>
          </a:xfrm>
        </p:spPr>
        <p:txBody>
          <a:bodyPr vert="horz" lIns="91440" tIns="45720" rIns="91440" bIns="45720" rtlCol="0">
            <a:normAutofit/>
          </a:bodyPr>
          <a:lstStyle/>
          <a:p>
            <a:pPr marL="285750" indent="-228600">
              <a:buFont typeface="Arial" panose="020B0604020202020204" pitchFamily="34" charset="0"/>
              <a:buChar char="•"/>
            </a:pPr>
            <a:r>
              <a:rPr lang="en-US" sz="2400" b="1" dirty="0"/>
              <a:t>The Module is entirely online.</a:t>
            </a:r>
          </a:p>
          <a:p>
            <a:pPr marL="285750" indent="-228600">
              <a:buFont typeface="Arial" panose="020B0604020202020204" pitchFamily="34" charset="0"/>
              <a:buChar char="•"/>
            </a:pPr>
            <a:r>
              <a:rPr lang="en-US" sz="2400" b="1" dirty="0"/>
              <a:t>Progress through interactive Online Learning Activities </a:t>
            </a:r>
            <a:r>
              <a:rPr lang="en-US" sz="2400" dirty="0"/>
              <a:t>located in Moodle.</a:t>
            </a:r>
          </a:p>
          <a:p>
            <a:pPr marL="285750" indent="-228600">
              <a:buFont typeface="Arial" panose="020B0604020202020204" pitchFamily="34" charset="0"/>
              <a:buChar char="•"/>
            </a:pPr>
            <a:r>
              <a:rPr lang="en-US" sz="2400" b="1" dirty="0"/>
              <a:t>Gamification:</a:t>
            </a:r>
            <a:r>
              <a:rPr lang="en-US" sz="2400" dirty="0"/>
              <a:t> Receive Badges &amp; Marks for completing the activities.</a:t>
            </a:r>
          </a:p>
          <a:p>
            <a:pPr marL="285750" indent="-228600">
              <a:buFont typeface="Arial" panose="020B0604020202020204" pitchFamily="34" charset="0"/>
              <a:buChar char="•"/>
            </a:pPr>
            <a:r>
              <a:rPr lang="en-US" sz="2400" dirty="0"/>
              <a:t>Activity Completion tracking (10 marks for completing the activities). Assignment 1.</a:t>
            </a:r>
          </a:p>
          <a:p>
            <a:pPr marL="285750" indent="-228600">
              <a:buFont typeface="Arial" panose="020B0604020202020204" pitchFamily="34" charset="0"/>
              <a:buChar char="•"/>
            </a:pPr>
            <a:r>
              <a:rPr lang="en-US" sz="2400" dirty="0"/>
              <a:t>Weekly Tutorial support in MS Teams. Link to join in Moodle.</a:t>
            </a:r>
          </a:p>
        </p:txBody>
      </p:sp>
      <p:sp>
        <p:nvSpPr>
          <p:cNvPr id="40" name="Oval 39">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Graphic 5" descr="Classroom">
            <a:extLst>
              <a:ext uri="{FF2B5EF4-FFF2-40B4-BE49-F238E27FC236}">
                <a16:creationId xmlns:a16="http://schemas.microsoft.com/office/drawing/2014/main" id="{33CD272E-A627-41DE-AC70-D6756CD2022E}"/>
              </a:ext>
            </a:extLst>
          </p:cNvPr>
          <p:cNvPicPr>
            <a:picLocks noGrp="1" noChangeAspect="1"/>
          </p:cNvPicPr>
          <p:nvPr>
            <p:ph type="pic" idx="1"/>
          </p:nvPr>
        </p:nvPicPr>
        <p:blipFill rotWithShape="1">
          <a:blip r:embed="rId2">
            <a:extLst>
              <a:ext uri="{96DAC541-7B7A-43D3-8B79-37D633B846F1}">
                <asvg:svgBlip xmlns:asvg="http://schemas.microsoft.com/office/drawing/2016/SVG/main" r:embed="rId3"/>
              </a:ext>
            </a:extLst>
          </a:blip>
          <a:srcRect t="10520" b="10520"/>
          <a:stretch/>
        </p:blipFill>
        <p:spPr>
          <a:xfrm>
            <a:off x="6720462" y="1825625"/>
            <a:ext cx="4221597" cy="3333376"/>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
        <p:nvSpPr>
          <p:cNvPr id="6" name="Flowchart: Summing Junction 5">
            <a:extLst>
              <a:ext uri="{FF2B5EF4-FFF2-40B4-BE49-F238E27FC236}">
                <a16:creationId xmlns:a16="http://schemas.microsoft.com/office/drawing/2014/main" id="{398D6BF7-4E1F-4D19-A5BA-CE6D320A8405}"/>
              </a:ext>
            </a:extLst>
          </p:cNvPr>
          <p:cNvSpPr/>
          <p:nvPr/>
        </p:nvSpPr>
        <p:spPr>
          <a:xfrm>
            <a:off x="6856739" y="1124496"/>
            <a:ext cx="4311040" cy="4436300"/>
          </a:xfrm>
          <a:prstGeom prst="flowChartSummingJunction">
            <a:avLst/>
          </a:prstGeom>
          <a:noFill/>
          <a:ln w="57150">
            <a:solidFill>
              <a:srgbClr val="FF0000"/>
            </a:solidFill>
            <a:extLst>
              <a:ext uri="{C807C97D-BFC1-408E-A445-0C87EB9F89A2}">
                <ask:lineSketchStyleProps xmlns:ask="http://schemas.microsoft.com/office/drawing/2018/sketchyshapes">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78091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6135914" cy="1325563"/>
          </a:xfrm>
        </p:spPr>
        <p:txBody>
          <a:bodyPr>
            <a:normAutofit/>
          </a:bodyPr>
          <a:lstStyle/>
          <a:p>
            <a:r>
              <a:rPr lang="en-US" b="1" u="sng" dirty="0"/>
              <a:t>Module consists of 4 Units</a:t>
            </a:r>
            <a:endParaRPr lang="en-US" dirty="0"/>
          </a:p>
        </p:txBody>
      </p:sp>
      <p:pic>
        <p:nvPicPr>
          <p:cNvPr id="9" name="Picture 8" descr="A picture containing strainer, guitar&#10;&#10;Description automatically generated">
            <a:extLst>
              <a:ext uri="{FF2B5EF4-FFF2-40B4-BE49-F238E27FC236}">
                <a16:creationId xmlns:a16="http://schemas.microsoft.com/office/drawing/2014/main" id="{2202253F-6E63-4D12-ABE2-80A48F4E44A7}"/>
              </a:ext>
            </a:extLst>
          </p:cNvPr>
          <p:cNvPicPr>
            <a:picLocks noChangeAspect="1"/>
          </p:cNvPicPr>
          <p:nvPr/>
        </p:nvPicPr>
        <p:blipFill rotWithShape="1">
          <a:blip r:embed="rId2"/>
          <a:srcRect l="38500" r="-1"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5" name="Arc 1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16">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7" name="Content Placeholder 2">
            <a:extLst>
              <a:ext uri="{FF2B5EF4-FFF2-40B4-BE49-F238E27FC236}">
                <a16:creationId xmlns:a16="http://schemas.microsoft.com/office/drawing/2014/main" id="{8941D186-8B4E-46A7-A539-E2CCEAAE75BE}"/>
              </a:ext>
            </a:extLst>
          </p:cNvPr>
          <p:cNvGraphicFramePr>
            <a:graphicFrameLocks noGrp="1"/>
          </p:cNvGraphicFramePr>
          <p:nvPr>
            <p:ph idx="1"/>
            <p:extLst>
              <p:ext uri="{D42A27DB-BD31-4B8C-83A1-F6EECF244321}">
                <p14:modId xmlns:p14="http://schemas.microsoft.com/office/powerpoint/2010/main" val="628492591"/>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3640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13">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ight Triangle 15">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17">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934670" y="794256"/>
            <a:ext cx="9984615" cy="1597228"/>
          </a:xfrm>
        </p:spPr>
        <p:txBody>
          <a:bodyPr vert="horz" lIns="91440" tIns="45720" rIns="91440" bIns="45720" rtlCol="0" anchor="ctr">
            <a:normAutofit/>
          </a:bodyPr>
          <a:lstStyle/>
          <a:p>
            <a:r>
              <a:rPr lang="en-US" sz="6000" b="1" u="sng" kern="1200" dirty="0">
                <a:solidFill>
                  <a:schemeClr val="tx1"/>
                </a:solidFill>
                <a:latin typeface="+mj-lt"/>
                <a:ea typeface="+mj-ea"/>
                <a:cs typeface="+mj-cs"/>
              </a:rPr>
              <a:t>Module Structure</a:t>
            </a:r>
          </a:p>
        </p:txBody>
      </p:sp>
      <p:pic>
        <p:nvPicPr>
          <p:cNvPr id="6" name="Graphic 6" descr="Hierarchy">
            <a:extLst>
              <a:ext uri="{FF2B5EF4-FFF2-40B4-BE49-F238E27FC236}">
                <a16:creationId xmlns:a16="http://schemas.microsoft.com/office/drawing/2014/main" id="{0A35B71F-34FC-4044-B56D-B2E876206808}"/>
              </a:ext>
            </a:extLst>
          </p:cNvPr>
          <p:cNvPicPr>
            <a:picLocks noGrp="1" noChangeAspect="1"/>
          </p:cNvPicPr>
          <p:nvPr>
            <p:ph type="pic" idx="1"/>
          </p:nvPr>
        </p:nvPicPr>
        <p:blipFill rotWithShape="1">
          <a:blip r:embed="rId2">
            <a:extLst>
              <a:ext uri="{96DAC541-7B7A-43D3-8B79-37D633B846F1}">
                <asvg:svgBlip xmlns:asvg="http://schemas.microsoft.com/office/drawing/2016/SVG/main" r:embed="rId3"/>
              </a:ext>
            </a:extLst>
          </a:blip>
          <a:srcRect t="10520" b="10520"/>
          <a:stretch/>
        </p:blipFill>
        <p:spPr>
          <a:xfrm>
            <a:off x="821464" y="2289086"/>
            <a:ext cx="3455161"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3512886" y="2289086"/>
            <a:ext cx="7017228" cy="3309580"/>
          </a:xfrm>
        </p:spPr>
        <p:txBody>
          <a:bodyPr vert="horz" lIns="91440" tIns="45720" rIns="91440" bIns="45720" rtlCol="0" anchor="t">
            <a:normAutofit/>
          </a:bodyPr>
          <a:lstStyle/>
          <a:p>
            <a:r>
              <a:rPr lang="en-US" sz="3200" dirty="0"/>
              <a:t>The module consists of:</a:t>
            </a:r>
          </a:p>
          <a:p>
            <a:pPr marL="285750" indent="-228600">
              <a:buFont typeface="Arial" panose="020B0604020202020204" pitchFamily="34" charset="0"/>
              <a:buChar char="•"/>
            </a:pPr>
            <a:r>
              <a:rPr lang="en-US" sz="3200" b="1" dirty="0"/>
              <a:t>4 Units</a:t>
            </a:r>
            <a:r>
              <a:rPr lang="en-US" sz="3200" dirty="0"/>
              <a:t>, each unit consists of </a:t>
            </a:r>
          </a:p>
          <a:p>
            <a:pPr marL="742950" lvl="1" indent="-228600">
              <a:buFont typeface="Arial" panose="020B0604020202020204" pitchFamily="34" charset="0"/>
              <a:buChar char="•"/>
            </a:pPr>
            <a:r>
              <a:rPr lang="en-US" sz="3200" b="1" dirty="0"/>
              <a:t>4 topics</a:t>
            </a:r>
            <a:r>
              <a:rPr lang="en-US" sz="3200" dirty="0"/>
              <a:t>, each topic consists of</a:t>
            </a:r>
          </a:p>
          <a:p>
            <a:pPr marL="1200150" lvl="2" indent="-228600">
              <a:buFont typeface="Arial" panose="020B0604020202020204" pitchFamily="34" charset="0"/>
              <a:buChar char="•"/>
            </a:pPr>
            <a:r>
              <a:rPr lang="en-US" sz="3200" b="1" dirty="0"/>
              <a:t>3 Activities </a:t>
            </a:r>
            <a:r>
              <a:rPr lang="en-US" sz="3200" dirty="0"/>
              <a:t>(Approx. 45min each).</a:t>
            </a:r>
          </a:p>
          <a:p>
            <a:pPr indent="-228600">
              <a:buFont typeface="Arial" panose="020B0604020202020204" pitchFamily="34" charset="0"/>
              <a:buChar char="•"/>
            </a:pPr>
            <a:endParaRPr lang="en-US" sz="2800" dirty="0"/>
          </a:p>
        </p:txBody>
      </p:sp>
    </p:spTree>
    <p:extLst>
      <p:ext uri="{BB962C8B-B14F-4D97-AF65-F5344CB8AC3E}">
        <p14:creationId xmlns:p14="http://schemas.microsoft.com/office/powerpoint/2010/main" val="1052318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856342" y="488450"/>
            <a:ext cx="5130795" cy="1461778"/>
          </a:xfrm>
        </p:spPr>
        <p:txBody>
          <a:bodyPr vert="horz" lIns="91440" tIns="45720" rIns="91440" bIns="45720" rtlCol="0" anchor="ctr">
            <a:normAutofit/>
          </a:bodyPr>
          <a:lstStyle/>
          <a:p>
            <a:r>
              <a:rPr lang="en-US" sz="4000" b="1" u="sng" kern="1200" dirty="0">
                <a:solidFill>
                  <a:schemeClr val="tx1"/>
                </a:solidFill>
                <a:latin typeface="+mj-lt"/>
                <a:ea typeface="+mj-ea"/>
                <a:cs typeface="+mj-cs"/>
              </a:rPr>
              <a:t>Module Structure</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732970" y="1714248"/>
            <a:ext cx="7431315" cy="3999775"/>
          </a:xfrm>
        </p:spPr>
        <p:txBody>
          <a:bodyPr vert="horz" lIns="91440" tIns="45720" rIns="91440" bIns="45720" rtlCol="0">
            <a:normAutofit/>
          </a:bodyPr>
          <a:lstStyle/>
          <a:p>
            <a:pPr indent="-228600">
              <a:buFont typeface="Arial" panose="020B0604020202020204" pitchFamily="34" charset="0"/>
              <a:buChar char="•"/>
            </a:pPr>
            <a:r>
              <a:rPr lang="en-US" sz="2800" dirty="0"/>
              <a:t>Each of the 4 Units, takes 2 weeks to complete.</a:t>
            </a:r>
          </a:p>
          <a:p>
            <a:pPr marL="457200" indent="-228600">
              <a:buFont typeface="Arial" panose="020B0604020202020204" pitchFamily="34" charset="0"/>
              <a:buChar char="•"/>
            </a:pPr>
            <a:r>
              <a:rPr lang="en-US" sz="2800" b="1" dirty="0"/>
              <a:t>Wk1:</a:t>
            </a:r>
          </a:p>
          <a:p>
            <a:pPr marL="914400" lvl="1" indent="-228600">
              <a:buFont typeface="Arial" panose="020B0604020202020204" pitchFamily="34" charset="0"/>
              <a:buChar char="•"/>
            </a:pPr>
            <a:r>
              <a:rPr lang="en-US" sz="2800" dirty="0"/>
              <a:t>Topic 1: Activity 1, 2 &amp; 3.</a:t>
            </a:r>
          </a:p>
          <a:p>
            <a:pPr marL="914400" lvl="1" indent="-228600">
              <a:buFont typeface="Arial" panose="020B0604020202020204" pitchFamily="34" charset="0"/>
              <a:buChar char="•"/>
            </a:pPr>
            <a:r>
              <a:rPr lang="en-US" sz="2800" dirty="0"/>
              <a:t>Topic 2: Activity 1, 2 &amp; 3.</a:t>
            </a:r>
          </a:p>
          <a:p>
            <a:pPr marL="457200" indent="-228600">
              <a:buFont typeface="Arial" panose="020B0604020202020204" pitchFamily="34" charset="0"/>
              <a:buChar char="•"/>
            </a:pPr>
            <a:r>
              <a:rPr lang="en-US" sz="2800" b="1" dirty="0"/>
              <a:t>Wk2: </a:t>
            </a:r>
          </a:p>
          <a:p>
            <a:pPr marL="914400" lvl="1" indent="-228600">
              <a:buFont typeface="Arial" panose="020B0604020202020204" pitchFamily="34" charset="0"/>
              <a:buChar char="•"/>
            </a:pPr>
            <a:r>
              <a:rPr lang="en-US" sz="2800" dirty="0"/>
              <a:t>Topic 3: Activity 1, 2 &amp; 3.</a:t>
            </a:r>
          </a:p>
          <a:p>
            <a:pPr marL="914400" lvl="1" indent="-228600">
              <a:buFont typeface="Arial" panose="020B0604020202020204" pitchFamily="34" charset="0"/>
              <a:buChar char="•"/>
            </a:pPr>
            <a:r>
              <a:rPr lang="en-US" sz="2800" dirty="0"/>
              <a:t>Topic 4: Activity 1, 2 &amp; 3.</a:t>
            </a:r>
          </a:p>
          <a:p>
            <a:r>
              <a:rPr lang="en-US" dirty="0"/>
              <a:t>Note: x4 above to complete 4 Units = 8 Weeks to complete all activities to include in Assignment 1.</a:t>
            </a:r>
          </a:p>
        </p:txBody>
      </p:sp>
      <p:sp>
        <p:nvSpPr>
          <p:cNvPr id="16" name="Freeform: Shape 15">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6" descr="Hierarchy">
            <a:extLst>
              <a:ext uri="{FF2B5EF4-FFF2-40B4-BE49-F238E27FC236}">
                <a16:creationId xmlns:a16="http://schemas.microsoft.com/office/drawing/2014/main" id="{0A35B71F-34FC-4044-B56D-B2E876206808}"/>
              </a:ext>
            </a:extLst>
          </p:cNvPr>
          <p:cNvPicPr>
            <a:picLocks noGrp="1" noChangeAspect="1"/>
          </p:cNvPicPr>
          <p:nvPr>
            <p:ph type="pic" idx="1"/>
          </p:nvPr>
        </p:nvPicPr>
        <p:blipFill rotWithShape="1">
          <a:blip r:embed="rId2">
            <a:extLst>
              <a:ext uri="{96DAC541-7B7A-43D3-8B79-37D633B846F1}">
                <asvg:svgBlip xmlns:asvg="http://schemas.microsoft.com/office/drawing/2016/SVG/main" r:embed="rId3"/>
              </a:ext>
            </a:extLst>
          </a:blip>
          <a:srcRect t="10520" b="10520"/>
          <a:stretch/>
        </p:blipFill>
        <p:spPr>
          <a:xfrm>
            <a:off x="7535330" y="2443932"/>
            <a:ext cx="3217333" cy="2540408"/>
          </a:xfrm>
          <a:prstGeom prst="rect">
            <a:avLst/>
          </a:prstGeom>
        </p:spPr>
      </p:pic>
    </p:spTree>
    <p:extLst>
      <p:ext uri="{BB962C8B-B14F-4D97-AF65-F5344CB8AC3E}">
        <p14:creationId xmlns:p14="http://schemas.microsoft.com/office/powerpoint/2010/main" val="3245502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85E6DA-F3F4-4E14-8003-C81A28433356}"/>
              </a:ext>
            </a:extLst>
          </p:cNvPr>
          <p:cNvSpPr>
            <a:spLocks noGrp="1"/>
          </p:cNvSpPr>
          <p:nvPr>
            <p:ph type="title"/>
          </p:nvPr>
        </p:nvSpPr>
        <p:spPr>
          <a:xfrm>
            <a:off x="791033" y="452415"/>
            <a:ext cx="8454567" cy="1461778"/>
          </a:xfrm>
        </p:spPr>
        <p:txBody>
          <a:bodyPr vert="horz" lIns="91440" tIns="45720" rIns="91440" bIns="45720" rtlCol="0" anchor="ctr">
            <a:normAutofit/>
          </a:bodyPr>
          <a:lstStyle/>
          <a:p>
            <a:r>
              <a:rPr lang="en-US" sz="4400" b="1" u="sng" kern="1200" dirty="0">
                <a:solidFill>
                  <a:schemeClr val="tx1"/>
                </a:solidFill>
                <a:latin typeface="+mj-lt"/>
                <a:ea typeface="+mj-ea"/>
                <a:cs typeface="+mj-cs"/>
              </a:rPr>
              <a:t>Module Assessment: 2 Assignments</a:t>
            </a:r>
          </a:p>
        </p:txBody>
      </p:sp>
      <p:sp>
        <p:nvSpPr>
          <p:cNvPr id="4" name="Text Placeholder 3">
            <a:extLst>
              <a:ext uri="{FF2B5EF4-FFF2-40B4-BE49-F238E27FC236}">
                <a16:creationId xmlns:a16="http://schemas.microsoft.com/office/drawing/2014/main" id="{00B94466-CF8B-47F1-B625-3DF79AED130F}"/>
              </a:ext>
            </a:extLst>
          </p:cNvPr>
          <p:cNvSpPr>
            <a:spLocks noGrp="1"/>
          </p:cNvSpPr>
          <p:nvPr>
            <p:ph type="body" sz="half" idx="2"/>
          </p:nvPr>
        </p:nvSpPr>
        <p:spPr>
          <a:xfrm>
            <a:off x="667655" y="1780820"/>
            <a:ext cx="7511145" cy="4225662"/>
          </a:xfrm>
        </p:spPr>
        <p:txBody>
          <a:bodyPr vert="horz" lIns="91440" tIns="45720" rIns="91440" bIns="45720" rtlCol="0" anchor="t">
            <a:normAutofit fontScale="92500" lnSpcReduction="10000"/>
          </a:bodyPr>
          <a:lstStyle/>
          <a:p>
            <a:pPr marL="571500" indent="-514350">
              <a:buFont typeface="+mj-lt"/>
              <a:buAutoNum type="arabicPeriod"/>
            </a:pPr>
            <a:r>
              <a:rPr lang="en-US" sz="2800" b="1" dirty="0"/>
              <a:t>Assignment 1: is an e-portfolio.</a:t>
            </a:r>
          </a:p>
          <a:p>
            <a:pPr marL="742950" lvl="1" indent="-228600">
              <a:buFont typeface="Arial" panose="020B0604020202020204" pitchFamily="34" charset="0"/>
              <a:buChar char="•"/>
            </a:pPr>
            <a:r>
              <a:rPr lang="en-US" sz="2400" b="1" dirty="0"/>
              <a:t>It helps you start your Project</a:t>
            </a:r>
            <a:r>
              <a:rPr lang="en-US" sz="2400" dirty="0"/>
              <a:t>.</a:t>
            </a:r>
          </a:p>
          <a:p>
            <a:pPr marL="742950" lvl="1" indent="-228600">
              <a:buFont typeface="Arial" panose="020B0604020202020204" pitchFamily="34" charset="0"/>
              <a:buChar char="•"/>
            </a:pPr>
            <a:r>
              <a:rPr lang="en-US" sz="2400" dirty="0"/>
              <a:t>The Assignment includes 4 tasks.</a:t>
            </a:r>
          </a:p>
          <a:p>
            <a:pPr marL="742950" lvl="1" indent="-228600">
              <a:buFont typeface="Arial" panose="020B0604020202020204" pitchFamily="34" charset="0"/>
              <a:buChar char="•"/>
            </a:pPr>
            <a:r>
              <a:rPr lang="en-US" sz="2400" dirty="0"/>
              <a:t>Each task assesses the learning from one of the module’s 4 units located on Moodle.</a:t>
            </a:r>
          </a:p>
          <a:p>
            <a:pPr marL="742950" lvl="1" indent="-228600">
              <a:buFont typeface="Arial" panose="020B0604020202020204" pitchFamily="34" charset="0"/>
              <a:buChar char="•"/>
            </a:pPr>
            <a:r>
              <a:rPr lang="en-US" sz="2400" dirty="0"/>
              <a:t>Your answers to the 4 Assignment tasks make up an e-portfolio that is submitted for Assignment 1. </a:t>
            </a:r>
          </a:p>
          <a:p>
            <a:pPr marL="742950" lvl="1" indent="-228600">
              <a:buFont typeface="Arial" panose="020B0604020202020204" pitchFamily="34" charset="0"/>
              <a:buChar char="•"/>
            </a:pPr>
            <a:r>
              <a:rPr lang="en-US" sz="2400" dirty="0"/>
              <a:t>You will need to complete each task as you proceed through the Moodle units. </a:t>
            </a:r>
          </a:p>
          <a:p>
            <a:pPr marL="571500" indent="-514350">
              <a:buFont typeface="+mj-lt"/>
              <a:buAutoNum type="arabicPeriod"/>
            </a:pPr>
            <a:r>
              <a:rPr lang="en-US" sz="2800" b="1" dirty="0"/>
              <a:t>Assignment 2: </a:t>
            </a:r>
            <a:r>
              <a:rPr lang="en-US" sz="2800" dirty="0"/>
              <a:t>is a Video presentation to showcase your Project planning, design and prototype development / outcomes.</a:t>
            </a:r>
          </a:p>
        </p:txBody>
      </p:sp>
      <p:sp>
        <p:nvSpPr>
          <p:cNvPr id="11" name="Freeform: Shape 1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5" descr="CheckList">
            <a:extLst>
              <a:ext uri="{FF2B5EF4-FFF2-40B4-BE49-F238E27FC236}">
                <a16:creationId xmlns:a16="http://schemas.microsoft.com/office/drawing/2014/main" id="{38BA47DE-FF62-4029-91F3-77DD3E52A9DE}"/>
              </a:ext>
            </a:extLst>
          </p:cNvPr>
          <p:cNvPicPr>
            <a:picLocks noGrp="1" noChangeAspect="1"/>
          </p:cNvPicPr>
          <p:nvPr>
            <p:ph type="pic" idx="1"/>
          </p:nvPr>
        </p:nvPicPr>
        <p:blipFill rotWithShape="1">
          <a:blip r:embed="rId2">
            <a:extLst>
              <a:ext uri="{96DAC541-7B7A-43D3-8B79-37D633B846F1}">
                <asvg:svgBlip xmlns:asvg="http://schemas.microsoft.com/office/drawing/2016/SVG/main" r:embed="rId3"/>
              </a:ext>
            </a:extLst>
          </a:blip>
          <a:srcRect t="10520" b="10520"/>
          <a:stretch/>
        </p:blipFill>
        <p:spPr>
          <a:xfrm>
            <a:off x="7535330" y="2443932"/>
            <a:ext cx="3217333" cy="2540408"/>
          </a:xfrm>
          <a:prstGeom prst="rect">
            <a:avLst/>
          </a:prstGeom>
        </p:spPr>
      </p:pic>
    </p:spTree>
    <p:extLst>
      <p:ext uri="{BB962C8B-B14F-4D97-AF65-F5344CB8AC3E}">
        <p14:creationId xmlns:p14="http://schemas.microsoft.com/office/powerpoint/2010/main" val="3717563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863029" y="1012004"/>
            <a:ext cx="3416158" cy="4795408"/>
          </a:xfrm>
        </p:spPr>
        <p:txBody>
          <a:bodyPr>
            <a:normAutofit/>
          </a:bodyPr>
          <a:lstStyle/>
          <a:p>
            <a:pPr algn="ctr"/>
            <a:r>
              <a:rPr lang="en-GB" b="1" dirty="0">
                <a:solidFill>
                  <a:srgbClr val="FFFFFF"/>
                </a:solidFill>
              </a:rPr>
              <a:t>Assignment </a:t>
            </a:r>
            <a:br>
              <a:rPr lang="en-GB" b="1" dirty="0">
                <a:solidFill>
                  <a:srgbClr val="FFFFFF"/>
                </a:solidFill>
              </a:rPr>
            </a:br>
            <a:r>
              <a:rPr lang="en-GB" b="1" dirty="0">
                <a:solidFill>
                  <a:srgbClr val="FFFFFF"/>
                </a:solidFill>
              </a:rPr>
              <a:t>1 &amp; 2 </a:t>
            </a:r>
            <a:br>
              <a:rPr lang="en-GB" b="1" dirty="0">
                <a:solidFill>
                  <a:srgbClr val="FFFFFF"/>
                </a:solidFill>
              </a:rPr>
            </a:br>
            <a:r>
              <a:rPr lang="en-GB" b="1" dirty="0">
                <a:solidFill>
                  <a:srgbClr val="FFFFFF"/>
                </a:solidFill>
              </a:rPr>
              <a:t>look </a:t>
            </a:r>
            <a:br>
              <a:rPr lang="en-GB" b="1" dirty="0">
                <a:solidFill>
                  <a:srgbClr val="FFFFFF"/>
                </a:solidFill>
              </a:rPr>
            </a:br>
            <a:r>
              <a:rPr lang="en-GB" b="1" dirty="0">
                <a:solidFill>
                  <a:srgbClr val="FFFFFF"/>
                </a:solidFill>
              </a:rPr>
              <a:t>and </a:t>
            </a:r>
            <a:br>
              <a:rPr lang="en-GB" b="1" dirty="0">
                <a:solidFill>
                  <a:srgbClr val="FFFFFF"/>
                </a:solidFill>
              </a:rPr>
            </a:br>
            <a:r>
              <a:rPr lang="en-GB" b="1" dirty="0">
                <a:solidFill>
                  <a:srgbClr val="FFFFFF"/>
                </a:solidFill>
              </a:rPr>
              <a:t>location.</a:t>
            </a:r>
          </a:p>
        </p:txBody>
      </p:sp>
      <p:graphicFrame>
        <p:nvGraphicFramePr>
          <p:cNvPr id="5" name="Content Placeholder 2">
            <a:extLst>
              <a:ext uri="{FF2B5EF4-FFF2-40B4-BE49-F238E27FC236}">
                <a16:creationId xmlns:a16="http://schemas.microsoft.com/office/drawing/2014/main" id="{0E941922-CE91-4DF6-BA44-87B3C4808366}"/>
              </a:ext>
            </a:extLst>
          </p:cNvPr>
          <p:cNvGraphicFramePr>
            <a:graphicFrameLocks noGrp="1"/>
          </p:cNvGraphicFramePr>
          <p:nvPr>
            <p:ph idx="1"/>
            <p:extLst>
              <p:ext uri="{D42A27DB-BD31-4B8C-83A1-F6EECF244321}">
                <p14:modId xmlns:p14="http://schemas.microsoft.com/office/powerpoint/2010/main" val="214392674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6927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277573" cy="1454051"/>
          </a:xfrm>
        </p:spPr>
        <p:txBody>
          <a:bodyPr>
            <a:normAutofit fontScale="90000"/>
          </a:bodyPr>
          <a:lstStyle/>
          <a:p>
            <a:r>
              <a:rPr lang="en-GB" sz="5400" b="1" u="sng" dirty="0">
                <a:solidFill>
                  <a:schemeClr val="tx2"/>
                </a:solidFill>
              </a:rPr>
              <a:t>Assignment 1: Start Your Project</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6941" y="1986571"/>
            <a:ext cx="8858144" cy="3353476"/>
          </a:xfrm>
        </p:spPr>
        <p:txBody>
          <a:bodyPr anchor="t">
            <a:normAutofit lnSpcReduction="10000"/>
          </a:bodyPr>
          <a:lstStyle/>
          <a:p>
            <a:pPr lvl="0"/>
            <a:r>
              <a:rPr lang="en-GB" b="1" dirty="0">
                <a:solidFill>
                  <a:schemeClr val="tx2"/>
                </a:solidFill>
              </a:rPr>
              <a:t>Assignment 1 =</a:t>
            </a:r>
            <a:r>
              <a:rPr lang="en-GB" dirty="0">
                <a:solidFill>
                  <a:schemeClr val="tx2"/>
                </a:solidFill>
              </a:rPr>
              <a:t> E-Portfolio.</a:t>
            </a:r>
          </a:p>
          <a:p>
            <a:pPr lvl="0"/>
            <a:r>
              <a:rPr lang="en-GB" dirty="0">
                <a:solidFill>
                  <a:schemeClr val="tx2"/>
                </a:solidFill>
              </a:rPr>
              <a:t>Consists of:</a:t>
            </a:r>
          </a:p>
          <a:p>
            <a:pPr marL="514350" lvl="0" indent="-514350">
              <a:buFont typeface="+mj-lt"/>
              <a:buAutoNum type="arabicPeriod"/>
            </a:pPr>
            <a:r>
              <a:rPr lang="en-GB" b="1" dirty="0">
                <a:solidFill>
                  <a:schemeClr val="tx2"/>
                </a:solidFill>
              </a:rPr>
              <a:t>Unit 1:</a:t>
            </a:r>
            <a:r>
              <a:rPr lang="en-GB" dirty="0">
                <a:solidFill>
                  <a:schemeClr val="tx2"/>
                </a:solidFill>
              </a:rPr>
              <a:t> </a:t>
            </a:r>
            <a:r>
              <a:rPr lang="en-GB" b="1" dirty="0">
                <a:solidFill>
                  <a:schemeClr val="tx2"/>
                </a:solidFill>
              </a:rPr>
              <a:t>Mind Map </a:t>
            </a:r>
            <a:r>
              <a:rPr lang="en-GB" dirty="0">
                <a:solidFill>
                  <a:schemeClr val="tx2"/>
                </a:solidFill>
              </a:rPr>
              <a:t>(15 marks).</a:t>
            </a:r>
          </a:p>
          <a:p>
            <a:pPr marL="514350" lvl="0" indent="-514350">
              <a:buFont typeface="+mj-lt"/>
              <a:buAutoNum type="arabicPeriod"/>
            </a:pPr>
            <a:r>
              <a:rPr lang="en-GB" b="1" dirty="0">
                <a:solidFill>
                  <a:schemeClr val="tx2"/>
                </a:solidFill>
              </a:rPr>
              <a:t>Unit 2: Image based Video presentation </a:t>
            </a:r>
            <a:r>
              <a:rPr lang="en-GB" dirty="0">
                <a:solidFill>
                  <a:schemeClr val="tx2"/>
                </a:solidFill>
              </a:rPr>
              <a:t>(15 marks)</a:t>
            </a:r>
            <a:r>
              <a:rPr lang="en-GB" b="1" dirty="0">
                <a:solidFill>
                  <a:schemeClr val="tx2"/>
                </a:solidFill>
              </a:rPr>
              <a:t>.</a:t>
            </a:r>
            <a:endParaRPr lang="en-GB" dirty="0">
              <a:solidFill>
                <a:schemeClr val="tx2"/>
              </a:solidFill>
            </a:endParaRPr>
          </a:p>
          <a:p>
            <a:pPr marL="514350" lvl="0" indent="-514350">
              <a:buFont typeface="+mj-lt"/>
              <a:buAutoNum type="arabicPeriod"/>
            </a:pPr>
            <a:r>
              <a:rPr lang="en-GB" b="1" dirty="0">
                <a:solidFill>
                  <a:schemeClr val="tx2"/>
                </a:solidFill>
              </a:rPr>
              <a:t>Unit 3: Video presentation </a:t>
            </a:r>
            <a:r>
              <a:rPr lang="en-GB" dirty="0">
                <a:solidFill>
                  <a:schemeClr val="tx2"/>
                </a:solidFill>
              </a:rPr>
              <a:t>(30 marks)</a:t>
            </a:r>
            <a:r>
              <a:rPr lang="en-GB" b="1" dirty="0">
                <a:solidFill>
                  <a:schemeClr val="tx2"/>
                </a:solidFill>
              </a:rPr>
              <a:t>.</a:t>
            </a:r>
            <a:endParaRPr lang="en-GB" dirty="0">
              <a:solidFill>
                <a:schemeClr val="tx2"/>
              </a:solidFill>
            </a:endParaRPr>
          </a:p>
          <a:p>
            <a:pPr marL="514350" lvl="0" indent="-514350">
              <a:buFont typeface="+mj-lt"/>
              <a:buAutoNum type="arabicPeriod"/>
            </a:pPr>
            <a:r>
              <a:rPr lang="en-GB" b="1" dirty="0">
                <a:solidFill>
                  <a:schemeClr val="tx2"/>
                </a:solidFill>
              </a:rPr>
              <a:t>Unit 4: Academic poster </a:t>
            </a:r>
            <a:r>
              <a:rPr lang="en-GB" dirty="0">
                <a:solidFill>
                  <a:schemeClr val="tx2"/>
                </a:solidFill>
              </a:rPr>
              <a:t>(30 marks).</a:t>
            </a:r>
          </a:p>
          <a:p>
            <a:r>
              <a:rPr lang="en-GB" b="1" dirty="0">
                <a:solidFill>
                  <a:schemeClr val="tx2"/>
                </a:solidFill>
              </a:rPr>
              <a:t>Submission date:</a:t>
            </a:r>
            <a:r>
              <a:rPr lang="en-GB" dirty="0">
                <a:solidFill>
                  <a:schemeClr val="tx2"/>
                </a:solidFill>
              </a:rPr>
              <a:t> Sunday 6th Dec.</a:t>
            </a:r>
          </a:p>
          <a:p>
            <a:pPr marL="514350" lvl="0" indent="-514350">
              <a:buFont typeface="+mj-lt"/>
              <a:buAutoNum type="arabicPeriod"/>
            </a:pPr>
            <a:endParaRPr lang="en-US" dirty="0">
              <a:solidFill>
                <a:schemeClr val="tx2"/>
              </a:solidFill>
            </a:endParaRPr>
          </a:p>
          <a:p>
            <a:endParaRPr lang="en-GB"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eck List">
            <a:extLst>
              <a:ext uri="{FF2B5EF4-FFF2-40B4-BE49-F238E27FC236}">
                <a16:creationId xmlns:a16="http://schemas.microsoft.com/office/drawing/2014/main" id="{CE05AA9F-5924-4EF7-B65E-52BB2ABA9D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96938" y="1761598"/>
            <a:ext cx="4142232" cy="4142232"/>
          </a:xfrm>
          <a:prstGeom prst="rect">
            <a:avLst/>
          </a:prstGeom>
        </p:spPr>
      </p:pic>
    </p:spTree>
    <p:extLst>
      <p:ext uri="{BB962C8B-B14F-4D97-AF65-F5344CB8AC3E}">
        <p14:creationId xmlns:p14="http://schemas.microsoft.com/office/powerpoint/2010/main" val="523763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9373401" cy="1454051"/>
          </a:xfrm>
        </p:spPr>
        <p:txBody>
          <a:bodyPr>
            <a:normAutofit fontScale="90000"/>
          </a:bodyPr>
          <a:lstStyle/>
          <a:p>
            <a:r>
              <a:rPr lang="en-GB" sz="5400" b="1" u="sng" dirty="0">
                <a:solidFill>
                  <a:schemeClr val="tx2"/>
                </a:solidFill>
              </a:rPr>
              <a:t>Assignment 2 = Your Practical Project</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6941" y="1986571"/>
            <a:ext cx="8858144" cy="3353476"/>
          </a:xfrm>
        </p:spPr>
        <p:txBody>
          <a:bodyPr anchor="t">
            <a:normAutofit/>
          </a:bodyPr>
          <a:lstStyle/>
          <a:p>
            <a:pPr lvl="0"/>
            <a:r>
              <a:rPr lang="en-GB" b="1" dirty="0">
                <a:solidFill>
                  <a:schemeClr val="tx2"/>
                </a:solidFill>
              </a:rPr>
              <a:t>Assignment 2 = </a:t>
            </a:r>
            <a:r>
              <a:rPr lang="en-GB" sz="2800" b="1" dirty="0">
                <a:effectLst/>
                <a:latin typeface="Arial" panose="020B0604020202020204" pitchFamily="34" charset="0"/>
                <a:ea typeface="Times New Roman" panose="02020603050405020304" pitchFamily="18" charset="0"/>
                <a:cs typeface="Arial" panose="020B0604020202020204" pitchFamily="34" charset="0"/>
              </a:rPr>
              <a:t>5-minute </a:t>
            </a:r>
            <a:r>
              <a:rPr lang="en-GB" b="1" dirty="0">
                <a:latin typeface="Arial" panose="020B0604020202020204" pitchFamily="34" charset="0"/>
                <a:ea typeface="Times New Roman" panose="02020603050405020304" pitchFamily="18" charset="0"/>
                <a:cs typeface="Arial" panose="020B0604020202020204" pitchFamily="34" charset="0"/>
              </a:rPr>
              <a:t>V</a:t>
            </a:r>
            <a:r>
              <a:rPr lang="en-GB" sz="2800" b="1" dirty="0">
                <a:effectLst/>
                <a:latin typeface="Arial" panose="020B0604020202020204" pitchFamily="34" charset="0"/>
                <a:ea typeface="Times New Roman" panose="02020603050405020304" pitchFamily="18" charset="0"/>
                <a:cs typeface="Arial" panose="020B0604020202020204" pitchFamily="34" charset="0"/>
              </a:rPr>
              <a:t>ideo Project presentation</a:t>
            </a:r>
            <a:r>
              <a:rPr lang="en-GB" dirty="0">
                <a:effectLst/>
                <a:ea typeface="Times New Roman" panose="02020603050405020304" pitchFamily="18" charset="0"/>
              </a:rPr>
              <a:t>.</a:t>
            </a:r>
          </a:p>
          <a:p>
            <a:pPr lvl="0"/>
            <a:r>
              <a:rPr lang="en-GB" b="1" dirty="0">
                <a:solidFill>
                  <a:schemeClr val="tx2"/>
                </a:solidFill>
              </a:rPr>
              <a:t>Video presentation to showcase your Project work</a:t>
            </a:r>
            <a:r>
              <a:rPr lang="en-GB" dirty="0">
                <a:solidFill>
                  <a:schemeClr val="tx2"/>
                </a:solidFill>
              </a:rPr>
              <a:t>.</a:t>
            </a:r>
          </a:p>
          <a:p>
            <a:r>
              <a:rPr lang="en-GB" dirty="0">
                <a:solidFill>
                  <a:schemeClr val="tx2"/>
                </a:solidFill>
              </a:rPr>
              <a:t>Submission date: </a:t>
            </a:r>
            <a:r>
              <a:rPr lang="en-GB" b="1" dirty="0">
                <a:effectLst/>
                <a:ea typeface="Times New Roman" panose="02020603050405020304" pitchFamily="18" charset="0"/>
              </a:rPr>
              <a:t>Thursday 7</a:t>
            </a:r>
            <a:r>
              <a:rPr lang="en-GB" b="1" baseline="30000" dirty="0">
                <a:effectLst/>
                <a:ea typeface="Times New Roman" panose="02020603050405020304" pitchFamily="18" charset="0"/>
              </a:rPr>
              <a:t>th</a:t>
            </a:r>
            <a:r>
              <a:rPr lang="en-GB" b="1" dirty="0">
                <a:effectLst/>
                <a:ea typeface="Times New Roman" panose="02020603050405020304" pitchFamily="18" charset="0"/>
              </a:rPr>
              <a:t> January</a:t>
            </a:r>
            <a:r>
              <a:rPr lang="en-GB" dirty="0">
                <a:effectLst/>
                <a:ea typeface="Times New Roman" panose="02020603050405020304" pitchFamily="18" charset="0"/>
              </a:rPr>
              <a:t>.</a:t>
            </a:r>
            <a:endParaRPr lang="en-GB" dirty="0">
              <a:solidFill>
                <a:schemeClr val="tx2"/>
              </a:solidFill>
            </a:endParaRPr>
          </a:p>
          <a:p>
            <a:pPr marL="514350" lvl="0" indent="-514350">
              <a:buFont typeface="+mj-lt"/>
              <a:buAutoNum type="arabicPeriod"/>
            </a:pPr>
            <a:endParaRPr lang="en-US" dirty="0">
              <a:solidFill>
                <a:schemeClr val="tx2"/>
              </a:solidFill>
            </a:endParaRPr>
          </a:p>
          <a:p>
            <a:endParaRPr lang="en-GB"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eck List">
            <a:extLst>
              <a:ext uri="{FF2B5EF4-FFF2-40B4-BE49-F238E27FC236}">
                <a16:creationId xmlns:a16="http://schemas.microsoft.com/office/drawing/2014/main" id="{CE05AA9F-5924-4EF7-B65E-52BB2ABA9D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36177" y="1592193"/>
            <a:ext cx="4142232" cy="4142232"/>
          </a:xfrm>
          <a:prstGeom prst="rect">
            <a:avLst/>
          </a:prstGeom>
        </p:spPr>
      </p:pic>
    </p:spTree>
    <p:extLst>
      <p:ext uri="{BB962C8B-B14F-4D97-AF65-F5344CB8AC3E}">
        <p14:creationId xmlns:p14="http://schemas.microsoft.com/office/powerpoint/2010/main" val="2908180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70" y="637704"/>
            <a:ext cx="4766330" cy="1454051"/>
          </a:xfrm>
        </p:spPr>
        <p:txBody>
          <a:bodyPr>
            <a:normAutofit/>
          </a:bodyPr>
          <a:lstStyle/>
          <a:p>
            <a:r>
              <a:rPr lang="en-GB" sz="4000" b="1" u="sng" dirty="0">
                <a:solidFill>
                  <a:schemeClr val="tx2"/>
                </a:solidFill>
              </a:rPr>
              <a:t>Focus: Assignment 1</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6940" y="1986571"/>
            <a:ext cx="10382145" cy="3353476"/>
          </a:xfrm>
        </p:spPr>
        <p:txBody>
          <a:bodyPr anchor="t">
            <a:normAutofit/>
          </a:bodyPr>
          <a:lstStyle/>
          <a:p>
            <a:pPr lvl="0"/>
            <a:r>
              <a:rPr lang="en-GB" dirty="0">
                <a:solidFill>
                  <a:schemeClr val="tx2"/>
                </a:solidFill>
              </a:rPr>
              <a:t>To complete the E-Portfolio.</a:t>
            </a:r>
          </a:p>
          <a:p>
            <a:pPr marL="514350" indent="-514350">
              <a:buFont typeface="+mj-lt"/>
              <a:buAutoNum type="arabicPeriod"/>
            </a:pPr>
            <a:r>
              <a:rPr lang="en-GB" b="1" dirty="0">
                <a:solidFill>
                  <a:schemeClr val="tx2"/>
                </a:solidFill>
              </a:rPr>
              <a:t>Week 1 &amp; 2: </a:t>
            </a:r>
            <a:r>
              <a:rPr lang="en-GB" dirty="0">
                <a:solidFill>
                  <a:schemeClr val="tx2"/>
                </a:solidFill>
              </a:rPr>
              <a:t>Unit 1 = Mind Map (15 marks).</a:t>
            </a:r>
          </a:p>
          <a:p>
            <a:pPr marL="514350" indent="-514350">
              <a:buFont typeface="+mj-lt"/>
              <a:buAutoNum type="arabicPeriod"/>
            </a:pPr>
            <a:r>
              <a:rPr lang="en-GB" b="1" dirty="0">
                <a:solidFill>
                  <a:schemeClr val="tx2"/>
                </a:solidFill>
              </a:rPr>
              <a:t>Week 3 &amp; 4: </a:t>
            </a:r>
            <a:r>
              <a:rPr lang="en-GB" dirty="0">
                <a:solidFill>
                  <a:schemeClr val="tx2"/>
                </a:solidFill>
              </a:rPr>
              <a:t>Unit 2 = Image-based Video presentation (15 marks).</a:t>
            </a:r>
          </a:p>
          <a:p>
            <a:pPr marL="514350" lvl="0" indent="-514350">
              <a:buFont typeface="+mj-lt"/>
              <a:buAutoNum type="arabicPeriod"/>
            </a:pPr>
            <a:r>
              <a:rPr lang="en-GB" b="1" dirty="0">
                <a:solidFill>
                  <a:schemeClr val="tx2"/>
                </a:solidFill>
              </a:rPr>
              <a:t>Week 5 &amp; 6: </a:t>
            </a:r>
            <a:r>
              <a:rPr lang="en-GB" dirty="0">
                <a:solidFill>
                  <a:schemeClr val="tx2"/>
                </a:solidFill>
              </a:rPr>
              <a:t>Unit 3 = Video presentation (30 marks).</a:t>
            </a:r>
          </a:p>
          <a:p>
            <a:pPr marL="514350" lvl="0" indent="-514350">
              <a:buFont typeface="+mj-lt"/>
              <a:buAutoNum type="arabicPeriod"/>
            </a:pPr>
            <a:r>
              <a:rPr lang="en-GB" b="1" dirty="0">
                <a:solidFill>
                  <a:schemeClr val="tx2"/>
                </a:solidFill>
              </a:rPr>
              <a:t>Week 7 &amp; 8: </a:t>
            </a:r>
            <a:r>
              <a:rPr lang="en-GB" dirty="0">
                <a:solidFill>
                  <a:schemeClr val="tx2"/>
                </a:solidFill>
              </a:rPr>
              <a:t>Unit 4 = Academic poster (30 marks)</a:t>
            </a:r>
            <a:r>
              <a:rPr lang="en-GB" b="1" dirty="0">
                <a:solidFill>
                  <a:schemeClr val="tx2"/>
                </a:solidFill>
              </a:rPr>
              <a:t>.</a:t>
            </a:r>
            <a:endParaRPr lang="en-GB" dirty="0">
              <a:solidFill>
                <a:schemeClr val="tx2"/>
              </a:solidFill>
            </a:endParaRPr>
          </a:p>
          <a:p>
            <a:r>
              <a:rPr lang="en-GB" b="1" dirty="0">
                <a:solidFill>
                  <a:schemeClr val="tx2"/>
                </a:solidFill>
              </a:rPr>
              <a:t>Submission date:</a:t>
            </a:r>
            <a:r>
              <a:rPr lang="en-GB" dirty="0">
                <a:solidFill>
                  <a:schemeClr val="tx2"/>
                </a:solidFill>
              </a:rPr>
              <a:t> Sunday 6th Dec.</a:t>
            </a:r>
          </a:p>
          <a:p>
            <a:pPr marL="514350" lvl="0" indent="-514350">
              <a:buFont typeface="+mj-lt"/>
              <a:buAutoNum type="arabicPeriod"/>
            </a:pPr>
            <a:endParaRPr lang="en-US" dirty="0">
              <a:solidFill>
                <a:schemeClr val="tx2"/>
              </a:solidFill>
            </a:endParaRPr>
          </a:p>
          <a:p>
            <a:endParaRPr lang="en-GB"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eck List">
            <a:extLst>
              <a:ext uri="{FF2B5EF4-FFF2-40B4-BE49-F238E27FC236}">
                <a16:creationId xmlns:a16="http://schemas.microsoft.com/office/drawing/2014/main" id="{CE05AA9F-5924-4EF7-B65E-52BB2ABA9D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2721201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481398" y="1198418"/>
            <a:ext cx="3200400" cy="4461163"/>
          </a:xfrm>
        </p:spPr>
        <p:txBody>
          <a:bodyPr vert="horz" lIns="91440" tIns="45720" rIns="91440" bIns="45720" rtlCol="0" anchor="ctr">
            <a:normAutofit/>
          </a:bodyPr>
          <a:lstStyle/>
          <a:p>
            <a:r>
              <a:rPr lang="en-US" sz="4400" b="1" kern="1200" dirty="0">
                <a:solidFill>
                  <a:srgbClr val="FFFFFF"/>
                </a:solidFill>
                <a:latin typeface="+mj-lt"/>
                <a:ea typeface="+mj-ea"/>
                <a:cs typeface="+mj-cs"/>
              </a:rPr>
              <a:t>IMPORTANT:</a:t>
            </a:r>
            <a:br>
              <a:rPr lang="en-US" sz="4400" b="1" kern="1200" dirty="0">
                <a:solidFill>
                  <a:srgbClr val="FFFFFF"/>
                </a:solidFill>
                <a:latin typeface="+mj-lt"/>
                <a:ea typeface="+mj-ea"/>
                <a:cs typeface="+mj-cs"/>
              </a:rPr>
            </a:br>
            <a:r>
              <a:rPr lang="en-US" sz="4400" b="1" kern="1200" dirty="0">
                <a:solidFill>
                  <a:srgbClr val="FFFFFF"/>
                </a:solidFill>
                <a:latin typeface="+mj-lt"/>
                <a:ea typeface="+mj-ea"/>
                <a:cs typeface="+mj-cs"/>
              </a:rPr>
              <a:t>S</a:t>
            </a:r>
            <a:r>
              <a:rPr lang="en-US" sz="4400" b="1" dirty="0"/>
              <a:t>chedule the following time in your diary.</a:t>
            </a:r>
            <a:br>
              <a:rPr lang="en-US" sz="4400" b="1" dirty="0"/>
            </a:br>
            <a:endParaRPr lang="en-US" sz="4400" b="1" kern="1200" dirty="0">
              <a:solidFill>
                <a:srgbClr val="FFFFFF"/>
              </a:solidFill>
              <a:latin typeface="+mj-lt"/>
              <a:ea typeface="+mj-ea"/>
              <a:cs typeface="+mj-cs"/>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310743" y="888279"/>
            <a:ext cx="7699828" cy="5585619"/>
          </a:xfrm>
        </p:spPr>
        <p:txBody>
          <a:bodyPr vert="horz" lIns="91440" tIns="45720" rIns="91440" bIns="45720" rtlCol="0" anchor="ctr">
            <a:normAutofit/>
          </a:bodyPr>
          <a:lstStyle/>
          <a:p>
            <a:r>
              <a:rPr lang="en-US" sz="2400" dirty="0"/>
              <a:t>Each week you will be completing 2 Topics (</a:t>
            </a:r>
            <a:r>
              <a:rPr lang="en-US" sz="2400" dirty="0" err="1"/>
              <a:t>ie</a:t>
            </a:r>
            <a:r>
              <a:rPr lang="en-US" sz="2400" dirty="0"/>
              <a:t>. Half a Unit) and will need to </a:t>
            </a:r>
            <a:r>
              <a:rPr lang="en-US" sz="2400" b="1" dirty="0"/>
              <a:t>schedule the following time in your diary:</a:t>
            </a:r>
          </a:p>
          <a:p>
            <a:pPr marL="857250" indent="-514350">
              <a:buFont typeface="+mj-lt"/>
              <a:buAutoNum type="arabicPeriod"/>
            </a:pPr>
            <a:r>
              <a:rPr lang="en-US" sz="2800" b="1" dirty="0"/>
              <a:t>x1 4hr or x2 2hr slots </a:t>
            </a:r>
            <a:r>
              <a:rPr lang="en-US" sz="2800" dirty="0"/>
              <a:t>for Topic 1 &amp; 2.</a:t>
            </a:r>
          </a:p>
          <a:p>
            <a:pPr marL="1371600" lvl="1" indent="-514350">
              <a:buFont typeface="Arial" panose="020B0604020202020204" pitchFamily="34" charset="0"/>
              <a:buChar char="•"/>
            </a:pPr>
            <a:r>
              <a:rPr lang="en-US" sz="2800" b="1" dirty="0"/>
              <a:t>+ Complete Assignment 1 tasks as you go.</a:t>
            </a:r>
          </a:p>
          <a:p>
            <a:pPr marL="857250" indent="-514350">
              <a:buFont typeface="+mj-lt"/>
              <a:buAutoNum type="arabicPeriod"/>
            </a:pPr>
            <a:r>
              <a:rPr lang="en-US" sz="2800" b="1" dirty="0"/>
              <a:t>+1hr slot </a:t>
            </a:r>
            <a:r>
              <a:rPr lang="en-US" sz="2800" dirty="0"/>
              <a:t>for your Project work each week.</a:t>
            </a:r>
          </a:p>
          <a:p>
            <a:pPr marL="57150" indent="-228600">
              <a:buFont typeface="Arial" panose="020B0604020202020204" pitchFamily="34" charset="0"/>
              <a:buChar char="•"/>
            </a:pPr>
            <a:r>
              <a:rPr lang="en-US" sz="2800" b="1" dirty="0"/>
              <a:t>Note: </a:t>
            </a:r>
            <a:r>
              <a:rPr lang="en-US" sz="2800" dirty="0"/>
              <a:t>You can schedule the above at a day &amp; time that is convenient for you.</a:t>
            </a:r>
          </a:p>
          <a:p>
            <a:pPr marL="57150" indent="-228600">
              <a:buFont typeface="Arial" panose="020B0604020202020204" pitchFamily="34" charset="0"/>
              <a:buChar char="•"/>
            </a:pPr>
            <a:endParaRPr lang="en-US" sz="2800" dirty="0"/>
          </a:p>
        </p:txBody>
      </p:sp>
      <p:sp>
        <p:nvSpPr>
          <p:cNvPr id="3" name="TextBox 2">
            <a:extLst>
              <a:ext uri="{FF2B5EF4-FFF2-40B4-BE49-F238E27FC236}">
                <a16:creationId xmlns:a16="http://schemas.microsoft.com/office/drawing/2014/main" id="{DE9F5755-7CB1-4215-B119-FEEF09CBC81B}"/>
              </a:ext>
            </a:extLst>
          </p:cNvPr>
          <p:cNvSpPr txBox="1"/>
          <p:nvPr/>
        </p:nvSpPr>
        <p:spPr>
          <a:xfrm>
            <a:off x="4361543" y="503559"/>
            <a:ext cx="3950312" cy="769441"/>
          </a:xfrm>
          <a:prstGeom prst="rect">
            <a:avLst/>
          </a:prstGeom>
          <a:noFill/>
        </p:spPr>
        <p:txBody>
          <a:bodyPr wrap="none" rtlCol="0">
            <a:spAutoFit/>
          </a:bodyPr>
          <a:lstStyle/>
          <a:p>
            <a:r>
              <a:rPr lang="en-US" sz="4400" b="1" u="sng" kern="1200" dirty="0">
                <a:solidFill>
                  <a:srgbClr val="FFFFFF"/>
                </a:solidFill>
                <a:latin typeface="+mj-lt"/>
                <a:ea typeface="+mj-ea"/>
                <a:cs typeface="+mj-cs"/>
              </a:rPr>
              <a:t>Weekly Schedule</a:t>
            </a:r>
            <a:endParaRPr lang="en-GB" sz="4400" u="sng" dirty="0"/>
          </a:p>
        </p:txBody>
      </p:sp>
    </p:spTree>
    <p:extLst>
      <p:ext uri="{BB962C8B-B14F-4D97-AF65-F5344CB8AC3E}">
        <p14:creationId xmlns:p14="http://schemas.microsoft.com/office/powerpoint/2010/main" val="18710852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1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ight Bulb and Gear">
            <a:extLst>
              <a:ext uri="{FF2B5EF4-FFF2-40B4-BE49-F238E27FC236}">
                <a16:creationId xmlns:a16="http://schemas.microsoft.com/office/drawing/2014/main" id="{0B3B46BE-8FDE-4B84-A3B7-BDFC1BDA9E9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1675" y="1410905"/>
            <a:ext cx="4032621" cy="4032621"/>
          </a:xfrm>
          <a:prstGeom prst="rect">
            <a:avLst/>
          </a:prstGeom>
        </p:spPr>
      </p:pic>
      <p:sp>
        <p:nvSpPr>
          <p:cNvPr id="37" name="Right Triangle 2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BEE81F-FAA5-4096-9B2D-24C34DC9D1E5}"/>
              </a:ext>
            </a:extLst>
          </p:cNvPr>
          <p:cNvSpPr>
            <a:spLocks noGrp="1"/>
          </p:cNvSpPr>
          <p:nvPr>
            <p:ph type="title"/>
          </p:nvPr>
        </p:nvSpPr>
        <p:spPr>
          <a:xfrm>
            <a:off x="5342288" y="771231"/>
            <a:ext cx="5642312" cy="1597228"/>
          </a:xfrm>
        </p:spPr>
        <p:txBody>
          <a:bodyPr>
            <a:normAutofit/>
          </a:bodyPr>
          <a:lstStyle/>
          <a:p>
            <a:r>
              <a:rPr lang="en-GB" sz="4200">
                <a:latin typeface="Calibri" panose="020F0502020204030204" pitchFamily="34" charset="0"/>
              </a:rPr>
              <a:t>Personal Project - Recommended timeline</a:t>
            </a:r>
            <a:endParaRPr lang="en-GB" sz="4200" dirty="0"/>
          </a:p>
        </p:txBody>
      </p:sp>
      <p:sp>
        <p:nvSpPr>
          <p:cNvPr id="3" name="Content Placeholder 2">
            <a:extLst>
              <a:ext uri="{FF2B5EF4-FFF2-40B4-BE49-F238E27FC236}">
                <a16:creationId xmlns:a16="http://schemas.microsoft.com/office/drawing/2014/main" id="{F6FE982C-D7DD-42A6-9A54-81917DA02EC5}"/>
              </a:ext>
            </a:extLst>
          </p:cNvPr>
          <p:cNvSpPr>
            <a:spLocks noGrp="1"/>
          </p:cNvSpPr>
          <p:nvPr>
            <p:ph idx="1"/>
          </p:nvPr>
        </p:nvSpPr>
        <p:spPr>
          <a:xfrm>
            <a:off x="5465660" y="2220686"/>
            <a:ext cx="5209597" cy="3505790"/>
          </a:xfrm>
        </p:spPr>
        <p:txBody>
          <a:bodyPr anchor="t">
            <a:normAutofit/>
          </a:bodyPr>
          <a:lstStyle/>
          <a:p>
            <a:pPr marL="0" indent="0">
              <a:buNone/>
            </a:pPr>
            <a:r>
              <a:rPr lang="en-GB" sz="2000" dirty="0">
                <a:latin typeface="Calibri" panose="020F0502020204030204" pitchFamily="34" charset="0"/>
              </a:rPr>
              <a:t>You will need to make progress on your personal project throughout the module.</a:t>
            </a:r>
          </a:p>
          <a:p>
            <a:pPr marL="457200" indent="-457200">
              <a:buFont typeface="+mj-lt"/>
              <a:buAutoNum type="arabicPeriod"/>
            </a:pPr>
            <a:r>
              <a:rPr lang="en-GB" sz="2400" b="1" dirty="0">
                <a:latin typeface="Calibri" panose="020F0502020204030204" pitchFamily="34" charset="0"/>
              </a:rPr>
              <a:t>October: Ideation. </a:t>
            </a:r>
            <a:br>
              <a:rPr lang="en-GB" sz="2000" b="1" dirty="0">
                <a:latin typeface="Calibri" panose="020F0502020204030204" pitchFamily="34" charset="0"/>
              </a:rPr>
            </a:br>
            <a:r>
              <a:rPr lang="en-GB" sz="1600" dirty="0">
                <a:latin typeface="Calibri" panose="020F0502020204030204" pitchFamily="34" charset="0"/>
              </a:rPr>
              <a:t>Come up with and refine your idea.</a:t>
            </a:r>
          </a:p>
          <a:p>
            <a:pPr marL="457200" indent="-457200">
              <a:buFont typeface="+mj-lt"/>
              <a:buAutoNum type="arabicPeriod"/>
            </a:pPr>
            <a:r>
              <a:rPr lang="en-GB" sz="2400" b="1" dirty="0">
                <a:latin typeface="Calibri" panose="020F0502020204030204" pitchFamily="34" charset="0"/>
              </a:rPr>
              <a:t>November: Design work.</a:t>
            </a:r>
          </a:p>
          <a:p>
            <a:pPr marL="457200" indent="-457200">
              <a:buFont typeface="+mj-lt"/>
              <a:buAutoNum type="arabicPeriod"/>
            </a:pPr>
            <a:r>
              <a:rPr lang="en-GB" sz="2400" b="1" dirty="0">
                <a:latin typeface="Calibri" panose="020F0502020204030204" pitchFamily="34" charset="0"/>
              </a:rPr>
              <a:t>December: Development work.</a:t>
            </a:r>
          </a:p>
          <a:p>
            <a:pPr marL="457200" indent="-457200">
              <a:buFont typeface="+mj-lt"/>
              <a:buAutoNum type="arabicPeriod"/>
            </a:pPr>
            <a:r>
              <a:rPr lang="en-GB" sz="2400" b="1" dirty="0">
                <a:latin typeface="Calibri" panose="020F0502020204030204" pitchFamily="34" charset="0"/>
              </a:rPr>
              <a:t>January </a:t>
            </a:r>
            <a:r>
              <a:rPr lang="en-GB" sz="2400" b="1" dirty="0" err="1">
                <a:latin typeface="Calibri" panose="020F0502020204030204" pitchFamily="34" charset="0"/>
              </a:rPr>
              <a:t>wk</a:t>
            </a:r>
            <a:r>
              <a:rPr lang="en-GB" sz="2400" b="1" dirty="0">
                <a:latin typeface="Calibri" panose="020F0502020204030204" pitchFamily="34" charset="0"/>
              </a:rPr>
              <a:t> 1: Create Project Video presentation. </a:t>
            </a:r>
            <a:br>
              <a:rPr lang="en-GB" sz="2000" dirty="0">
                <a:latin typeface="Calibri" panose="020F0502020204030204" pitchFamily="34" charset="0"/>
              </a:rPr>
            </a:br>
            <a:r>
              <a:rPr lang="en-GB" sz="1600" dirty="0">
                <a:latin typeface="Calibri" panose="020F0502020204030204" pitchFamily="34" charset="0"/>
              </a:rPr>
              <a:t>In PowerPoint or alternative, and submit.</a:t>
            </a:r>
            <a:endParaRPr lang="en-GB" sz="2000" dirty="0">
              <a:latin typeface="Calibri" panose="020F0502020204030204" pitchFamily="34" charset="0"/>
            </a:endParaRPr>
          </a:p>
        </p:txBody>
      </p:sp>
    </p:spTree>
    <p:extLst>
      <p:ext uri="{BB962C8B-B14F-4D97-AF65-F5344CB8AC3E}">
        <p14:creationId xmlns:p14="http://schemas.microsoft.com/office/powerpoint/2010/main" val="3749101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0162" y="2291415"/>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930133" y="2169059"/>
            <a:ext cx="4845237" cy="2893620"/>
          </a:xfrm>
        </p:spPr>
        <p:txBody>
          <a:bodyPr vert="horz" lIns="91440" tIns="45720" rIns="91440" bIns="45720" rtlCol="0" anchor="t">
            <a:normAutofit lnSpcReduction="10000"/>
          </a:bodyPr>
          <a:lstStyle/>
          <a:p>
            <a:pPr marL="57150" indent="-228600">
              <a:buFont typeface="Arial" panose="020B0604020202020204" pitchFamily="34" charset="0"/>
              <a:buChar char="•"/>
            </a:pPr>
            <a:r>
              <a:rPr lang="en-US" sz="2800" dirty="0"/>
              <a:t>THE KEY TO SUCCESS FOR THIS MODULE IS TO MAKE </a:t>
            </a:r>
            <a:r>
              <a:rPr lang="en-US" sz="2800" b="1" dirty="0"/>
              <a:t>WEEKLY PROGRESS. </a:t>
            </a:r>
          </a:p>
          <a:p>
            <a:pPr marL="57150" indent="-228600">
              <a:buFont typeface="Arial" panose="020B0604020202020204" pitchFamily="34" charset="0"/>
              <a:buChar char="•"/>
            </a:pPr>
            <a:r>
              <a:rPr lang="en-US" sz="2800" dirty="0"/>
              <a:t>You will not be able to leave it until the end. </a:t>
            </a:r>
          </a:p>
          <a:p>
            <a:pPr marL="57150" indent="-228600">
              <a:buFont typeface="Arial" panose="020B0604020202020204" pitchFamily="34" charset="0"/>
              <a:buChar char="•"/>
            </a:pPr>
            <a:r>
              <a:rPr lang="en-US" sz="2800" dirty="0"/>
              <a:t>You will not have enough time </a:t>
            </a:r>
            <a:r>
              <a:rPr lang="en-US" sz="2800" b="0" i="0" u="none" strike="noStrike" dirty="0">
                <a:effectLst/>
              </a:rPr>
              <a:t>to complete the assignment.</a:t>
            </a:r>
            <a:endParaRPr lang="en-US" sz="2800" dirty="0"/>
          </a:p>
          <a:p>
            <a:pPr marL="57150" indent="-228600">
              <a:buFont typeface="Arial" panose="020B0604020202020204" pitchFamily="34" charset="0"/>
              <a:buChar char="•"/>
            </a:pPr>
            <a:endParaRPr lang="en-US" sz="2800" dirty="0"/>
          </a:p>
        </p:txBody>
      </p:sp>
    </p:spTree>
    <p:extLst>
      <p:ext uri="{BB962C8B-B14F-4D97-AF65-F5344CB8AC3E}">
        <p14:creationId xmlns:p14="http://schemas.microsoft.com/office/powerpoint/2010/main" val="4112912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347" y="338980"/>
            <a:ext cx="3505495" cy="1622321"/>
          </a:xfrm>
        </p:spPr>
        <p:txBody>
          <a:bodyPr vert="horz" lIns="91440" tIns="45720" rIns="91440" bIns="45720" rtlCol="0" anchor="ctr">
            <a:normAutofit/>
          </a:bodyPr>
          <a:lstStyle/>
          <a:p>
            <a:r>
              <a:rPr lang="en-US" sz="3700" b="1" kern="1200" dirty="0">
                <a:solidFill>
                  <a:schemeClr val="tx1"/>
                </a:solidFill>
                <a:effectLst/>
                <a:latin typeface="+mj-lt"/>
                <a:ea typeface="+mj-ea"/>
                <a:cs typeface="+mj-cs"/>
              </a:rPr>
              <a:t>Navigating Through the Module</a:t>
            </a:r>
            <a:endParaRPr lang="en-US" sz="3700" b="1" u="sng" kern="1200" dirty="0">
              <a:solidFill>
                <a:schemeClr val="tx1"/>
              </a:solidFill>
              <a:latin typeface="+mj-lt"/>
              <a:ea typeface="+mj-ea"/>
              <a:cs typeface="+mj-cs"/>
            </a:endParaRPr>
          </a:p>
        </p:txBody>
      </p:sp>
      <p:sp>
        <p:nvSpPr>
          <p:cNvPr id="3" name="TextBox 2">
            <a:extLst>
              <a:ext uri="{FF2B5EF4-FFF2-40B4-BE49-F238E27FC236}">
                <a16:creationId xmlns:a16="http://schemas.microsoft.com/office/drawing/2014/main" id="{83E4C9C7-42E2-4684-819D-185BA2147A68}"/>
              </a:ext>
            </a:extLst>
          </p:cNvPr>
          <p:cNvSpPr txBox="1"/>
          <p:nvPr/>
        </p:nvSpPr>
        <p:spPr>
          <a:xfrm>
            <a:off x="391510" y="1961301"/>
            <a:ext cx="4106459" cy="4134699"/>
          </a:xfrm>
          <a:prstGeom prst="rect">
            <a:avLst/>
          </a:prstGeom>
        </p:spPr>
        <p:txBody>
          <a:bodyPr vert="horz" lIns="91440" tIns="45720" rIns="91440" bIns="45720" rtlCol="0">
            <a:normAutofit lnSpcReduction="10000"/>
          </a:bodyPr>
          <a:lstStyle/>
          <a:p>
            <a:pPr>
              <a:lnSpc>
                <a:spcPct val="90000"/>
              </a:lnSpc>
              <a:spcAft>
                <a:spcPts val="600"/>
              </a:spcAft>
            </a:pPr>
            <a:r>
              <a:rPr lang="en-US" sz="2000" dirty="0">
                <a:effectLst/>
              </a:rPr>
              <a:t>As you work through the module you will see the following icons:</a:t>
            </a:r>
          </a:p>
          <a:p>
            <a:pPr marL="342900" indent="-228600">
              <a:lnSpc>
                <a:spcPct val="90000"/>
              </a:lnSpc>
              <a:spcAft>
                <a:spcPts val="600"/>
              </a:spcAft>
              <a:buFont typeface="Arial" panose="020B0604020202020204" pitchFamily="34" charset="0"/>
              <a:buChar char="•"/>
            </a:pPr>
            <a:r>
              <a:rPr lang="en-US" sz="2000" b="1" dirty="0"/>
              <a:t>Helpful information and guidance</a:t>
            </a:r>
            <a:r>
              <a:rPr lang="en-US" sz="2000" dirty="0"/>
              <a:t>.</a:t>
            </a:r>
          </a:p>
          <a:p>
            <a:pPr marL="342900" indent="-228600">
              <a:lnSpc>
                <a:spcPct val="90000"/>
              </a:lnSpc>
              <a:spcAft>
                <a:spcPts val="600"/>
              </a:spcAft>
              <a:buFont typeface="Arial" panose="020B0604020202020204" pitchFamily="34" charset="0"/>
              <a:buChar char="•"/>
            </a:pPr>
            <a:r>
              <a:rPr lang="en-US" sz="2000" b="1" dirty="0">
                <a:effectLst/>
              </a:rPr>
              <a:t>Open link to an external resource</a:t>
            </a:r>
            <a:r>
              <a:rPr lang="en-US" sz="2000" dirty="0">
                <a:effectLst/>
              </a:rPr>
              <a:t>.</a:t>
            </a:r>
          </a:p>
          <a:p>
            <a:pPr marL="342900" indent="-228600">
              <a:lnSpc>
                <a:spcPct val="90000"/>
              </a:lnSpc>
              <a:spcAft>
                <a:spcPts val="600"/>
              </a:spcAft>
              <a:buFont typeface="Arial" panose="020B0604020202020204" pitchFamily="34" charset="0"/>
              <a:buChar char="•"/>
            </a:pPr>
            <a:r>
              <a:rPr lang="en-US" sz="2000" b="1" dirty="0"/>
              <a:t>Make notes </a:t>
            </a:r>
            <a:r>
              <a:rPr lang="en-US" sz="2000" dirty="0"/>
              <a:t>using your chosen method or as directed.</a:t>
            </a:r>
          </a:p>
          <a:p>
            <a:pPr marL="342900" indent="-228600">
              <a:lnSpc>
                <a:spcPct val="90000"/>
              </a:lnSpc>
              <a:spcAft>
                <a:spcPts val="600"/>
              </a:spcAft>
              <a:buFont typeface="Arial" panose="020B0604020202020204" pitchFamily="34" charset="0"/>
              <a:buChar char="•"/>
            </a:pPr>
            <a:r>
              <a:rPr lang="en-US" sz="2000" b="1" dirty="0">
                <a:effectLst/>
              </a:rPr>
              <a:t>App</a:t>
            </a:r>
            <a:r>
              <a:rPr lang="en-US" sz="2000" b="1" dirty="0"/>
              <a:t>roximate amount of time </a:t>
            </a:r>
            <a:r>
              <a:rPr lang="en-US" sz="2000" dirty="0"/>
              <a:t>to complete the activity.</a:t>
            </a:r>
          </a:p>
          <a:p>
            <a:pPr marL="342900" indent="-228600">
              <a:lnSpc>
                <a:spcPct val="90000"/>
              </a:lnSpc>
              <a:spcAft>
                <a:spcPts val="600"/>
              </a:spcAft>
              <a:buFont typeface="Arial" panose="020B0604020202020204" pitchFamily="34" charset="0"/>
              <a:buChar char="•"/>
            </a:pPr>
            <a:r>
              <a:rPr lang="en-US" sz="2000" b="1" dirty="0">
                <a:effectLst/>
              </a:rPr>
              <a:t>Essential Activity completion </a:t>
            </a:r>
            <a:r>
              <a:rPr lang="en-US" sz="2000" dirty="0">
                <a:effectLst/>
              </a:rPr>
              <a:t>to gain </a:t>
            </a:r>
            <a:r>
              <a:rPr lang="en-US" sz="2000" dirty="0"/>
              <a:t>marks.</a:t>
            </a:r>
          </a:p>
          <a:p>
            <a:pPr marL="342900" indent="-228600">
              <a:lnSpc>
                <a:spcPct val="90000"/>
              </a:lnSpc>
              <a:spcAft>
                <a:spcPts val="600"/>
              </a:spcAft>
              <a:buFont typeface="Arial" panose="020B0604020202020204" pitchFamily="34" charset="0"/>
              <a:buChar char="•"/>
            </a:pPr>
            <a:r>
              <a:rPr lang="en-US" sz="2000" b="1" dirty="0">
                <a:effectLst/>
              </a:rPr>
              <a:t>Level</a:t>
            </a:r>
            <a:r>
              <a:rPr lang="en-US" sz="2000" b="1" dirty="0"/>
              <a:t>-Up icon </a:t>
            </a:r>
            <a:r>
              <a:rPr lang="en-US" sz="2000" dirty="0"/>
              <a:t>for optional additional learning material.</a:t>
            </a:r>
            <a:endParaRPr lang="en-US" sz="2000" dirty="0">
              <a:effectLst/>
            </a:endParaRPr>
          </a:p>
          <a:p>
            <a:pPr indent="-228600">
              <a:lnSpc>
                <a:spcPct val="90000"/>
              </a:lnSpc>
              <a:spcAft>
                <a:spcPts val="600"/>
              </a:spcAft>
              <a:buFont typeface="Arial" panose="020B0604020202020204" pitchFamily="34" charset="0"/>
              <a:buChar char="•"/>
            </a:pPr>
            <a:endParaRPr lang="en-US" sz="2000" dirty="0"/>
          </a:p>
        </p:txBody>
      </p:sp>
      <p:sp>
        <p:nvSpPr>
          <p:cNvPr id="12" name="Rectangle 1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Moodle icon description. Please see Module introduction document on Moodle for more information.">
            <a:extLst>
              <a:ext uri="{FF2B5EF4-FFF2-40B4-BE49-F238E27FC236}">
                <a16:creationId xmlns:a16="http://schemas.microsoft.com/office/drawing/2014/main" id="{38013341-C762-466F-B13F-3E2A09D39C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05862" y="1313088"/>
            <a:ext cx="6019331" cy="4228578"/>
          </a:xfrm>
          <a:prstGeom prst="rect">
            <a:avLst/>
          </a:prstGeom>
          <a:effectLst/>
        </p:spPr>
      </p:pic>
      <p:sp>
        <p:nvSpPr>
          <p:cNvPr id="11" name="TextBox 10">
            <a:extLst>
              <a:ext uri="{FF2B5EF4-FFF2-40B4-BE49-F238E27FC236}">
                <a16:creationId xmlns:a16="http://schemas.microsoft.com/office/drawing/2014/main" id="{712E516B-A899-4FB5-8538-8740CF567137}"/>
              </a:ext>
            </a:extLst>
          </p:cNvPr>
          <p:cNvSpPr txBox="1"/>
          <p:nvPr/>
        </p:nvSpPr>
        <p:spPr>
          <a:xfrm>
            <a:off x="5203371" y="752059"/>
            <a:ext cx="6103257" cy="341632"/>
          </a:xfrm>
          <a:prstGeom prst="rect">
            <a:avLst/>
          </a:prstGeom>
          <a:noFill/>
        </p:spPr>
        <p:txBody>
          <a:bodyPr wrap="square">
            <a:spAutoFit/>
          </a:bodyPr>
          <a:lstStyle/>
          <a:p>
            <a:pPr>
              <a:lnSpc>
                <a:spcPct val="90000"/>
              </a:lnSpc>
              <a:spcAft>
                <a:spcPts val="600"/>
              </a:spcAft>
            </a:pPr>
            <a:r>
              <a:rPr lang="en-GB" sz="1800" dirty="0">
                <a:solidFill>
                  <a:schemeClr val="bg1"/>
                </a:solidFill>
              </a:rPr>
              <a:t>More info:</a:t>
            </a:r>
          </a:p>
        </p:txBody>
      </p:sp>
    </p:spTree>
    <p:extLst>
      <p:ext uri="{BB962C8B-B14F-4D97-AF65-F5344CB8AC3E}">
        <p14:creationId xmlns:p14="http://schemas.microsoft.com/office/powerpoint/2010/main" val="15144337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7351" y="454819"/>
            <a:ext cx="5931454" cy="1146176"/>
          </a:xfrm>
        </p:spPr>
        <p:txBody>
          <a:bodyPr vert="horz" lIns="91440" tIns="45720" rIns="91440" bIns="45720" rtlCol="0" anchor="ctr">
            <a:normAutofit fontScale="90000"/>
          </a:bodyPr>
          <a:lstStyle/>
          <a:p>
            <a:r>
              <a:rPr lang="en-US" sz="4000" b="1" kern="1200" dirty="0">
                <a:solidFill>
                  <a:schemeClr val="tx1"/>
                </a:solidFill>
                <a:effectLst/>
                <a:latin typeface="+mj-lt"/>
                <a:ea typeface="+mj-ea"/>
                <a:cs typeface="+mj-cs"/>
              </a:rPr>
              <a:t>Navigating Through the Module</a:t>
            </a:r>
            <a:endParaRPr lang="en-US" sz="4000" b="1" u="sng" kern="1200" dirty="0">
              <a:solidFill>
                <a:schemeClr val="tx1"/>
              </a:solidFill>
              <a:latin typeface="+mj-lt"/>
              <a:ea typeface="+mj-ea"/>
              <a:cs typeface="+mj-cs"/>
            </a:endParaRPr>
          </a:p>
        </p:txBody>
      </p:sp>
      <p:sp>
        <p:nvSpPr>
          <p:cNvPr id="10" name="Freeform: Shape 9">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83E4C9C7-42E2-4684-819D-185BA2147A68}"/>
              </a:ext>
            </a:extLst>
          </p:cNvPr>
          <p:cNvSpPr txBox="1"/>
          <p:nvPr/>
        </p:nvSpPr>
        <p:spPr>
          <a:xfrm>
            <a:off x="363548" y="1871498"/>
            <a:ext cx="4079142" cy="4344475"/>
          </a:xfrm>
          <a:prstGeom prst="rect">
            <a:avLst/>
          </a:prstGeom>
        </p:spPr>
        <p:txBody>
          <a:bodyPr vert="horz" lIns="91440" tIns="45720" rIns="91440" bIns="45720" rtlCol="0" anchor="ctr">
            <a:normAutofit/>
          </a:bodyPr>
          <a:lstStyle/>
          <a:p>
            <a:pPr marL="285750" indent="-228600">
              <a:lnSpc>
                <a:spcPct val="90000"/>
              </a:lnSpc>
              <a:spcAft>
                <a:spcPts val="800"/>
              </a:spcAft>
              <a:buFont typeface="Arial" panose="020B0604020202020204" pitchFamily="34" charset="0"/>
              <a:buChar char="•"/>
            </a:pPr>
            <a:r>
              <a:rPr lang="en-US" sz="2600" b="1" dirty="0">
                <a:solidFill>
                  <a:srgbClr val="FFFFFF"/>
                </a:solidFill>
                <a:effectLst/>
              </a:rPr>
              <a:t>COMPLETION OF ACTIVITIES </a:t>
            </a:r>
            <a:r>
              <a:rPr lang="en-US" sz="2600" dirty="0">
                <a:solidFill>
                  <a:srgbClr val="FFFFFF"/>
                </a:solidFill>
                <a:effectLst/>
              </a:rPr>
              <a:t>will </a:t>
            </a:r>
            <a:r>
              <a:rPr lang="en-US" sz="2600" b="1" dirty="0">
                <a:solidFill>
                  <a:srgbClr val="FFFFFF"/>
                </a:solidFill>
                <a:effectLst/>
              </a:rPr>
              <a:t>EARN YOU MARKS AND BADGES </a:t>
            </a:r>
            <a:r>
              <a:rPr lang="en-US" sz="2600" dirty="0">
                <a:solidFill>
                  <a:srgbClr val="FFFFFF"/>
                </a:solidFill>
                <a:effectLst/>
              </a:rPr>
              <a:t>towards the participation assessment element of the module. </a:t>
            </a:r>
            <a:endParaRPr lang="en-US" sz="2600" dirty="0">
              <a:solidFill>
                <a:srgbClr val="FFFFFF"/>
              </a:solidFill>
            </a:endParaRPr>
          </a:p>
          <a:p>
            <a:pPr marL="285750" indent="-228600">
              <a:lnSpc>
                <a:spcPct val="90000"/>
              </a:lnSpc>
              <a:spcAft>
                <a:spcPts val="800"/>
              </a:spcAft>
              <a:buFont typeface="Arial" panose="020B0604020202020204" pitchFamily="34" charset="0"/>
              <a:buChar char="•"/>
            </a:pPr>
            <a:r>
              <a:rPr lang="en-US" sz="2600" dirty="0">
                <a:solidFill>
                  <a:srgbClr val="FFFFFF"/>
                </a:solidFill>
                <a:effectLst/>
              </a:rPr>
              <a:t>You will need to </a:t>
            </a:r>
            <a:r>
              <a:rPr lang="en-US" sz="2600" b="1" dirty="0">
                <a:solidFill>
                  <a:srgbClr val="FFFFFF"/>
                </a:solidFill>
                <a:effectLst/>
              </a:rPr>
              <a:t>p</a:t>
            </a:r>
            <a:r>
              <a:rPr lang="en-US" sz="2600" b="1" dirty="0">
                <a:solidFill>
                  <a:srgbClr val="FFFFFF"/>
                </a:solidFill>
              </a:rPr>
              <a:t>ost in the forum, blog and </a:t>
            </a:r>
            <a:r>
              <a:rPr lang="en-US" sz="2600" b="1" dirty="0" err="1">
                <a:solidFill>
                  <a:srgbClr val="FFFFFF"/>
                </a:solidFill>
              </a:rPr>
              <a:t>padlet</a:t>
            </a:r>
            <a:r>
              <a:rPr lang="en-US" sz="2600" dirty="0">
                <a:solidFill>
                  <a:srgbClr val="FFFFFF"/>
                </a:solidFill>
              </a:rPr>
              <a:t> when prompted to earn the rewards.</a:t>
            </a:r>
            <a:endParaRPr lang="en-US" sz="2600" dirty="0">
              <a:solidFill>
                <a:srgbClr val="FFFFFF"/>
              </a:solidFill>
              <a:effectLst/>
            </a:endParaRPr>
          </a:p>
        </p:txBody>
      </p:sp>
      <p:pic>
        <p:nvPicPr>
          <p:cNvPr id="5" name="Picture 4" descr="A screenshot of a cell phone&#10;&#10;Description automatically generated">
            <a:extLst>
              <a:ext uri="{FF2B5EF4-FFF2-40B4-BE49-F238E27FC236}">
                <a16:creationId xmlns:a16="http://schemas.microsoft.com/office/drawing/2014/main" id="{5CA6D92D-05B4-48CF-8448-7726AD3C0E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3088" y="2285353"/>
            <a:ext cx="5170711" cy="3779542"/>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0264097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7">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9">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3">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FD8893E-594C-48E6-873B-A13D3A83FA31}"/>
              </a:ext>
            </a:extLst>
          </p:cNvPr>
          <p:cNvSpPr>
            <a:spLocks noGrp="1"/>
          </p:cNvSpPr>
          <p:nvPr>
            <p:ph type="title"/>
          </p:nvPr>
        </p:nvSpPr>
        <p:spPr>
          <a:xfrm>
            <a:off x="6978316" y="1431042"/>
            <a:ext cx="4055899" cy="3995916"/>
          </a:xfrm>
        </p:spPr>
        <p:txBody>
          <a:bodyPr anchor="ctr">
            <a:normAutofit/>
          </a:bodyPr>
          <a:lstStyle/>
          <a:p>
            <a:r>
              <a:rPr lang="en-GB"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Digital Badges</a:t>
            </a:r>
            <a:endParaRPr lang="en-GB" dirty="0">
              <a:solidFill>
                <a:schemeClr val="tx1">
                  <a:lumMod val="95000"/>
                  <a:lumOff val="5000"/>
                </a:schemeClr>
              </a:solidFill>
            </a:endParaRPr>
          </a:p>
        </p:txBody>
      </p:sp>
      <p:sp>
        <p:nvSpPr>
          <p:cNvPr id="26" name="Content Placeholder 2">
            <a:extLst>
              <a:ext uri="{FF2B5EF4-FFF2-40B4-BE49-F238E27FC236}">
                <a16:creationId xmlns:a16="http://schemas.microsoft.com/office/drawing/2014/main" id="{EB98949A-FB3A-4957-9889-5616243035E9}"/>
              </a:ext>
            </a:extLst>
          </p:cNvPr>
          <p:cNvSpPr>
            <a:spLocks noGrp="1"/>
          </p:cNvSpPr>
          <p:nvPr>
            <p:ph idx="1"/>
          </p:nvPr>
        </p:nvSpPr>
        <p:spPr>
          <a:xfrm>
            <a:off x="486229" y="457200"/>
            <a:ext cx="6492087" cy="6081485"/>
          </a:xfrm>
          <a:ln w="12700">
            <a:solidFill>
              <a:schemeClr val="tx1"/>
            </a:solidFill>
          </a:ln>
        </p:spPr>
        <p:txBody>
          <a:bodyPr anchor="ctr">
            <a:normAutofit/>
          </a:bodyPr>
          <a:lstStyle/>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Flying Start: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For engaging with essential documents (Intro and Handbook)</a:t>
            </a:r>
          </a:p>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Engagement: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Students have viewed the learning packages in full. </a:t>
            </a:r>
          </a:p>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Blogger: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Students have completed the specified no. of posts</a:t>
            </a:r>
          </a:p>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Discussion: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Students have completed the specified no of posts and replies</a:t>
            </a:r>
          </a:p>
          <a:p>
            <a:pPr>
              <a:spcAft>
                <a:spcPts val="800"/>
              </a:spcAft>
            </a:pPr>
            <a:r>
              <a:rPr lang="en-GB" sz="1800" b="1" dirty="0" err="1">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Ideator</a:t>
            </a:r>
            <a:r>
              <a:rPr lang="en-GB" sz="1800" b="1" dirty="0">
                <a:solidFill>
                  <a:schemeClr val="tx1">
                    <a:lumMod val="85000"/>
                    <a:lumOff val="15000"/>
                  </a:schemeClr>
                </a:solidFill>
                <a:latin typeface="Calibri" panose="020F0502020204030204" pitchFamily="34" charset="0"/>
                <a:ea typeface="Calibri" panose="020F0502020204030204" pitchFamily="34" charset="0"/>
                <a:cs typeface="Times New Roman" panose="02020603050405020304" pitchFamily="18" charset="0"/>
              </a:rPr>
              <a:t>:</a:t>
            </a: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For completion of all learning activities in Unit 1</a:t>
            </a:r>
          </a:p>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Designer: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For completion of all learning activities in Unit 2</a:t>
            </a:r>
          </a:p>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Networker: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For completion of all learning activities in Unit 3</a:t>
            </a:r>
          </a:p>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Inventor: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For completion of all learning activities in Unit 4</a:t>
            </a:r>
          </a:p>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Innovator: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For completion of all learning activities in the module.</a:t>
            </a:r>
          </a:p>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Changemaker: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For completion of all learning activities and assessment in the module.</a:t>
            </a:r>
          </a:p>
        </p:txBody>
      </p:sp>
    </p:spTree>
    <p:extLst>
      <p:ext uri="{BB962C8B-B14F-4D97-AF65-F5344CB8AC3E}">
        <p14:creationId xmlns:p14="http://schemas.microsoft.com/office/powerpoint/2010/main" val="33573190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BB38A1E2-3BDC-4484-999A-5C61E8E1B2CC}"/>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sz="4400" b="1" kern="1200" dirty="0">
                <a:solidFill>
                  <a:srgbClr val="FFFFFF"/>
                </a:solidFill>
                <a:latin typeface="+mj-lt"/>
                <a:ea typeface="+mj-ea"/>
                <a:cs typeface="+mj-cs"/>
              </a:rPr>
              <a:t>This week’s Activities &amp; Assignment task:</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167272" y="591343"/>
            <a:ext cx="7526977" cy="5023392"/>
          </a:xfrm>
        </p:spPr>
        <p:txBody>
          <a:bodyPr vert="horz" lIns="91440" tIns="45720" rIns="91440" bIns="45720" rtlCol="0" anchor="ctr">
            <a:normAutofit/>
          </a:bodyPr>
          <a:lstStyle/>
          <a:p>
            <a:r>
              <a:rPr lang="en-US" sz="3600" b="1" dirty="0"/>
              <a:t>Unit 1:</a:t>
            </a:r>
            <a:endParaRPr lang="en-US" sz="4400" b="1" dirty="0">
              <a:solidFill>
                <a:srgbClr val="FF0000"/>
              </a:solidFill>
              <a:highlight>
                <a:srgbClr val="FFFF00"/>
              </a:highlight>
            </a:endParaRPr>
          </a:p>
          <a:p>
            <a:pPr marL="719138" indent="-547688">
              <a:buFont typeface="+mj-lt"/>
              <a:buAutoNum type="arabicPeriod"/>
            </a:pPr>
            <a:r>
              <a:rPr lang="en-US" sz="3600" dirty="0"/>
              <a:t>Topic 1: </a:t>
            </a:r>
            <a:r>
              <a:rPr lang="en-US" sz="3600" b="1" dirty="0"/>
              <a:t>Activity 1, 2 &amp; 3 (2hrs)</a:t>
            </a:r>
            <a:endParaRPr lang="en-US" sz="3200" b="1" dirty="0"/>
          </a:p>
          <a:p>
            <a:pPr marL="719138" indent="-547688">
              <a:buFont typeface="+mj-lt"/>
              <a:buAutoNum type="arabicPeriod"/>
            </a:pPr>
            <a:r>
              <a:rPr lang="en-US" sz="3600" dirty="0"/>
              <a:t>Topic 2: </a:t>
            </a:r>
            <a:r>
              <a:rPr lang="en-US" sz="3600" b="1" dirty="0"/>
              <a:t>Activity 1, 2 &amp; 3 (2hrs)</a:t>
            </a:r>
            <a:endParaRPr lang="en-US" sz="3200" b="1" dirty="0"/>
          </a:p>
          <a:p>
            <a:pPr marL="752475" indent="-571500">
              <a:buFont typeface="Arial" panose="020B0604020202020204" pitchFamily="34" charset="0"/>
              <a:buChar char="•"/>
            </a:pPr>
            <a:r>
              <a:rPr lang="en-US" sz="3600" dirty="0"/>
              <a:t>Start Task 1 in Assignment 1.</a:t>
            </a:r>
          </a:p>
          <a:p>
            <a:pPr marL="180975"/>
            <a:r>
              <a:rPr lang="en-US" sz="3600" b="1" dirty="0"/>
              <a:t>/\ </a:t>
            </a:r>
            <a:r>
              <a:rPr lang="en-US" sz="3600" b="1" dirty="0">
                <a:solidFill>
                  <a:srgbClr val="FF0000"/>
                </a:solidFill>
                <a:highlight>
                  <a:srgbClr val="FFFF00"/>
                </a:highlight>
              </a:rPr>
              <a:t>These can be found on Moodle.</a:t>
            </a:r>
            <a:endParaRPr lang="en-US" sz="3600" b="1" dirty="0"/>
          </a:p>
          <a:p>
            <a:pPr marL="923925" indent="-742950">
              <a:buFont typeface="+mj-lt"/>
              <a:buAutoNum type="arabicPeriod" startAt="3"/>
            </a:pPr>
            <a:r>
              <a:rPr lang="en-US" sz="3600" b="1" dirty="0"/>
              <a:t>Start</a:t>
            </a:r>
            <a:r>
              <a:rPr lang="en-US" sz="3600" dirty="0"/>
              <a:t> </a:t>
            </a:r>
            <a:r>
              <a:rPr lang="en-US" sz="3600" b="1" dirty="0"/>
              <a:t>Project (1hr).</a:t>
            </a:r>
          </a:p>
        </p:txBody>
      </p:sp>
      <p:sp>
        <p:nvSpPr>
          <p:cNvPr id="2" name="TextBox 1">
            <a:extLst>
              <a:ext uri="{FF2B5EF4-FFF2-40B4-BE49-F238E27FC236}">
                <a16:creationId xmlns:a16="http://schemas.microsoft.com/office/drawing/2014/main" id="{78505289-923B-4162-897E-F588058E5D69}"/>
              </a:ext>
            </a:extLst>
          </p:cNvPr>
          <p:cNvSpPr txBox="1"/>
          <p:nvPr/>
        </p:nvSpPr>
        <p:spPr>
          <a:xfrm>
            <a:off x="166914" y="580343"/>
            <a:ext cx="5996770" cy="1446550"/>
          </a:xfrm>
          <a:prstGeom prst="rect">
            <a:avLst/>
          </a:prstGeom>
          <a:noFill/>
        </p:spPr>
        <p:txBody>
          <a:bodyPr wrap="none" rtlCol="0">
            <a:spAutoFit/>
          </a:bodyPr>
          <a:lstStyle/>
          <a:p>
            <a:r>
              <a:rPr lang="en-US" sz="4400" b="1" dirty="0">
                <a:solidFill>
                  <a:srgbClr val="FF0000"/>
                </a:solidFill>
                <a:highlight>
                  <a:srgbClr val="FFFF00"/>
                </a:highlight>
              </a:rPr>
              <a:t>Schedule in your diary \/</a:t>
            </a:r>
          </a:p>
          <a:p>
            <a:endParaRPr lang="en-GB" sz="4400" dirty="0"/>
          </a:p>
        </p:txBody>
      </p:sp>
    </p:spTree>
    <p:extLst>
      <p:ext uri="{BB962C8B-B14F-4D97-AF65-F5344CB8AC3E}">
        <p14:creationId xmlns:p14="http://schemas.microsoft.com/office/powerpoint/2010/main" val="33670237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BB38A1E2-3BDC-4484-999A-5C61E8E1B2CC}"/>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sz="4400" b="1" kern="1200" dirty="0">
                <a:solidFill>
                  <a:srgbClr val="FF0000"/>
                </a:solidFill>
                <a:highlight>
                  <a:srgbClr val="FFFF00"/>
                </a:highlight>
                <a:latin typeface="+mj-lt"/>
                <a:ea typeface="+mj-ea"/>
                <a:cs typeface="+mj-cs"/>
              </a:rPr>
              <a:t>Go to Moodle and complete the following for next week.</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051157" y="1476671"/>
            <a:ext cx="7836043" cy="3814964"/>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p>
            <a:r>
              <a:rPr lang="en-US" sz="3600" b="1" dirty="0"/>
              <a:t>Unit 1:</a:t>
            </a:r>
            <a:endParaRPr lang="en-US" sz="3600" b="1" dirty="0">
              <a:solidFill>
                <a:srgbClr val="FF0000"/>
              </a:solidFill>
              <a:highlight>
                <a:srgbClr val="FFFF00"/>
              </a:highlight>
            </a:endParaRPr>
          </a:p>
          <a:p>
            <a:pPr marL="719138" indent="-547688">
              <a:buFont typeface="+mj-lt"/>
              <a:buAutoNum type="arabicPeriod"/>
            </a:pPr>
            <a:r>
              <a:rPr lang="en-US" sz="3600" b="1" dirty="0"/>
              <a:t>Topic 1: Approx. 2hrs.</a:t>
            </a:r>
          </a:p>
          <a:p>
            <a:pPr marL="719138" indent="-547688">
              <a:buFont typeface="+mj-lt"/>
              <a:buAutoNum type="arabicPeriod"/>
            </a:pPr>
            <a:r>
              <a:rPr lang="en-US" sz="3600" b="1" dirty="0"/>
              <a:t>Topic 2: Approx. 2hrs.</a:t>
            </a:r>
          </a:p>
          <a:p>
            <a:pPr marL="742950" indent="-561975">
              <a:buFont typeface="+mj-lt"/>
              <a:buAutoNum type="arabicPeriod"/>
            </a:pPr>
            <a:r>
              <a:rPr lang="en-US" sz="3600" b="1" dirty="0"/>
              <a:t>Start</a:t>
            </a:r>
            <a:r>
              <a:rPr lang="en-US" sz="3600" dirty="0"/>
              <a:t> </a:t>
            </a:r>
            <a:r>
              <a:rPr lang="en-US" sz="3600" b="1" dirty="0"/>
              <a:t>Task 1 Assignment 1 &amp; Project ideation. Approx. 1hr.</a:t>
            </a:r>
          </a:p>
        </p:txBody>
      </p:sp>
      <p:sp>
        <p:nvSpPr>
          <p:cNvPr id="3" name="TextBox 2">
            <a:extLst>
              <a:ext uri="{FF2B5EF4-FFF2-40B4-BE49-F238E27FC236}">
                <a16:creationId xmlns:a16="http://schemas.microsoft.com/office/drawing/2014/main" id="{74C4A6F2-EF4E-4D1D-8853-9231B65E61D8}"/>
              </a:ext>
            </a:extLst>
          </p:cNvPr>
          <p:cNvSpPr txBox="1"/>
          <p:nvPr/>
        </p:nvSpPr>
        <p:spPr>
          <a:xfrm>
            <a:off x="754743" y="645674"/>
            <a:ext cx="1472263" cy="830997"/>
          </a:xfrm>
          <a:prstGeom prst="rect">
            <a:avLst/>
          </a:prstGeom>
          <a:noFill/>
        </p:spPr>
        <p:txBody>
          <a:bodyPr wrap="none" rtlCol="0">
            <a:spAutoFit/>
          </a:bodyPr>
          <a:lstStyle/>
          <a:p>
            <a:r>
              <a:rPr lang="en-US" sz="4800" b="1" kern="1200" dirty="0">
                <a:latin typeface="+mj-lt"/>
                <a:ea typeface="+mj-ea"/>
                <a:cs typeface="+mj-cs"/>
              </a:rPr>
              <a:t>Next:</a:t>
            </a:r>
            <a:endParaRPr lang="en-GB" sz="4800" dirty="0"/>
          </a:p>
        </p:txBody>
      </p:sp>
    </p:spTree>
    <p:extLst>
      <p:ext uri="{BB962C8B-B14F-4D97-AF65-F5344CB8AC3E}">
        <p14:creationId xmlns:p14="http://schemas.microsoft.com/office/powerpoint/2010/main" val="7559971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BB38A1E2-3BDC-4484-999A-5C61E8E1B2CC}"/>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sz="4400" b="1" kern="1200" dirty="0">
                <a:solidFill>
                  <a:srgbClr val="FF0000"/>
                </a:solidFill>
                <a:highlight>
                  <a:srgbClr val="FFFF00"/>
                </a:highlight>
                <a:latin typeface="+mj-lt"/>
                <a:ea typeface="+mj-ea"/>
                <a:cs typeface="+mj-cs"/>
              </a:rPr>
              <a:t>Go to Moodle and complete the following for next week.</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051157" y="1476671"/>
            <a:ext cx="7526977" cy="3814964"/>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p>
            <a:r>
              <a:rPr lang="en-US" sz="3600" b="1" dirty="0"/>
              <a:t>Unit 1:</a:t>
            </a:r>
            <a:endParaRPr lang="en-US" sz="4400" b="1" dirty="0">
              <a:solidFill>
                <a:srgbClr val="FF0000"/>
              </a:solidFill>
              <a:highlight>
                <a:srgbClr val="FFFF00"/>
              </a:highlight>
            </a:endParaRPr>
          </a:p>
          <a:p>
            <a:pPr marL="719138" indent="-547688">
              <a:buFont typeface="+mj-lt"/>
              <a:buAutoNum type="arabicPeriod"/>
            </a:pPr>
            <a:r>
              <a:rPr lang="en-US" sz="3600" dirty="0"/>
              <a:t>Topic 1: </a:t>
            </a:r>
            <a:r>
              <a:rPr lang="en-US" sz="3600" b="1" dirty="0"/>
              <a:t>Activity 1, 2 &amp; 3 (2.5hrs)</a:t>
            </a:r>
            <a:endParaRPr lang="en-US" sz="3200" b="1" dirty="0"/>
          </a:p>
          <a:p>
            <a:pPr marL="719138" indent="-547688">
              <a:buFont typeface="+mj-lt"/>
              <a:buAutoNum type="arabicPeriod"/>
            </a:pPr>
            <a:r>
              <a:rPr lang="en-US" sz="3600" dirty="0"/>
              <a:t>Topic 2: </a:t>
            </a:r>
            <a:r>
              <a:rPr lang="en-US" sz="3600" b="1" dirty="0"/>
              <a:t>Activity 1, 2 &amp; 3 (2.5hrs)</a:t>
            </a:r>
            <a:endParaRPr lang="en-US" sz="3200" b="1" dirty="0"/>
          </a:p>
          <a:p>
            <a:pPr marL="742950" indent="-561975">
              <a:buFont typeface="+mj-lt"/>
              <a:buAutoNum type="arabicPeriod"/>
            </a:pPr>
            <a:r>
              <a:rPr lang="en-US" sz="3600" b="1" dirty="0"/>
              <a:t>Start</a:t>
            </a:r>
            <a:r>
              <a:rPr lang="en-US" sz="3600" dirty="0"/>
              <a:t> </a:t>
            </a:r>
            <a:r>
              <a:rPr lang="en-US" sz="3600" b="1" dirty="0"/>
              <a:t>Task 1 in Assignment 1 (1hr).</a:t>
            </a:r>
          </a:p>
        </p:txBody>
      </p:sp>
      <p:sp>
        <p:nvSpPr>
          <p:cNvPr id="3" name="TextBox 2">
            <a:extLst>
              <a:ext uri="{FF2B5EF4-FFF2-40B4-BE49-F238E27FC236}">
                <a16:creationId xmlns:a16="http://schemas.microsoft.com/office/drawing/2014/main" id="{74C4A6F2-EF4E-4D1D-8853-9231B65E61D8}"/>
              </a:ext>
            </a:extLst>
          </p:cNvPr>
          <p:cNvSpPr txBox="1"/>
          <p:nvPr/>
        </p:nvSpPr>
        <p:spPr>
          <a:xfrm>
            <a:off x="754743" y="645674"/>
            <a:ext cx="1472263" cy="830997"/>
          </a:xfrm>
          <a:prstGeom prst="rect">
            <a:avLst/>
          </a:prstGeom>
          <a:noFill/>
        </p:spPr>
        <p:txBody>
          <a:bodyPr wrap="none" rtlCol="0">
            <a:spAutoFit/>
          </a:bodyPr>
          <a:lstStyle/>
          <a:p>
            <a:r>
              <a:rPr lang="en-US" sz="4800" b="1" kern="1200" dirty="0">
                <a:latin typeface="+mj-lt"/>
                <a:ea typeface="+mj-ea"/>
                <a:cs typeface="+mj-cs"/>
              </a:rPr>
              <a:t>Next:</a:t>
            </a:r>
            <a:endParaRPr lang="en-GB" sz="4800" dirty="0"/>
          </a:p>
        </p:txBody>
      </p:sp>
    </p:spTree>
    <p:extLst>
      <p:ext uri="{BB962C8B-B14F-4D97-AF65-F5344CB8AC3E}">
        <p14:creationId xmlns:p14="http://schemas.microsoft.com/office/powerpoint/2010/main" val="21103990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Save / Download participant list from teams.</a:t>
            </a:r>
          </a:p>
        </p:txBody>
      </p:sp>
    </p:spTree>
    <p:extLst>
      <p:ext uri="{BB962C8B-B14F-4D97-AF65-F5344CB8AC3E}">
        <p14:creationId xmlns:p14="http://schemas.microsoft.com/office/powerpoint/2010/main" val="29612666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US" sz="2000" dirty="0">
                <a:solidFill>
                  <a:srgbClr val="FFFFFF"/>
                </a:solidFill>
              </a:rPr>
              <a:t>Note: For more information about the module please read the ‘</a:t>
            </a:r>
            <a:r>
              <a:rPr lang="en-US" sz="2000" b="1" dirty="0">
                <a:solidFill>
                  <a:srgbClr val="FFFFFF"/>
                </a:solidFill>
              </a:rPr>
              <a:t>Module introduction</a:t>
            </a:r>
            <a:r>
              <a:rPr lang="en-US" sz="2000" dirty="0">
                <a:solidFill>
                  <a:srgbClr val="FFFFFF"/>
                </a:solidFill>
              </a:rPr>
              <a:t>’ document in the ‘Welcome and Information’ section on Moodle.</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AF550-48D3-40BA-987B-1D6B58271E4D}"/>
              </a:ext>
            </a:extLst>
          </p:cNvPr>
          <p:cNvSpPr>
            <a:spLocks noGrp="1"/>
          </p:cNvSpPr>
          <p:nvPr>
            <p:ph type="title"/>
          </p:nvPr>
        </p:nvSpPr>
        <p:spPr/>
        <p:txBody>
          <a:bodyPr/>
          <a:lstStyle/>
          <a:p>
            <a:r>
              <a:rPr lang="en-GB" dirty="0"/>
              <a:t>Archive slides</a:t>
            </a:r>
          </a:p>
        </p:txBody>
      </p:sp>
      <p:sp>
        <p:nvSpPr>
          <p:cNvPr id="3" name="Content Placeholder 2">
            <a:extLst>
              <a:ext uri="{FF2B5EF4-FFF2-40B4-BE49-F238E27FC236}">
                <a16:creationId xmlns:a16="http://schemas.microsoft.com/office/drawing/2014/main" id="{81913310-EB65-4F3D-86D6-94F4666EBBFD}"/>
              </a:ext>
            </a:extLst>
          </p:cNvPr>
          <p:cNvSpPr>
            <a:spLocks noGrp="1"/>
          </p:cNvSpPr>
          <p:nvPr>
            <p:ph idx="1"/>
          </p:nvPr>
        </p:nvSpPr>
        <p:spPr/>
        <p:txBody>
          <a:bodyPr/>
          <a:lstStyle/>
          <a:p>
            <a:r>
              <a:rPr lang="en-GB" dirty="0"/>
              <a:t>Next.</a:t>
            </a:r>
          </a:p>
        </p:txBody>
      </p:sp>
    </p:spTree>
    <p:extLst>
      <p:ext uri="{BB962C8B-B14F-4D97-AF65-F5344CB8AC3E}">
        <p14:creationId xmlns:p14="http://schemas.microsoft.com/office/powerpoint/2010/main" val="39048571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3505495" cy="1622321"/>
          </a:xfrm>
        </p:spPr>
        <p:txBody>
          <a:bodyPr vert="horz" lIns="91440" tIns="45720" rIns="91440" bIns="45720" rtlCol="0" anchor="ctr">
            <a:normAutofit/>
          </a:bodyPr>
          <a:lstStyle/>
          <a:p>
            <a:r>
              <a:rPr lang="en-US" b="1" kern="1200">
                <a:solidFill>
                  <a:schemeClr val="tx1"/>
                </a:solidFill>
                <a:latin typeface="+mj-lt"/>
                <a:ea typeface="+mj-ea"/>
                <a:cs typeface="+mj-cs"/>
              </a:rPr>
              <a:t>Badges</a:t>
            </a:r>
          </a:p>
        </p:txBody>
      </p:sp>
      <p:sp>
        <p:nvSpPr>
          <p:cNvPr id="3" name="TextBox 2">
            <a:extLst>
              <a:ext uri="{FF2B5EF4-FFF2-40B4-BE49-F238E27FC236}">
                <a16:creationId xmlns:a16="http://schemas.microsoft.com/office/drawing/2014/main" id="{83E4C9C7-42E2-4684-819D-185BA2147A68}"/>
              </a:ext>
            </a:extLst>
          </p:cNvPr>
          <p:cNvSpPr txBox="1"/>
          <p:nvPr/>
        </p:nvSpPr>
        <p:spPr>
          <a:xfrm>
            <a:off x="648930" y="2075543"/>
            <a:ext cx="3787668" cy="3785419"/>
          </a:xfrm>
          <a:prstGeom prst="rect">
            <a:avLst/>
          </a:prstGeom>
        </p:spPr>
        <p:txBody>
          <a:bodyPr vert="horz" lIns="91440" tIns="45720" rIns="91440" bIns="45720" rtlCol="0">
            <a:normAutofit/>
          </a:bodyPr>
          <a:lstStyle/>
          <a:p>
            <a:pPr>
              <a:lnSpc>
                <a:spcPct val="90000"/>
              </a:lnSpc>
              <a:spcAft>
                <a:spcPts val="600"/>
              </a:spcAft>
            </a:pPr>
            <a:r>
              <a:rPr lang="en-US" sz="2400" dirty="0">
                <a:effectLst/>
              </a:rPr>
              <a:t>In this module there are badges for you to collect. E.g.</a:t>
            </a:r>
          </a:p>
          <a:p>
            <a:pPr marL="342900" indent="-228600">
              <a:lnSpc>
                <a:spcPct val="90000"/>
              </a:lnSpc>
              <a:spcAft>
                <a:spcPts val="600"/>
              </a:spcAft>
              <a:buFont typeface="Arial" panose="020B0604020202020204" pitchFamily="34" charset="0"/>
              <a:buChar char="•"/>
            </a:pPr>
            <a:r>
              <a:rPr lang="en-US" sz="2400" dirty="0"/>
              <a:t>The </a:t>
            </a:r>
            <a:r>
              <a:rPr lang="en-US" sz="2400" b="1" dirty="0"/>
              <a:t>Discussion badge</a:t>
            </a:r>
            <a:r>
              <a:rPr lang="en-US" sz="2400" dirty="0"/>
              <a:t>.</a:t>
            </a:r>
          </a:p>
          <a:p>
            <a:pPr marL="342900" indent="-228600">
              <a:lnSpc>
                <a:spcPct val="90000"/>
              </a:lnSpc>
              <a:spcAft>
                <a:spcPts val="600"/>
              </a:spcAft>
              <a:buFont typeface="Arial" panose="020B0604020202020204" pitchFamily="34" charset="0"/>
              <a:buChar char="•"/>
            </a:pPr>
            <a:r>
              <a:rPr lang="en-US" sz="2400" dirty="0">
                <a:effectLst/>
              </a:rPr>
              <a:t>The </a:t>
            </a:r>
            <a:r>
              <a:rPr lang="en-US" sz="2400" b="1" dirty="0">
                <a:effectLst/>
              </a:rPr>
              <a:t>Engagement badge</a:t>
            </a:r>
            <a:r>
              <a:rPr lang="en-US" sz="2400" dirty="0">
                <a:effectLst/>
              </a:rPr>
              <a:t>.</a:t>
            </a:r>
          </a:p>
          <a:p>
            <a:pPr marL="342900" indent="-228600">
              <a:lnSpc>
                <a:spcPct val="90000"/>
              </a:lnSpc>
              <a:spcAft>
                <a:spcPts val="600"/>
              </a:spcAft>
              <a:buFont typeface="Arial" panose="020B0604020202020204" pitchFamily="34" charset="0"/>
              <a:buChar char="•"/>
            </a:pPr>
            <a:r>
              <a:rPr lang="en-US" sz="2400" dirty="0"/>
              <a:t>The </a:t>
            </a:r>
            <a:r>
              <a:rPr lang="en-US" sz="2400" b="1" dirty="0"/>
              <a:t>Blog badge</a:t>
            </a:r>
            <a:r>
              <a:rPr lang="en-US" sz="2400" dirty="0"/>
              <a:t>.</a:t>
            </a:r>
            <a:endParaRPr lang="en-US" sz="2400" dirty="0">
              <a:effectLst/>
            </a:endParaRPr>
          </a:p>
          <a:p>
            <a:pPr indent="-228600">
              <a:lnSpc>
                <a:spcPct val="90000"/>
              </a:lnSpc>
              <a:spcAft>
                <a:spcPts val="600"/>
              </a:spcAft>
              <a:buFont typeface="Arial" panose="020B0604020202020204" pitchFamily="34" charset="0"/>
              <a:buChar char="•"/>
            </a:pPr>
            <a:endParaRPr lang="en-US" sz="2400" dirty="0"/>
          </a:p>
        </p:txBody>
      </p:sp>
      <p:grpSp>
        <p:nvGrpSpPr>
          <p:cNvPr id="8" name="Group 7">
            <a:extLst>
              <a:ext uri="{FF2B5EF4-FFF2-40B4-BE49-F238E27FC236}">
                <a16:creationId xmlns:a16="http://schemas.microsoft.com/office/drawing/2014/main" id="{E45997D5-DF3B-4BDA-8B4B-D84FED075BE5}"/>
              </a:ext>
            </a:extLst>
          </p:cNvPr>
          <p:cNvGrpSpPr/>
          <p:nvPr/>
        </p:nvGrpSpPr>
        <p:grpSpPr>
          <a:xfrm>
            <a:off x="5405862" y="723704"/>
            <a:ext cx="6019331" cy="4463917"/>
            <a:chOff x="4013909" y="554597"/>
            <a:chExt cx="7751928" cy="5748805"/>
          </a:xfrm>
        </p:grpSpPr>
        <p:pic>
          <p:nvPicPr>
            <p:cNvPr id="5" name="Picture 4" descr="3 Badges to collect. Please see Module introduction document in Moodle for more information.">
              <a:extLst>
                <a:ext uri="{FF2B5EF4-FFF2-40B4-BE49-F238E27FC236}">
                  <a16:creationId xmlns:a16="http://schemas.microsoft.com/office/drawing/2014/main" id="{3E9FEC60-28D7-4BAA-8941-9E34317DFF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3909" y="554597"/>
              <a:ext cx="7751928" cy="5748805"/>
            </a:xfrm>
            <a:prstGeom prst="rect">
              <a:avLst/>
            </a:prstGeom>
          </p:spPr>
        </p:pic>
        <p:sp>
          <p:nvSpPr>
            <p:cNvPr id="6" name="TextBox 5">
              <a:extLst>
                <a:ext uri="{FF2B5EF4-FFF2-40B4-BE49-F238E27FC236}">
                  <a16:creationId xmlns:a16="http://schemas.microsoft.com/office/drawing/2014/main" id="{C559D39A-85D7-4F62-8FDB-43945FB5714D}"/>
                </a:ext>
              </a:extLst>
            </p:cNvPr>
            <p:cNvSpPr txBox="1"/>
            <p:nvPr/>
          </p:nvSpPr>
          <p:spPr>
            <a:xfrm>
              <a:off x="4013909" y="554597"/>
              <a:ext cx="1172500" cy="369332"/>
            </a:xfrm>
            <a:prstGeom prst="rect">
              <a:avLst/>
            </a:prstGeom>
            <a:noFill/>
          </p:spPr>
          <p:txBody>
            <a:bodyPr wrap="none" rtlCol="0">
              <a:normAutofit/>
            </a:bodyPr>
            <a:lstStyle/>
            <a:p>
              <a:pPr>
                <a:lnSpc>
                  <a:spcPct val="90000"/>
                </a:lnSpc>
                <a:spcAft>
                  <a:spcPts val="600"/>
                </a:spcAft>
              </a:pPr>
              <a:r>
                <a:rPr lang="en-GB" sz="1300" dirty="0">
                  <a:solidFill>
                    <a:schemeClr val="bg1"/>
                  </a:solidFill>
                </a:rPr>
                <a:t>More info:</a:t>
              </a:r>
            </a:p>
          </p:txBody>
        </p:sp>
      </p:grpSp>
      <p:sp>
        <p:nvSpPr>
          <p:cNvPr id="9" name="TextBox 8">
            <a:extLst>
              <a:ext uri="{FF2B5EF4-FFF2-40B4-BE49-F238E27FC236}">
                <a16:creationId xmlns:a16="http://schemas.microsoft.com/office/drawing/2014/main" id="{FF1FA5E6-7900-41C8-972E-E566DE71586A}"/>
              </a:ext>
            </a:extLst>
          </p:cNvPr>
          <p:cNvSpPr txBox="1"/>
          <p:nvPr/>
        </p:nvSpPr>
        <p:spPr>
          <a:xfrm>
            <a:off x="5372300" y="5187621"/>
            <a:ext cx="6335486" cy="1169551"/>
          </a:xfrm>
          <a:prstGeom prst="rect">
            <a:avLst/>
          </a:prstGeom>
          <a:noFill/>
        </p:spPr>
        <p:txBody>
          <a:bodyPr wrap="square" rtlCol="0">
            <a:spAutoFit/>
          </a:bodyPr>
          <a:lstStyle/>
          <a:p>
            <a:r>
              <a:rPr lang="en-GB" sz="1400"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By collecting all 3 badges you will be awarded FULL MARKS for the participation element of the assessment. Don’t worry if you don’t manage to collect all the badges, you will still be awarded marks based on your level of contribution to the activities. </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solidFill>
                <a:schemeClr val="bg1"/>
              </a:solidFill>
            </a:endParaRPr>
          </a:p>
        </p:txBody>
      </p:sp>
    </p:spTree>
    <p:extLst>
      <p:ext uri="{BB962C8B-B14F-4D97-AF65-F5344CB8AC3E}">
        <p14:creationId xmlns:p14="http://schemas.microsoft.com/office/powerpoint/2010/main" val="221796683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2.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TotalTime>
  <Words>1376</Words>
  <Application>Microsoft Office PowerPoint</Application>
  <PresentationFormat>Widescreen</PresentationFormat>
  <Paragraphs>150</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Calibri Light</vt:lpstr>
      <vt:lpstr>Roboto</vt:lpstr>
      <vt:lpstr>Wingdings</vt:lpstr>
      <vt:lpstr>Office Theme</vt:lpstr>
      <vt:lpstr>PowerPoint Presentation</vt:lpstr>
      <vt:lpstr>The aim of the module is:</vt:lpstr>
      <vt:lpstr>Personal &amp; Professional development</vt:lpstr>
      <vt:lpstr>Top tip: Fav. Biscuits &amp; Beverage</vt:lpstr>
      <vt:lpstr>Module L&amp;T Strategy</vt:lpstr>
      <vt:lpstr>Module consists of 4 Units</vt:lpstr>
      <vt:lpstr>Module Structure</vt:lpstr>
      <vt:lpstr>Module Structure</vt:lpstr>
      <vt:lpstr>Module Assessment: 2 Assignments</vt:lpstr>
      <vt:lpstr>Assignment  1 &amp; 2  look  and  location.</vt:lpstr>
      <vt:lpstr>Assignment 1: Start Your Project</vt:lpstr>
      <vt:lpstr>Assignment 2 = Your Practical Project</vt:lpstr>
      <vt:lpstr>Focus: Assignment 1</vt:lpstr>
      <vt:lpstr>IMPORTANT: Schedule the following time in your diary. </vt:lpstr>
      <vt:lpstr>Personal Project - Recommended timeline</vt:lpstr>
      <vt:lpstr>The Key to Success</vt:lpstr>
      <vt:lpstr>Navigating Through the Module</vt:lpstr>
      <vt:lpstr>Navigating Through the Module</vt:lpstr>
      <vt:lpstr>Digital Badges</vt:lpstr>
      <vt:lpstr>This week’s Activities &amp; Assignment task:</vt:lpstr>
      <vt:lpstr>Go to Moodle and complete the following for next week.</vt:lpstr>
      <vt:lpstr>Go to Moodle and complete the following for next week.</vt:lpstr>
      <vt:lpstr>Register.</vt:lpstr>
      <vt:lpstr> Questions.</vt:lpstr>
      <vt:lpstr>The End.</vt:lpstr>
      <vt:lpstr>Archive slides</vt:lpstr>
      <vt:lpstr>Badges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4</cp:revision>
  <dcterms:created xsi:type="dcterms:W3CDTF">2020-09-27T14:20:38Z</dcterms:created>
  <dcterms:modified xsi:type="dcterms:W3CDTF">2020-09-28T17:41:34Z</dcterms:modified>
</cp:coreProperties>
</file>