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 r:id="rId5"/>
    <p:sldId id="276" r:id="rId6"/>
    <p:sldId id="274" r:id="rId7"/>
    <p:sldId id="259" r:id="rId8"/>
    <p:sldId id="258" r:id="rId9"/>
    <p:sldId id="283" r:id="rId10"/>
    <p:sldId id="284" r:id="rId11"/>
    <p:sldId id="286" r:id="rId12"/>
    <p:sldId id="285" r:id="rId13"/>
    <p:sldId id="262" r:id="rId14"/>
    <p:sldId id="281" r:id="rId15"/>
    <p:sldId id="263" r:id="rId16"/>
    <p:sldId id="268" r:id="rId17"/>
    <p:sldId id="269" r:id="rId18"/>
    <p:sldId id="267" r:id="rId19"/>
    <p:sldId id="282" r:id="rId20"/>
    <p:sldId id="264" r:id="rId21"/>
    <p:sldId id="271" r:id="rId22"/>
    <p:sldId id="270" r:id="rId23"/>
    <p:sldId id="265" r:id="rId24"/>
    <p:sldId id="272" r:id="rId25"/>
    <p:sldId id="280" r:id="rId26"/>
    <p:sldId id="277" r:id="rId27"/>
    <p:sldId id="287" r:id="rId28"/>
    <p:sldId id="278" r:id="rId29"/>
    <p:sldId id="266" r:id="rId30"/>
    <p:sldId id="28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irst Section" id="{B3B5FDDC-B6A6-4B9E-9A15-43EAA3AD3F04}">
          <p14:sldIdLst>
            <p14:sldId id="256"/>
            <p14:sldId id="276"/>
          </p14:sldIdLst>
        </p14:section>
        <p14:section name="Introduction" id="{207CC2E9-FEED-463B-8EA8-2AB562961823}">
          <p14:sldIdLst>
            <p14:sldId id="274"/>
            <p14:sldId id="259"/>
          </p14:sldIdLst>
        </p14:section>
        <p14:section name="Literature Review" id="{277E2927-E1BC-44DC-B265-5BEE6DCC2600}">
          <p14:sldIdLst>
            <p14:sldId id="258"/>
            <p14:sldId id="283"/>
            <p14:sldId id="284"/>
          </p14:sldIdLst>
        </p14:section>
        <p14:section name="Methodology" id="{428B3C65-9EB2-4E63-890B-F256B8C57D98}">
          <p14:sldIdLst>
            <p14:sldId id="286"/>
            <p14:sldId id="285"/>
            <p14:sldId id="262"/>
            <p14:sldId id="281"/>
            <p14:sldId id="263"/>
            <p14:sldId id="268"/>
            <p14:sldId id="269"/>
            <p14:sldId id="267"/>
            <p14:sldId id="282"/>
            <p14:sldId id="264"/>
            <p14:sldId id="271"/>
            <p14:sldId id="270"/>
          </p14:sldIdLst>
        </p14:section>
        <p14:section name="Testing" id="{FE2BCEA4-529E-4952-B421-CE3F77EE5FE4}">
          <p14:sldIdLst>
            <p14:sldId id="265"/>
            <p14:sldId id="272"/>
          </p14:sldIdLst>
        </p14:section>
        <p14:section name="Evaluation and Conclusion" id="{0ED96F04-9199-45B2-B9B9-4232B71D15D0}">
          <p14:sldIdLst>
            <p14:sldId id="280"/>
            <p14:sldId id="277"/>
            <p14:sldId id="287"/>
            <p14:sldId id="278"/>
            <p14:sldId id="266"/>
            <p14:sldId id="28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C7B818-5E8D-DAD6-0969-BA21B5821159}" v="4" dt="2025-04-09T08:54:16.024"/>
    <p1510:client id="{4235A823-D901-4675-95F9-0227F7C8C255}" v="47" dt="2025-04-09T02:06:29.392"/>
    <p1510:client id="{90FE5541-076D-4399-A140-029F6A9BA231}" v="22" dt="2025-04-08T09:45:13.603"/>
    <p1510:client id="{C0930B0F-A26F-4B77-0631-63F50259370D}" v="20" dt="2025-04-09T08:41:40.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30576" autoAdjust="0"/>
  </p:normalViewPr>
  <p:slideViewPr>
    <p:cSldViewPr snapToGrid="0">
      <p:cViewPr varScale="1">
        <p:scale>
          <a:sx n="34" d="100"/>
          <a:sy n="34" d="100"/>
        </p:scale>
        <p:origin x="355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19187 (Joachim Manlongat)" userId="S::119187@nptcgroup.ac.uk::aec05ed7-7ec5-459e-948a-42effb3bacf8" providerId="AD" clId="Web-{21C7B818-5E8D-DAD6-0969-BA21B5821159}"/>
    <pc:docChg chg="modSld">
      <pc:chgData name="119187 (Joachim Manlongat)" userId="S::119187@nptcgroup.ac.uk::aec05ed7-7ec5-459e-948a-42effb3bacf8" providerId="AD" clId="Web-{21C7B818-5E8D-DAD6-0969-BA21B5821159}" dt="2025-04-09T08:54:16.024" v="68" actId="20577"/>
      <pc:docMkLst>
        <pc:docMk/>
      </pc:docMkLst>
      <pc:sldChg chg="modSp modNotes">
        <pc:chgData name="119187 (Joachim Manlongat)" userId="S::119187@nptcgroup.ac.uk::aec05ed7-7ec5-459e-948a-42effb3bacf8" providerId="AD" clId="Web-{21C7B818-5E8D-DAD6-0969-BA21B5821159}" dt="2025-04-09T08:54:16.024" v="68" actId="20577"/>
        <pc:sldMkLst>
          <pc:docMk/>
          <pc:sldMk cId="2249165796" sldId="285"/>
        </pc:sldMkLst>
        <pc:spChg chg="mod">
          <ac:chgData name="119187 (Joachim Manlongat)" userId="S::119187@nptcgroup.ac.uk::aec05ed7-7ec5-459e-948a-42effb3bacf8" providerId="AD" clId="Web-{21C7B818-5E8D-DAD6-0969-BA21B5821159}" dt="2025-04-09T08:54:16.024" v="68" actId="20577"/>
          <ac:spMkLst>
            <pc:docMk/>
            <pc:sldMk cId="2249165796" sldId="285"/>
            <ac:spMk id="3" creationId="{A55E432B-F800-55ED-3E23-F4C2DF784544}"/>
          </ac:spMkLst>
        </pc:spChg>
      </pc:sldChg>
    </pc:docChg>
  </pc:docChgLst>
  <pc:docChgLst>
    <pc:chgData name="119187 (Joachim Manlongat)" userId="S::119187@nptcgroup.ac.uk::aec05ed7-7ec5-459e-948a-42effb3bacf8" providerId="AD" clId="Web-{C0930B0F-A26F-4B77-0631-63F50259370D}"/>
    <pc:docChg chg="modSld sldOrd">
      <pc:chgData name="119187 (Joachim Manlongat)" userId="S::119187@nptcgroup.ac.uk::aec05ed7-7ec5-459e-948a-42effb3bacf8" providerId="AD" clId="Web-{C0930B0F-A26F-4B77-0631-63F50259370D}" dt="2025-04-09T08:41:40.954" v="21" actId="20577"/>
      <pc:docMkLst>
        <pc:docMk/>
      </pc:docMkLst>
      <pc:sldChg chg="modNotes">
        <pc:chgData name="119187 (Joachim Manlongat)" userId="S::119187@nptcgroup.ac.uk::aec05ed7-7ec5-459e-948a-42effb3bacf8" providerId="AD" clId="Web-{C0930B0F-A26F-4B77-0631-63F50259370D}" dt="2025-04-09T08:39:52.608" v="1"/>
        <pc:sldMkLst>
          <pc:docMk/>
          <pc:sldMk cId="4010223397" sldId="256"/>
        </pc:sldMkLst>
      </pc:sldChg>
      <pc:sldChg chg="modSp">
        <pc:chgData name="119187 (Joachim Manlongat)" userId="S::119187@nptcgroup.ac.uk::aec05ed7-7ec5-459e-948a-42effb3bacf8" providerId="AD" clId="Web-{C0930B0F-A26F-4B77-0631-63F50259370D}" dt="2025-04-09T08:41:40.954" v="21" actId="20577"/>
        <pc:sldMkLst>
          <pc:docMk/>
          <pc:sldMk cId="2812296259" sldId="266"/>
        </pc:sldMkLst>
        <pc:spChg chg="mod">
          <ac:chgData name="119187 (Joachim Manlongat)" userId="S::119187@nptcgroup.ac.uk::aec05ed7-7ec5-459e-948a-42effb3bacf8" providerId="AD" clId="Web-{C0930B0F-A26F-4B77-0631-63F50259370D}" dt="2025-04-09T08:41:40.954" v="21" actId="20577"/>
          <ac:spMkLst>
            <pc:docMk/>
            <pc:sldMk cId="2812296259" sldId="266"/>
            <ac:spMk id="3" creationId="{1ABF4B0C-91AC-1406-1E4E-26211060BDD8}"/>
          </ac:spMkLst>
        </pc:spChg>
      </pc:sldChg>
      <pc:sldChg chg="ord">
        <pc:chgData name="119187 (Joachim Manlongat)" userId="S::119187@nptcgroup.ac.uk::aec05ed7-7ec5-459e-948a-42effb3bacf8" providerId="AD" clId="Web-{C0930B0F-A26F-4B77-0631-63F50259370D}" dt="2025-04-09T08:40:41.969" v="3"/>
        <pc:sldMkLst>
          <pc:docMk/>
          <pc:sldMk cId="1375323081" sldId="277"/>
        </pc:sldMkLst>
      </pc:sldChg>
      <pc:sldChg chg="mod modShow">
        <pc:chgData name="119187 (Joachim Manlongat)" userId="S::119187@nptcgroup.ac.uk::aec05ed7-7ec5-459e-948a-42effb3bacf8" providerId="AD" clId="Web-{C0930B0F-A26F-4B77-0631-63F50259370D}" dt="2025-04-09T08:40:26.218" v="2"/>
        <pc:sldMkLst>
          <pc:docMk/>
          <pc:sldMk cId="2000385681"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29FC8-2FE5-4ECA-B57A-88F87BD1210F}" type="datetimeFigureOut">
              <a:rPr lang="en-GB" smtClean="0"/>
              <a:t>10/04/2025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5A166C-E8C0-4E62-A335-C0A4D7EAA39A}" type="slidenum">
              <a:rPr lang="en-GB" smtClean="0"/>
              <a:t>‹#›</a:t>
            </a:fld>
            <a:endParaRPr lang="en-GB"/>
          </a:p>
        </p:txBody>
      </p:sp>
    </p:spTree>
    <p:extLst>
      <p:ext uri="{BB962C8B-B14F-4D97-AF65-F5344CB8AC3E}">
        <p14:creationId xmlns:p14="http://schemas.microsoft.com/office/powerpoint/2010/main" val="441928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a:t>
            </a:fld>
            <a:endParaRPr lang="en-GB"/>
          </a:p>
        </p:txBody>
      </p:sp>
    </p:spTree>
    <p:extLst>
      <p:ext uri="{BB962C8B-B14F-4D97-AF65-F5344CB8AC3E}">
        <p14:creationId xmlns:p14="http://schemas.microsoft.com/office/powerpoint/2010/main" val="1459152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the proposal, the Lit Review was the big write up for that part of the major project. Only discuss:</a:t>
            </a:r>
          </a:p>
          <a:p>
            <a:endParaRPr lang="en-GB" dirty="0"/>
          </a:p>
          <a:p>
            <a:r>
              <a:rPr lang="en-GB" dirty="0"/>
              <a:t>Key Concepts - Briefly summarize the relevant theoretical frameworks and prior research</a:t>
            </a:r>
          </a:p>
          <a:p>
            <a:r>
              <a:rPr lang="en-GB" dirty="0"/>
              <a:t>Gaps in knowledge - Highlight the gaps in existing research that your dissertation addresses</a:t>
            </a:r>
          </a:p>
          <a:p>
            <a:endParaRPr lang="en-GB" dirty="0"/>
          </a:p>
          <a:p>
            <a:r>
              <a:rPr lang="en-GB" dirty="0"/>
              <a:t>Tools used</a:t>
            </a:r>
          </a:p>
          <a:p>
            <a:r>
              <a:rPr lang="en-GB" dirty="0"/>
              <a:t>Tools not used</a:t>
            </a:r>
          </a:p>
          <a:p>
            <a:r>
              <a:rPr lang="en-GB" dirty="0"/>
              <a:t>Why were they used</a:t>
            </a:r>
          </a:p>
          <a:p>
            <a:endParaRPr lang="en-GB" dirty="0"/>
          </a:p>
          <a:p>
            <a:r>
              <a:rPr lang="en-GB" dirty="0"/>
              <a:t>Discussion</a:t>
            </a:r>
          </a:p>
          <a:p>
            <a:r>
              <a:rPr lang="en-GB" dirty="0"/>
              <a:t>	Interpretation - Explain what your findings mean and how they relate to existing research</a:t>
            </a:r>
          </a:p>
          <a:p>
            <a:r>
              <a:rPr lang="en-GB" dirty="0"/>
              <a:t>	Limitations – Practical and theoretical implications of the research</a:t>
            </a:r>
          </a:p>
          <a:p>
            <a:r>
              <a:rPr lang="en-GB" dirty="0"/>
              <a:t>	Limitations</a:t>
            </a:r>
          </a:p>
          <a:p>
            <a:endParaRPr lang="en-GB" dirty="0"/>
          </a:p>
          <a:p>
            <a:r>
              <a:rPr lang="en-GB" dirty="0"/>
              <a:t>Conclusion - Briefly summarize your main findings and their significance</a:t>
            </a:r>
          </a:p>
          <a:p>
            <a:r>
              <a:rPr lang="en-GB" dirty="0"/>
              <a:t>Future Research - Use this example as a learning curve and foundation</a:t>
            </a:r>
          </a:p>
          <a:p>
            <a:endParaRPr lang="en-GB" dirty="0"/>
          </a:p>
          <a:p>
            <a:r>
              <a:rPr lang="en-GB" dirty="0"/>
              <a:t>Final thoughts – Be more positive in this presentation compared to the dissertation</a:t>
            </a:r>
          </a:p>
        </p:txBody>
      </p:sp>
      <p:sp>
        <p:nvSpPr>
          <p:cNvPr id="4" name="Slide Number Placeholder 3"/>
          <p:cNvSpPr>
            <a:spLocks noGrp="1"/>
          </p:cNvSpPr>
          <p:nvPr>
            <p:ph type="sldNum" sz="quarter" idx="5"/>
          </p:nvPr>
        </p:nvSpPr>
        <p:spPr/>
        <p:txBody>
          <a:bodyPr/>
          <a:lstStyle/>
          <a:p>
            <a:fld id="{275A166C-E8C0-4E62-A335-C0A4D7EAA39A}" type="slidenum">
              <a:rPr lang="en-GB" smtClean="0"/>
              <a:t>2</a:t>
            </a:fld>
            <a:endParaRPr lang="en-GB"/>
          </a:p>
        </p:txBody>
      </p:sp>
    </p:spTree>
    <p:extLst>
      <p:ext uri="{BB962C8B-B14F-4D97-AF65-F5344CB8AC3E}">
        <p14:creationId xmlns:p14="http://schemas.microsoft.com/office/powerpoint/2010/main" val="3092633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7E00-C72C-E705-DF24-C4306B6C3B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33C9B5-881F-68BB-F1A6-31C60E5F35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84FE24-F817-066E-AF69-BDC27D54B818}"/>
              </a:ext>
            </a:extLst>
          </p:cNvPr>
          <p:cNvSpPr>
            <a:spLocks noGrp="1"/>
          </p:cNvSpPr>
          <p:nvPr>
            <p:ph type="body" idx="1"/>
          </p:nvPr>
        </p:nvSpPr>
        <p:spPr/>
        <p:txBody>
          <a:bodyPr/>
          <a:lstStyle/>
          <a:p>
            <a:r>
              <a:rPr lang="en-GB" dirty="0"/>
              <a:t>What is it? - </a:t>
            </a:r>
          </a:p>
          <a:p>
            <a:endParaRPr lang="en-GB" dirty="0"/>
          </a:p>
          <a:p>
            <a:r>
              <a:rPr lang="en-GB" dirty="0"/>
              <a:t>Why? – Form arguments to provide reason. Allowing issues specific to an area that may or may not have been talked about. This impact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ptos" panose="020B0004020202020204" pitchFamily="34" charset="0"/>
                <a:ea typeface="Aptos" panose="020B0004020202020204" pitchFamily="34" charset="0"/>
                <a:cs typeface="Aptos" panose="020B0004020202020204" pitchFamily="34" charset="0"/>
              </a:rPr>
              <a:t>The guidance of these tools output consistency and accuracy, providing less amounts of labour and more organisation with references that can be stored in one place systematically. [47] Every software surrounding referencing has a distinctive feature although they are similar to one another. [23] An application to provide a direct approach with good usability to help users finish their work with a faster, direct approach as opposed to the features and premium offers that available tools provide. </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p>
            <a:endParaRPr lang="en-GB" dirty="0"/>
          </a:p>
          <a:p>
            <a:endParaRPr lang="en-GB" dirty="0"/>
          </a:p>
          <a:p>
            <a:r>
              <a:rPr lang="en-GB" dirty="0"/>
              <a:t>Ref-Tool – Enables users to complete academic research.</a:t>
            </a:r>
          </a:p>
        </p:txBody>
      </p:sp>
      <p:sp>
        <p:nvSpPr>
          <p:cNvPr id="4" name="Slide Number Placeholder 3">
            <a:extLst>
              <a:ext uri="{FF2B5EF4-FFF2-40B4-BE49-F238E27FC236}">
                <a16:creationId xmlns:a16="http://schemas.microsoft.com/office/drawing/2014/main" id="{0A02963E-18F6-27DF-364E-127F006FCBE5}"/>
              </a:ext>
            </a:extLst>
          </p:cNvPr>
          <p:cNvSpPr>
            <a:spLocks noGrp="1"/>
          </p:cNvSpPr>
          <p:nvPr>
            <p:ph type="sldNum" sz="quarter" idx="5"/>
          </p:nvPr>
        </p:nvSpPr>
        <p:spPr/>
        <p:txBody>
          <a:bodyPr/>
          <a:lstStyle/>
          <a:p>
            <a:fld id="{275A166C-E8C0-4E62-A335-C0A4D7EAA39A}" type="slidenum">
              <a:rPr lang="en-GB" smtClean="0"/>
              <a:t>3</a:t>
            </a:fld>
            <a:endParaRPr lang="en-GB"/>
          </a:p>
        </p:txBody>
      </p:sp>
    </p:spTree>
    <p:extLst>
      <p:ext uri="{BB962C8B-B14F-4D97-AF65-F5344CB8AC3E}">
        <p14:creationId xmlns:p14="http://schemas.microsoft.com/office/powerpoint/2010/main" val="1836690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This research project was about investigate the use of academic referencing and its management applications.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To adopt the use-case and provide a wealth of functionality that can be seen as confusing to some users and that this might be improved by concentrating on a single citation standard. [2]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This project was for the client. To make ends meet. An application was proposed after providing a brief discussion. It was informal but it all went down to the outcome. The idea it brought to me. Sometime later, I emailed the client a list of questions. This was a mono method carried out, by a list of questions were given to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Basically, the project involves a client as they are </a:t>
            </a:r>
            <a:r>
              <a:rPr lang="en-GB" sz="1800" dirty="0" err="1">
                <a:effectLst/>
                <a:latin typeface="Aptos" panose="020B0004020202020204" pitchFamily="34" charset="0"/>
                <a:ea typeface="Aptos" panose="020B0004020202020204" pitchFamily="34" charset="0"/>
                <a:cs typeface="Aptos" panose="020B0004020202020204" pitchFamily="34" charset="0"/>
              </a:rPr>
              <a:t>endgoal</a:t>
            </a:r>
            <a:r>
              <a:rPr lang="en-GB" sz="1800" dirty="0">
                <a:effectLst/>
                <a:latin typeface="Aptos" panose="020B0004020202020204" pitchFamily="34" charset="0"/>
                <a:ea typeface="Aptos" panose="020B0004020202020204" pitchFamily="34" charset="0"/>
                <a:cs typeface="Aptos" panose="020B0004020202020204" pitchFamily="34" charset="0"/>
              </a:rPr>
              <a:t> to provide them an application that meets their requirements.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With the availability of tools for referencing applications found available online, there has yet to be a referencing application that meets the expectations which is causing deficit infrastructure for a development requirement. When it comes to choosing the right software, it is either met with a premium or issues that all other available tools seem to have. The area of referencing tools should be investigated.</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4</a:t>
            </a:fld>
            <a:endParaRPr lang="en-GB"/>
          </a:p>
        </p:txBody>
      </p:sp>
    </p:spTree>
    <p:extLst>
      <p:ext uri="{BB962C8B-B14F-4D97-AF65-F5344CB8AC3E}">
        <p14:creationId xmlns:p14="http://schemas.microsoft.com/office/powerpoint/2010/main" val="715854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Aptos" panose="020B0004020202020204" pitchFamily="34" charset="0"/>
              </a:rPr>
              <a:t>Assortment of referencing formats that are not always easy to cite, but could be accommodated and also preventing plagiarism. </a:t>
            </a:r>
          </a:p>
          <a:p>
            <a:r>
              <a:rPr lang="en-GB" sz="1800" dirty="0">
                <a:effectLst/>
                <a:latin typeface="Aptos" panose="020B0004020202020204" pitchFamily="34" charset="0"/>
              </a:rPr>
              <a:t>Different areas or fields would have their own way of referencing found sources.</a:t>
            </a:r>
          </a:p>
          <a:p>
            <a:endParaRPr lang="en-GB" sz="1800" dirty="0">
              <a:effectLst/>
              <a:latin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Referencing is how you acknowledge the source of the information you have used based on how it is referred in your work. </a:t>
            </a:r>
          </a:p>
          <a:p>
            <a:endParaRPr lang="en-GB" sz="1800" dirty="0">
              <a:effectLst/>
              <a:latin typeface="Aptos" panose="020B0004020202020204" pitchFamily="34" charset="0"/>
            </a:endParaRPr>
          </a:p>
          <a:p>
            <a:r>
              <a:rPr lang="en-GB" sz="1800" dirty="0">
                <a:effectLst/>
                <a:latin typeface="Aptos" panose="020B0004020202020204" pitchFamily="34" charset="0"/>
              </a:rPr>
              <a:t>Copying ideas, claiming as your own than acknowledging others as part of making your work original.</a:t>
            </a:r>
          </a:p>
          <a:p>
            <a:r>
              <a:rPr lang="en-GB" sz="1800" dirty="0">
                <a:effectLst/>
                <a:latin typeface="Aptos" panose="020B0004020202020204" pitchFamily="34" charset="0"/>
                <a:ea typeface="Aptos" panose="020B0004020202020204" pitchFamily="34" charset="0"/>
                <a:cs typeface="Aptos" panose="020B0004020202020204" pitchFamily="34" charset="0"/>
              </a:rPr>
              <a:t>Plagiarism can be seen as intentional, as it is an act or a form of theft to cut corners by taking ideas or context from others. [9] It may also be found unintentionally which may be caused by poor academic writing </a:t>
            </a:r>
            <a:endParaRPr lang="en-GB" sz="1800" dirty="0">
              <a:effectLst/>
              <a:latin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Should the person be held accountable for the academic misconduct? They would face the consequence of having their status revoked and their information falsified. Schools already teach students about academic writing and plagiarism</a:t>
            </a:r>
            <a:endParaRPr lang="en-GB" sz="1800" dirty="0">
              <a:effectLst/>
              <a:latin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In academic writing, integrity is by means the acting in a way that is fair, honest, impartial, respectful and responsible in your research and effort in work. expected to research and reference the experts who have previously made the research. [12] To produce original work, ideas and words are taken inspiration from gathered research, as this is to ensure that the research is broad and about how the works of other scholars have influenced understanding.</a:t>
            </a:r>
          </a:p>
          <a:p>
            <a:endParaRPr lang="en-GB" sz="1800" dirty="0">
              <a:effectLst/>
              <a:latin typeface="Aptos" panose="020B0004020202020204" pitchFamily="34" charset="0"/>
            </a:endParaRPr>
          </a:p>
          <a:p>
            <a:endParaRPr lang="en-GB" sz="1800" dirty="0">
              <a:effectLst/>
              <a:latin typeface="Aptos" panose="020B0004020202020204" pitchFamily="34" charset="0"/>
            </a:endParaRPr>
          </a:p>
          <a:p>
            <a:endParaRPr lang="en-GB" sz="1800" dirty="0">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Referencing tools are a convenient set of tools to generate a list of references. They can be found at most, as websites and other alternative such as a software for desktop that produces a structure. [23] This is all to save time in academic writing.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800" dirty="0">
              <a:effectLst/>
              <a:latin typeface="Aptos" panose="020B0004020202020204" pitchFamily="34" charset="0"/>
            </a:endParaRPr>
          </a:p>
          <a:p>
            <a:r>
              <a:rPr lang="en-GB" sz="1800" dirty="0">
                <a:effectLst/>
                <a:latin typeface="Aptos" panose="020B0004020202020204" pitchFamily="34" charset="0"/>
              </a:rPr>
              <a:t>Various online tools available, some free (provided premiums) or paid. This can be an issue which will be addressed</a:t>
            </a:r>
          </a:p>
          <a:p>
            <a:r>
              <a:rPr lang="en-GB" sz="1800" dirty="0">
                <a:effectLst/>
                <a:latin typeface="Aptos" panose="020B0004020202020204" pitchFamily="34" charset="0"/>
              </a:rPr>
              <a:t>Hand, traditional, time consuming</a:t>
            </a:r>
          </a:p>
          <a:p>
            <a:endParaRPr lang="en-GB" sz="1800" dirty="0">
              <a:effectLst/>
              <a:latin typeface="Aptos" panose="020B0004020202020204" pitchFamily="34" charset="0"/>
            </a:endParaRPr>
          </a:p>
          <a:p>
            <a:endParaRPr lang="en-GB" sz="1800" dirty="0">
              <a:effectLst/>
              <a:latin typeface="Aptos" panose="020B0004020202020204" pitchFamily="34" charset="0"/>
            </a:endParaRPr>
          </a:p>
          <a:p>
            <a:endParaRPr lang="en-GB" sz="1800" dirty="0">
              <a:effectLst/>
              <a:latin typeface="Aptos"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5</a:t>
            </a:fld>
            <a:endParaRPr lang="en-GB"/>
          </a:p>
        </p:txBody>
      </p:sp>
    </p:spTree>
    <p:extLst>
      <p:ext uri="{BB962C8B-B14F-4D97-AF65-F5344CB8AC3E}">
        <p14:creationId xmlns:p14="http://schemas.microsoft.com/office/powerpoint/2010/main" val="426379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Websites are the most intuitive for accessibility</a:t>
            </a:r>
          </a:p>
          <a:p>
            <a:endParaRPr lang="en-GB" dirty="0"/>
          </a:p>
          <a:p>
            <a:r>
              <a:rPr lang="en-GB" dirty="0"/>
              <a:t>Desktops are reliable, more robust and secure. Allowing files to be within your space than online</a:t>
            </a:r>
          </a:p>
          <a:p>
            <a:endParaRPr lang="en-GB" dirty="0"/>
          </a:p>
          <a:p>
            <a:r>
              <a:rPr lang="en-GB" dirty="0"/>
              <a:t>Mobiles are the most popular but bad usability out of the 3</a:t>
            </a:r>
          </a:p>
          <a:p>
            <a:endParaRPr lang="en-GB" dirty="0"/>
          </a:p>
          <a:p>
            <a:endParaRPr lang="en-GB" dirty="0"/>
          </a:p>
          <a:p>
            <a:endParaRPr lang="en-GB" dirty="0"/>
          </a:p>
          <a:p>
            <a:r>
              <a:rPr lang="en-GB" sz="1800" dirty="0">
                <a:effectLst/>
                <a:latin typeface="Aptos" panose="020B0004020202020204" pitchFamily="34" charset="0"/>
                <a:ea typeface="Aptos" panose="020B0004020202020204" pitchFamily="34" charset="0"/>
                <a:cs typeface="Aptos" panose="020B0004020202020204" pitchFamily="34" charset="0"/>
              </a:rPr>
              <a:t>Programming allows the possibility of the application build project to happen. Programming languages are a set of rules written and developed by a programmer to deliver instructions to the computer to accomplish a task.</a:t>
            </a:r>
          </a:p>
          <a:p>
            <a:endParaRPr lang="en-GB" sz="1800" dirty="0">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rPr>
              <a:t>With OOP, it </a:t>
            </a:r>
            <a:r>
              <a:rPr lang="en-GB" sz="1800" dirty="0">
                <a:effectLst/>
                <a:latin typeface="Aptos" panose="020B0004020202020204" pitchFamily="34" charset="0"/>
                <a:ea typeface="Aptos" panose="020B0004020202020204" pitchFamily="34" charset="0"/>
                <a:cs typeface="Aptos" panose="020B0004020202020204" pitchFamily="34" charset="0"/>
              </a:rPr>
              <a:t>can be managed without interacting with their inner attributes, describing object behaviour and functions through a declaration of classes. Applications that use OOP can be made simpler to test and read, enable response to any occurring issues, and generally a leaner approach to programming. [37]</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.NET is the available platform with tools and libraries for C#. The benefit for .NET is that it also supports running websites, services, desktop apps, that are oriented towards Windows. [38]</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6</a:t>
            </a:fld>
            <a:endParaRPr lang="en-GB"/>
          </a:p>
        </p:txBody>
      </p:sp>
    </p:spTree>
    <p:extLst>
      <p:ext uri="{BB962C8B-B14F-4D97-AF65-F5344CB8AC3E}">
        <p14:creationId xmlns:p14="http://schemas.microsoft.com/office/powerpoint/2010/main" val="859683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JSON can be used extensively and universally as it is not dependent on any language. It is directly translatable to generate and parse. [42] JSON is commonly used for transmitting data in web or desktop applications.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p>
            <a:r>
              <a:rPr lang="en-GB" sz="1800" dirty="0">
                <a:effectLst/>
                <a:latin typeface="Aptos" panose="020B0004020202020204" pitchFamily="34" charset="0"/>
                <a:ea typeface="Aptos" panose="020B0004020202020204" pitchFamily="34" charset="0"/>
                <a:cs typeface="Aptos" panose="020B0004020202020204" pitchFamily="34" charset="0"/>
              </a:rPr>
              <a:t>File formats in general determine how data can be used. [42] As this application is a database that contains string to be converted into a file, it is important to decide what use of file formats are used for preserving data.</a:t>
            </a:r>
          </a:p>
          <a:p>
            <a:endParaRPr lang="en-GB" sz="1800" dirty="0">
              <a:effectLst/>
              <a:latin typeface="Aptos" panose="020B0004020202020204" pitchFamily="34" charset="0"/>
            </a:endParaRPr>
          </a:p>
          <a:p>
            <a:r>
              <a:rPr lang="en-GB" dirty="0"/>
              <a:t>Serialization Deserialization</a:t>
            </a:r>
          </a:p>
          <a:p>
            <a:endParaRPr lang="en-GB" dirty="0"/>
          </a:p>
          <a:p>
            <a:r>
              <a:rPr lang="en-GB" sz="1800" dirty="0" err="1">
                <a:effectLst/>
                <a:latin typeface="Aptos" panose="020B0004020202020204" pitchFamily="34" charset="0"/>
                <a:ea typeface="Times New Roman" panose="02020603050405020304" pitchFamily="18" charset="0"/>
                <a:cs typeface="Times New Roman" panose="02020603050405020304" pitchFamily="18" charset="0"/>
              </a:rPr>
              <a:t>Newtonsoft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JSON is a package that was acknowledged and used as a library for applying and handling JSON files in NET. As this application used JSON as the file format to store it is appropriate for the specific use case as save/load application for using data.</a:t>
            </a:r>
          </a:p>
          <a:p>
            <a:endParaRPr lang="en-GB" sz="1800" dirty="0">
              <a:effectLst/>
              <a:latin typeface="Aptos" panose="020B0004020202020204" pitchFamily="34" charset="0"/>
              <a:cs typeface="Times New Roman" panose="02020603050405020304" pitchFamily="18" charset="0"/>
            </a:endParaRPr>
          </a:p>
          <a:p>
            <a:r>
              <a:rPr lang="en-GB" sz="1800" dirty="0">
                <a:effectLst/>
                <a:latin typeface="Aptos" panose="020B0004020202020204" pitchFamily="34" charset="0"/>
                <a:cs typeface="Times New Roman" panose="02020603050405020304" pitchFamily="18" charset="0"/>
              </a:rPr>
              <a:t>For NoSQL</a:t>
            </a:r>
          </a:p>
          <a:p>
            <a:r>
              <a:rPr lang="en-GB" sz="1800" dirty="0">
                <a:effectLst/>
                <a:latin typeface="Aptos" panose="020B0004020202020204" pitchFamily="34" charset="0"/>
                <a:ea typeface="Aptos" panose="020B0004020202020204" pitchFamily="34" charset="0"/>
                <a:cs typeface="Aptos" panose="020B0004020202020204" pitchFamily="34" charset="0"/>
              </a:rPr>
              <a:t>NoSQL is a type of database design as an alternative to a traditional RDBMS. NoSQL can copy and store data on various servers, which can either be remotely or locally. Great an ideal for desktop use.</a:t>
            </a:r>
          </a:p>
          <a:p>
            <a:endParaRPr lang="en-GB" sz="1800" dirty="0">
              <a:effectLst/>
              <a:latin typeface="Aptos" panose="020B0004020202020204" pitchFamily="34" charset="0"/>
            </a:endParaRPr>
          </a:p>
          <a:p>
            <a:r>
              <a:rPr lang="en-GB" sz="1800" dirty="0">
                <a:effectLst/>
                <a:latin typeface="Aptos" panose="020B0004020202020204" pitchFamily="34" charset="0"/>
              </a:rPr>
              <a:t>For the API</a:t>
            </a: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Google Books API allows the application to perform additional full-text searches and retrieve book information with visuals. [41] This can be beneficial for interacting with the application as it can be used to trace information about the chosen book to be inspected and saved into a file. [40] This was something the client really wanted.</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75A166C-E8C0-4E62-A335-C0A4D7EAA39A}" type="slidenum">
              <a:rPr lang="en-GB" smtClean="0"/>
              <a:t>7</a:t>
            </a:fld>
            <a:endParaRPr lang="en-GB"/>
          </a:p>
        </p:txBody>
      </p:sp>
    </p:spTree>
    <p:extLst>
      <p:ext uri="{BB962C8B-B14F-4D97-AF65-F5344CB8AC3E}">
        <p14:creationId xmlns:p14="http://schemas.microsoft.com/office/powerpoint/2010/main" val="2272906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Aptos" panose="020B0004020202020204" pitchFamily="34" charset="0"/>
              </a:rPr>
              <a:t>(Vancouver) is recommended for the project, with the requirement to provide a concrete demonstration of a desktop application. </a:t>
            </a:r>
          </a:p>
          <a:p>
            <a:r>
              <a:rPr lang="en-GB" sz="1800" dirty="0">
                <a:effectLst/>
                <a:latin typeface="Aptos" panose="020B0004020202020204" pitchFamily="34" charset="0"/>
                <a:ea typeface="Aptos" panose="020B0004020202020204" pitchFamily="34" charset="0"/>
                <a:cs typeface="Aptos" panose="020B0004020202020204" pitchFamily="34" charset="0"/>
              </a:rPr>
              <a:t>This is a prototype. Why? Use Case is mostly applied by Vancouver. Familiar. Recognised. </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8</a:t>
            </a:fld>
            <a:endParaRPr lang="en-GB"/>
          </a:p>
        </p:txBody>
      </p:sp>
    </p:spTree>
    <p:extLst>
      <p:ext uri="{BB962C8B-B14F-4D97-AF65-F5344CB8AC3E}">
        <p14:creationId xmlns:p14="http://schemas.microsoft.com/office/powerpoint/2010/main" val="578915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Participants – Qualitative and Quantitative research for having a discussion with the client and providing them a questionnaire. </a:t>
            </a:r>
          </a:p>
          <a:p>
            <a:endParaRPr lang="en-GB" dirty="0"/>
          </a:p>
          <a:p>
            <a:r>
              <a:rPr lang="en-GB" dirty="0"/>
              <a:t>development concerns, with the prior experience. [56] Adopting phenomenology brought out the term, meaning and value what that experience was. </a:t>
            </a:r>
          </a:p>
          <a:p>
            <a:endParaRPr lang="en-GB" dirty="0"/>
          </a:p>
          <a:p>
            <a:r>
              <a:rPr lang="en-GB" dirty="0"/>
              <a:t>Inductive was the approach taken as reasoning tests were existing and then taken into research to find what’s needed for the project. Taking a research approach are the steps from broad assumptions to detailed methods of data collection, analysis, and interpretation. [55]</a:t>
            </a:r>
          </a:p>
          <a:p>
            <a:endParaRPr lang="en-GB" dirty="0"/>
          </a:p>
          <a:p>
            <a:r>
              <a:rPr lang="en-GB" dirty="0"/>
              <a:t>action research was conducted practically in different locations whether it was at home or in a classroom. Applying action research would heavily involve the client. [57] Unfortunately, this was not the case that went according to plan. With action research, its aim is to investigate a problem and solving issues together with the client. </a:t>
            </a:r>
          </a:p>
          <a:p>
            <a:endParaRPr lang="en-GB" dirty="0"/>
          </a:p>
          <a:p>
            <a:r>
              <a:rPr lang="en-GB" dirty="0"/>
              <a:t>The multi method used quantitative and qualitative research as data gathering for the project which only provided the client experiences, views and opinions of referencing tools. [58] Arguably, this selected choice with the scalability of the project being shorter than expected. </a:t>
            </a:r>
          </a:p>
          <a:p>
            <a:endParaRPr lang="en-GB" dirty="0"/>
          </a:p>
          <a:p>
            <a:r>
              <a:rPr lang="en-GB" dirty="0"/>
              <a:t>Time horizon cross sectional</a:t>
            </a:r>
          </a:p>
          <a:p>
            <a:endParaRPr lang="en-GB" dirty="0"/>
          </a:p>
          <a:p>
            <a:r>
              <a:rPr lang="en-GB" dirty="0"/>
              <a:t>Collection methods such as non-numerical for this project included the collection of non-numerical data such as questionnaires to gather insight to undergo research. In qualitative research </a:t>
            </a:r>
            <a:r>
              <a:rPr lang="en-GB" dirty="0" err="1"/>
              <a:t>research</a:t>
            </a:r>
            <a:r>
              <a:rPr lang="en-GB" dirty="0"/>
              <a:t> used for the client for ideas for the application</a:t>
            </a:r>
          </a:p>
          <a:p>
            <a:endParaRPr lang="en-GB" dirty="0"/>
          </a:p>
          <a:p>
            <a:endParaRPr lang="en-GB" dirty="0"/>
          </a:p>
          <a:p>
            <a:endParaRPr lang="en-GB" dirty="0"/>
          </a:p>
          <a:p>
            <a:endParaRPr lang="en-GB" dirty="0"/>
          </a:p>
          <a:p>
            <a:endParaRPr lang="en-GB" dirty="0"/>
          </a:p>
          <a:p>
            <a:endParaRPr lang="en-GB" dirty="0"/>
          </a:p>
          <a:p>
            <a:r>
              <a:rPr lang="en-GB" dirty="0"/>
              <a:t>DPA 2018: </a:t>
            </a:r>
            <a:r>
              <a:rPr lang="en-GB" sz="1200" dirty="0"/>
              <a:t>As the</a:t>
            </a:r>
            <a:r>
              <a:rPr lang="en-GB" sz="1200" dirty="0">
                <a:effectLst/>
                <a:ea typeface="Aptos" panose="020B0004020202020204" pitchFamily="34" charset="0"/>
                <a:cs typeface="Aptos" panose="020B0004020202020204" pitchFamily="34" charset="0"/>
              </a:rPr>
              <a:t> developer I will take accountability by informing the client what data is being stored and what it is used for. In this case, just questionnaires and they’re answers.</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9</a:t>
            </a:fld>
            <a:endParaRPr lang="en-GB"/>
          </a:p>
        </p:txBody>
      </p:sp>
    </p:spTree>
    <p:extLst>
      <p:ext uri="{BB962C8B-B14F-4D97-AF65-F5344CB8AC3E}">
        <p14:creationId xmlns:p14="http://schemas.microsoft.com/office/powerpoint/2010/main" val="2050477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Desktop application - </a:t>
            </a:r>
            <a:r>
              <a:rPr lang="en-GB" sz="1800" dirty="0">
                <a:effectLst/>
                <a:latin typeface="Aptos" panose="020B0004020202020204" pitchFamily="34" charset="0"/>
                <a:ea typeface="Aptos" panose="020B0004020202020204" pitchFamily="34" charset="0"/>
                <a:cs typeface="Aptos" panose="020B0004020202020204" pitchFamily="34" charset="0"/>
              </a:rPr>
              <a:t>The choice between desktop or web applications depends on the specific needs. [31]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Better performance, stable, quicker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As trying out referencing tools were mostly online, this one is usable for desktop.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It is worth mentioning that desktop applications still have a lot to offer, especially when data and performance is necessary as it is kept here rather than over there.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Web – Better to update and maintain while accessible and collaborative (Data) – Concerns about security and internet dependant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C# is a general-purpose programming language. Its joint alongside the ASP.NET ecosystem and runs primarily on the .NET Framework that can be used to develop web, desktop and mobile applications. [35] </a:t>
            </a:r>
          </a:p>
          <a:p>
            <a:endParaRPr lang="en-GB" sz="1800" dirty="0">
              <a:effectLst/>
              <a:latin typeface="Aptos" panose="020B0004020202020204" pitchFamily="34" charset="0"/>
            </a:endParaRPr>
          </a:p>
          <a:p>
            <a:r>
              <a:rPr lang="en-GB" sz="1800" dirty="0">
                <a:effectLst/>
                <a:latin typeface="Aptos" panose="020B0004020202020204" pitchFamily="34" charset="0"/>
              </a:rPr>
              <a:t>C# was used for the frameworks and library provided.</a:t>
            </a:r>
          </a:p>
          <a:p>
            <a:r>
              <a:rPr lang="en-GB" sz="1800" dirty="0">
                <a:effectLst/>
                <a:latin typeface="Aptos" panose="020B0004020202020204" pitchFamily="34" charset="0"/>
              </a:rPr>
              <a:t>Able to apply </a:t>
            </a:r>
            <a:r>
              <a:rPr lang="en-GB" sz="1800" dirty="0" err="1">
                <a:effectLst/>
                <a:latin typeface="Aptos" panose="020B0004020202020204" pitchFamily="34" charset="0"/>
              </a:rPr>
              <a:t>Newtonsoft.JSON</a:t>
            </a:r>
            <a:r>
              <a:rPr lang="en-GB" sz="1800" dirty="0">
                <a:effectLst/>
                <a:latin typeface="Aptos" panose="020B0004020202020204" pitchFamily="34" charset="0"/>
              </a:rPr>
              <a:t> and other ideas that were initially proposed. </a:t>
            </a:r>
          </a:p>
          <a:p>
            <a:endParaRPr lang="en-GB" sz="1800" dirty="0">
              <a:effectLst/>
              <a:latin typeface="Aptos" panose="020B0004020202020204" pitchFamily="34" charset="0"/>
            </a:endParaRPr>
          </a:p>
          <a:p>
            <a:endParaRPr lang="en-GB" sz="1800" dirty="0">
              <a:effectLst/>
              <a:latin typeface="Aptos" panose="020B0004020202020204" pitchFamily="34" charset="0"/>
            </a:endParaRPr>
          </a:p>
          <a:p>
            <a:endParaRPr lang="en-GB" sz="1800" dirty="0">
              <a:effectLst/>
              <a:latin typeface="Aptos" panose="020B0004020202020204" pitchFamily="34" charset="0"/>
            </a:endParaRPr>
          </a:p>
          <a:p>
            <a:r>
              <a:rPr lang="en-GB" sz="1800" dirty="0">
                <a:effectLst/>
                <a:latin typeface="Aptos" panose="020B0004020202020204" pitchFamily="34" charset="0"/>
              </a:rPr>
              <a:t>Why?</a:t>
            </a:r>
          </a:p>
          <a:p>
            <a:endParaRPr lang="en-GB" sz="1800" dirty="0">
              <a:effectLst/>
              <a:latin typeface="Aptos" panose="020B0004020202020204" pitchFamily="34" charset="0"/>
            </a:endParaRPr>
          </a:p>
          <a:p>
            <a:r>
              <a:rPr lang="en-GB" dirty="0"/>
              <a:t>Ref-Tool was a proposed application after having a discussion with the client about the referencing tools they had experience using. </a:t>
            </a:r>
          </a:p>
          <a:p>
            <a:endParaRPr lang="en-GB" dirty="0"/>
          </a:p>
          <a:p>
            <a:r>
              <a:rPr lang="en-GB" dirty="0"/>
              <a:t>Alternative to current referencing tools found online</a:t>
            </a:r>
          </a:p>
          <a:p>
            <a:endParaRPr lang="en-GB" dirty="0"/>
          </a:p>
          <a:p>
            <a:r>
              <a:rPr lang="en-GB" dirty="0"/>
              <a:t>-Software as a service (requires internet connection) Arguably viable for scalability</a:t>
            </a:r>
          </a:p>
          <a:p>
            <a:r>
              <a:rPr lang="en-GB" dirty="0"/>
              <a:t>-Premium services</a:t>
            </a:r>
          </a:p>
          <a:p>
            <a:r>
              <a:rPr lang="en-GB" dirty="0"/>
              <a:t>-Complexity</a:t>
            </a:r>
          </a:p>
          <a:p>
            <a:r>
              <a:rPr lang="en-GB" dirty="0"/>
              <a:t>-Too many buttons (HCI and Usability to be discussed)</a:t>
            </a:r>
          </a:p>
          <a:p>
            <a:r>
              <a:rPr lang="en-GB" dirty="0"/>
              <a:t>-Less intuitive</a:t>
            </a:r>
          </a:p>
          <a:p>
            <a:r>
              <a:rPr lang="en-GB" dirty="0"/>
              <a:t>-Reformatting various styles</a:t>
            </a:r>
          </a:p>
          <a:p>
            <a:endParaRPr lang="en-GB" dirty="0"/>
          </a:p>
          <a:p>
            <a:r>
              <a:rPr lang="en-GB" dirty="0"/>
              <a:t>They are all still Reliable. They’re not bad!</a:t>
            </a:r>
          </a:p>
          <a:p>
            <a:endParaRPr lang="en-GB" dirty="0"/>
          </a:p>
          <a:p>
            <a:r>
              <a:rPr lang="en-GB" dirty="0"/>
              <a:t>For Ref-Tool. This is my take on making a referencing tool taking inspiration from website tools into a desktop application to fulfil the client’s wishes</a:t>
            </a: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10</a:t>
            </a:fld>
            <a:endParaRPr lang="en-GB"/>
          </a:p>
        </p:txBody>
      </p:sp>
    </p:spTree>
    <p:extLst>
      <p:ext uri="{BB962C8B-B14F-4D97-AF65-F5344CB8AC3E}">
        <p14:creationId xmlns:p14="http://schemas.microsoft.com/office/powerpoint/2010/main" val="2477970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https://www.okoone.com/technologies/data/nosql/ </a:t>
            </a:r>
          </a:p>
          <a:p>
            <a:endParaRPr lang="en-GB" dirty="0"/>
          </a:p>
          <a:p>
            <a:r>
              <a:rPr lang="en-GB" dirty="0"/>
              <a:t>Both NoSQL and </a:t>
            </a:r>
            <a:r>
              <a:rPr lang="en-GB" dirty="0" err="1"/>
              <a:t>LiteDB</a:t>
            </a:r>
            <a:r>
              <a:rPr lang="en-GB" dirty="0"/>
              <a:t> are serverless databases that can store data in it’s own format. Applying JSON by not having a front end </a:t>
            </a:r>
            <a:r>
              <a:rPr lang="en-GB" dirty="0" err="1"/>
              <a:t>etl</a:t>
            </a:r>
            <a:r>
              <a:rPr lang="en-GB" dirty="0"/>
              <a: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The idea of applying </a:t>
            </a:r>
            <a:r>
              <a:rPr lang="en-GB" sz="1800" dirty="0" err="1">
                <a:effectLst/>
                <a:latin typeface="Aptos" panose="020B0004020202020204" pitchFamily="34" charset="0"/>
                <a:ea typeface="Aptos" panose="020B0004020202020204" pitchFamily="34" charset="0"/>
                <a:cs typeface="Aptos" panose="020B0004020202020204" pitchFamily="34" charset="0"/>
              </a:rPr>
              <a:t>LiteDB</a:t>
            </a:r>
            <a:r>
              <a:rPr lang="en-GB" sz="1800" dirty="0">
                <a:effectLst/>
                <a:latin typeface="Aptos" panose="020B0004020202020204" pitchFamily="34" charset="0"/>
                <a:ea typeface="Aptos" panose="020B0004020202020204" pitchFamily="34" charset="0"/>
                <a:cs typeface="Aptos" panose="020B0004020202020204" pitchFamily="34" charset="0"/>
              </a:rPr>
              <a:t> into the application was with the intention of the .NET Framework. Should the development of </a:t>
            </a:r>
            <a:r>
              <a:rPr lang="en-GB" sz="1800" dirty="0" err="1">
                <a:effectLst/>
                <a:latin typeface="Aptos" panose="020B0004020202020204" pitchFamily="34" charset="0"/>
                <a:ea typeface="Aptos" panose="020B0004020202020204" pitchFamily="34" charset="0"/>
                <a:cs typeface="Aptos" panose="020B0004020202020204" pitchFamily="34" charset="0"/>
              </a:rPr>
              <a:t>LiteDB</a:t>
            </a:r>
            <a:r>
              <a:rPr lang="en-GB" sz="1800" dirty="0">
                <a:effectLst/>
                <a:latin typeface="Aptos" panose="020B0004020202020204" pitchFamily="34" charset="0"/>
                <a:ea typeface="Aptos" panose="020B0004020202020204" pitchFamily="34" charset="0"/>
                <a:cs typeface="Aptos" panose="020B0004020202020204" pitchFamily="34" charset="0"/>
              </a:rPr>
              <a:t> have carried forward? It would have been a far suitable learning experience to understand about databases without the traditional SQL service whilst also storing data from various sources while using different file formats.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p>
            <a:r>
              <a:rPr lang="en-GB" dirty="0"/>
              <a:t>Arguably, this would take time but with the implementation of applying such database would apply to a traditional application that can be loaded or saved. </a:t>
            </a:r>
          </a:p>
          <a:p>
            <a:endParaRPr lang="en-GB" dirty="0"/>
          </a:p>
          <a:p>
            <a:endParaRPr lang="en-GB" dirty="0"/>
          </a:p>
          <a:p>
            <a:r>
              <a:rPr lang="en-GB" sz="1800" dirty="0">
                <a:effectLst/>
                <a:latin typeface="Aptos" panose="020B0004020202020204" pitchFamily="34" charset="0"/>
                <a:ea typeface="Aptos" panose="020B0004020202020204" pitchFamily="34" charset="0"/>
                <a:cs typeface="Aptos" panose="020B0004020202020204" pitchFamily="34" charset="0"/>
              </a:rPr>
              <a:t>Ideally, for Google Books, with the use of the API it would allow ISBN searches to automate whenever the number of has been entered into its Textbox to retrieve further information about the book. </a:t>
            </a:r>
          </a:p>
          <a:p>
            <a:r>
              <a:rPr lang="en-GB" sz="1800" dirty="0">
                <a:effectLst/>
                <a:latin typeface="Aptos" panose="020B0004020202020204" pitchFamily="34" charset="0"/>
                <a:ea typeface="Aptos" panose="020B0004020202020204" pitchFamily="34" charset="0"/>
                <a:cs typeface="Aptos" panose="020B0004020202020204" pitchFamily="34" charset="0"/>
              </a:rPr>
              <a:t>The feature would be useful as not only the application itself would store data about a certain source, but it would also grant access to a digital library. This was supposed to be the recipe that would meet the client’s expectations.</a:t>
            </a:r>
          </a:p>
          <a:p>
            <a:endParaRPr lang="en-GB" sz="1800" dirty="0">
              <a:effectLst/>
              <a:latin typeface="Aptos" panose="020B0004020202020204" pitchFamily="34" charset="0"/>
            </a:endParaRPr>
          </a:p>
          <a:p>
            <a:r>
              <a:rPr lang="en-GB" sz="1800" dirty="0">
                <a:effectLst/>
                <a:latin typeface="Aptos" panose="020B0004020202020204" pitchFamily="34" charset="0"/>
                <a:ea typeface="Times New Roman" panose="02020603050405020304" pitchFamily="18" charset="0"/>
                <a:cs typeface="Times New Roman" panose="02020603050405020304" pitchFamily="18" charset="0"/>
              </a:rPr>
              <a:t>As said, these scrapped ideas have left a mark of how the development could have gone. </a:t>
            </a:r>
            <a:r>
              <a:rPr lang="en-GB" sz="1800" dirty="0">
                <a:effectLst/>
                <a:latin typeface="Aptos" panose="020B0004020202020204" pitchFamily="34" charset="0"/>
              </a:rPr>
              <a:t>There was no time or room to learn about the API, as I am responsible, this should have been prepared prior.</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11</a:t>
            </a:fld>
            <a:endParaRPr lang="en-GB"/>
          </a:p>
        </p:txBody>
      </p:sp>
    </p:spTree>
    <p:extLst>
      <p:ext uri="{BB962C8B-B14F-4D97-AF65-F5344CB8AC3E}">
        <p14:creationId xmlns:p14="http://schemas.microsoft.com/office/powerpoint/2010/main" val="469319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We apply designing as this is the process of the structuring of the project after meeting with the client (requirements needs goals). [67]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With plans, it is with these concepts that we follow a process which could then be passed on to the development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In the design stage of the project, the requirements and specifications are necessary for software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It sets a standard that can be guided out to eliminate or warrant errors or changes of the project. [68]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When it came to design there were creeps in the design, some tweaks and additional changes here (for example, another form was made (website))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Inconsistencies with the project overall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Lack of coordination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Longer timelines (Not following GANTT)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12</a:t>
            </a:fld>
            <a:endParaRPr lang="en-GB"/>
          </a:p>
        </p:txBody>
      </p:sp>
    </p:spTree>
    <p:extLst>
      <p:ext uri="{BB962C8B-B14F-4D97-AF65-F5344CB8AC3E}">
        <p14:creationId xmlns:p14="http://schemas.microsoft.com/office/powerpoint/2010/main" val="2137223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Informal approach</a:t>
            </a:r>
          </a:p>
          <a:p>
            <a:endParaRPr lang="en-GB" dirty="0"/>
          </a:p>
          <a:p>
            <a:r>
              <a:rPr lang="en-GB" dirty="0"/>
              <a:t>Taken into wireframe for blueprint overhaul</a:t>
            </a:r>
          </a:p>
        </p:txBody>
      </p:sp>
      <p:sp>
        <p:nvSpPr>
          <p:cNvPr id="4" name="Slide Number Placeholder 3"/>
          <p:cNvSpPr>
            <a:spLocks noGrp="1"/>
          </p:cNvSpPr>
          <p:nvPr>
            <p:ph type="sldNum" sz="quarter" idx="5"/>
          </p:nvPr>
        </p:nvSpPr>
        <p:spPr/>
        <p:txBody>
          <a:bodyPr/>
          <a:lstStyle/>
          <a:p>
            <a:fld id="{275A166C-E8C0-4E62-A335-C0A4D7EAA39A}" type="slidenum">
              <a:rPr lang="en-GB" smtClean="0"/>
              <a:t>13</a:t>
            </a:fld>
            <a:endParaRPr lang="en-GB"/>
          </a:p>
        </p:txBody>
      </p:sp>
    </p:spTree>
    <p:extLst>
      <p:ext uri="{BB962C8B-B14F-4D97-AF65-F5344CB8AC3E}">
        <p14:creationId xmlns:p14="http://schemas.microsoft.com/office/powerpoint/2010/main" val="3056535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Aptos" panose="020B0004020202020204" pitchFamily="34" charset="0"/>
              </a:rPr>
              <a:t>Used as a layout of getting into terms to establish a structure of an application before the development is passed on. </a:t>
            </a:r>
          </a:p>
          <a:p>
            <a:endParaRPr lang="en-GB" sz="1800" dirty="0">
              <a:effectLst/>
              <a:latin typeface="Aptos" panose="020B0004020202020204" pitchFamily="34" charset="0"/>
            </a:endParaRPr>
          </a:p>
          <a:p>
            <a:r>
              <a:rPr lang="en-GB" sz="1800" dirty="0">
                <a:effectLst/>
                <a:latin typeface="Aptos" panose="020B0004020202020204" pitchFamily="34" charset="0"/>
              </a:rPr>
              <a:t>Blueprint for the development stage for structure and functionality. </a:t>
            </a:r>
          </a:p>
          <a:p>
            <a:r>
              <a:rPr lang="en-GB" sz="1800" dirty="0">
                <a:effectLst/>
                <a:latin typeface="Aptos" panose="020B0004020202020204" pitchFamily="34" charset="0"/>
              </a:rPr>
              <a:t>This would provide a understanding between developer and client, additional feedback and iteration which is crucial.</a:t>
            </a:r>
          </a:p>
        </p:txBody>
      </p:sp>
      <p:sp>
        <p:nvSpPr>
          <p:cNvPr id="4" name="Slide Number Placeholder 3"/>
          <p:cNvSpPr>
            <a:spLocks noGrp="1"/>
          </p:cNvSpPr>
          <p:nvPr>
            <p:ph type="sldNum" sz="quarter" idx="5"/>
          </p:nvPr>
        </p:nvSpPr>
        <p:spPr/>
        <p:txBody>
          <a:bodyPr/>
          <a:lstStyle/>
          <a:p>
            <a:fld id="{275A166C-E8C0-4E62-A335-C0A4D7EAA39A}" type="slidenum">
              <a:rPr lang="en-GB" smtClean="0"/>
              <a:t>14</a:t>
            </a:fld>
            <a:endParaRPr lang="en-GB"/>
          </a:p>
        </p:txBody>
      </p:sp>
    </p:spTree>
    <p:extLst>
      <p:ext uri="{BB962C8B-B14F-4D97-AF65-F5344CB8AC3E}">
        <p14:creationId xmlns:p14="http://schemas.microsoft.com/office/powerpoint/2010/main" val="312409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UFD was used to guide us in a breakdown of the steps needed to follow up the process.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The HTA used for specific goals that a user could follow. [77] Here they could start up the application and select ‘Book’ as an example.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Why? These were all to provide a visual representation that a user would take to complete a task in as few steps possible. [76] Similarly, it provides a broader perspective. As they access the form, they should follow the steps necessary to complete the task that is associated with the application by understanding the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15</a:t>
            </a:fld>
            <a:endParaRPr lang="en-GB"/>
          </a:p>
        </p:txBody>
      </p:sp>
    </p:spTree>
    <p:extLst>
      <p:ext uri="{BB962C8B-B14F-4D97-AF65-F5344CB8AC3E}">
        <p14:creationId xmlns:p14="http://schemas.microsoft.com/office/powerpoint/2010/main" val="20026330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are important because they serve as values and beliefs that influence behaviours and decisions. </a:t>
            </a:r>
          </a:p>
          <a:p>
            <a:r>
              <a:rPr lang="en-GB" dirty="0"/>
              <a:t>Design principles help contain the important key values of design for a better user experience. Ensuring consistency in making the application by mitigating unwarranted problems and making a solution for the user.</a:t>
            </a:r>
          </a:p>
          <a:p>
            <a:endParaRPr lang="en-GB" dirty="0"/>
          </a:p>
          <a:p>
            <a:endParaRPr lang="en-GB" dirty="0"/>
          </a:p>
          <a:p>
            <a:r>
              <a:rPr lang="en-GB" dirty="0"/>
              <a:t>Finding a balance than over the top</a:t>
            </a:r>
          </a:p>
          <a:p>
            <a:r>
              <a:rPr lang="en-GB" dirty="0"/>
              <a:t>Simple but not complex</a:t>
            </a:r>
          </a:p>
          <a:p>
            <a:endParaRPr lang="en-GB" dirty="0"/>
          </a:p>
          <a:p>
            <a:r>
              <a:rPr lang="en-GB" dirty="0"/>
              <a:t>As we are the developer, we decide what principles are there of application development and what’s best for the client as we learn about what users do with applications.</a:t>
            </a:r>
          </a:p>
        </p:txBody>
      </p:sp>
      <p:sp>
        <p:nvSpPr>
          <p:cNvPr id="4" name="Slide Number Placeholder 3"/>
          <p:cNvSpPr>
            <a:spLocks noGrp="1"/>
          </p:cNvSpPr>
          <p:nvPr>
            <p:ph type="sldNum" sz="quarter" idx="5"/>
          </p:nvPr>
        </p:nvSpPr>
        <p:spPr/>
        <p:txBody>
          <a:bodyPr/>
          <a:lstStyle/>
          <a:p>
            <a:fld id="{275A166C-E8C0-4E62-A335-C0A4D7EAA39A}" type="slidenum">
              <a:rPr lang="en-GB" smtClean="0"/>
              <a:t>16</a:t>
            </a:fld>
            <a:endParaRPr lang="en-GB"/>
          </a:p>
        </p:txBody>
      </p:sp>
    </p:spTree>
    <p:extLst>
      <p:ext uri="{BB962C8B-B14F-4D97-AF65-F5344CB8AC3E}">
        <p14:creationId xmlns:p14="http://schemas.microsoft.com/office/powerpoint/2010/main" val="3144771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17</a:t>
            </a:fld>
            <a:endParaRPr lang="en-GB"/>
          </a:p>
        </p:txBody>
      </p:sp>
    </p:spTree>
    <p:extLst>
      <p:ext uri="{BB962C8B-B14F-4D97-AF65-F5344CB8AC3E}">
        <p14:creationId xmlns:p14="http://schemas.microsoft.com/office/powerpoint/2010/main" val="3834166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18</a:t>
            </a:fld>
            <a:endParaRPr lang="en-GB"/>
          </a:p>
        </p:txBody>
      </p:sp>
    </p:spTree>
    <p:extLst>
      <p:ext uri="{BB962C8B-B14F-4D97-AF65-F5344CB8AC3E}">
        <p14:creationId xmlns:p14="http://schemas.microsoft.com/office/powerpoint/2010/main" val="4220908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19</a:t>
            </a:fld>
            <a:endParaRPr lang="en-GB"/>
          </a:p>
        </p:txBody>
      </p:sp>
    </p:spTree>
    <p:extLst>
      <p:ext uri="{BB962C8B-B14F-4D97-AF65-F5344CB8AC3E}">
        <p14:creationId xmlns:p14="http://schemas.microsoft.com/office/powerpoint/2010/main" val="13045227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20</a:t>
            </a:fld>
            <a:endParaRPr lang="en-GB"/>
          </a:p>
        </p:txBody>
      </p:sp>
    </p:spTree>
    <p:extLst>
      <p:ext uri="{BB962C8B-B14F-4D97-AF65-F5344CB8AC3E}">
        <p14:creationId xmlns:p14="http://schemas.microsoft.com/office/powerpoint/2010/main" val="2516223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UT</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Usability testing is analysing user experience by allowing them to test the functionalities of the application. This is done by moderately observing the client as they attempt to complete a task on it. [70] The client was able to start the application and chose the ‘Website’ button which would take them to a separate form. Before the testing, they were asked to reveal and identify areas followed by questions. </a:t>
            </a:r>
          </a:p>
          <a:p>
            <a:pPr>
              <a:lnSpc>
                <a:spcPct val="107000"/>
              </a:lnSpc>
              <a:spcAft>
                <a:spcPts val="800"/>
              </a:spcAft>
              <a:buNone/>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nSpc>
                <a:spcPct val="107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the client was able to navigate through the application quickly while identifying issues that were spotted but weren’t a big issue as they had addressed. [70] A good UI design would save time reservation by navigating the development process and interpretation providing a better UX. Simple design, efficiency, better productivity, usable.</a:t>
            </a:r>
          </a:p>
          <a:p>
            <a:pPr>
              <a:lnSpc>
                <a:spcPct val="107000"/>
              </a:lnSpc>
              <a:spcAft>
                <a:spcPts val="800"/>
              </a:spcAft>
              <a:buNone/>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nSpc>
                <a:spcPct val="107000"/>
              </a:lnSpc>
              <a:spcAft>
                <a:spcPts val="800"/>
              </a:spcAft>
              <a:buNone/>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nSpc>
                <a:spcPct val="107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UAT</a:t>
            </a:r>
          </a:p>
          <a:p>
            <a:pPr>
              <a:lnSpc>
                <a:spcPct val="107000"/>
              </a:lnSpc>
              <a:spcAft>
                <a:spcPts val="800"/>
              </a:spcAft>
              <a:buNone/>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nSpc>
                <a:spcPct val="107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UAT is about evaluating whether the application has met business and user requirements, including functional and non-functional requirements.  As this testing is for the client; this test was prioritised less compared to others as development was pushed further.  [71] [72] When the development was ‘done’, provided it was functional and met most of the requirements, the client was sent an email for a meeting to try out the prototype application.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When the meeting happened, the client was overall satisfied with the application. They even tested out the application itself by entering details into the boxes before saving the item into a JSON file to exiting the application with a saved file at hand.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p>
            <a:endParaRPr lang="en-GB" dirty="0"/>
          </a:p>
          <a:p>
            <a:r>
              <a:rPr lang="en-GB" sz="1800" dirty="0">
                <a:effectLst/>
                <a:latin typeface="Aptos" panose="020B0004020202020204" pitchFamily="34" charset="0"/>
                <a:ea typeface="Aptos" panose="020B0004020202020204" pitchFamily="34" charset="0"/>
                <a:cs typeface="Aptos" panose="020B0004020202020204" pitchFamily="34" charset="0"/>
              </a:rPr>
              <a:t>The included additional features such as the use of imagery when hovering the ISBN for example or, better usability with a cleaner UI design with changeable colours. Other issues were addressed such as exiting the application back to the menu and the UI with less functionalities to make things quicker.</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21</a:t>
            </a:fld>
            <a:endParaRPr lang="en-GB"/>
          </a:p>
        </p:txBody>
      </p:sp>
    </p:spTree>
    <p:extLst>
      <p:ext uri="{BB962C8B-B14F-4D97-AF65-F5344CB8AC3E}">
        <p14:creationId xmlns:p14="http://schemas.microsoft.com/office/powerpoint/2010/main" val="8565529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Develop an alternative towards the underlying issues of available application/tools online.</a:t>
            </a:r>
          </a:p>
          <a:p>
            <a:endParaRPr lang="en-GB" dirty="0"/>
          </a:p>
          <a:p>
            <a:r>
              <a:rPr lang="en-GB" dirty="0"/>
              <a:t>Outcome</a:t>
            </a:r>
          </a:p>
          <a:p>
            <a:endParaRPr lang="en-GB" dirty="0"/>
          </a:p>
          <a:p>
            <a:r>
              <a:rPr lang="en-GB" sz="1800" dirty="0">
                <a:effectLst/>
                <a:latin typeface="Aptos" panose="020B0004020202020204" pitchFamily="34" charset="0"/>
                <a:ea typeface="Aptos" panose="020B0004020202020204" pitchFamily="34" charset="0"/>
                <a:cs typeface="Aptos" panose="020B0004020202020204" pitchFamily="34" charset="0"/>
              </a:rPr>
              <a:t>Upon realisation, communicating with the client could have solved issues sooner than relying on last minute changes. The e-mail towards the client for testing came out late. Ideally, by acknowledging the time horizon the result may vary, however, that was changed due to how the process of the whole project went, which was expected. Negotiating with the client and what ideas they came up with could become a feature that is implemented to updating the application.</a:t>
            </a:r>
          </a:p>
          <a:p>
            <a:endParaRPr lang="en-GB" sz="1800" dirty="0">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To ensure that the application is working as intended is to reiterate as possible. </a:t>
            </a:r>
            <a:r>
              <a:rPr lang="en-GB" sz="1800" dirty="0"/>
              <a:t>The application is, far from finished. As you could see from the slides, there is more that is needed in my opinion added.</a:t>
            </a:r>
            <a:r>
              <a:rPr lang="en-GB" sz="1800" dirty="0">
                <a:effectLst/>
                <a:latin typeface="Aptos" panose="020B0004020202020204" pitchFamily="34" charset="0"/>
                <a:ea typeface="Aptos" panose="020B0004020202020204" pitchFamily="34" charset="0"/>
                <a:cs typeface="Aptos" panose="020B0004020202020204" pitchFamily="34" charset="0"/>
              </a:rPr>
              <a:t> The application is functional and was able to meet the requirements. Enter information and saving or loading an object from JSON to balance things.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Aptos" panose="020B0004020202020204" pitchFamily="34" charset="0"/>
              </a:rPr>
              <a:t>As the developer and researcher for this project, it can be a mix of satisfaction due to the project working while also frustrating due to the development of making classes in a program to work and semi-successfully meeting the requirements to fulfil. </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22</a:t>
            </a:fld>
            <a:endParaRPr lang="en-GB"/>
          </a:p>
        </p:txBody>
      </p:sp>
    </p:spTree>
    <p:extLst>
      <p:ext uri="{BB962C8B-B14F-4D97-AF65-F5344CB8AC3E}">
        <p14:creationId xmlns:p14="http://schemas.microsoft.com/office/powerpoint/2010/main" val="26806975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Aptos" panose="020B0004020202020204" pitchFamily="34" charset="0"/>
              </a:rPr>
              <a:t>The client was overall satisfied with the prototype application (Artist perspective vs viewer) and even acknowledged that there could be changes or additions made after their evaluation and discussion</a:t>
            </a:r>
          </a:p>
          <a:p>
            <a:r>
              <a:rPr lang="en-GB" sz="1800" dirty="0">
                <a:effectLst/>
                <a:latin typeface="Aptos" panose="020B0004020202020204" pitchFamily="34" charset="0"/>
                <a:ea typeface="Aptos" panose="020B0004020202020204" pitchFamily="34" charset="0"/>
                <a:cs typeface="Aptos" panose="020B0004020202020204" pitchFamily="34" charset="0"/>
              </a:rPr>
              <a:t>They were pleased with how the referencing could be formatted from the ‘Copy’ button and having it pasted </a:t>
            </a:r>
          </a:p>
          <a:p>
            <a:r>
              <a:rPr lang="en-GB" sz="1800" dirty="0">
                <a:effectLst/>
                <a:latin typeface="Aptos" panose="020B0004020202020204" pitchFamily="34" charset="0"/>
                <a:ea typeface="Aptos" panose="020B0004020202020204" pitchFamily="34" charset="0"/>
                <a:cs typeface="Aptos" panose="020B0004020202020204" pitchFamily="34" charset="0"/>
              </a:rPr>
              <a:t>The application itself produced a load and save function by using JSON as a file format to contain and balance data </a:t>
            </a:r>
          </a:p>
          <a:p>
            <a:r>
              <a:rPr lang="en-GB" sz="1800" dirty="0">
                <a:effectLst/>
                <a:latin typeface="Aptos" panose="020B0004020202020204" pitchFamily="34" charset="0"/>
              </a:rPr>
              <a:t>It is able to take that data from string to a file which can be loaded when ready. </a:t>
            </a:r>
          </a:p>
          <a:p>
            <a:endParaRPr lang="en-GB" sz="1800" dirty="0">
              <a:effectLst/>
              <a:latin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with the use of C# and applying OOP to organise classes to create an instance of objects after assigning constructors. [35] [37] The development of the entire project itself rather than just the application</a:t>
            </a:r>
          </a:p>
          <a:p>
            <a:endParaRPr lang="en-GB" sz="1800" dirty="0">
              <a:effectLst/>
              <a:latin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Applying principles (HCI or Heuristics), research methodologies </a:t>
            </a:r>
          </a:p>
          <a:p>
            <a:endParaRPr lang="en-GB" sz="1800" dirty="0">
              <a:effectLst/>
              <a:latin typeface="Aptos" panose="020B0004020202020204" pitchFamily="34" charset="0"/>
              <a:ea typeface="Aptos" panose="020B0004020202020204" pitchFamily="34" charset="0"/>
              <a:cs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Designs (wireframing, flowcharts, </a:t>
            </a:r>
            <a:r>
              <a:rPr lang="en-GB" sz="1800" dirty="0" err="1">
                <a:effectLst/>
                <a:latin typeface="Aptos" panose="020B0004020202020204" pitchFamily="34" charset="0"/>
                <a:ea typeface="Aptos" panose="020B0004020202020204" pitchFamily="34" charset="0"/>
                <a:cs typeface="Aptos" panose="020B0004020202020204" pitchFamily="34" charset="0"/>
              </a:rPr>
              <a:t>wbs</a:t>
            </a:r>
            <a:r>
              <a:rPr lang="en-GB" sz="1800" dirty="0">
                <a:effectLst/>
                <a:latin typeface="Aptos" panose="020B0004020202020204" pitchFamily="34" charset="0"/>
                <a:ea typeface="Aptos" panose="020B0004020202020204" pitchFamily="34" charset="0"/>
                <a:cs typeface="Aptos" panose="020B0004020202020204" pitchFamily="34" charset="0"/>
              </a:rPr>
              <a:t>) by setting goals to keep aligning with the development of the application. [74]</a:t>
            </a:r>
          </a:p>
          <a:p>
            <a:endParaRPr lang="en-GB" sz="1800" dirty="0">
              <a:effectLst/>
              <a:latin typeface="Aptos" panose="020B0004020202020204" pitchFamily="34" charset="0"/>
            </a:endParaRPr>
          </a:p>
          <a:p>
            <a:r>
              <a:rPr lang="en-GB" sz="1800" dirty="0">
                <a:effectLst/>
                <a:latin typeface="Aptos" panose="020B0004020202020204" pitchFamily="34" charset="0"/>
              </a:rPr>
              <a:t>HTA for example, </a:t>
            </a:r>
            <a:r>
              <a:rPr lang="en-GB" sz="1800" dirty="0">
                <a:effectLst/>
                <a:latin typeface="Aptos" panose="020B0004020202020204" pitchFamily="34" charset="0"/>
                <a:ea typeface="Aptos" panose="020B0004020202020204" pitchFamily="34" charset="0"/>
                <a:cs typeface="Aptos" panose="020B0004020202020204" pitchFamily="34" charset="0"/>
              </a:rPr>
              <a:t>It was made readable to identify steps and offer a broad perspective of what the process of the application is to offer.</a:t>
            </a:r>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24</a:t>
            </a:fld>
            <a:endParaRPr lang="en-GB"/>
          </a:p>
        </p:txBody>
      </p:sp>
    </p:spTree>
    <p:extLst>
      <p:ext uri="{BB962C8B-B14F-4D97-AF65-F5344CB8AC3E}">
        <p14:creationId xmlns:p14="http://schemas.microsoft.com/office/powerpoint/2010/main" val="2882148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It was a time-consuming and challenging yet eventful learning experience. The development of the application made the researcher understand by exploring the abilities of referencing styles, tools and exploration of the referencing topic as for most of the project. [4] [5] In addition to researching about referencing, it is with at most, the exploration of the programming aspect with the use of C# .NET, JSON and existing resources to find and solve problems throughout. [36] [38] This has further developed and promoted a sense of critical thinking, problem solving and investigating the program for this project.</a:t>
            </a:r>
          </a:p>
          <a:p>
            <a:pPr>
              <a:lnSpc>
                <a:spcPct val="116000"/>
              </a:lnSpc>
              <a:spcAft>
                <a:spcPts val="800"/>
              </a:spcAft>
              <a:buNone/>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The implementation of project planning proved to be a huge asset to allow time-management as guidance, visual representations such as flowcharts and task analysis to provide a process and WBS to split work into smaller parts. [75] Followed by complying with requirements and able to communicate with the client is something that cannot be ignored as they are also contributors. (think stakeholders)</a:t>
            </a:r>
          </a:p>
          <a:p>
            <a:pPr>
              <a:lnSpc>
                <a:spcPct val="116000"/>
              </a:lnSpc>
              <a:spcAft>
                <a:spcPts val="800"/>
              </a:spcAft>
              <a:buNone/>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Communication with the client by providing tests is crucial to achieve an outcome that the developer may not entirely see and has been proven from the report of both tests (UAT and Usability). The client’s contribution during the proposal stage of the project and even during the project offered insights or ideas that would construct a better outcome for the application. The benefits of communication applied to the tests done by the client in both usability and UAT would create a result to share with the developer by spotting to mitigate errors, solve design problems and increasing user satisfaction. [71] [72]</a:t>
            </a:r>
          </a:p>
          <a:p>
            <a:endParaRPr lang="en-GB" dirty="0"/>
          </a:p>
        </p:txBody>
      </p:sp>
      <p:sp>
        <p:nvSpPr>
          <p:cNvPr id="4" name="Slide Number Placeholder 3"/>
          <p:cNvSpPr>
            <a:spLocks noGrp="1"/>
          </p:cNvSpPr>
          <p:nvPr>
            <p:ph type="sldNum" sz="quarter" idx="5"/>
          </p:nvPr>
        </p:nvSpPr>
        <p:spPr/>
        <p:txBody>
          <a:bodyPr/>
          <a:lstStyle/>
          <a:p>
            <a:fld id="{275A166C-E8C0-4E62-A335-C0A4D7EAA39A}" type="slidenum">
              <a:rPr lang="en-GB" smtClean="0"/>
              <a:t>26</a:t>
            </a:fld>
            <a:endParaRPr lang="en-GB"/>
          </a:p>
        </p:txBody>
      </p:sp>
    </p:spTree>
    <p:extLst>
      <p:ext uri="{BB962C8B-B14F-4D97-AF65-F5344CB8AC3E}">
        <p14:creationId xmlns:p14="http://schemas.microsoft.com/office/powerpoint/2010/main" val="6875759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Reference as per used in the Dissertation:</a:t>
            </a:r>
          </a:p>
          <a:p>
            <a:pPr>
              <a:lnSpc>
                <a:spcPct val="116000"/>
              </a:lnSpc>
              <a:spcAft>
                <a:spcPts val="800"/>
              </a:spcAft>
            </a:pP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[2] UCL. References, citations and avoiding plagiarism. No Date Found. [Accessed on 02/04/25]. Available from: https://library-guides.ucl.ac.uk/referencing-plagiarism/referencing-styles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[4] Fiona Gardiner. The Importance of Citations and Referencing for Students. 2023. [Accessed on 02/04/25]. Available from: https://www.universitylibrarian.com/blog/the-importance-of-citations-and-referencing-for-students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[5] NCL. What is referencing? No Date Found. [Accessed on 02/04/25]. Available from: https://www.ncl.ac.uk/academic-skills-kit/good-academic-practice/referencing/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[9] UNSW. What is Plagiarism?. 2024. [Accessed on 02/04/25]. Available from: https://www.student.unsw.edu.au/what-plagiarism</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[23] University of Washington. What are </a:t>
            </a:r>
            <a:r>
              <a:rPr lang="en-GB" sz="1800" dirty="0" err="1">
                <a:effectLst/>
                <a:latin typeface="Aptos" panose="020B0004020202020204" pitchFamily="34" charset="0"/>
                <a:ea typeface="Aptos" panose="020B0004020202020204" pitchFamily="34" charset="0"/>
                <a:cs typeface="Aptos" panose="020B0004020202020204" pitchFamily="34" charset="0"/>
              </a:rPr>
              <a:t>CItation</a:t>
            </a:r>
            <a:r>
              <a:rPr lang="en-GB" sz="1800" dirty="0">
                <a:effectLst/>
                <a:latin typeface="Aptos" panose="020B0004020202020204" pitchFamily="34" charset="0"/>
                <a:ea typeface="Aptos" panose="020B0004020202020204" pitchFamily="34" charset="0"/>
                <a:cs typeface="Aptos" panose="020B0004020202020204" pitchFamily="34" charset="0"/>
              </a:rPr>
              <a:t> Tools?. 2025. [Accessed on 02/04/25]. Available from: https://guides.lib.uw.edu/research/citations/tools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[31] J Gomez. Web Apps Vs. Desktop Apps: Understanding the Differences. 2024. [Accessed on 02/04/25]. Available from: https://www.koombea.com/blog/web-apps-vs-desktop-apps/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[35] M Watson. What is C# used for?. 2023. [Accessed on 02/04/25]. Available from: https://stackify.com/what-is-c-used-for/</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[36] Y </a:t>
            </a:r>
            <a:r>
              <a:rPr lang="en-GB" sz="1800" dirty="0" err="1">
                <a:effectLst/>
                <a:latin typeface="Aptos" panose="020B0004020202020204" pitchFamily="34" charset="0"/>
                <a:ea typeface="Aptos" panose="020B0004020202020204" pitchFamily="34" charset="0"/>
                <a:cs typeface="Aptos" panose="020B0004020202020204" pitchFamily="34" charset="0"/>
              </a:rPr>
              <a:t>Shiotsu</a:t>
            </a:r>
            <a:r>
              <a:rPr lang="en-GB" sz="1800" dirty="0">
                <a:effectLst/>
                <a:latin typeface="Aptos" panose="020B0004020202020204" pitchFamily="34" charset="0"/>
                <a:ea typeface="Aptos" panose="020B0004020202020204" pitchFamily="34" charset="0"/>
                <a:cs typeface="Aptos" panose="020B0004020202020204" pitchFamily="34" charset="0"/>
              </a:rPr>
              <a:t>. C# vs. C++: Which Language is Best for Your Project?. 2024. [Accessed on 02/04/25]. Available from: https://www.upwork.com/resources/c-sharp-vs-c-plus-plus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[37] M H Alvi. A Manual for Referencing Styles in Research. 2016. [Accessed on 02/04/25]. Available from: https://www.researchgate.net/profile/Mohsin-Alvi/publication/308786787_A_Manual_for_Referencing_Styles_in_Research/links/57f14ed008ae8da3ce4ec234/A-Manual-for-Referencing-Styles-in-Research.pdf</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[38] Microsoft. What is .NET Framework?. No Date Found.. [Accessed on 02/04/25]. Available from: https://dotnet.microsoft.com/en-us/learn/dotnet/what-is-dotnet-framework</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[41] Google Developers. Using the API. 2024. [Accessed on 02/04/25]. Available from: https://developers.google.com/books/docs/v1/using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[42] Developer Mozilla. Working with JSON. 2025. [Accessed on 02/04/25]. Available from: https://developer.mozilla.org/en-US/docs/Learn_web_development/Core/Scripting/JSON</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[47] I E Polat. Comprehensive Guide to Using JSON and </a:t>
            </a:r>
            <a:r>
              <a:rPr lang="en-GB" sz="1800" dirty="0" err="1">
                <a:effectLst/>
                <a:latin typeface="Aptos" panose="020B0004020202020204" pitchFamily="34" charset="0"/>
                <a:ea typeface="Aptos" panose="020B0004020202020204" pitchFamily="34" charset="0"/>
                <a:cs typeface="Aptos" panose="020B0004020202020204" pitchFamily="34" charset="0"/>
              </a:rPr>
              <a:t>Newtonsoft.Json</a:t>
            </a:r>
            <a:r>
              <a:rPr lang="en-GB" sz="1800" dirty="0">
                <a:effectLst/>
                <a:latin typeface="Aptos" panose="020B0004020202020204" pitchFamily="34" charset="0"/>
                <a:ea typeface="Aptos" panose="020B0004020202020204" pitchFamily="34" charset="0"/>
                <a:cs typeface="Aptos" panose="020B0004020202020204" pitchFamily="34" charset="0"/>
              </a:rPr>
              <a:t> in .NET. 2024. [Accessed on 02/04/25]. Available from: https://medium.com/@ieplt/comprehensive-guide-to-using-json-and-newtonsoft-json-in-net-ac67b7963e35</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[67] Swimm Team. System Design: Complete Guide with Patterns, Examples, and Techniques. No Date Found. [Accessed on 02/04/25]. Available from: https://swimm.io/learn/system-design/system-design-complete-guide-with-patterns-examples-and-techniques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[68] D Jonson. What is Software Development and Implementation?. 2025. [Accessed on 02/04/25]. Available from: https://graphicdesigneye.com/what-is-software-development-and-implementation/</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buNone/>
            </a:pPr>
            <a:r>
              <a:rPr lang="en-GB" sz="1800" dirty="0">
                <a:effectLst/>
                <a:latin typeface="Aptos" panose="020B0004020202020204" pitchFamily="34" charset="0"/>
                <a:ea typeface="Aptos" panose="020B0004020202020204" pitchFamily="34" charset="0"/>
                <a:cs typeface="Aptos" panose="020B0004020202020204" pitchFamily="34" charset="0"/>
              </a:rPr>
              <a:t>[70] Content Square. Usability Testing: what it is, its benefits, and why it matters. 2024. [Accessed on 02/04/25]. Available from: https://contentsquare.com/guides/usability-testing/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[71] </a:t>
            </a:r>
            <a:r>
              <a:rPr lang="en-GB" sz="1800" dirty="0" err="1">
                <a:effectLst/>
                <a:latin typeface="Aptos" panose="020B0004020202020204" pitchFamily="34" charset="0"/>
                <a:ea typeface="Aptos" panose="020B0004020202020204" pitchFamily="34" charset="0"/>
                <a:cs typeface="Aptos" panose="020B0004020202020204" pitchFamily="34" charset="0"/>
              </a:rPr>
              <a:t>Testsigma</a:t>
            </a:r>
            <a:r>
              <a:rPr lang="en-GB" sz="1800" dirty="0">
                <a:effectLst/>
                <a:latin typeface="Aptos" panose="020B0004020202020204" pitchFamily="34" charset="0"/>
                <a:ea typeface="Aptos" panose="020B0004020202020204" pitchFamily="34" charset="0"/>
                <a:cs typeface="Aptos" panose="020B0004020202020204" pitchFamily="34" charset="0"/>
              </a:rPr>
              <a:t>. Acceptance Testing: What, Why, Types &amp; How to Do?. No Date Found.. [Accessed on 02/04/25]. Available from: https://testsigma.com/guides/acceptance-testing/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[72] R W Rice. What is User Acceptance Testing? A Concise Guide to UAT Planning and Design. 2024. [Accessed on 02/04/25]. Available from: https://www.practitest.com/resource-center/article/what-is-uat-testing/</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[74] L </a:t>
            </a:r>
            <a:r>
              <a:rPr lang="en-GB" sz="1800" dirty="0" err="1">
                <a:effectLst/>
                <a:latin typeface="Aptos" panose="020B0004020202020204" pitchFamily="34" charset="0"/>
                <a:ea typeface="Aptos" panose="020B0004020202020204" pitchFamily="34" charset="0"/>
                <a:cs typeface="Aptos" panose="020B0004020202020204" pitchFamily="34" charset="0"/>
              </a:rPr>
              <a:t>Rila</a:t>
            </a:r>
            <a:r>
              <a:rPr lang="en-GB" sz="1800" dirty="0">
                <a:effectLst/>
                <a:latin typeface="Aptos" panose="020B0004020202020204" pitchFamily="34" charset="0"/>
                <a:ea typeface="Aptos" panose="020B0004020202020204" pitchFamily="34" charset="0"/>
                <a:cs typeface="Aptos" panose="020B0004020202020204" pitchFamily="34" charset="0"/>
              </a:rPr>
              <a:t>. What is the significance of a flowchart?. 2021. [Accessed on 02/04/25]. Available from: What is the significance of a flowchart?</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[76] </a:t>
            </a:r>
            <a:r>
              <a:rPr lang="en-GB" sz="1800" dirty="0" err="1">
                <a:effectLst/>
                <a:latin typeface="Aptos" panose="020B0004020202020204" pitchFamily="34" charset="0"/>
                <a:ea typeface="Times New Roman" panose="02020603050405020304" pitchFamily="18" charset="0"/>
                <a:cs typeface="Times New Roman" panose="02020603050405020304" pitchFamily="18" charset="0"/>
              </a:rPr>
              <a:t>ProductPlan</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User Flow. No Date Found. [Accessed on 03/04/25]. Available from: https://www.productplan.com/glossary/user-flow/</a:t>
            </a:r>
          </a:p>
          <a:p>
            <a:pPr>
              <a:lnSpc>
                <a:spcPct val="116000"/>
              </a:lnSpc>
              <a:spcAft>
                <a:spcPts val="800"/>
              </a:spcAft>
            </a:pPr>
            <a:r>
              <a:rPr lang="en-GB" sz="1800" dirty="0">
                <a:effectLst/>
                <a:latin typeface="Aptos" panose="020B0004020202020204" pitchFamily="34" charset="0"/>
                <a:ea typeface="Aptos" panose="020B0004020202020204" pitchFamily="34" charset="0"/>
                <a:cs typeface="Aptos" panose="020B0004020202020204" pitchFamily="34" charset="0"/>
              </a:rPr>
              <a:t>[77]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human reliability. How do you conduct a Hierarchical Task Analysis? No Date Found. [Accessed on 03/04/25]. Available from: </a:t>
            </a:r>
            <a:r>
              <a:rPr lang="en-GB" sz="1800" dirty="0">
                <a:effectLst/>
                <a:latin typeface="Aptos" panose="020B0004020202020204" pitchFamily="34" charset="0"/>
                <a:ea typeface="Aptos" panose="020B0004020202020204" pitchFamily="34" charset="0"/>
                <a:cs typeface="Aptos" panose="020B0004020202020204" pitchFamily="34" charset="0"/>
              </a:rPr>
              <a:t>https://www.humanreliability.com/human-factors/hierarchical-task-analysis-hta/</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75A166C-E8C0-4E62-A335-C0A4D7EAA39A}" type="slidenum">
              <a:rPr lang="en-GB" smtClean="0"/>
              <a:t>27</a:t>
            </a:fld>
            <a:endParaRPr lang="en-GB"/>
          </a:p>
        </p:txBody>
      </p:sp>
    </p:spTree>
    <p:extLst>
      <p:ext uri="{BB962C8B-B14F-4D97-AF65-F5344CB8AC3E}">
        <p14:creationId xmlns:p14="http://schemas.microsoft.com/office/powerpoint/2010/main" val="1383156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2661820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4098724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912770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2764982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2C3215-BBED-49DF-B341-8386CFB9F641}" type="datetimeFigureOut">
              <a:rPr lang="en-GB" smtClean="0"/>
              <a:t>10/04/2025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3338797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2C3215-BBED-49DF-B341-8386CFB9F641}" type="datetimeFigureOut">
              <a:rPr lang="en-GB" smtClean="0"/>
              <a:t>10/04/2025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4055120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2C3215-BBED-49DF-B341-8386CFB9F641}" type="datetimeFigureOut">
              <a:rPr lang="en-GB" smtClean="0"/>
              <a:t>10/04/2025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220174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2003977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4269331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2397857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88E8DB-2244-40C7-AD53-C92CE07297D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6373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182353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88E8DB-2244-40C7-AD53-C92CE07297D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6321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2C3215-BBED-49DF-B341-8386CFB9F641}" type="datetimeFigureOut">
              <a:rPr lang="en-GB" smtClean="0"/>
              <a:t>10/04/2025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19250861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3547067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2C3215-BBED-49DF-B341-8386CFB9F641}" type="datetimeFigureOut">
              <a:rPr lang="en-GB" smtClean="0"/>
              <a:t>10/04/2025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88E8DB-2244-40C7-AD53-C92CE07297D1}" type="slidenum">
              <a:rPr lang="en-GB" smtClean="0"/>
              <a:t>‹#›</a:t>
            </a:fld>
            <a:endParaRPr lang="en-GB"/>
          </a:p>
        </p:txBody>
      </p:sp>
    </p:spTree>
    <p:extLst>
      <p:ext uri="{BB962C8B-B14F-4D97-AF65-F5344CB8AC3E}">
        <p14:creationId xmlns:p14="http://schemas.microsoft.com/office/powerpoint/2010/main" val="62525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62C3215-BBED-49DF-B341-8386CFB9F641}" type="datetimeFigureOut">
              <a:rPr lang="en-GB" smtClean="0"/>
              <a:t>10/04/2025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88E8DB-2244-40C7-AD53-C92CE07297D1}" type="slidenum">
              <a:rPr lang="en-GB" smtClean="0"/>
              <a:t>‹#›</a:t>
            </a:fld>
            <a:endParaRPr lang="en-GB"/>
          </a:p>
        </p:txBody>
      </p:sp>
    </p:spTree>
    <p:extLst>
      <p:ext uri="{BB962C8B-B14F-4D97-AF65-F5344CB8AC3E}">
        <p14:creationId xmlns:p14="http://schemas.microsoft.com/office/powerpoint/2010/main" val="25962387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4.jpg"/><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DF8F9-878A-0BC4-2344-187DEC806E29}"/>
              </a:ext>
            </a:extLst>
          </p:cNvPr>
          <p:cNvSpPr>
            <a:spLocks noGrp="1"/>
          </p:cNvSpPr>
          <p:nvPr>
            <p:ph type="ctrTitle"/>
          </p:nvPr>
        </p:nvSpPr>
        <p:spPr/>
        <p:txBody>
          <a:bodyPr>
            <a:normAutofit fontScale="90000"/>
          </a:bodyPr>
          <a:lstStyle/>
          <a:p>
            <a:r>
              <a:rPr lang="en-GB" dirty="0"/>
              <a:t>Ref-Tool. Academic Referencing. Investigation. Viva.</a:t>
            </a:r>
          </a:p>
        </p:txBody>
      </p:sp>
      <p:sp>
        <p:nvSpPr>
          <p:cNvPr id="3" name="Subtitle 2">
            <a:extLst>
              <a:ext uri="{FF2B5EF4-FFF2-40B4-BE49-F238E27FC236}">
                <a16:creationId xmlns:a16="http://schemas.microsoft.com/office/drawing/2014/main" id="{ED9EB950-854E-10CC-785C-F3D5326DE6B3}"/>
              </a:ext>
            </a:extLst>
          </p:cNvPr>
          <p:cNvSpPr>
            <a:spLocks noGrp="1"/>
          </p:cNvSpPr>
          <p:nvPr>
            <p:ph type="subTitle" idx="1"/>
          </p:nvPr>
        </p:nvSpPr>
        <p:spPr/>
        <p:txBody>
          <a:bodyPr/>
          <a:lstStyle/>
          <a:p>
            <a:r>
              <a:rPr lang="en-GB" dirty="0"/>
              <a:t>Joachim Manlongat - 119187</a:t>
            </a:r>
          </a:p>
        </p:txBody>
      </p:sp>
    </p:spTree>
    <p:extLst>
      <p:ext uri="{BB962C8B-B14F-4D97-AF65-F5344CB8AC3E}">
        <p14:creationId xmlns:p14="http://schemas.microsoft.com/office/powerpoint/2010/main" val="4010223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5846-41CE-9BAE-C78E-FBEA8411D49B}"/>
              </a:ext>
            </a:extLst>
          </p:cNvPr>
          <p:cNvSpPr>
            <a:spLocks noGrp="1"/>
          </p:cNvSpPr>
          <p:nvPr>
            <p:ph type="title"/>
          </p:nvPr>
        </p:nvSpPr>
        <p:spPr/>
        <p:txBody>
          <a:bodyPr/>
          <a:lstStyle/>
          <a:p>
            <a:r>
              <a:rPr lang="en-GB" dirty="0"/>
              <a:t>Dissertation Overview</a:t>
            </a:r>
          </a:p>
        </p:txBody>
      </p:sp>
      <p:sp>
        <p:nvSpPr>
          <p:cNvPr id="3" name="Content Placeholder 2">
            <a:extLst>
              <a:ext uri="{FF2B5EF4-FFF2-40B4-BE49-F238E27FC236}">
                <a16:creationId xmlns:a16="http://schemas.microsoft.com/office/drawing/2014/main" id="{DC618864-77D4-3632-F8BC-076C1C782E6D}"/>
              </a:ext>
            </a:extLst>
          </p:cNvPr>
          <p:cNvSpPr>
            <a:spLocks noGrp="1"/>
          </p:cNvSpPr>
          <p:nvPr>
            <p:ph idx="1"/>
          </p:nvPr>
        </p:nvSpPr>
        <p:spPr>
          <a:xfrm>
            <a:off x="2592925" y="1346661"/>
            <a:ext cx="9098483" cy="5212080"/>
          </a:xfrm>
        </p:spPr>
        <p:txBody>
          <a:bodyPr>
            <a:normAutofit fontScale="85000" lnSpcReduction="20000"/>
          </a:bodyPr>
          <a:lstStyle/>
          <a:p>
            <a:r>
              <a:rPr lang="en-GB" dirty="0"/>
              <a:t>Introduction </a:t>
            </a:r>
          </a:p>
          <a:p>
            <a:r>
              <a:rPr lang="en-GB" dirty="0"/>
              <a:t>Literature Review</a:t>
            </a:r>
          </a:p>
          <a:p>
            <a:pPr lvl="1"/>
            <a:r>
              <a:rPr lang="en-GB" dirty="0"/>
              <a:t>Key Concepts - Briefly summarize the relevant theoretical frameworks and prior research</a:t>
            </a:r>
          </a:p>
          <a:p>
            <a:pPr lvl="1"/>
            <a:r>
              <a:rPr lang="en-GB" dirty="0"/>
              <a:t>Gaps in knowledge - Highlight the gaps in existing research that your dissertation addresses</a:t>
            </a:r>
          </a:p>
          <a:p>
            <a:r>
              <a:rPr lang="en-GB" dirty="0"/>
              <a:t>Methodology</a:t>
            </a:r>
          </a:p>
          <a:p>
            <a:pPr lvl="1"/>
            <a:r>
              <a:rPr lang="en-GB" dirty="0"/>
              <a:t>Aims and Objectives</a:t>
            </a:r>
          </a:p>
          <a:p>
            <a:pPr lvl="1"/>
            <a:r>
              <a:rPr lang="en-GB" dirty="0"/>
              <a:t>Research Methodology</a:t>
            </a:r>
          </a:p>
          <a:p>
            <a:pPr lvl="2"/>
            <a:r>
              <a:rPr lang="en-GB" dirty="0"/>
              <a:t>Saunder’s Research Onion</a:t>
            </a:r>
          </a:p>
          <a:p>
            <a:pPr lvl="1"/>
            <a:r>
              <a:rPr lang="en-GB" dirty="0"/>
              <a:t>Design and Concepts</a:t>
            </a:r>
          </a:p>
          <a:p>
            <a:pPr lvl="1"/>
            <a:r>
              <a:rPr lang="en-GB" dirty="0"/>
              <a:t>Implementation</a:t>
            </a:r>
          </a:p>
          <a:p>
            <a:r>
              <a:rPr lang="en-GB" dirty="0"/>
              <a:t>Evaluation</a:t>
            </a:r>
          </a:p>
          <a:p>
            <a:pPr lvl="1"/>
            <a:r>
              <a:rPr lang="en-GB" dirty="0"/>
              <a:t>Expectations</a:t>
            </a:r>
          </a:p>
          <a:p>
            <a:pPr lvl="1"/>
            <a:r>
              <a:rPr lang="en-GB" dirty="0"/>
              <a:t>Outcome</a:t>
            </a:r>
          </a:p>
          <a:p>
            <a:pPr lvl="1"/>
            <a:r>
              <a:rPr lang="en-GB" dirty="0"/>
              <a:t>Success Story</a:t>
            </a:r>
          </a:p>
          <a:p>
            <a:pPr lvl="1"/>
            <a:r>
              <a:rPr lang="en-GB" dirty="0"/>
              <a:t>Suggestions for the Future</a:t>
            </a:r>
          </a:p>
          <a:p>
            <a:r>
              <a:rPr lang="en-GB" dirty="0"/>
              <a:t>Conclusion</a:t>
            </a:r>
          </a:p>
          <a:p>
            <a:r>
              <a:rPr lang="en-GB" dirty="0"/>
              <a:t>References</a:t>
            </a:r>
          </a:p>
          <a:p>
            <a:pPr lvl="1"/>
            <a:endParaRPr lang="en-GB" dirty="0"/>
          </a:p>
        </p:txBody>
      </p:sp>
    </p:spTree>
    <p:extLst>
      <p:ext uri="{BB962C8B-B14F-4D97-AF65-F5344CB8AC3E}">
        <p14:creationId xmlns:p14="http://schemas.microsoft.com/office/powerpoint/2010/main" val="2362593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8601F-4EE6-E35F-41C0-421F91C46E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2EB006-8BEC-77FA-770F-3FCAFBB9305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910465F-032C-D729-D58D-023ED4C30196}"/>
              </a:ext>
            </a:extLst>
          </p:cNvPr>
          <p:cNvSpPr>
            <a:spLocks noGrp="1"/>
          </p:cNvSpPr>
          <p:nvPr>
            <p:ph idx="1"/>
          </p:nvPr>
        </p:nvSpPr>
        <p:spPr/>
        <p:txBody>
          <a:bodyPr/>
          <a:lstStyle/>
          <a:p>
            <a:pPr marL="0" indent="0">
              <a:buNone/>
            </a:pPr>
            <a:r>
              <a:rPr lang="en-GB" dirty="0"/>
              <a:t>What is Software Application?</a:t>
            </a:r>
          </a:p>
          <a:p>
            <a:r>
              <a:rPr lang="en-GB" dirty="0"/>
              <a:t>Academic Referencing</a:t>
            </a:r>
          </a:p>
          <a:p>
            <a:pPr lvl="1"/>
            <a:r>
              <a:rPr lang="en-GB" dirty="0"/>
              <a:t>Tools for documentation</a:t>
            </a:r>
          </a:p>
          <a:p>
            <a:pPr lvl="1"/>
            <a:r>
              <a:rPr lang="en-GB" dirty="0"/>
              <a:t>Automation processes</a:t>
            </a:r>
          </a:p>
          <a:p>
            <a:pPr indent="-285750"/>
            <a:r>
              <a:rPr lang="en-GB" dirty="0"/>
              <a:t>Software Application</a:t>
            </a:r>
          </a:p>
          <a:p>
            <a:pPr lvl="1"/>
            <a:r>
              <a:rPr lang="en-GB" dirty="0"/>
              <a:t>Efficiency</a:t>
            </a:r>
          </a:p>
          <a:p>
            <a:pPr lvl="1"/>
            <a:r>
              <a:rPr lang="en-GB" dirty="0"/>
              <a:t>Productivity</a:t>
            </a:r>
          </a:p>
          <a:p>
            <a:pPr lvl="1"/>
            <a:r>
              <a:rPr lang="en-GB" dirty="0"/>
              <a:t>Creativity</a:t>
            </a:r>
          </a:p>
        </p:txBody>
      </p:sp>
    </p:spTree>
    <p:extLst>
      <p:ext uri="{BB962C8B-B14F-4D97-AF65-F5344CB8AC3E}">
        <p14:creationId xmlns:p14="http://schemas.microsoft.com/office/powerpoint/2010/main" val="3223648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3599-2619-765C-DB5C-B37D891ACAC3}"/>
              </a:ext>
            </a:extLst>
          </p:cNvPr>
          <p:cNvSpPr>
            <a:spLocks noGrp="1"/>
          </p:cNvSpPr>
          <p:nvPr>
            <p:ph type="title"/>
          </p:nvPr>
        </p:nvSpPr>
        <p:spPr/>
        <p:txBody>
          <a:bodyPr/>
          <a:lstStyle/>
          <a:p>
            <a:r>
              <a:rPr lang="en-GB" dirty="0"/>
              <a:t>Problem Statement</a:t>
            </a:r>
          </a:p>
        </p:txBody>
      </p:sp>
      <p:sp>
        <p:nvSpPr>
          <p:cNvPr id="3" name="Content Placeholder 2">
            <a:extLst>
              <a:ext uri="{FF2B5EF4-FFF2-40B4-BE49-F238E27FC236}">
                <a16:creationId xmlns:a16="http://schemas.microsoft.com/office/drawing/2014/main" id="{DA1F7996-5A61-CA2F-2446-EAB8AC59294F}"/>
              </a:ext>
            </a:extLst>
          </p:cNvPr>
          <p:cNvSpPr>
            <a:spLocks noGrp="1"/>
          </p:cNvSpPr>
          <p:nvPr>
            <p:ph idx="1"/>
          </p:nvPr>
        </p:nvSpPr>
        <p:spPr/>
        <p:txBody>
          <a:bodyPr/>
          <a:lstStyle/>
          <a:p>
            <a:r>
              <a:rPr lang="en-GB" dirty="0"/>
              <a:t>Various Referencing Tools found to be unsatisfying</a:t>
            </a:r>
          </a:p>
          <a:p>
            <a:r>
              <a:rPr lang="en-GB" dirty="0"/>
              <a:t>Various use-cases</a:t>
            </a:r>
          </a:p>
          <a:p>
            <a:r>
              <a:rPr lang="en-GB" dirty="0"/>
              <a:t>Solution for the client</a:t>
            </a:r>
          </a:p>
          <a:p>
            <a:r>
              <a:rPr lang="en-GB" dirty="0"/>
              <a:t>Develop an application with planning, requirements and fulfilment</a:t>
            </a:r>
          </a:p>
          <a:p>
            <a:endParaRPr lang="en-GB" dirty="0"/>
          </a:p>
        </p:txBody>
      </p:sp>
    </p:spTree>
    <p:extLst>
      <p:ext uri="{BB962C8B-B14F-4D97-AF65-F5344CB8AC3E}">
        <p14:creationId xmlns:p14="http://schemas.microsoft.com/office/powerpoint/2010/main" val="3137552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B0A8-0473-6883-1934-B8B1FDBDA826}"/>
              </a:ext>
            </a:extLst>
          </p:cNvPr>
          <p:cNvSpPr>
            <a:spLocks noGrp="1"/>
          </p:cNvSpPr>
          <p:nvPr>
            <p:ph type="title"/>
          </p:nvPr>
        </p:nvSpPr>
        <p:spPr/>
        <p:txBody>
          <a:bodyPr/>
          <a:lstStyle/>
          <a:p>
            <a:r>
              <a:rPr lang="en-GB" dirty="0"/>
              <a:t>Literature Review </a:t>
            </a:r>
          </a:p>
        </p:txBody>
      </p:sp>
      <p:sp>
        <p:nvSpPr>
          <p:cNvPr id="3" name="Content Placeholder 2">
            <a:extLst>
              <a:ext uri="{FF2B5EF4-FFF2-40B4-BE49-F238E27FC236}">
                <a16:creationId xmlns:a16="http://schemas.microsoft.com/office/drawing/2014/main" id="{277CEA50-AC85-4010-3B2E-1749D0E49FC4}"/>
              </a:ext>
            </a:extLst>
          </p:cNvPr>
          <p:cNvSpPr>
            <a:spLocks noGrp="1"/>
          </p:cNvSpPr>
          <p:nvPr>
            <p:ph idx="1"/>
          </p:nvPr>
        </p:nvSpPr>
        <p:spPr/>
        <p:txBody>
          <a:bodyPr>
            <a:normAutofit lnSpcReduction="10000"/>
          </a:bodyPr>
          <a:lstStyle/>
          <a:p>
            <a:r>
              <a:rPr lang="en-GB" dirty="0"/>
              <a:t>What is Academic Referencing?</a:t>
            </a:r>
          </a:p>
          <a:p>
            <a:pPr lvl="1"/>
            <a:r>
              <a:rPr lang="en-GB" dirty="0"/>
              <a:t>History</a:t>
            </a:r>
          </a:p>
          <a:p>
            <a:pPr lvl="1"/>
            <a:r>
              <a:rPr lang="en-GB" dirty="0"/>
              <a:t>Nature</a:t>
            </a:r>
          </a:p>
          <a:p>
            <a:pPr lvl="2"/>
            <a:r>
              <a:rPr lang="en-GB" dirty="0"/>
              <a:t>Plagiarism</a:t>
            </a:r>
          </a:p>
          <a:p>
            <a:pPr lvl="2"/>
            <a:r>
              <a:rPr lang="en-GB" dirty="0"/>
              <a:t>Ethics</a:t>
            </a:r>
          </a:p>
          <a:p>
            <a:pPr lvl="2"/>
            <a:r>
              <a:rPr lang="en-GB" dirty="0"/>
              <a:t>Integrity</a:t>
            </a:r>
          </a:p>
          <a:p>
            <a:r>
              <a:rPr lang="en-GB" dirty="0"/>
              <a:t>Referencing Tools</a:t>
            </a:r>
          </a:p>
          <a:p>
            <a:pPr lvl="1"/>
            <a:r>
              <a:rPr lang="en-GB" dirty="0"/>
              <a:t>Current</a:t>
            </a:r>
          </a:p>
          <a:p>
            <a:pPr lvl="1"/>
            <a:r>
              <a:rPr lang="en-GB" dirty="0"/>
              <a:t>Issues</a:t>
            </a:r>
          </a:p>
          <a:p>
            <a:pPr lvl="2"/>
            <a:r>
              <a:rPr lang="en-GB" dirty="0"/>
              <a:t>Online</a:t>
            </a:r>
          </a:p>
          <a:p>
            <a:pPr lvl="2"/>
            <a:r>
              <a:rPr lang="en-GB" dirty="0"/>
              <a:t>By Hand</a:t>
            </a:r>
          </a:p>
        </p:txBody>
      </p:sp>
    </p:spTree>
    <p:extLst>
      <p:ext uri="{BB962C8B-B14F-4D97-AF65-F5344CB8AC3E}">
        <p14:creationId xmlns:p14="http://schemas.microsoft.com/office/powerpoint/2010/main" val="3829168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45B-1465-8120-F7B2-6A991B46D331}"/>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4E5629C7-6990-A7A4-9602-D82E96BB36E1}"/>
              </a:ext>
            </a:extLst>
          </p:cNvPr>
          <p:cNvSpPr>
            <a:spLocks noGrp="1"/>
          </p:cNvSpPr>
          <p:nvPr>
            <p:ph idx="1"/>
          </p:nvPr>
        </p:nvSpPr>
        <p:spPr/>
        <p:txBody>
          <a:bodyPr/>
          <a:lstStyle/>
          <a:p>
            <a:r>
              <a:rPr lang="en-GB" dirty="0"/>
              <a:t>Technology Platforms</a:t>
            </a:r>
          </a:p>
          <a:p>
            <a:pPr lvl="1"/>
            <a:r>
              <a:rPr lang="en-GB" dirty="0"/>
              <a:t>Web</a:t>
            </a:r>
          </a:p>
          <a:p>
            <a:pPr lvl="1"/>
            <a:r>
              <a:rPr lang="en-GB" dirty="0"/>
              <a:t>Mobile</a:t>
            </a:r>
          </a:p>
          <a:p>
            <a:pPr lvl="1"/>
            <a:r>
              <a:rPr lang="en-GB" dirty="0"/>
              <a:t>Desktop</a:t>
            </a:r>
          </a:p>
          <a:p>
            <a:r>
              <a:rPr lang="en-GB" dirty="0"/>
              <a:t>Programming Language and Environment</a:t>
            </a:r>
          </a:p>
          <a:p>
            <a:pPr lvl="1"/>
            <a:r>
              <a:rPr lang="en-GB" dirty="0"/>
              <a:t>C#</a:t>
            </a:r>
          </a:p>
          <a:p>
            <a:pPr lvl="1"/>
            <a:r>
              <a:rPr lang="en-GB" dirty="0"/>
              <a:t>OOP</a:t>
            </a:r>
          </a:p>
          <a:p>
            <a:pPr lvl="1"/>
            <a:r>
              <a:rPr lang="en-GB" dirty="0"/>
              <a:t>.NET Framework</a:t>
            </a:r>
          </a:p>
          <a:p>
            <a:pPr lvl="1"/>
            <a:endParaRPr lang="en-GB" dirty="0"/>
          </a:p>
        </p:txBody>
      </p:sp>
    </p:spTree>
    <p:extLst>
      <p:ext uri="{BB962C8B-B14F-4D97-AF65-F5344CB8AC3E}">
        <p14:creationId xmlns:p14="http://schemas.microsoft.com/office/powerpoint/2010/main" val="273225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A801E-09EB-ED13-747E-5C54F814A2E2}"/>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76BCCE3E-3EAB-7026-B58C-D870691C03F8}"/>
              </a:ext>
            </a:extLst>
          </p:cNvPr>
          <p:cNvSpPr>
            <a:spLocks noGrp="1"/>
          </p:cNvSpPr>
          <p:nvPr>
            <p:ph idx="1"/>
          </p:nvPr>
        </p:nvSpPr>
        <p:spPr/>
        <p:txBody>
          <a:bodyPr/>
          <a:lstStyle/>
          <a:p>
            <a:r>
              <a:rPr lang="en-GB" dirty="0"/>
              <a:t>Data Storage / Databases</a:t>
            </a:r>
          </a:p>
          <a:p>
            <a:pPr lvl="1"/>
            <a:r>
              <a:rPr lang="en-GB" dirty="0"/>
              <a:t>JSON</a:t>
            </a:r>
          </a:p>
          <a:p>
            <a:pPr lvl="2"/>
            <a:r>
              <a:rPr lang="en-GB" dirty="0"/>
              <a:t>Serialisation and Deserialisation</a:t>
            </a:r>
          </a:p>
          <a:p>
            <a:pPr lvl="2"/>
            <a:r>
              <a:rPr lang="en-GB" dirty="0" err="1"/>
              <a:t>Newtonsoft.JSON</a:t>
            </a:r>
            <a:endParaRPr lang="en-GB" dirty="0"/>
          </a:p>
          <a:p>
            <a:pPr lvl="1"/>
            <a:r>
              <a:rPr lang="en-GB" dirty="0"/>
              <a:t>NoSQL</a:t>
            </a:r>
          </a:p>
          <a:p>
            <a:pPr lvl="1"/>
            <a:r>
              <a:rPr lang="en-GB" dirty="0"/>
              <a:t>Google Books API</a:t>
            </a:r>
          </a:p>
        </p:txBody>
      </p:sp>
    </p:spTree>
    <p:extLst>
      <p:ext uri="{BB962C8B-B14F-4D97-AF65-F5344CB8AC3E}">
        <p14:creationId xmlns:p14="http://schemas.microsoft.com/office/powerpoint/2010/main" val="196888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B28A3-9DD2-BFB3-670A-BFF012FEF612}"/>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1E416D8F-6BA4-DF61-375F-B0BBE79B05AB}"/>
              </a:ext>
            </a:extLst>
          </p:cNvPr>
          <p:cNvSpPr>
            <a:spLocks noGrp="1"/>
          </p:cNvSpPr>
          <p:nvPr>
            <p:ph idx="1"/>
          </p:nvPr>
        </p:nvSpPr>
        <p:spPr/>
        <p:txBody>
          <a:bodyPr/>
          <a:lstStyle/>
          <a:p>
            <a:r>
              <a:rPr lang="en-GB" dirty="0"/>
              <a:t>Aims</a:t>
            </a:r>
          </a:p>
          <a:p>
            <a:pPr lvl="1"/>
            <a:r>
              <a:rPr lang="en-GB" dirty="0"/>
              <a:t>Develop an alternative towards the underlying issues of available application/tools online.</a:t>
            </a:r>
          </a:p>
          <a:p>
            <a:pPr lvl="1"/>
            <a:r>
              <a:rPr lang="en-GB" dirty="0"/>
              <a:t>Aim is to make an application exclusive to Vancouver.</a:t>
            </a:r>
          </a:p>
          <a:p>
            <a:r>
              <a:rPr lang="en-GB" dirty="0"/>
              <a:t>Objectives</a:t>
            </a:r>
          </a:p>
          <a:p>
            <a:pPr lvl="1"/>
            <a:r>
              <a:rPr lang="en-GB" dirty="0"/>
              <a:t>Develop a prototype</a:t>
            </a:r>
          </a:p>
          <a:p>
            <a:pPr lvl="1"/>
            <a:r>
              <a:rPr lang="en-GB" dirty="0"/>
              <a:t>Evaluate the nature of the references, types and capabilities</a:t>
            </a:r>
          </a:p>
          <a:p>
            <a:pPr lvl="1"/>
            <a:r>
              <a:rPr lang="en-GB" dirty="0"/>
              <a:t>Investigate how client expectations are influencing the application</a:t>
            </a:r>
          </a:p>
          <a:p>
            <a:pPr lvl="1"/>
            <a:r>
              <a:rPr lang="en-GB" dirty="0"/>
              <a:t>Discuss the client’s UX and expectations while recommending the application.</a:t>
            </a:r>
          </a:p>
        </p:txBody>
      </p:sp>
    </p:spTree>
    <p:extLst>
      <p:ext uri="{BB962C8B-B14F-4D97-AF65-F5344CB8AC3E}">
        <p14:creationId xmlns:p14="http://schemas.microsoft.com/office/powerpoint/2010/main" val="2587924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AFD7B-5DC0-E46F-FB2F-093122FE127F}"/>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A55E432B-F800-55ED-3E23-F4C2DF784544}"/>
              </a:ext>
            </a:extLst>
          </p:cNvPr>
          <p:cNvSpPr>
            <a:spLocks noGrp="1"/>
          </p:cNvSpPr>
          <p:nvPr>
            <p:ph idx="1"/>
          </p:nvPr>
        </p:nvSpPr>
        <p:spPr/>
        <p:txBody>
          <a:bodyPr vert="horz" lIns="91440" tIns="45720" rIns="91440" bIns="45720" rtlCol="0" anchor="t">
            <a:normAutofit lnSpcReduction="10000"/>
          </a:bodyPr>
          <a:lstStyle/>
          <a:p>
            <a:r>
              <a:rPr lang="en-GB" dirty="0"/>
              <a:t>Research Onion</a:t>
            </a:r>
          </a:p>
          <a:p>
            <a:pPr lvl="1"/>
            <a:r>
              <a:rPr lang="en-GB" dirty="0"/>
              <a:t>Phenomenology Philosophy </a:t>
            </a:r>
          </a:p>
          <a:p>
            <a:pPr lvl="1"/>
            <a:r>
              <a:rPr lang="en-GB" dirty="0"/>
              <a:t>Inductive Approach</a:t>
            </a:r>
          </a:p>
          <a:p>
            <a:pPr lvl="1"/>
            <a:r>
              <a:rPr lang="en-GB" dirty="0"/>
              <a:t>Action Research Strategy</a:t>
            </a:r>
          </a:p>
          <a:p>
            <a:pPr lvl="1"/>
            <a:r>
              <a:rPr lang="en-GB" dirty="0"/>
              <a:t>Multi-Method Choice</a:t>
            </a:r>
          </a:p>
          <a:p>
            <a:pPr lvl="1"/>
            <a:r>
              <a:rPr lang="en-GB" dirty="0"/>
              <a:t>Cross-Sectional Time Horizon</a:t>
            </a:r>
          </a:p>
          <a:p>
            <a:pPr lvl="1"/>
            <a:r>
              <a:rPr lang="en-GB" dirty="0"/>
              <a:t>Non-Numerical and Questionnaire Sampling Data Collection</a:t>
            </a:r>
          </a:p>
          <a:p>
            <a:pPr lvl="1"/>
            <a:r>
              <a:rPr lang="en-GB"/>
              <a:t>Ethics</a:t>
            </a:r>
            <a:endParaRPr lang="en-GB" dirty="0"/>
          </a:p>
          <a:p>
            <a:r>
              <a:rPr lang="en-GB" dirty="0"/>
              <a:t>Data Protection Act 2018</a:t>
            </a:r>
          </a:p>
          <a:p>
            <a:pPr lvl="1"/>
            <a:r>
              <a:rPr lang="en-GB" sz="1800" dirty="0">
                <a:ea typeface="Aptos" panose="020B0004020202020204" pitchFamily="34" charset="0"/>
                <a:cs typeface="Aptos" panose="020B0004020202020204" pitchFamily="34" charset="0"/>
              </a:rPr>
              <a:t>U</a:t>
            </a:r>
            <a:r>
              <a:rPr lang="en-GB" sz="1800" dirty="0">
                <a:effectLst/>
                <a:ea typeface="Aptos" panose="020B0004020202020204" pitchFamily="34" charset="0"/>
                <a:cs typeface="Aptos" panose="020B0004020202020204" pitchFamily="34" charset="0"/>
              </a:rPr>
              <a:t>nderstanding of sensitive data. </a:t>
            </a:r>
            <a:r>
              <a:rPr lang="en-GB" sz="1800" dirty="0">
                <a:ea typeface="Aptos" panose="020B0004020202020204" pitchFamily="34" charset="0"/>
                <a:cs typeface="Aptos" panose="020B0004020202020204" pitchFamily="34" charset="0"/>
              </a:rPr>
              <a:t>E</a:t>
            </a:r>
            <a:r>
              <a:rPr lang="en-GB" sz="1800" dirty="0">
                <a:effectLst/>
                <a:ea typeface="Aptos" panose="020B0004020202020204" pitchFamily="34" charset="0"/>
                <a:cs typeface="Aptos" panose="020B0004020202020204" pitchFamily="34" charset="0"/>
              </a:rPr>
              <a:t>nsure that data is fairly used and secured. </a:t>
            </a:r>
            <a:endParaRPr lang="en-GB" dirty="0"/>
          </a:p>
        </p:txBody>
      </p:sp>
    </p:spTree>
    <p:extLst>
      <p:ext uri="{BB962C8B-B14F-4D97-AF65-F5344CB8AC3E}">
        <p14:creationId xmlns:p14="http://schemas.microsoft.com/office/powerpoint/2010/main" val="2249165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computer with icons on the screen&#10;&#10;AI-generated content may be incorrect.">
            <a:extLst>
              <a:ext uri="{FF2B5EF4-FFF2-40B4-BE49-F238E27FC236}">
                <a16:creationId xmlns:a16="http://schemas.microsoft.com/office/drawing/2014/main" id="{9D3724FB-5164-D112-B867-F06AA0FB850A}"/>
              </a:ext>
            </a:extLst>
          </p:cNvPr>
          <p:cNvPicPr>
            <a:picLocks noChangeAspect="1"/>
          </p:cNvPicPr>
          <p:nvPr/>
        </p:nvPicPr>
        <p:blipFill>
          <a:blip r:embed="rId3">
            <a:extLst>
              <a:ext uri="{28A0092B-C50C-407E-A947-70E740481C1C}">
                <a14:useLocalDpi xmlns:a14="http://schemas.microsoft.com/office/drawing/2010/main" val="0"/>
              </a:ext>
            </a:extLst>
          </a:blip>
          <a:srcRect l="15347" r="1098" b="1"/>
          <a:stretch/>
        </p:blipFill>
        <p:spPr>
          <a:xfrm>
            <a:off x="20" y="10"/>
            <a:ext cx="12191980" cy="6857990"/>
          </a:xfrm>
          <a:prstGeom prst="rect">
            <a:avLst/>
          </a:prstGeom>
        </p:spPr>
      </p:pic>
      <p:sp>
        <p:nvSpPr>
          <p:cNvPr id="44" name="Freeform 5">
            <a:extLst>
              <a:ext uri="{FF2B5EF4-FFF2-40B4-BE49-F238E27FC236}">
                <a16:creationId xmlns:a16="http://schemas.microsoft.com/office/drawing/2014/main" id="{4536C52F-C11B-4718-8B63-3E4A4346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chemeClr val="accent1">
              <a:alpha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58FDDD0A-77E6-8BFB-6FCF-343AB97B404D}"/>
              </a:ext>
            </a:extLst>
          </p:cNvPr>
          <p:cNvSpPr>
            <a:spLocks noGrp="1"/>
          </p:cNvSpPr>
          <p:nvPr>
            <p:ph type="title"/>
          </p:nvPr>
        </p:nvSpPr>
        <p:spPr>
          <a:xfrm>
            <a:off x="1083733" y="3962400"/>
            <a:ext cx="8458200" cy="958911"/>
          </a:xfrm>
        </p:spPr>
        <p:txBody>
          <a:bodyPr vert="horz" lIns="91440" tIns="45720" rIns="91440" bIns="45720" rtlCol="0" anchor="b">
            <a:normAutofit/>
          </a:bodyPr>
          <a:lstStyle/>
          <a:p>
            <a:r>
              <a:rPr lang="en-US" sz="4400">
                <a:solidFill>
                  <a:srgbClr val="FEFFFF"/>
                </a:solidFill>
              </a:rPr>
              <a:t>Ref-Tool</a:t>
            </a:r>
          </a:p>
        </p:txBody>
      </p:sp>
      <p:sp>
        <p:nvSpPr>
          <p:cNvPr id="5" name="Text Placeholder 4">
            <a:extLst>
              <a:ext uri="{FF2B5EF4-FFF2-40B4-BE49-F238E27FC236}">
                <a16:creationId xmlns:a16="http://schemas.microsoft.com/office/drawing/2014/main" id="{6A74B9D0-3273-C26E-ED14-8ABFB17239CB}"/>
              </a:ext>
            </a:extLst>
          </p:cNvPr>
          <p:cNvSpPr>
            <a:spLocks noGrp="1"/>
          </p:cNvSpPr>
          <p:nvPr>
            <p:ph type="body" sz="half" idx="2"/>
          </p:nvPr>
        </p:nvSpPr>
        <p:spPr>
          <a:xfrm>
            <a:off x="603939" y="4944531"/>
            <a:ext cx="8937994" cy="524935"/>
          </a:xfrm>
        </p:spPr>
        <p:txBody>
          <a:bodyPr vert="horz" lIns="91440" tIns="45720" rIns="91440" bIns="45720" rtlCol="0" anchor="t">
            <a:normAutofit/>
          </a:bodyPr>
          <a:lstStyle/>
          <a:p>
            <a:pPr marL="0" indent="0"/>
            <a:r>
              <a:rPr lang="en-US" dirty="0">
                <a:solidFill>
                  <a:srgbClr val="FEFFFF"/>
                </a:solidFill>
              </a:rPr>
              <a:t>Vancouver Style AR Application for Desktop</a:t>
            </a:r>
          </a:p>
        </p:txBody>
      </p:sp>
      <p:pic>
        <p:nvPicPr>
          <p:cNvPr id="6" name="Graphic 5">
            <a:extLst>
              <a:ext uri="{FF2B5EF4-FFF2-40B4-BE49-F238E27FC236}">
                <a16:creationId xmlns:a16="http://schemas.microsoft.com/office/drawing/2014/main" id="{8FC31490-D952-F40F-9175-631844CC4FD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70190" y="1732711"/>
            <a:ext cx="4400259" cy="4400259"/>
          </a:xfrm>
          <a:prstGeom prst="rect">
            <a:avLst/>
          </a:prstGeom>
        </p:spPr>
      </p:pic>
      <p:pic>
        <p:nvPicPr>
          <p:cNvPr id="8" name="Picture 7" descr="A white hexagon with black and white logo&#10;&#10;AI-generated content may be incorrect.">
            <a:extLst>
              <a:ext uri="{FF2B5EF4-FFF2-40B4-BE49-F238E27FC236}">
                <a16:creationId xmlns:a16="http://schemas.microsoft.com/office/drawing/2014/main" id="{3960A38C-2A60-2155-64E7-5643639FAA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440" y="142079"/>
            <a:ext cx="1653212" cy="1653212"/>
          </a:xfrm>
          <a:prstGeom prst="rect">
            <a:avLst/>
          </a:prstGeom>
        </p:spPr>
      </p:pic>
      <p:sp>
        <p:nvSpPr>
          <p:cNvPr id="3" name="TextBox 2">
            <a:extLst>
              <a:ext uri="{FF2B5EF4-FFF2-40B4-BE49-F238E27FC236}">
                <a16:creationId xmlns:a16="http://schemas.microsoft.com/office/drawing/2014/main" id="{B6887B34-C507-1698-C7FE-D9A1C7ACE136}"/>
              </a:ext>
            </a:extLst>
          </p:cNvPr>
          <p:cNvSpPr txBox="1"/>
          <p:nvPr/>
        </p:nvSpPr>
        <p:spPr>
          <a:xfrm>
            <a:off x="4111660" y="1770813"/>
            <a:ext cx="4992915" cy="4031873"/>
          </a:xfrm>
          <a:prstGeom prst="rect">
            <a:avLst/>
          </a:prstGeom>
          <a:noFill/>
        </p:spPr>
        <p:txBody>
          <a:bodyPr wrap="square" rtlCol="0">
            <a:spAutoFit/>
          </a:bodyPr>
          <a:lstStyle/>
          <a:p>
            <a:r>
              <a:rPr lang="en-GB" sz="25600" b="1" dirty="0">
                <a:solidFill>
                  <a:srgbClr val="FF0000"/>
                </a:solidFill>
                <a:effectLst>
                  <a:outerShdw blurRad="38100" dist="38100" dir="2700000" algn="tl">
                    <a:srgbClr val="000000">
                      <a:alpha val="43137"/>
                    </a:srgbClr>
                  </a:outerShdw>
                </a:effectLst>
                <a:latin typeface="Aptos" panose="020B0004020202020204" pitchFamily="34" charset="0"/>
              </a:rPr>
              <a:t>?</a:t>
            </a:r>
          </a:p>
        </p:txBody>
      </p:sp>
    </p:spTree>
    <p:extLst>
      <p:ext uri="{BB962C8B-B14F-4D97-AF65-F5344CB8AC3E}">
        <p14:creationId xmlns:p14="http://schemas.microsoft.com/office/powerpoint/2010/main" val="19657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35B13-9A08-394C-1102-AF56A3E93A0B}"/>
              </a:ext>
            </a:extLst>
          </p:cNvPr>
          <p:cNvSpPr>
            <a:spLocks noGrp="1"/>
          </p:cNvSpPr>
          <p:nvPr>
            <p:ph type="title"/>
          </p:nvPr>
        </p:nvSpPr>
        <p:spPr/>
        <p:txBody>
          <a:bodyPr/>
          <a:lstStyle/>
          <a:p>
            <a:r>
              <a:rPr lang="en-GB"/>
              <a:t>Scrapped Ideas</a:t>
            </a:r>
          </a:p>
        </p:txBody>
      </p:sp>
      <p:sp>
        <p:nvSpPr>
          <p:cNvPr id="5" name="Content Placeholder 4">
            <a:extLst>
              <a:ext uri="{FF2B5EF4-FFF2-40B4-BE49-F238E27FC236}">
                <a16:creationId xmlns:a16="http://schemas.microsoft.com/office/drawing/2014/main" id="{8CE1C1EC-0BBE-3B84-F851-5804FCC3AF5B}"/>
              </a:ext>
            </a:extLst>
          </p:cNvPr>
          <p:cNvSpPr>
            <a:spLocks noGrp="1"/>
          </p:cNvSpPr>
          <p:nvPr>
            <p:ph idx="1"/>
          </p:nvPr>
        </p:nvSpPr>
        <p:spPr/>
        <p:txBody>
          <a:bodyPr/>
          <a:lstStyle/>
          <a:p>
            <a:r>
              <a:rPr lang="en-GB" dirty="0"/>
              <a:t>NoSQL</a:t>
            </a:r>
          </a:p>
          <a:p>
            <a:r>
              <a:rPr lang="en-GB" dirty="0" err="1"/>
              <a:t>LiteDB</a:t>
            </a:r>
            <a:endParaRPr lang="en-GB" dirty="0"/>
          </a:p>
          <a:p>
            <a:r>
              <a:rPr lang="en-GB" dirty="0"/>
              <a:t>Google Books API</a:t>
            </a:r>
          </a:p>
        </p:txBody>
      </p:sp>
      <p:pic>
        <p:nvPicPr>
          <p:cNvPr id="7" name="Picture 6" descr="A colorful circle logo on a black background&#10;&#10;AI-generated content may be incorrect.">
            <a:extLst>
              <a:ext uri="{FF2B5EF4-FFF2-40B4-BE49-F238E27FC236}">
                <a16:creationId xmlns:a16="http://schemas.microsoft.com/office/drawing/2014/main" id="{D1E81211-57DC-26A7-1C37-226008B4AB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8761" y="1905000"/>
            <a:ext cx="5175851" cy="1706714"/>
          </a:xfrm>
          <a:prstGeom prst="rect">
            <a:avLst/>
          </a:prstGeom>
        </p:spPr>
      </p:pic>
      <p:pic>
        <p:nvPicPr>
          <p:cNvPr id="9" name="Graphic 8">
            <a:extLst>
              <a:ext uri="{FF2B5EF4-FFF2-40B4-BE49-F238E27FC236}">
                <a16:creationId xmlns:a16="http://schemas.microsoft.com/office/drawing/2014/main" id="{A3F14ED3-BC49-27CB-F412-1F5ADFBA970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082540" y="3611714"/>
            <a:ext cx="4953000" cy="1619250"/>
          </a:xfrm>
          <a:prstGeom prst="rect">
            <a:avLst/>
          </a:prstGeom>
        </p:spPr>
      </p:pic>
      <p:pic>
        <p:nvPicPr>
          <p:cNvPr id="13" name="Picture 12" descr="A logo with blue and white stripes&#10;&#10;AI-generated content may be incorrect.">
            <a:extLst>
              <a:ext uri="{FF2B5EF4-FFF2-40B4-BE49-F238E27FC236}">
                <a16:creationId xmlns:a16="http://schemas.microsoft.com/office/drawing/2014/main" id="{C57E0407-67E1-25F9-D9C8-5CB0E10EFA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68532" y="3675134"/>
            <a:ext cx="5080261" cy="3111660"/>
          </a:xfrm>
          <a:prstGeom prst="rect">
            <a:avLst/>
          </a:prstGeom>
        </p:spPr>
      </p:pic>
    </p:spTree>
    <p:extLst>
      <p:ext uri="{BB962C8B-B14F-4D97-AF65-F5344CB8AC3E}">
        <p14:creationId xmlns:p14="http://schemas.microsoft.com/office/powerpoint/2010/main" val="2643842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DBA5-1E4B-F434-D40D-E6B99055D32A}"/>
              </a:ext>
            </a:extLst>
          </p:cNvPr>
          <p:cNvSpPr>
            <a:spLocks noGrp="1"/>
          </p:cNvSpPr>
          <p:nvPr>
            <p:ph type="title"/>
          </p:nvPr>
        </p:nvSpPr>
        <p:spPr/>
        <p:txBody>
          <a:bodyPr/>
          <a:lstStyle/>
          <a:p>
            <a:r>
              <a:rPr lang="en-GB" dirty="0"/>
              <a:t>Design</a:t>
            </a:r>
          </a:p>
        </p:txBody>
      </p:sp>
      <p:sp>
        <p:nvSpPr>
          <p:cNvPr id="3" name="Content Placeholder 2">
            <a:extLst>
              <a:ext uri="{FF2B5EF4-FFF2-40B4-BE49-F238E27FC236}">
                <a16:creationId xmlns:a16="http://schemas.microsoft.com/office/drawing/2014/main" id="{3E86CB52-27DB-1634-543D-3E0899A6608C}"/>
              </a:ext>
            </a:extLst>
          </p:cNvPr>
          <p:cNvSpPr>
            <a:spLocks noGrp="1"/>
          </p:cNvSpPr>
          <p:nvPr>
            <p:ph idx="1"/>
          </p:nvPr>
        </p:nvSpPr>
        <p:spPr/>
        <p:txBody>
          <a:bodyPr/>
          <a:lstStyle/>
          <a:p>
            <a:r>
              <a:rPr lang="en-GB" dirty="0"/>
              <a:t>Mock-up</a:t>
            </a:r>
          </a:p>
          <a:p>
            <a:r>
              <a:rPr lang="en-GB" dirty="0"/>
              <a:t>Design</a:t>
            </a:r>
          </a:p>
          <a:p>
            <a:pPr lvl="1"/>
            <a:r>
              <a:rPr lang="en-GB" dirty="0"/>
              <a:t>Wireframing</a:t>
            </a:r>
          </a:p>
          <a:p>
            <a:pPr lvl="1"/>
            <a:r>
              <a:rPr lang="en-GB" dirty="0"/>
              <a:t>Flowcharts</a:t>
            </a:r>
          </a:p>
          <a:p>
            <a:pPr lvl="1"/>
            <a:r>
              <a:rPr lang="en-GB" dirty="0"/>
              <a:t>Design Principles</a:t>
            </a:r>
          </a:p>
          <a:p>
            <a:pPr lvl="2"/>
            <a:r>
              <a:rPr lang="en-GB" dirty="0"/>
              <a:t>Usability</a:t>
            </a:r>
          </a:p>
          <a:p>
            <a:pPr lvl="2"/>
            <a:r>
              <a:rPr lang="en-GB" dirty="0"/>
              <a:t>Heuristics</a:t>
            </a:r>
          </a:p>
          <a:p>
            <a:pPr lvl="2"/>
            <a:r>
              <a:rPr lang="en-GB" dirty="0"/>
              <a:t>Human-Computer Interaction</a:t>
            </a:r>
          </a:p>
          <a:p>
            <a:r>
              <a:rPr lang="en-GB" dirty="0"/>
              <a:t>...</a:t>
            </a:r>
          </a:p>
        </p:txBody>
      </p:sp>
    </p:spTree>
    <p:extLst>
      <p:ext uri="{BB962C8B-B14F-4D97-AF65-F5344CB8AC3E}">
        <p14:creationId xmlns:p14="http://schemas.microsoft.com/office/powerpoint/2010/main" val="941254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F58AE-82AD-EEE4-81F9-4A24EA0A6163}"/>
              </a:ext>
            </a:extLst>
          </p:cNvPr>
          <p:cNvSpPr>
            <a:spLocks noGrp="1"/>
          </p:cNvSpPr>
          <p:nvPr>
            <p:ph type="title"/>
          </p:nvPr>
        </p:nvSpPr>
        <p:spPr/>
        <p:txBody>
          <a:bodyPr/>
          <a:lstStyle/>
          <a:p>
            <a:r>
              <a:rPr lang="en-GB" dirty="0"/>
              <a:t>Mock Design</a:t>
            </a:r>
          </a:p>
        </p:txBody>
      </p:sp>
      <p:sp>
        <p:nvSpPr>
          <p:cNvPr id="3" name="Content Placeholder 2">
            <a:extLst>
              <a:ext uri="{FF2B5EF4-FFF2-40B4-BE49-F238E27FC236}">
                <a16:creationId xmlns:a16="http://schemas.microsoft.com/office/drawing/2014/main" id="{1985B5EC-7E8D-9E25-0DA3-CE1AB44D702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962BBD5-B333-5720-F3A9-F19F8BEC3391}"/>
              </a:ext>
            </a:extLst>
          </p:cNvPr>
          <p:cNvPicPr>
            <a:picLocks noChangeAspect="1"/>
          </p:cNvPicPr>
          <p:nvPr/>
        </p:nvPicPr>
        <p:blipFill>
          <a:blip r:embed="rId3"/>
          <a:stretch>
            <a:fillRect/>
          </a:stretch>
        </p:blipFill>
        <p:spPr>
          <a:xfrm>
            <a:off x="133371" y="1764469"/>
            <a:ext cx="5863771" cy="3329062"/>
          </a:xfrm>
          <a:prstGeom prst="rect">
            <a:avLst/>
          </a:prstGeom>
        </p:spPr>
      </p:pic>
      <p:pic>
        <p:nvPicPr>
          <p:cNvPr id="5" name="Picture 4">
            <a:extLst>
              <a:ext uri="{FF2B5EF4-FFF2-40B4-BE49-F238E27FC236}">
                <a16:creationId xmlns:a16="http://schemas.microsoft.com/office/drawing/2014/main" id="{7BDF2EF8-2208-E129-DE5F-C26041CE933B}"/>
              </a:ext>
            </a:extLst>
          </p:cNvPr>
          <p:cNvPicPr>
            <a:picLocks noChangeAspect="1"/>
          </p:cNvPicPr>
          <p:nvPr/>
        </p:nvPicPr>
        <p:blipFill>
          <a:blip r:embed="rId4"/>
          <a:stretch>
            <a:fillRect/>
          </a:stretch>
        </p:blipFill>
        <p:spPr>
          <a:xfrm>
            <a:off x="6200344" y="1764469"/>
            <a:ext cx="5858285" cy="3329062"/>
          </a:xfrm>
          <a:prstGeom prst="rect">
            <a:avLst/>
          </a:prstGeom>
        </p:spPr>
      </p:pic>
      <p:sp>
        <p:nvSpPr>
          <p:cNvPr id="6" name="Arrow: Right 5">
            <a:extLst>
              <a:ext uri="{FF2B5EF4-FFF2-40B4-BE49-F238E27FC236}">
                <a16:creationId xmlns:a16="http://schemas.microsoft.com/office/drawing/2014/main" id="{6DF7CE39-F6C8-731E-F8A8-EFC6F7CBA459}"/>
              </a:ext>
            </a:extLst>
          </p:cNvPr>
          <p:cNvSpPr/>
          <p:nvPr/>
        </p:nvSpPr>
        <p:spPr>
          <a:xfrm>
            <a:off x="5677828" y="2904067"/>
            <a:ext cx="1026885" cy="8273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Tree>
    <p:extLst>
      <p:ext uri="{BB962C8B-B14F-4D97-AF65-F5344CB8AC3E}">
        <p14:creationId xmlns:p14="http://schemas.microsoft.com/office/powerpoint/2010/main" val="1348610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1730-E5EA-78EE-FE34-DDC70D00DD90}"/>
              </a:ext>
            </a:extLst>
          </p:cNvPr>
          <p:cNvSpPr>
            <a:spLocks noGrp="1"/>
          </p:cNvSpPr>
          <p:nvPr>
            <p:ph type="title"/>
          </p:nvPr>
        </p:nvSpPr>
        <p:spPr/>
        <p:txBody>
          <a:bodyPr/>
          <a:lstStyle/>
          <a:p>
            <a:r>
              <a:rPr lang="en-GB" dirty="0"/>
              <a:t>Wireframe</a:t>
            </a:r>
          </a:p>
        </p:txBody>
      </p:sp>
      <p:pic>
        <p:nvPicPr>
          <p:cNvPr id="5" name="Content Placeholder 4" descr="A screenshot of a computer&#10;&#10;AI-generated content may be incorrect.">
            <a:extLst>
              <a:ext uri="{FF2B5EF4-FFF2-40B4-BE49-F238E27FC236}">
                <a16:creationId xmlns:a16="http://schemas.microsoft.com/office/drawing/2014/main" id="{F51AE33C-2284-9B9E-BAC6-BB9A47E1468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33901" y="1447800"/>
            <a:ext cx="7650672" cy="4464050"/>
          </a:xfrm>
          <a:prstGeom prst="rect">
            <a:avLst/>
          </a:prstGeom>
          <a:ln>
            <a:solidFill>
              <a:schemeClr val="accent1"/>
            </a:solidFill>
          </a:ln>
        </p:spPr>
      </p:pic>
      <p:pic>
        <p:nvPicPr>
          <p:cNvPr id="4" name="Picture 3">
            <a:extLst>
              <a:ext uri="{FF2B5EF4-FFF2-40B4-BE49-F238E27FC236}">
                <a16:creationId xmlns:a16="http://schemas.microsoft.com/office/drawing/2014/main" id="{9481E33A-8F85-420C-3DF3-0C1256B3059F}"/>
              </a:ext>
            </a:extLst>
          </p:cNvPr>
          <p:cNvPicPr>
            <a:picLocks noChangeAspect="1"/>
          </p:cNvPicPr>
          <p:nvPr/>
        </p:nvPicPr>
        <p:blipFill>
          <a:blip r:embed="rId4"/>
          <a:stretch>
            <a:fillRect/>
          </a:stretch>
        </p:blipFill>
        <p:spPr>
          <a:xfrm>
            <a:off x="3390899" y="2956091"/>
            <a:ext cx="4015015" cy="1796884"/>
          </a:xfrm>
          <a:prstGeom prst="rect">
            <a:avLst/>
          </a:prstGeom>
        </p:spPr>
      </p:pic>
    </p:spTree>
    <p:extLst>
      <p:ext uri="{BB962C8B-B14F-4D97-AF65-F5344CB8AC3E}">
        <p14:creationId xmlns:p14="http://schemas.microsoft.com/office/powerpoint/2010/main" val="222511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3D080-6E97-D7BB-4258-61572A431626}"/>
              </a:ext>
            </a:extLst>
          </p:cNvPr>
          <p:cNvSpPr>
            <a:spLocks noGrp="1"/>
          </p:cNvSpPr>
          <p:nvPr>
            <p:ph type="title"/>
          </p:nvPr>
        </p:nvSpPr>
        <p:spPr>
          <a:xfrm>
            <a:off x="122811" y="0"/>
            <a:ext cx="8911687" cy="1280890"/>
          </a:xfrm>
        </p:spPr>
        <p:txBody>
          <a:bodyPr/>
          <a:lstStyle/>
          <a:p>
            <a:r>
              <a:rPr lang="en-GB" dirty="0"/>
              <a:t>Flowcharts Diagram</a:t>
            </a:r>
          </a:p>
        </p:txBody>
      </p:sp>
      <p:pic>
        <p:nvPicPr>
          <p:cNvPr id="4" name="Content Placeholder 3" descr="A diagram of a diagram&#10;&#10;AI-generated content may be incorrect.">
            <a:extLst>
              <a:ext uri="{FF2B5EF4-FFF2-40B4-BE49-F238E27FC236}">
                <a16:creationId xmlns:a16="http://schemas.microsoft.com/office/drawing/2014/main" id="{D3EB0859-4BC0-6F4D-B467-A5E1E64733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1863" y="1264554"/>
            <a:ext cx="10834923" cy="4703983"/>
          </a:xfrm>
          <a:prstGeom prst="rect">
            <a:avLst/>
          </a:prstGeom>
          <a:ln>
            <a:solidFill>
              <a:srgbClr val="92D050"/>
            </a:solidFill>
          </a:ln>
        </p:spPr>
      </p:pic>
      <p:pic>
        <p:nvPicPr>
          <p:cNvPr id="3" name="Picture 2">
            <a:extLst>
              <a:ext uri="{FF2B5EF4-FFF2-40B4-BE49-F238E27FC236}">
                <a16:creationId xmlns:a16="http://schemas.microsoft.com/office/drawing/2014/main" id="{74D35FF0-1621-1EE5-E991-5C387E8CA8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95586" y="1280890"/>
            <a:ext cx="9675938" cy="5328916"/>
          </a:xfrm>
          <a:prstGeom prst="rect">
            <a:avLst/>
          </a:prstGeom>
          <a:ln w="9525">
            <a:solidFill>
              <a:srgbClr val="0070C0"/>
            </a:solidFill>
            <a:prstDash val="solid"/>
          </a:ln>
        </p:spPr>
      </p:pic>
    </p:spTree>
    <p:extLst>
      <p:ext uri="{BB962C8B-B14F-4D97-AF65-F5344CB8AC3E}">
        <p14:creationId xmlns:p14="http://schemas.microsoft.com/office/powerpoint/2010/main" val="191411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4C248-0691-B657-1189-04DDE187A81B}"/>
              </a:ext>
            </a:extLst>
          </p:cNvPr>
          <p:cNvSpPr>
            <a:spLocks noGrp="1"/>
          </p:cNvSpPr>
          <p:nvPr>
            <p:ph type="title"/>
          </p:nvPr>
        </p:nvSpPr>
        <p:spPr/>
        <p:txBody>
          <a:bodyPr/>
          <a:lstStyle/>
          <a:p>
            <a:r>
              <a:rPr lang="en-GB" dirty="0"/>
              <a:t>Design principles</a:t>
            </a:r>
          </a:p>
        </p:txBody>
      </p:sp>
      <p:sp>
        <p:nvSpPr>
          <p:cNvPr id="3" name="Content Placeholder 2">
            <a:extLst>
              <a:ext uri="{FF2B5EF4-FFF2-40B4-BE49-F238E27FC236}">
                <a16:creationId xmlns:a16="http://schemas.microsoft.com/office/drawing/2014/main" id="{871C81AF-90A1-5B24-C61C-F8EF456ED409}"/>
              </a:ext>
            </a:extLst>
          </p:cNvPr>
          <p:cNvSpPr>
            <a:spLocks noGrp="1"/>
          </p:cNvSpPr>
          <p:nvPr>
            <p:ph idx="1"/>
          </p:nvPr>
        </p:nvSpPr>
        <p:spPr/>
        <p:txBody>
          <a:bodyPr/>
          <a:lstStyle/>
          <a:p>
            <a:r>
              <a:rPr lang="en-GB" dirty="0"/>
              <a:t>Nielsen’s 10 Heuristics</a:t>
            </a:r>
          </a:p>
          <a:p>
            <a:pPr lvl="1"/>
            <a:r>
              <a:rPr lang="en-GB" dirty="0"/>
              <a:t>Understanding concepts when designing</a:t>
            </a:r>
          </a:p>
          <a:p>
            <a:pPr lvl="1"/>
            <a:r>
              <a:rPr lang="en-GB" dirty="0"/>
              <a:t>Design patterns</a:t>
            </a:r>
          </a:p>
          <a:p>
            <a:pPr lvl="1"/>
            <a:r>
              <a:rPr lang="en-GB" dirty="0"/>
              <a:t>Balance</a:t>
            </a:r>
          </a:p>
          <a:p>
            <a:pPr lvl="1"/>
            <a:r>
              <a:rPr lang="en-GB" dirty="0"/>
              <a:t>Visual Hierarchy</a:t>
            </a:r>
          </a:p>
          <a:p>
            <a:r>
              <a:rPr lang="en-GB" dirty="0"/>
              <a:t>Dix’s Human-Computer Interaction (HCI)</a:t>
            </a:r>
          </a:p>
          <a:p>
            <a:pPr lvl="1"/>
            <a:r>
              <a:rPr lang="en-GB" dirty="0"/>
              <a:t>Observation</a:t>
            </a:r>
          </a:p>
          <a:p>
            <a:pPr lvl="1"/>
            <a:r>
              <a:rPr lang="en-GB" dirty="0"/>
              <a:t>Empirical Understanding</a:t>
            </a:r>
          </a:p>
          <a:p>
            <a:pPr lvl="1"/>
            <a:r>
              <a:rPr lang="en-GB" dirty="0"/>
              <a:t>UX/UI consistency </a:t>
            </a:r>
          </a:p>
        </p:txBody>
      </p:sp>
    </p:spTree>
    <p:extLst>
      <p:ext uri="{BB962C8B-B14F-4D97-AF65-F5344CB8AC3E}">
        <p14:creationId xmlns:p14="http://schemas.microsoft.com/office/powerpoint/2010/main" val="4286831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42-16E0-1A87-4976-820B38110DE4}"/>
              </a:ext>
            </a:extLst>
          </p:cNvPr>
          <p:cNvSpPr>
            <a:spLocks noGrp="1"/>
          </p:cNvSpPr>
          <p:nvPr>
            <p:ph type="title"/>
          </p:nvPr>
        </p:nvSpPr>
        <p:spPr/>
        <p:txBody>
          <a:bodyPr/>
          <a:lstStyle/>
          <a:p>
            <a:r>
              <a:rPr lang="en-GB" dirty="0"/>
              <a:t>Implementation</a:t>
            </a:r>
          </a:p>
        </p:txBody>
      </p:sp>
      <p:sp>
        <p:nvSpPr>
          <p:cNvPr id="4" name="Text Placeholder 3">
            <a:extLst>
              <a:ext uri="{FF2B5EF4-FFF2-40B4-BE49-F238E27FC236}">
                <a16:creationId xmlns:a16="http://schemas.microsoft.com/office/drawing/2014/main" id="{9DD29C8E-EC65-A279-180E-AFFC527F68AE}"/>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986064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12FBD9-D2F5-277C-B985-FC64FEB73BFC}"/>
              </a:ext>
            </a:extLst>
          </p:cNvPr>
          <p:cNvSpPr>
            <a:spLocks noGrp="1"/>
          </p:cNvSpPr>
          <p:nvPr>
            <p:ph type="title"/>
          </p:nvPr>
        </p:nvSpPr>
        <p:spPr/>
        <p:txBody>
          <a:bodyPr/>
          <a:lstStyle/>
          <a:p>
            <a:r>
              <a:rPr lang="en-GB" dirty="0"/>
              <a:t>User Interface</a:t>
            </a:r>
          </a:p>
        </p:txBody>
      </p:sp>
      <p:sp>
        <p:nvSpPr>
          <p:cNvPr id="5" name="Content Placeholder 4">
            <a:extLst>
              <a:ext uri="{FF2B5EF4-FFF2-40B4-BE49-F238E27FC236}">
                <a16:creationId xmlns:a16="http://schemas.microsoft.com/office/drawing/2014/main" id="{7948E498-A9AE-3AC0-49E7-06BBAC1497EA}"/>
              </a:ext>
            </a:extLst>
          </p:cNvPr>
          <p:cNvSpPr>
            <a:spLocks noGrp="1"/>
          </p:cNvSpPr>
          <p:nvPr>
            <p:ph idx="1"/>
          </p:nvPr>
        </p:nvSpPr>
        <p:spPr>
          <a:xfrm>
            <a:off x="2592925" y="1423592"/>
            <a:ext cx="8915400" cy="3777622"/>
          </a:xfrm>
        </p:spPr>
        <p:txBody>
          <a:bodyPr/>
          <a:lstStyle/>
          <a:p>
            <a:r>
              <a:rPr lang="en-GB" dirty="0"/>
              <a:t>Three Forms</a:t>
            </a:r>
          </a:p>
          <a:p>
            <a:pPr lvl="1"/>
            <a:r>
              <a:rPr lang="en-GB" dirty="0"/>
              <a:t>Form1 :- </a:t>
            </a:r>
            <a:r>
              <a:rPr lang="en-GB" dirty="0" err="1"/>
              <a:t>FormStarting</a:t>
            </a:r>
            <a:r>
              <a:rPr lang="en-GB" dirty="0"/>
              <a:t> or Start Menu</a:t>
            </a:r>
          </a:p>
          <a:p>
            <a:pPr lvl="1"/>
            <a:r>
              <a:rPr lang="en-GB" dirty="0"/>
              <a:t>Form2 :- </a:t>
            </a:r>
            <a:r>
              <a:rPr lang="en-GB" dirty="0" err="1"/>
              <a:t>FormBook</a:t>
            </a:r>
            <a:r>
              <a:rPr lang="en-GB" dirty="0"/>
              <a:t> - </a:t>
            </a:r>
            <a:r>
              <a:rPr lang="en-GB" sz="1600" dirty="0">
                <a:effectLst/>
                <a:latin typeface="Aptos" panose="020B0004020202020204" pitchFamily="34" charset="0"/>
                <a:ea typeface="Aptos" panose="020B0004020202020204" pitchFamily="34" charset="0"/>
                <a:cs typeface="Aptos" panose="020B0004020202020204" pitchFamily="34" charset="0"/>
              </a:rPr>
              <a:t>Book Referencing Mode UI</a:t>
            </a:r>
            <a:endParaRPr lang="en-GB" dirty="0"/>
          </a:p>
          <a:p>
            <a:pPr lvl="1"/>
            <a:r>
              <a:rPr lang="en-GB" dirty="0"/>
              <a:t>Form3 :- </a:t>
            </a:r>
            <a:r>
              <a:rPr lang="en-GB" dirty="0" err="1"/>
              <a:t>FormWeb</a:t>
            </a:r>
            <a:r>
              <a:rPr lang="en-GB" dirty="0"/>
              <a:t> - </a:t>
            </a:r>
            <a:r>
              <a:rPr lang="en-GB" dirty="0">
                <a:latin typeface="Aptos" panose="020B0004020202020204" pitchFamily="34" charset="0"/>
              </a:rPr>
              <a:t>Website</a:t>
            </a:r>
            <a:r>
              <a:rPr lang="en-GB" sz="1600" dirty="0">
                <a:effectLst/>
                <a:latin typeface="Aptos" panose="020B0004020202020204" pitchFamily="34" charset="0"/>
                <a:ea typeface="Aptos" panose="020B0004020202020204" pitchFamily="34" charset="0"/>
                <a:cs typeface="Aptos" panose="020B0004020202020204" pitchFamily="34" charset="0"/>
              </a:rPr>
              <a:t> Referencing Mode UI</a:t>
            </a:r>
            <a:endParaRPr lang="en-GB" dirty="0"/>
          </a:p>
          <a:p>
            <a:pPr lvl="1"/>
            <a:endParaRPr lang="en-GB" dirty="0"/>
          </a:p>
        </p:txBody>
      </p:sp>
      <p:pic>
        <p:nvPicPr>
          <p:cNvPr id="2" name="Picture 1" descr="A screenshot of a computer&#10;&#10;AI-generated content may be incorrect.">
            <a:extLst>
              <a:ext uri="{FF2B5EF4-FFF2-40B4-BE49-F238E27FC236}">
                <a16:creationId xmlns:a16="http://schemas.microsoft.com/office/drawing/2014/main" id="{860FE8F6-EFDE-C2E6-92F7-53C923922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1337" y="3656343"/>
            <a:ext cx="4187536" cy="3067614"/>
          </a:xfrm>
          <a:prstGeom prst="rect">
            <a:avLst/>
          </a:prstGeom>
        </p:spPr>
      </p:pic>
      <p:pic>
        <p:nvPicPr>
          <p:cNvPr id="3" name="Picture 2" descr="A screenshot of a computer&#10;&#10;AI-generated content may be incorrect.">
            <a:extLst>
              <a:ext uri="{FF2B5EF4-FFF2-40B4-BE49-F238E27FC236}">
                <a16:creationId xmlns:a16="http://schemas.microsoft.com/office/drawing/2014/main" id="{7209D788-49DA-AA54-FAB7-909D6A6EC3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3363" y="3139120"/>
            <a:ext cx="7805247" cy="3584837"/>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EC1404BB-16EC-41C8-5975-BF729AFB3D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99366" y="3139120"/>
            <a:ext cx="7805246" cy="3597825"/>
          </a:xfrm>
          <a:prstGeom prst="rect">
            <a:avLst/>
          </a:prstGeom>
        </p:spPr>
      </p:pic>
    </p:spTree>
    <p:extLst>
      <p:ext uri="{BB962C8B-B14F-4D97-AF65-F5344CB8AC3E}">
        <p14:creationId xmlns:p14="http://schemas.microsoft.com/office/powerpoint/2010/main" val="161460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436BD-176B-0301-2298-632B183BC3A3}"/>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03744306-507E-185C-BC94-B101828EE637}"/>
              </a:ext>
            </a:extLst>
          </p:cNvPr>
          <p:cNvSpPr>
            <a:spLocks noGrp="1"/>
          </p:cNvSpPr>
          <p:nvPr>
            <p:ph type="body" sz="half" idx="2"/>
          </p:nvPr>
        </p:nvSpPr>
        <p:spPr/>
        <p:txBody>
          <a:bodyPr/>
          <a:lstStyle/>
          <a:p>
            <a:endParaRPr lang="en-GB"/>
          </a:p>
        </p:txBody>
      </p:sp>
      <p:pic>
        <p:nvPicPr>
          <p:cNvPr id="6" name="Picture 5" descr="A screenshot of a computer&#10;&#10;AI-generated content may be incorrect.">
            <a:extLst>
              <a:ext uri="{FF2B5EF4-FFF2-40B4-BE49-F238E27FC236}">
                <a16:creationId xmlns:a16="http://schemas.microsoft.com/office/drawing/2014/main" id="{DB5CF796-9896-18DD-CA2C-C5CC2DC660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0583" y="1221065"/>
            <a:ext cx="10211855" cy="4690157"/>
          </a:xfrm>
          <a:prstGeom prst="rect">
            <a:avLst/>
          </a:prstGeom>
        </p:spPr>
      </p:pic>
    </p:spTree>
    <p:extLst>
      <p:ext uri="{BB962C8B-B14F-4D97-AF65-F5344CB8AC3E}">
        <p14:creationId xmlns:p14="http://schemas.microsoft.com/office/powerpoint/2010/main" val="2794295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76FB6-8B49-14A7-D48F-87B0CEEAAE0F}"/>
              </a:ext>
            </a:extLst>
          </p:cNvPr>
          <p:cNvSpPr>
            <a:spLocks noGrp="1"/>
          </p:cNvSpPr>
          <p:nvPr>
            <p:ph type="title"/>
          </p:nvPr>
        </p:nvSpPr>
        <p:spPr/>
        <p:txBody>
          <a:bodyPr/>
          <a:lstStyle/>
          <a:p>
            <a:r>
              <a:rPr lang="en-GB" dirty="0"/>
              <a:t>Implementation</a:t>
            </a:r>
          </a:p>
        </p:txBody>
      </p:sp>
      <p:sp>
        <p:nvSpPr>
          <p:cNvPr id="4" name="Text Placeholder 3">
            <a:extLst>
              <a:ext uri="{FF2B5EF4-FFF2-40B4-BE49-F238E27FC236}">
                <a16:creationId xmlns:a16="http://schemas.microsoft.com/office/drawing/2014/main" id="{A9193FEA-48F5-41E4-2F55-0304ABC6EC4D}"/>
              </a:ext>
            </a:extLst>
          </p:cNvPr>
          <p:cNvSpPr>
            <a:spLocks noGrp="1"/>
          </p:cNvSpPr>
          <p:nvPr>
            <p:ph type="body" sz="half" idx="2"/>
          </p:nvPr>
        </p:nvSpPr>
        <p:spPr/>
        <p:txBody>
          <a:bodyPr/>
          <a:lstStyle/>
          <a:p>
            <a:r>
              <a:rPr lang="en-GB" dirty="0"/>
              <a:t>Usability and User Acceptance Testing</a:t>
            </a:r>
          </a:p>
        </p:txBody>
      </p:sp>
    </p:spTree>
    <p:extLst>
      <p:ext uri="{BB962C8B-B14F-4D97-AF65-F5344CB8AC3E}">
        <p14:creationId xmlns:p14="http://schemas.microsoft.com/office/powerpoint/2010/main" val="4240330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BF14-1AF7-78AB-4190-DC53708219B9}"/>
              </a:ext>
            </a:extLst>
          </p:cNvPr>
          <p:cNvSpPr>
            <a:spLocks noGrp="1"/>
          </p:cNvSpPr>
          <p:nvPr>
            <p:ph type="title"/>
          </p:nvPr>
        </p:nvSpPr>
        <p:spPr/>
        <p:txBody>
          <a:bodyPr/>
          <a:lstStyle/>
          <a:p>
            <a:r>
              <a:rPr lang="en-GB" dirty="0"/>
              <a:t>Testing with the client</a:t>
            </a:r>
          </a:p>
        </p:txBody>
      </p:sp>
      <p:sp>
        <p:nvSpPr>
          <p:cNvPr id="3" name="Content Placeholder 2">
            <a:extLst>
              <a:ext uri="{FF2B5EF4-FFF2-40B4-BE49-F238E27FC236}">
                <a16:creationId xmlns:a16="http://schemas.microsoft.com/office/drawing/2014/main" id="{1B7C740B-2011-5B93-E72A-AE6A8203778D}"/>
              </a:ext>
            </a:extLst>
          </p:cNvPr>
          <p:cNvSpPr>
            <a:spLocks noGrp="1"/>
          </p:cNvSpPr>
          <p:nvPr>
            <p:ph idx="1"/>
          </p:nvPr>
        </p:nvSpPr>
        <p:spPr/>
        <p:txBody>
          <a:bodyPr/>
          <a:lstStyle/>
          <a:p>
            <a:r>
              <a:rPr lang="en-GB" dirty="0"/>
              <a:t>Usability Testing</a:t>
            </a:r>
          </a:p>
          <a:p>
            <a:pPr lvl="1"/>
            <a:r>
              <a:rPr lang="en-GB" dirty="0"/>
              <a:t>Analysing UX</a:t>
            </a:r>
          </a:p>
          <a:p>
            <a:pPr lvl="1"/>
            <a:r>
              <a:rPr lang="en-GB" dirty="0"/>
              <a:t>Observation</a:t>
            </a:r>
          </a:p>
          <a:p>
            <a:pPr lvl="1"/>
            <a:r>
              <a:rPr lang="en-GB" dirty="0"/>
              <a:t>Attempting to complete a task</a:t>
            </a:r>
          </a:p>
          <a:p>
            <a:r>
              <a:rPr lang="en-GB" dirty="0"/>
              <a:t>User Acceptance Testing</a:t>
            </a:r>
          </a:p>
          <a:p>
            <a:pPr lvl="1"/>
            <a:r>
              <a:rPr lang="en-GB" dirty="0"/>
              <a:t>Has it met requirements?</a:t>
            </a:r>
          </a:p>
          <a:p>
            <a:pPr lvl="1"/>
            <a:r>
              <a:rPr lang="en-GB" dirty="0"/>
              <a:t>Functional or non-functional</a:t>
            </a:r>
          </a:p>
          <a:p>
            <a:pPr lvl="1"/>
            <a:r>
              <a:rPr lang="en-GB" dirty="0"/>
              <a:t>What would they like about the application? What were the issues?</a:t>
            </a:r>
          </a:p>
        </p:txBody>
      </p:sp>
    </p:spTree>
    <p:extLst>
      <p:ext uri="{BB962C8B-B14F-4D97-AF65-F5344CB8AC3E}">
        <p14:creationId xmlns:p14="http://schemas.microsoft.com/office/powerpoint/2010/main" val="2114045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7255-BEB1-4902-9EF2-212BC86C3EED}"/>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C78967D2-8598-DE16-0882-F885C57AB682}"/>
              </a:ext>
            </a:extLst>
          </p:cNvPr>
          <p:cNvSpPr>
            <a:spLocks noGrp="1"/>
          </p:cNvSpPr>
          <p:nvPr>
            <p:ph idx="1"/>
          </p:nvPr>
        </p:nvSpPr>
        <p:spPr/>
        <p:txBody>
          <a:bodyPr/>
          <a:lstStyle/>
          <a:p>
            <a:r>
              <a:rPr lang="en-GB" dirty="0"/>
              <a:t>Expectations</a:t>
            </a:r>
          </a:p>
          <a:p>
            <a:pPr lvl="1"/>
            <a:r>
              <a:rPr lang="en-GB" dirty="0"/>
              <a:t>As explained in the Aims from the methodology</a:t>
            </a:r>
          </a:p>
          <a:p>
            <a:pPr lvl="1"/>
            <a:r>
              <a:rPr lang="en-GB" dirty="0"/>
              <a:t>Save/Load application for the client</a:t>
            </a:r>
          </a:p>
          <a:p>
            <a:r>
              <a:rPr lang="en-GB" dirty="0"/>
              <a:t>Reality/Outcome</a:t>
            </a:r>
          </a:p>
          <a:p>
            <a:pPr lvl="1"/>
            <a:r>
              <a:rPr lang="en-GB" dirty="0"/>
              <a:t>Unfinished application</a:t>
            </a:r>
          </a:p>
          <a:p>
            <a:pPr lvl="1"/>
            <a:r>
              <a:rPr lang="en-GB" dirty="0"/>
              <a:t>Missing code</a:t>
            </a:r>
          </a:p>
          <a:p>
            <a:pPr lvl="1"/>
            <a:r>
              <a:rPr lang="en-GB" dirty="0"/>
              <a:t>Design</a:t>
            </a:r>
          </a:p>
          <a:p>
            <a:pPr lvl="1"/>
            <a:r>
              <a:rPr lang="en-GB" dirty="0"/>
              <a:t>Client satisfied and acknowledgements</a:t>
            </a:r>
          </a:p>
        </p:txBody>
      </p:sp>
    </p:spTree>
    <p:extLst>
      <p:ext uri="{BB962C8B-B14F-4D97-AF65-F5344CB8AC3E}">
        <p14:creationId xmlns:p14="http://schemas.microsoft.com/office/powerpoint/2010/main" val="8381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DBE3-3A9F-61B7-85D0-3C548F3AADD7}"/>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52D82488-0FE7-7BD3-1A54-5A62F8100887}"/>
              </a:ext>
            </a:extLst>
          </p:cNvPr>
          <p:cNvSpPr>
            <a:spLocks noGrp="1"/>
          </p:cNvSpPr>
          <p:nvPr>
            <p:ph idx="1"/>
          </p:nvPr>
        </p:nvSpPr>
        <p:spPr/>
        <p:txBody>
          <a:bodyPr/>
          <a:lstStyle/>
          <a:p>
            <a:r>
              <a:rPr lang="en-GB" dirty="0"/>
              <a:t>Time</a:t>
            </a:r>
          </a:p>
          <a:p>
            <a:r>
              <a:rPr lang="en-GB" dirty="0"/>
              <a:t>Researching</a:t>
            </a:r>
          </a:p>
          <a:p>
            <a:r>
              <a:rPr lang="en-GB" dirty="0"/>
              <a:t>Scope</a:t>
            </a:r>
          </a:p>
          <a:p>
            <a:r>
              <a:rPr lang="en-GB" dirty="0"/>
              <a:t>Resources</a:t>
            </a:r>
          </a:p>
          <a:p>
            <a:r>
              <a:rPr lang="en-GB" dirty="0"/>
              <a:t>Quality</a:t>
            </a:r>
          </a:p>
          <a:p>
            <a:r>
              <a:rPr lang="en-GB" dirty="0"/>
              <a:t>Risks</a:t>
            </a:r>
          </a:p>
          <a:p>
            <a:endParaRPr lang="en-GB" dirty="0"/>
          </a:p>
        </p:txBody>
      </p:sp>
    </p:spTree>
    <p:extLst>
      <p:ext uri="{BB962C8B-B14F-4D97-AF65-F5344CB8AC3E}">
        <p14:creationId xmlns:p14="http://schemas.microsoft.com/office/powerpoint/2010/main" val="1375323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6D40C-657A-141C-9B11-F83AA92B1C43}"/>
              </a:ext>
            </a:extLst>
          </p:cNvPr>
          <p:cNvSpPr>
            <a:spLocks noGrp="1"/>
          </p:cNvSpPr>
          <p:nvPr>
            <p:ph type="title"/>
          </p:nvPr>
        </p:nvSpPr>
        <p:spPr/>
        <p:txBody>
          <a:bodyPr/>
          <a:lstStyle/>
          <a:p>
            <a:r>
              <a:rPr lang="en-GB" dirty="0"/>
              <a:t>Was it Successful?</a:t>
            </a:r>
          </a:p>
        </p:txBody>
      </p:sp>
      <p:sp>
        <p:nvSpPr>
          <p:cNvPr id="3" name="Content Placeholder 2">
            <a:extLst>
              <a:ext uri="{FF2B5EF4-FFF2-40B4-BE49-F238E27FC236}">
                <a16:creationId xmlns:a16="http://schemas.microsoft.com/office/drawing/2014/main" id="{47591E43-5AC5-B759-4A06-1088E14A6F59}"/>
              </a:ext>
            </a:extLst>
          </p:cNvPr>
          <p:cNvSpPr>
            <a:spLocks noGrp="1"/>
          </p:cNvSpPr>
          <p:nvPr>
            <p:ph idx="1"/>
          </p:nvPr>
        </p:nvSpPr>
        <p:spPr/>
        <p:txBody>
          <a:bodyPr/>
          <a:lstStyle/>
          <a:p>
            <a:r>
              <a:rPr lang="en-GB" dirty="0"/>
              <a:t>Was it successful? Suggestions for Future Development?</a:t>
            </a:r>
          </a:p>
          <a:p>
            <a:endParaRPr lang="en-GB" dirty="0"/>
          </a:p>
        </p:txBody>
      </p:sp>
      <p:pic>
        <p:nvPicPr>
          <p:cNvPr id="4" name="Picture 3" descr="A screenshot of a computer program&#10;&#10;AI-generated content may be incorrect.">
            <a:extLst>
              <a:ext uri="{FF2B5EF4-FFF2-40B4-BE49-F238E27FC236}">
                <a16:creationId xmlns:a16="http://schemas.microsoft.com/office/drawing/2014/main" id="{39AAB104-E618-56CE-466D-1CEE8ACAA418}"/>
              </a:ext>
            </a:extLst>
          </p:cNvPr>
          <p:cNvPicPr>
            <a:picLocks noChangeAspect="1"/>
          </p:cNvPicPr>
          <p:nvPr/>
        </p:nvPicPr>
        <p:blipFill>
          <a:blip r:embed="rId3"/>
          <a:stretch>
            <a:fillRect/>
          </a:stretch>
        </p:blipFill>
        <p:spPr>
          <a:xfrm>
            <a:off x="1315401" y="2542085"/>
            <a:ext cx="10083247" cy="4090943"/>
          </a:xfrm>
          <a:prstGeom prst="rect">
            <a:avLst/>
          </a:prstGeom>
          <a:ln>
            <a:solidFill>
              <a:srgbClr val="92D050"/>
            </a:solidFill>
          </a:ln>
        </p:spPr>
      </p:pic>
    </p:spTree>
    <p:extLst>
      <p:ext uri="{BB962C8B-B14F-4D97-AF65-F5344CB8AC3E}">
        <p14:creationId xmlns:p14="http://schemas.microsoft.com/office/powerpoint/2010/main" val="25458269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261C-904D-AF99-C880-A9FA2ACDF90A}"/>
              </a:ext>
            </a:extLst>
          </p:cNvPr>
          <p:cNvSpPr>
            <a:spLocks noGrp="1"/>
          </p:cNvSpPr>
          <p:nvPr>
            <p:ph type="title"/>
          </p:nvPr>
        </p:nvSpPr>
        <p:spPr/>
        <p:txBody>
          <a:bodyPr/>
          <a:lstStyle/>
          <a:p>
            <a:r>
              <a:rPr lang="en-GB" dirty="0"/>
              <a:t>Interpretations</a:t>
            </a:r>
          </a:p>
        </p:txBody>
      </p:sp>
      <p:sp>
        <p:nvSpPr>
          <p:cNvPr id="3" name="Content Placeholder 2">
            <a:extLst>
              <a:ext uri="{FF2B5EF4-FFF2-40B4-BE49-F238E27FC236}">
                <a16:creationId xmlns:a16="http://schemas.microsoft.com/office/drawing/2014/main" id="{FFD404B2-A340-26E4-A2E2-42A9B0CFCD37}"/>
              </a:ext>
            </a:extLst>
          </p:cNvPr>
          <p:cNvSpPr>
            <a:spLocks noGrp="1"/>
          </p:cNvSpPr>
          <p:nvPr>
            <p:ph idx="1"/>
          </p:nvPr>
        </p:nvSpPr>
        <p:spPr/>
        <p:txBody>
          <a:bodyPr/>
          <a:lstStyle/>
          <a:p>
            <a:r>
              <a:rPr lang="en-GB" dirty="0"/>
              <a:t>Able to produce a referencing application</a:t>
            </a:r>
          </a:p>
          <a:p>
            <a:r>
              <a:rPr lang="en-GB" dirty="0"/>
              <a:t>Familiarise the use of Vancouver referencing style</a:t>
            </a:r>
          </a:p>
          <a:p>
            <a:r>
              <a:rPr lang="en-GB" dirty="0"/>
              <a:t>Understand the different variations of Vancouver.</a:t>
            </a:r>
          </a:p>
        </p:txBody>
      </p:sp>
    </p:spTree>
    <p:extLst>
      <p:ext uri="{BB962C8B-B14F-4D97-AF65-F5344CB8AC3E}">
        <p14:creationId xmlns:p14="http://schemas.microsoft.com/office/powerpoint/2010/main" val="20003856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AB6D-598C-7E3D-81FD-E5717AC4428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ABF4B0C-91AC-1406-1E4E-26211060BDD8}"/>
              </a:ext>
            </a:extLst>
          </p:cNvPr>
          <p:cNvSpPr>
            <a:spLocks noGrp="1"/>
          </p:cNvSpPr>
          <p:nvPr>
            <p:ph idx="1"/>
          </p:nvPr>
        </p:nvSpPr>
        <p:spPr/>
        <p:txBody>
          <a:bodyPr vert="horz" lIns="91440" tIns="45720" rIns="91440" bIns="45720" rtlCol="0" anchor="t">
            <a:normAutofit/>
          </a:bodyPr>
          <a:lstStyle/>
          <a:p>
            <a:r>
              <a:rPr lang="en-GB" dirty="0"/>
              <a:t>An eventful learning experience</a:t>
            </a:r>
          </a:p>
          <a:p>
            <a:r>
              <a:rPr lang="en-GB" dirty="0"/>
              <a:t>Exploration of C# and frameworks together with JSON</a:t>
            </a:r>
          </a:p>
          <a:p>
            <a:r>
              <a:rPr lang="en-GB" dirty="0"/>
              <a:t>Implementations</a:t>
            </a:r>
          </a:p>
          <a:p>
            <a:pPr lvl="1"/>
            <a:r>
              <a:rPr lang="en-GB" dirty="0"/>
              <a:t>Project planning</a:t>
            </a:r>
          </a:p>
          <a:p>
            <a:pPr lvl="1"/>
            <a:r>
              <a:rPr lang="en-GB" dirty="0"/>
              <a:t>Design use</a:t>
            </a:r>
          </a:p>
          <a:p>
            <a:r>
              <a:rPr lang="en-GB" dirty="0"/>
              <a:t>Develop a Save/Load Application</a:t>
            </a:r>
          </a:p>
          <a:p>
            <a:r>
              <a:rPr lang="en-GB" dirty="0"/>
              <a:t>Expectations and Outcome</a:t>
            </a:r>
          </a:p>
        </p:txBody>
      </p:sp>
    </p:spTree>
    <p:extLst>
      <p:ext uri="{BB962C8B-B14F-4D97-AF65-F5344CB8AC3E}">
        <p14:creationId xmlns:p14="http://schemas.microsoft.com/office/powerpoint/2010/main" val="2812296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D6C6-34EB-55AA-2008-44C8EDF54103}"/>
              </a:ext>
            </a:extLst>
          </p:cNvPr>
          <p:cNvSpPr>
            <a:spLocks noGrp="1"/>
          </p:cNvSpPr>
          <p:nvPr>
            <p:ph type="title"/>
          </p:nvPr>
        </p:nvSpPr>
        <p:spPr/>
        <p:txBody>
          <a:bodyPr/>
          <a:lstStyle/>
          <a:p>
            <a:r>
              <a:rPr lang="en-GB" dirty="0"/>
              <a:t>Thank you for listening to this presentation!</a:t>
            </a:r>
          </a:p>
        </p:txBody>
      </p:sp>
      <p:sp>
        <p:nvSpPr>
          <p:cNvPr id="3" name="Content Placeholder 2">
            <a:extLst>
              <a:ext uri="{FF2B5EF4-FFF2-40B4-BE49-F238E27FC236}">
                <a16:creationId xmlns:a16="http://schemas.microsoft.com/office/drawing/2014/main" id="{20789435-0804-33AA-5DE1-E507972FBF78}"/>
              </a:ext>
            </a:extLst>
          </p:cNvPr>
          <p:cNvSpPr>
            <a:spLocks noGrp="1"/>
          </p:cNvSpPr>
          <p:nvPr>
            <p:ph idx="1"/>
          </p:nvPr>
        </p:nvSpPr>
        <p:spPr/>
        <p:txBody>
          <a:bodyPr/>
          <a:lstStyle/>
          <a:p>
            <a:r>
              <a:rPr lang="en-GB" dirty="0"/>
              <a:t>Any Questions?</a:t>
            </a:r>
          </a:p>
          <a:p>
            <a:endParaRPr lang="en-GB" dirty="0"/>
          </a:p>
          <a:p>
            <a:endParaRPr lang="en-GB" dirty="0"/>
          </a:p>
          <a:p>
            <a:endParaRPr lang="en-GB" dirty="0"/>
          </a:p>
          <a:p>
            <a:endParaRPr lang="en-GB" dirty="0"/>
          </a:p>
          <a:p>
            <a:endParaRPr lang="en-GB" dirty="0"/>
          </a:p>
          <a:p>
            <a:endParaRPr lang="en-GB" dirty="0"/>
          </a:p>
          <a:p>
            <a:endParaRPr lang="en-GB" dirty="0"/>
          </a:p>
          <a:p>
            <a:r>
              <a:rPr lang="en-GB" dirty="0"/>
              <a:t>(References are in the notes)</a:t>
            </a:r>
          </a:p>
        </p:txBody>
      </p:sp>
    </p:spTree>
    <p:extLst>
      <p:ext uri="{BB962C8B-B14F-4D97-AF65-F5344CB8AC3E}">
        <p14:creationId xmlns:p14="http://schemas.microsoft.com/office/powerpoint/2010/main" val="3951915257"/>
      </p:ext>
    </p:extLst>
  </p:cSld>
  <p:clrMapOvr>
    <a:masterClrMapping/>
  </p:clrMapOvr>
</p:sld>
</file>

<file path=ppt/theme/theme1.xml><?xml version="1.0" encoding="utf-8"?>
<a:theme xmlns:a="http://schemas.openxmlformats.org/drawingml/2006/main" name="Wisp">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21632C-D135-48AF-A00C-C2C293C6ED3D}">
  <ds:schemaRefs>
    <ds:schemaRef ds:uri="http://schemas.microsoft.com/sharepoint/v3/contenttype/forms"/>
  </ds:schemaRefs>
</ds:datastoreItem>
</file>

<file path=customXml/itemProps2.xml><?xml version="1.0" encoding="utf-8"?>
<ds:datastoreItem xmlns:ds="http://schemas.openxmlformats.org/officeDocument/2006/customXml" ds:itemID="{219F61CE-0DF6-45EC-88A1-0A600DE28B7B}">
  <ds:schemaRefs>
    <ds:schemaRef ds:uri="http://purl.org/dc/terms/"/>
    <ds:schemaRef ds:uri="http://schemas.microsoft.com/office/2006/documentManagement/types"/>
    <ds:schemaRef ds:uri="http://schemas.microsoft.com/office/2006/metadata/properties"/>
    <ds:schemaRef ds:uri="5d153529-c5c9-4772-8077-8a7336ebf478"/>
    <ds:schemaRef ds:uri="http://purl.org/dc/dcmitype/"/>
    <ds:schemaRef ds:uri="beac888b-7347-4701-922c-e890fa1eb350"/>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A9CE2A5-6E28-4323-A662-D94F7637E743}"/>
</file>

<file path=docProps/app.xml><?xml version="1.0" encoding="utf-8"?>
<Properties xmlns="http://schemas.openxmlformats.org/officeDocument/2006/extended-properties" xmlns:vt="http://schemas.openxmlformats.org/officeDocument/2006/docPropsVTypes">
  <Template>TM02892315[[fn=Wisp]]</Template>
  <TotalTime>894</TotalTime>
  <Words>4801</Words>
  <Application>Microsoft Office PowerPoint</Application>
  <PresentationFormat>Widescreen</PresentationFormat>
  <Paragraphs>435</Paragraphs>
  <Slides>27</Slides>
  <Notes>25</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Century Gothic</vt:lpstr>
      <vt:lpstr>Wingdings 3</vt:lpstr>
      <vt:lpstr>Wisp</vt:lpstr>
      <vt:lpstr>Ref-Tool. Academic Referencing. Investigation. Viva.</vt:lpstr>
      <vt:lpstr>Dissertation Overview</vt:lpstr>
      <vt:lpstr>Introduction</vt:lpstr>
      <vt:lpstr>Problem Statement</vt:lpstr>
      <vt:lpstr>Literature Review </vt:lpstr>
      <vt:lpstr>Literature Review</vt:lpstr>
      <vt:lpstr>Literature Review</vt:lpstr>
      <vt:lpstr>Methodology</vt:lpstr>
      <vt:lpstr>Methodology</vt:lpstr>
      <vt:lpstr>Ref-Tool</vt:lpstr>
      <vt:lpstr>Scrapped Ideas</vt:lpstr>
      <vt:lpstr>Design</vt:lpstr>
      <vt:lpstr>Mock Design</vt:lpstr>
      <vt:lpstr>Wireframe</vt:lpstr>
      <vt:lpstr>Flowcharts Diagram</vt:lpstr>
      <vt:lpstr>Design principles</vt:lpstr>
      <vt:lpstr>Implementation</vt:lpstr>
      <vt:lpstr>User Interface</vt:lpstr>
      <vt:lpstr>PowerPoint Presentation</vt:lpstr>
      <vt:lpstr>Implementation</vt:lpstr>
      <vt:lpstr>Testing with the client</vt:lpstr>
      <vt:lpstr>Evaluation</vt:lpstr>
      <vt:lpstr>Limitations</vt:lpstr>
      <vt:lpstr>Was it Successful?</vt:lpstr>
      <vt:lpstr>Interpretations</vt:lpstr>
      <vt:lpstr>Conclusion</vt:lpstr>
      <vt:lpstr>Thank you for listening to this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119187 (Joachim Manlongat)</dc:creator>
  <cp:lastModifiedBy>119187 (Joachim Manlongat)</cp:lastModifiedBy>
  <cp:revision>31</cp:revision>
  <dcterms:created xsi:type="dcterms:W3CDTF">2025-04-06T04:29:56Z</dcterms:created>
  <dcterms:modified xsi:type="dcterms:W3CDTF">2025-04-09T23:32:07Z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y fmtid="{D5CDD505-2E9C-101B-9397-08002B2CF9AE}" pid="3" name="Order">
    <vt:r8>111704200</vt:r8>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