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71" r:id="rId4"/>
    <p:sldId id="258" r:id="rId5"/>
    <p:sldId id="259" r:id="rId6"/>
    <p:sldId id="260" r:id="rId7"/>
    <p:sldId id="261" r:id="rId8"/>
    <p:sldId id="262" r:id="rId9"/>
    <p:sldId id="263" r:id="rId10"/>
    <p:sldId id="267" r:id="rId11"/>
    <p:sldId id="268" r:id="rId12"/>
    <p:sldId id="270" r:id="rId13"/>
    <p:sldId id="265" r:id="rId14"/>
    <p:sldId id="264" r:id="rId15"/>
    <p:sldId id="266" r:id="rId16"/>
    <p:sldId id="269" r:id="rId17"/>
  </p:sldIdLst>
  <p:sldSz cx="18288000" cy="10287000"/>
  <p:notesSz cx="6858000" cy="9144000"/>
  <p:embeddedFontLst>
    <p:embeddedFont>
      <p:font typeface="Cavolini" panose="03000502040302020204" pitchFamily="66" charset="0"/>
      <p:regular r:id="rId19"/>
    </p:embeddedFont>
    <p:embeddedFont>
      <p:font typeface="Open Sans" panose="020B0606030504020204" pitchFamily="34" charset="0"/>
      <p:regular r:id="rId20"/>
      <p:italic r:id="rId21"/>
    </p:embeddedFont>
    <p:embeddedFont>
      <p:font typeface="Open Sans Bold" panose="020B0806030504020204" charset="0"/>
      <p:regular r:id="rId22"/>
    </p:embeddedFont>
    <p:embeddedFont>
      <p:font typeface="Poppins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523F56-7901-41E6-AD72-60C249FBD041}" v="6" dt="2025-11-05T13:00:16.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26" autoAdjust="0"/>
    <p:restoredTop sz="86715" autoAdjust="0"/>
  </p:normalViewPr>
  <p:slideViewPr>
    <p:cSldViewPr>
      <p:cViewPr varScale="1">
        <p:scale>
          <a:sx n="37" d="100"/>
          <a:sy n="37" d="100"/>
        </p:scale>
        <p:origin x="1056"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d318f46c47d5a9ba" providerId="LiveId" clId="{938F61B0-5209-4DEA-928F-EB06F7D3331D}"/>
    <pc:docChg chg="custSel modSld">
      <pc:chgData name="Ana Maria" userId="d318f46c47d5a9ba" providerId="LiveId" clId="{938F61B0-5209-4DEA-928F-EB06F7D3331D}" dt="2025-11-05T12:55:43.202" v="278" actId="14100"/>
      <pc:docMkLst>
        <pc:docMk/>
      </pc:docMkLst>
      <pc:sldChg chg="addSp delSp modSp mod">
        <pc:chgData name="Ana Maria" userId="d318f46c47d5a9ba" providerId="LiveId" clId="{938F61B0-5209-4DEA-928F-EB06F7D3331D}" dt="2025-11-05T12:55:43.202" v="278" actId="14100"/>
        <pc:sldMkLst>
          <pc:docMk/>
          <pc:sldMk cId="0" sldId="256"/>
        </pc:sldMkLst>
        <pc:spChg chg="mod">
          <ac:chgData name="Ana Maria" userId="d318f46c47d5a9ba" providerId="LiveId" clId="{938F61B0-5209-4DEA-928F-EB06F7D3331D}" dt="2025-11-05T12:54:19.313" v="197" actId="20578"/>
          <ac:spMkLst>
            <pc:docMk/>
            <pc:sldMk cId="0" sldId="256"/>
            <ac:spMk id="2" creationId="{00000000-0000-0000-0000-000000000000}"/>
          </ac:spMkLst>
        </pc:spChg>
        <pc:spChg chg="add mod">
          <ac:chgData name="Ana Maria" userId="d318f46c47d5a9ba" providerId="LiveId" clId="{938F61B0-5209-4DEA-928F-EB06F7D3331D}" dt="2025-11-05T12:55:43.202" v="278" actId="14100"/>
          <ac:spMkLst>
            <pc:docMk/>
            <pc:sldMk cId="0" sldId="256"/>
            <ac:spMk id="3" creationId="{F7A24BD8-85B7-EA5D-6DFC-B9E6BE352BD6}"/>
          </ac:spMkLst>
        </pc:spChg>
        <pc:spChg chg="add mod">
          <ac:chgData name="Ana Maria" userId="d318f46c47d5a9ba" providerId="LiveId" clId="{938F61B0-5209-4DEA-928F-EB06F7D3331D}" dt="2025-11-05T12:53:19.815" v="104" actId="767"/>
          <ac:spMkLst>
            <pc:docMk/>
            <pc:sldMk cId="0" sldId="256"/>
            <ac:spMk id="5" creationId="{2EC2E9CF-B2AD-5DE9-20C8-FC7F66308BBD}"/>
          </ac:spMkLst>
        </pc:spChg>
        <pc:picChg chg="del">
          <ac:chgData name="Ana Maria" userId="d318f46c47d5a9ba" providerId="LiveId" clId="{938F61B0-5209-4DEA-928F-EB06F7D3331D}" dt="2025-11-05T12:53:10.922" v="103" actId="478"/>
          <ac:picMkLst>
            <pc:docMk/>
            <pc:sldMk cId="0" sldId="256"/>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1343F2-72E2-4F2C-AEBA-E87BA2DC553F}" type="datetimeFigureOut">
              <a:rPr lang="en-US" smtClean="0"/>
              <a:t>11/5/2025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180897-871E-487A-B20C-52EA78DB2BC8}" type="slidenum">
              <a:rPr lang="en-US" smtClean="0"/>
              <a:t>‹#›</a:t>
            </a:fld>
            <a:endParaRPr lang="en-US"/>
          </a:p>
        </p:txBody>
      </p:sp>
    </p:spTree>
    <p:extLst>
      <p:ext uri="{BB962C8B-B14F-4D97-AF65-F5344CB8AC3E}">
        <p14:creationId xmlns:p14="http://schemas.microsoft.com/office/powerpoint/2010/main" val="28568918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2</a:t>
            </a:fld>
            <a:endParaRPr lang="en-US"/>
          </a:p>
        </p:txBody>
      </p:sp>
    </p:spTree>
    <p:extLst>
      <p:ext uri="{BB962C8B-B14F-4D97-AF65-F5344CB8AC3E}">
        <p14:creationId xmlns:p14="http://schemas.microsoft.com/office/powerpoint/2010/main" val="422117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benefits of AI to the training process are its </a:t>
            </a:r>
            <a:r>
              <a:rPr lang="en-US" sz="1200" kern="1200" dirty="0" err="1">
                <a:solidFill>
                  <a:schemeClr val="tx1"/>
                </a:solidFill>
                <a:effectLst/>
                <a:latin typeface="+mn-lt"/>
                <a:ea typeface="+mn-ea"/>
                <a:cs typeface="+mn-cs"/>
              </a:rPr>
              <a:t>individualisation</a:t>
            </a:r>
            <a:r>
              <a:rPr lang="en-US" sz="1200" kern="1200" dirty="0">
                <a:solidFill>
                  <a:schemeClr val="tx1"/>
                </a:solidFill>
                <a:effectLst/>
                <a:latin typeface="+mn-lt"/>
                <a:ea typeface="+mn-ea"/>
                <a:cs typeface="+mn-cs"/>
              </a:rPr>
              <a:t>, which enables employees to learn at their own rate, and real-time feedback that could be used to enhance their performance. This is very important to the hospitality industry, which has marked high staff turnover rates, hence the necessity to ensure some training methods are put in place that can be scaled up (</a:t>
            </a:r>
            <a:r>
              <a:rPr lang="en-US" sz="1200" kern="1200" dirty="0" err="1">
                <a:solidFill>
                  <a:schemeClr val="tx1"/>
                </a:solidFill>
                <a:effectLst/>
                <a:latin typeface="+mn-lt"/>
                <a:ea typeface="+mn-ea"/>
                <a:cs typeface="+mn-cs"/>
              </a:rPr>
              <a:t>Naaz</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Gorowara</a:t>
            </a:r>
            <a:r>
              <a:rPr lang="en-US" sz="1200" kern="1200" dirty="0">
                <a:solidFill>
                  <a:schemeClr val="tx1"/>
                </a:solidFill>
                <a:effectLst/>
                <a:latin typeface="+mn-lt"/>
                <a:ea typeface="+mn-ea"/>
                <a:cs typeface="+mn-cs"/>
              </a:rPr>
              <a:t> et al., 2024). An efficient and interactive training process can be created using virtual reality (VR) and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powered with AI, and tailored to meet the needs of a particular individual. These innovations address the functional challenges of any business conducted in the hospitality sphere, where a highly skilled workforce is critical in delivering high-quality customer service. Hospitality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will implement AI to increase the consistency and effectiveness of the training and increase employee retention and job satisfaction (Costa &amp; Costa, 2022).</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3</a:t>
            </a:fld>
            <a:endParaRPr lang="en-US"/>
          </a:p>
        </p:txBody>
      </p:sp>
    </p:spTree>
    <p:extLst>
      <p:ext uri="{BB962C8B-B14F-4D97-AF65-F5344CB8AC3E}">
        <p14:creationId xmlns:p14="http://schemas.microsoft.com/office/powerpoint/2010/main" val="25621425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literature review, one can observe that AI devices are transforming the method of staff training within the hospitality industry, such as virtual reality (VR) and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These devices provide interactive experiences, enabling employees to practice real-life situations without making an error in a real-life situation. </a:t>
            </a:r>
            <a:r>
              <a:rPr lang="en-US" sz="1200" kern="1200" dirty="0" err="1">
                <a:solidFill>
                  <a:schemeClr val="tx1"/>
                </a:solidFill>
                <a:effectLst/>
                <a:latin typeface="+mn-lt"/>
                <a:ea typeface="+mn-ea"/>
                <a:cs typeface="+mn-cs"/>
              </a:rPr>
              <a:t>Personalising</a:t>
            </a:r>
            <a:r>
              <a:rPr lang="en-US" sz="1200" kern="1200" dirty="0">
                <a:solidFill>
                  <a:schemeClr val="tx1"/>
                </a:solidFill>
                <a:effectLst/>
                <a:latin typeface="+mn-lt"/>
                <a:ea typeface="+mn-ea"/>
                <a:cs typeface="+mn-cs"/>
              </a:rPr>
              <a:t> the learning process to fit each employee through his or her particular learning style, AI is also distinguished by increased engagement rates and retention (</a:t>
            </a:r>
            <a:r>
              <a:rPr lang="en-US" sz="1200" kern="1200" dirty="0" err="1">
                <a:solidFill>
                  <a:schemeClr val="tx1"/>
                </a:solidFill>
                <a:effectLst/>
                <a:latin typeface="+mn-lt"/>
                <a:ea typeface="+mn-ea"/>
                <a:cs typeface="+mn-cs"/>
              </a:rPr>
              <a:t>Jabeen</a:t>
            </a:r>
            <a:r>
              <a:rPr lang="en-US" sz="1200" kern="1200" dirty="0">
                <a:solidFill>
                  <a:schemeClr val="tx1"/>
                </a:solidFill>
                <a:effectLst/>
                <a:latin typeface="+mn-lt"/>
                <a:ea typeface="+mn-ea"/>
                <a:cs typeface="+mn-cs"/>
              </a:rPr>
              <a:t> et al., 2021). This is especially handy in the hospitality industry, where employee turnover is usually high. Training programs can be provided on a scale with AI without compromises on the quality of the learning experience. Research indicates that AI-driven training systems contribute to the higher performance of employees in comparison with conventional training tools, which contribute to more efficient and effective learning results (</a:t>
            </a:r>
            <a:r>
              <a:rPr lang="en-US" sz="1200" kern="1200" dirty="0" err="1">
                <a:solidFill>
                  <a:schemeClr val="tx1"/>
                </a:solidFill>
                <a:effectLst/>
                <a:latin typeface="+mn-lt"/>
                <a:ea typeface="+mn-ea"/>
                <a:cs typeface="+mn-cs"/>
              </a:rPr>
              <a:t>Shanthi</a:t>
            </a:r>
            <a:r>
              <a:rPr lang="en-US" sz="1200" kern="1200" dirty="0">
                <a:solidFill>
                  <a:schemeClr val="tx1"/>
                </a:solidFill>
                <a:effectLst/>
                <a:latin typeface="+mn-lt"/>
                <a:ea typeface="+mn-ea"/>
                <a:cs typeface="+mn-cs"/>
              </a:rPr>
              <a:t> et al., 2025). The constant access to AI-based training also means that the employees are always learning and developing their skills, which is essential in a highly dynamic environment such as hospitality.</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4</a:t>
            </a:fld>
            <a:endParaRPr lang="en-US"/>
          </a:p>
        </p:txBody>
      </p:sp>
    </p:spTree>
    <p:extLst>
      <p:ext uri="{BB962C8B-B14F-4D97-AF65-F5344CB8AC3E}">
        <p14:creationId xmlns:p14="http://schemas.microsoft.com/office/powerpoint/2010/main" val="3561259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fact that AI and human trainers collaborate during training is one of the primary dimensions of this research. Human trainers will be able to focus on more complex issues of the training by automating the routine tasks of onboarding and tracking of performance offered by AI tools. This balance is necessary in the development of an integrated learning process. The operational training, including the technical skill or procedural activities, can be handled by AI quite well, but the emotional intelligence and high-order problem-solving abilities have to be taught to humans (Cooper and Hall, 2019). The element of customer service in the hospitality sector is dependent on human emotions, and AI cannot replicate the same easily. Human trainers add human approaches and interpersonal capabilities to the training, ensuring the employees are ready to have subtle relationships with guests (Sharma et al., 2024). AI is a supportive resource, as it will help human trainers with repetitive work, provide data-driven information, and let humans focus on the elements that need emotional and cognitive intelligence.</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5</a:t>
            </a:fld>
            <a:endParaRPr lang="en-US"/>
          </a:p>
        </p:txBody>
      </p:sp>
    </p:spTree>
    <p:extLst>
      <p:ext uri="{BB962C8B-B14F-4D97-AF65-F5344CB8AC3E}">
        <p14:creationId xmlns:p14="http://schemas.microsoft.com/office/powerpoint/2010/main" val="2776736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research was conducted using secondary data sources, as previous academic publications, industry reports, and case studies, which were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to develop data about the use of AI in hospitality training. In this way, the implementation and effectiveness of AI tools could be examined thoroughly (</a:t>
            </a:r>
            <a:r>
              <a:rPr lang="en-US" sz="1200" kern="1200" dirty="0" err="1">
                <a:solidFill>
                  <a:schemeClr val="tx1"/>
                </a:solidFill>
                <a:effectLst/>
                <a:latin typeface="+mn-lt"/>
                <a:ea typeface="+mn-ea"/>
                <a:cs typeface="+mn-cs"/>
              </a:rPr>
              <a:t>Zong</a:t>
            </a:r>
            <a:r>
              <a:rPr lang="en-US" sz="1200" kern="1200" dirty="0">
                <a:solidFill>
                  <a:schemeClr val="tx1"/>
                </a:solidFill>
                <a:effectLst/>
                <a:latin typeface="+mn-lt"/>
                <a:ea typeface="+mn-ea"/>
                <a:cs typeface="+mn-cs"/>
              </a:rPr>
              <a:t> and Guan, 2024). The PESTEL framework was </a:t>
            </a:r>
            <a:r>
              <a:rPr lang="en-US" sz="1200" kern="1200" dirty="0" err="1">
                <a:solidFill>
                  <a:schemeClr val="tx1"/>
                </a:solidFill>
                <a:effectLst/>
                <a:latin typeface="+mn-lt"/>
                <a:ea typeface="+mn-ea"/>
                <a:cs typeface="+mn-cs"/>
              </a:rPr>
              <a:t>utilised</a:t>
            </a:r>
            <a:r>
              <a:rPr lang="en-US" sz="1200" kern="1200" dirty="0">
                <a:solidFill>
                  <a:schemeClr val="tx1"/>
                </a:solidFill>
                <a:effectLst/>
                <a:latin typeface="+mn-lt"/>
                <a:ea typeface="+mn-ea"/>
                <a:cs typeface="+mn-cs"/>
              </a:rPr>
              <a:t> to assess the external factors affecting the adoption of AI in the hospitality industry. This framework examines the political, economic, social, technological, environmental and legal aspects that may influence AI's use in training. The research has also followed ethical considerations through publicly available data, as well as following the academic guidelines of citation of sources and the responsible use of sources (</a:t>
            </a:r>
            <a:r>
              <a:rPr lang="en-US" sz="1200" kern="1200" dirty="0" err="1">
                <a:solidFill>
                  <a:schemeClr val="tx1"/>
                </a:solidFill>
                <a:effectLst/>
                <a:latin typeface="+mn-lt"/>
                <a:ea typeface="+mn-ea"/>
                <a:cs typeface="+mn-cs"/>
              </a:rPr>
              <a:t>Dwivedi</a:t>
            </a:r>
            <a:r>
              <a:rPr lang="en-US" sz="1200" kern="1200" dirty="0">
                <a:solidFill>
                  <a:schemeClr val="tx1"/>
                </a:solidFill>
                <a:effectLst/>
                <a:latin typeface="+mn-lt"/>
                <a:ea typeface="+mn-ea"/>
                <a:cs typeface="+mn-cs"/>
              </a:rPr>
              <a:t> et al., 2023). Through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existing data, the study gave a thorough insight into the effects of AI without the primary data collection, and this renders the study efficient and effective.</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6</a:t>
            </a:fld>
            <a:endParaRPr lang="en-US"/>
          </a:p>
        </p:txBody>
      </p:sp>
    </p:spTree>
    <p:extLst>
      <p:ext uri="{BB962C8B-B14F-4D97-AF65-F5344CB8AC3E}">
        <p14:creationId xmlns:p14="http://schemas.microsoft.com/office/powerpoint/2010/main" val="1666885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political consequences of AI in training in the hospitality sector cannot be understated since government regulations and policies determine how AI can be incorporated into businesses (Tribe, 2009).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legislation and data protection policies, such as the General Data Protection Regulation (GDPR) in Europe, provide the AI tools with a high standard of employee data. Governments are, in other instances, contemplating limiting the complete automation of AI to save employment opportunities, particularly in service sectors such as the hospitality sector, where human-to-human contact is essential (Reis et al., 2021). Businesses are also being steered by political pressure in a manner that encourages the use of AI and promotes employment, and not their removal. Governments are encouraging the intelligent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technology and human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to ensure that AI applications can increase efficiency, but not to damage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force.</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7</a:t>
            </a:fld>
            <a:endParaRPr lang="en-US"/>
          </a:p>
        </p:txBody>
      </p:sp>
    </p:spTree>
    <p:extLst>
      <p:ext uri="{BB962C8B-B14F-4D97-AF65-F5344CB8AC3E}">
        <p14:creationId xmlns:p14="http://schemas.microsoft.com/office/powerpoint/2010/main" val="38966289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economic effects of AI in hospitality training are twofold: it will save money since the repetitive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i.e. onboarding and performance monitoring, will be automated. This contributes to saving on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and operational costs. Second, AI enables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effectively prepare training programs in various locations and further contribute to cost reductions (Ford &amp; </a:t>
            </a:r>
            <a:r>
              <a:rPr lang="en-US" sz="1200" kern="1200" dirty="0" err="1">
                <a:solidFill>
                  <a:schemeClr val="tx1"/>
                </a:solidFill>
                <a:effectLst/>
                <a:latin typeface="+mn-lt"/>
                <a:ea typeface="+mn-ea"/>
                <a:cs typeface="+mn-cs"/>
              </a:rPr>
              <a:t>Sturman</a:t>
            </a:r>
            <a:r>
              <a:rPr lang="en-US" sz="1200" kern="1200" dirty="0">
                <a:solidFill>
                  <a:schemeClr val="tx1"/>
                </a:solidFill>
                <a:effectLst/>
                <a:latin typeface="+mn-lt"/>
                <a:ea typeface="+mn-ea"/>
                <a:cs typeface="+mn-cs"/>
              </a:rPr>
              <a:t>, 2020). The social effect, though, involves issues of job loss. Employees might feel that human trainers are going to be ousted by AI. To deal with this, companies should not be silent in conveying that AI will not replace human trainers. Companies can create a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attitude towards AI by describing how it manages its operational activities. To make AI socially accepted in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 it is important to ensure that it is viewed as an improvement tool, not a job killer.</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8</a:t>
            </a:fld>
            <a:endParaRPr lang="en-US"/>
          </a:p>
        </p:txBody>
      </p:sp>
    </p:spTree>
    <p:extLst>
      <p:ext uri="{BB962C8B-B14F-4D97-AF65-F5344CB8AC3E}">
        <p14:creationId xmlns:p14="http://schemas.microsoft.com/office/powerpoint/2010/main" val="2673966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technological influence of AI in training is groundbreaking, and tools such as virtual reality (VR) and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improve the training process. These are tools that enable employees to have immersive learning activities that enable them to get ready to face real-life situations. Also, AI has less of an effect on the environment, since it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physical training materials such as printed manuals and the expenses of travelling to the training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Companies should be very careful with their data privacy and ensure that AI systems do not violate legal stipulations such as GDPR. Algorithm biases are also a concern, as AI might have a negative tendency to </a:t>
            </a:r>
            <a:r>
              <a:rPr lang="en-US" sz="1200" kern="1200" dirty="0" err="1">
                <a:solidFill>
                  <a:schemeClr val="tx1"/>
                </a:solidFill>
                <a:effectLst/>
                <a:latin typeface="+mn-lt"/>
                <a:ea typeface="+mn-ea"/>
                <a:cs typeface="+mn-cs"/>
              </a:rPr>
              <a:t>prioritise</a:t>
            </a:r>
            <a:r>
              <a:rPr lang="en-US" sz="1200" kern="1200" dirty="0">
                <a:solidFill>
                  <a:schemeClr val="tx1"/>
                </a:solidFill>
                <a:effectLst/>
                <a:latin typeface="+mn-lt"/>
                <a:ea typeface="+mn-ea"/>
                <a:cs typeface="+mn-cs"/>
              </a:rPr>
              <a:t> some groups of employees without intentionality. The AI systems should be audited regularly to provide fairness in training and evaluation (</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&amp; Das, 2019). Lastly, continuous investment is required to support the confident pace of technological changes so that AI mechanisms do not become outdated.</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9</a:t>
            </a:fld>
            <a:endParaRPr lang="en-US"/>
          </a:p>
        </p:txBody>
      </p:sp>
    </p:spTree>
    <p:extLst>
      <p:ext uri="{BB962C8B-B14F-4D97-AF65-F5344CB8AC3E}">
        <p14:creationId xmlns:p14="http://schemas.microsoft.com/office/powerpoint/2010/main" val="4082114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slide, the framework of the 5 Whys is applied to the main causes of the inclusion of AI in training in the hospitality industry. The first point we start with is the identification of the need of AI to deliver scalable, personalized training. Turnover rate is high in the hospitality industry and this is its root cause which necessitates more efficient training solutions. The conventional approaches are ineffective since they do not provide individual learning opportunities and are not scalable (Huang et al., 2021). Individual training is required due to the increase of engagement and retention, which is an issue with low staff satisfaction. Finally, AI works best due to its interactive, scalable, and data-driven learning, which guarantees on-going, adaptive, as well as personalized training to all of the employees.</a:t>
            </a:r>
          </a:p>
        </p:txBody>
      </p:sp>
      <p:sp>
        <p:nvSpPr>
          <p:cNvPr id="4" name="Slide Number Placeholder 3"/>
          <p:cNvSpPr>
            <a:spLocks noGrp="1"/>
          </p:cNvSpPr>
          <p:nvPr>
            <p:ph type="sldNum" sz="quarter" idx="10"/>
          </p:nvPr>
        </p:nvSpPr>
        <p:spPr/>
        <p:txBody>
          <a:bodyPr/>
          <a:lstStyle/>
          <a:p>
            <a:fld id="{A7180897-871E-487A-B20C-52EA78DB2BC8}" type="slidenum">
              <a:rPr lang="en-US" smtClean="0"/>
              <a:t>10</a:t>
            </a:fld>
            <a:endParaRPr lang="en-US"/>
          </a:p>
        </p:txBody>
      </p:sp>
    </p:spTree>
    <p:extLst>
      <p:ext uri="{BB962C8B-B14F-4D97-AF65-F5344CB8AC3E}">
        <p14:creationId xmlns:p14="http://schemas.microsoft.com/office/powerpoint/2010/main" val="1856658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STAR model demonstrates the way AI can help solve major issues in hospitality training. The industry has also a high rate of employee turnover hence it is hard to retain competent workforce and the traditional method of training is ineffective. The task will also involve the implementation of AI in massive and scalable training systems. Through virtual reality and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AI allows interactive and effective training and allows the human trainers to concentrate on the emotional intelligence and customer service skills. Consequently, AI-based training enhances performance, engagement, and retention, which leads to the development of a more efficient and sustainable training process.</a:t>
            </a:r>
          </a:p>
        </p:txBody>
      </p:sp>
      <p:sp>
        <p:nvSpPr>
          <p:cNvPr id="4" name="Slide Number Placeholder 3"/>
          <p:cNvSpPr>
            <a:spLocks noGrp="1"/>
          </p:cNvSpPr>
          <p:nvPr>
            <p:ph type="sldNum" sz="quarter" idx="10"/>
          </p:nvPr>
        </p:nvSpPr>
        <p:spPr/>
        <p:txBody>
          <a:bodyPr/>
          <a:lstStyle/>
          <a:p>
            <a:fld id="{A7180897-871E-487A-B20C-52EA78DB2BC8}" type="slidenum">
              <a:rPr lang="en-US" smtClean="0"/>
              <a:t>11</a:t>
            </a:fld>
            <a:endParaRPr lang="en-US"/>
          </a:p>
        </p:txBody>
      </p:sp>
    </p:spTree>
    <p:extLst>
      <p:ext uri="{BB962C8B-B14F-4D97-AF65-F5344CB8AC3E}">
        <p14:creationId xmlns:p14="http://schemas.microsoft.com/office/powerpoint/2010/main" val="1780553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effectively implement AI in the hospitality training process, it is essential to introduce policies that guarantee data protection of employees, transparency, and ethical principles. First, it is necessary to ensure that all AI tools are in accordance with data privacy policies such as GDPR to safeguard the information of the employees. Openness is critical and therefore companies should explain clearly how AI is applied in training, and eliminate any fear about losing their job (Law et al., 2024). Ethical deployment requires that AI systems are audited on a regular basis to avoid the issue of bias and to avoid injustice. Lastly, firms should invest in the continual development of the AI technology in order to ensure that the training tools remain relevant, efficient, and effective in employee development.</a:t>
            </a:r>
          </a:p>
        </p:txBody>
      </p:sp>
      <p:sp>
        <p:nvSpPr>
          <p:cNvPr id="4" name="Slide Number Placeholder 3"/>
          <p:cNvSpPr>
            <a:spLocks noGrp="1"/>
          </p:cNvSpPr>
          <p:nvPr>
            <p:ph type="sldNum" sz="quarter" idx="10"/>
          </p:nvPr>
        </p:nvSpPr>
        <p:spPr/>
        <p:txBody>
          <a:bodyPr/>
          <a:lstStyle/>
          <a:p>
            <a:fld id="{A7180897-871E-487A-B20C-52EA78DB2BC8}" type="slidenum">
              <a:rPr lang="en-US" smtClean="0"/>
              <a:t>12</a:t>
            </a:fld>
            <a:endParaRPr lang="en-US"/>
          </a:p>
        </p:txBody>
      </p:sp>
    </p:spTree>
    <p:extLst>
      <p:ext uri="{BB962C8B-B14F-4D97-AF65-F5344CB8AC3E}">
        <p14:creationId xmlns:p14="http://schemas.microsoft.com/office/powerpoint/2010/main" val="1894609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order to ensure that AI and human collaboration in the sphere of hospitality training can affect each other the most, a business should consider incorporating AI in daily routine, such as onboarding and performance management, and leave the job of developing emotional intelligence to human trainers. The second important point that should be covered is to mitigate the interests of the workers by clarifying them on the purpose of AI in the learning process and assuring them that it would not put them out of a job. Smaller businesses may also find AI useful by starting with low-cost solutions that can be expanded with time, like virtual onboarding software or </a:t>
            </a:r>
            <a:r>
              <a:rPr lang="en-US" sz="1200" kern="1200" dirty="0" err="1">
                <a:solidFill>
                  <a:schemeClr val="tx1"/>
                </a:solidFill>
                <a:effectLst/>
                <a:latin typeface="+mn-lt"/>
                <a:ea typeface="+mn-ea"/>
                <a:cs typeface="+mn-cs"/>
              </a:rPr>
              <a:t>chatbots</a:t>
            </a:r>
            <a:r>
              <a:rPr lang="en-US" sz="1200" kern="1200" dirty="0">
                <a:solidFill>
                  <a:schemeClr val="tx1"/>
                </a:solidFill>
                <a:effectLst/>
                <a:latin typeface="+mn-lt"/>
                <a:ea typeface="+mn-ea"/>
                <a:cs typeface="+mn-cs"/>
              </a:rPr>
              <a:t>, to reduce the cost of training and support employee growth. Finally, to maintain the tools as a valuable resource in training, it is necessary to invest in AI technology continuously to ensure it is relevant and efficient.</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7180897-871E-487A-B20C-52EA78DB2BC8}" type="slidenum">
              <a:rPr lang="en-US" smtClean="0"/>
              <a:t>13</a:t>
            </a:fld>
            <a:endParaRPr lang="en-US"/>
          </a:p>
        </p:txBody>
      </p:sp>
    </p:spTree>
    <p:extLst>
      <p:ext uri="{BB962C8B-B14F-4D97-AF65-F5344CB8AC3E}">
        <p14:creationId xmlns:p14="http://schemas.microsoft.com/office/powerpoint/2010/main" val="34276633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AI has transformed the training of hospitality workers by providing adaptable and tailored training. This fusion of AI and human trainers results in a hybrid model, which increases the efficiency of training and emotional intelligence among employees. AI has found application especially within operational training, where the human trainers can concentrate on higher-level, more interpersonal skills that are important in hospitality. Training is likely more efficient as AI is incorporated without being deprived of the human touch when interacting with customers. Hospitality companies have to adopt AI to support human trainers who would provide a balanced solution to improve the overall performance and expertise of the workforce.</a:t>
            </a:r>
          </a:p>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14</a:t>
            </a:fld>
            <a:endParaRPr lang="en-US"/>
          </a:p>
        </p:txBody>
      </p:sp>
    </p:spTree>
    <p:extLst>
      <p:ext uri="{BB962C8B-B14F-4D97-AF65-F5344CB8AC3E}">
        <p14:creationId xmlns:p14="http://schemas.microsoft.com/office/powerpoint/2010/main" val="2803170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15</a:t>
            </a:fld>
            <a:endParaRPr lang="en-US"/>
          </a:p>
        </p:txBody>
      </p:sp>
    </p:spTree>
    <p:extLst>
      <p:ext uri="{BB962C8B-B14F-4D97-AF65-F5344CB8AC3E}">
        <p14:creationId xmlns:p14="http://schemas.microsoft.com/office/powerpoint/2010/main" val="274529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180897-871E-487A-B20C-52EA78DB2BC8}" type="slidenum">
              <a:rPr lang="en-US" smtClean="0"/>
              <a:t>16</a:t>
            </a:fld>
            <a:endParaRPr lang="en-US"/>
          </a:p>
        </p:txBody>
      </p:sp>
    </p:spTree>
    <p:extLst>
      <p:ext uri="{BB962C8B-B14F-4D97-AF65-F5344CB8AC3E}">
        <p14:creationId xmlns:p14="http://schemas.microsoft.com/office/powerpoint/2010/main" val="330539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3241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US" dirty="0"/>
          </a:p>
        </p:txBody>
      </p:sp>
      <p:grpSp>
        <p:nvGrpSpPr>
          <p:cNvPr id="11" name="Group 11"/>
          <p:cNvGrpSpPr/>
          <p:nvPr/>
        </p:nvGrpSpPr>
        <p:grpSpPr>
          <a:xfrm>
            <a:off x="17742214" y="7803705"/>
            <a:ext cx="47625" cy="1740345"/>
            <a:chOff x="0" y="0"/>
            <a:chExt cx="12543" cy="458362"/>
          </a:xfrm>
        </p:grpSpPr>
        <p:sp>
          <p:nvSpPr>
            <p:cNvPr id="12" name="Freeform 12"/>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3" name="TextBox 13"/>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7567467" y="9534525"/>
            <a:ext cx="397119" cy="397119"/>
            <a:chOff x="0" y="0"/>
            <a:chExt cx="104591" cy="104591"/>
          </a:xfrm>
        </p:grpSpPr>
        <p:sp>
          <p:nvSpPr>
            <p:cNvPr id="15" name="Freeform 15"/>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6" name="TextBox 16"/>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5" name="TextBox 25"/>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a:solidFill>
                  <a:srgbClr val="FFFFFF"/>
                </a:solidFill>
                <a:latin typeface="Open Sans Bold"/>
                <a:ea typeface="Open Sans Bold"/>
                <a:cs typeface="Open Sans Bold"/>
                <a:sym typeface="Open Sans Bold"/>
              </a:rPr>
              <a:t>01</a:t>
            </a:r>
          </a:p>
        </p:txBody>
      </p:sp>
      <p:sp>
        <p:nvSpPr>
          <p:cNvPr id="3" name="TextBox 2">
            <a:extLst>
              <a:ext uri="{FF2B5EF4-FFF2-40B4-BE49-F238E27FC236}">
                <a16:creationId xmlns:a16="http://schemas.microsoft.com/office/drawing/2014/main" id="{F7A24BD8-85B7-EA5D-6DFC-B9E6BE352BD6}"/>
              </a:ext>
            </a:extLst>
          </p:cNvPr>
          <p:cNvSpPr txBox="1"/>
          <p:nvPr/>
        </p:nvSpPr>
        <p:spPr>
          <a:xfrm>
            <a:off x="2971800" y="4701396"/>
            <a:ext cx="9982200" cy="3231654"/>
          </a:xfrm>
          <a:prstGeom prst="rect">
            <a:avLst/>
          </a:prstGeom>
          <a:noFill/>
        </p:spPr>
        <p:txBody>
          <a:bodyPr wrap="square" rtlCol="0">
            <a:spAutoFit/>
          </a:bodyPr>
          <a:lstStyle/>
          <a:p>
            <a:r>
              <a:rPr lang="en-GB" sz="4400" dirty="0">
                <a:solidFill>
                  <a:schemeClr val="bg1"/>
                </a:solidFill>
                <a:latin typeface="Cavolini" panose="03000502040302020204" pitchFamily="66" charset="0"/>
                <a:cs typeface="Cavolini" panose="03000502040302020204" pitchFamily="66" charset="0"/>
              </a:rPr>
              <a:t>Student name: Ana Maria Moise</a:t>
            </a:r>
          </a:p>
          <a:p>
            <a:r>
              <a:rPr lang="en-GB" sz="4400" dirty="0">
                <a:solidFill>
                  <a:schemeClr val="bg1"/>
                </a:solidFill>
                <a:latin typeface="Cavolini" panose="03000502040302020204" pitchFamily="66" charset="0"/>
                <a:cs typeface="Cavolini" panose="03000502040302020204" pitchFamily="66" charset="0"/>
              </a:rPr>
              <a:t>Project title: AI and human collaboration </a:t>
            </a:r>
          </a:p>
          <a:p>
            <a:endParaRPr lang="en-GB" sz="2800" dirty="0">
              <a:solidFill>
                <a:schemeClr val="bg1"/>
              </a:solidFill>
            </a:endParaRPr>
          </a:p>
        </p:txBody>
      </p:sp>
      <p:sp>
        <p:nvSpPr>
          <p:cNvPr id="5" name="TextBox 4">
            <a:extLst>
              <a:ext uri="{FF2B5EF4-FFF2-40B4-BE49-F238E27FC236}">
                <a16:creationId xmlns:a16="http://schemas.microsoft.com/office/drawing/2014/main" id="{2EC2E9CF-B2AD-5DE9-20C8-FC7F66308BBD}"/>
              </a:ext>
            </a:extLst>
          </p:cNvPr>
          <p:cNvSpPr txBox="1"/>
          <p:nvPr/>
        </p:nvSpPr>
        <p:spPr>
          <a:xfrm>
            <a:off x="12801600" y="5905500"/>
            <a:ext cx="184731" cy="369332"/>
          </a:xfrm>
          <a:prstGeom prst="rect">
            <a:avLst/>
          </a:prstGeom>
          <a:noFill/>
        </p:spPr>
        <p:txBody>
          <a:bodyPr wrap="none" rtlCol="0">
            <a:spAutoFit/>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a:solidFill>
                  <a:srgbClr val="FFFFFF"/>
                </a:solidFill>
                <a:latin typeface="Open Sans Bold"/>
                <a:ea typeface="Open Sans Bold"/>
                <a:cs typeface="Open Sans Bold"/>
                <a:sym typeface="Open Sans Bold"/>
              </a:rPr>
              <a:t>02</a:t>
            </a:r>
          </a:p>
        </p:txBody>
      </p:sp>
      <p:sp>
        <p:nvSpPr>
          <p:cNvPr id="24" name="TextBox 24"/>
          <p:cNvSpPr txBox="1"/>
          <p:nvPr/>
        </p:nvSpPr>
        <p:spPr>
          <a:xfrm>
            <a:off x="2514600" y="1181100"/>
            <a:ext cx="5756820" cy="743793"/>
          </a:xfrm>
          <a:prstGeom prst="rect">
            <a:avLst/>
          </a:prstGeom>
        </p:spPr>
        <p:txBody>
          <a:bodyPr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AI Declaration</a:t>
            </a:r>
            <a:endParaRPr lang="en-US" sz="5000" b="1" dirty="0">
              <a:solidFill>
                <a:srgbClr val="FFFFFF"/>
              </a:solidFill>
              <a:latin typeface="Poppins Bold"/>
              <a:ea typeface="Poppins Bold"/>
              <a:cs typeface="Poppins Bold"/>
              <a:sym typeface="Poppins Bold"/>
            </a:endParaRPr>
          </a:p>
        </p:txBody>
      </p:sp>
      <p:pic>
        <p:nvPicPr>
          <p:cNvPr id="2" name="Picture 1"/>
          <p:cNvPicPr>
            <a:picLocks noChangeAspect="1"/>
          </p:cNvPicPr>
          <p:nvPr/>
        </p:nvPicPr>
        <p:blipFill>
          <a:blip r:embed="rId3"/>
          <a:stretch>
            <a:fillRect/>
          </a:stretch>
        </p:blipFill>
        <p:spPr>
          <a:xfrm>
            <a:off x="2057400" y="3086100"/>
            <a:ext cx="14859000" cy="401548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03</a:t>
            </a:r>
          </a:p>
        </p:txBody>
      </p:sp>
      <p:grpSp>
        <p:nvGrpSpPr>
          <p:cNvPr id="22" name="Group 22"/>
          <p:cNvGrpSpPr/>
          <p:nvPr/>
        </p:nvGrpSpPr>
        <p:grpSpPr>
          <a:xfrm>
            <a:off x="964144" y="1630511"/>
            <a:ext cx="7939129" cy="7939129"/>
            <a:chOff x="0" y="0"/>
            <a:chExt cx="10585505" cy="10585505"/>
          </a:xfrm>
        </p:grpSpPr>
        <p:pic>
          <p:nvPicPr>
            <p:cNvPr id="23" name="Picture 23"/>
            <p:cNvPicPr>
              <a:picLocks noChangeAspect="1"/>
            </p:cNvPicPr>
            <p:nvPr/>
          </p:nvPicPr>
          <p:blipFill>
            <a:blip r:embed="rId3"/>
            <a:srcRect l="16625" r="16625"/>
            <a:stretch>
              <a:fillRect/>
            </a:stretch>
          </p:blipFill>
          <p:spPr>
            <a:xfrm>
              <a:off x="0" y="0"/>
              <a:ext cx="10585505" cy="10585505"/>
            </a:xfrm>
            <a:prstGeom prst="rect">
              <a:avLst/>
            </a:prstGeom>
          </p:spPr>
        </p:pic>
      </p:grpSp>
      <p:sp>
        <p:nvSpPr>
          <p:cNvPr id="24" name="TextBox 24"/>
          <p:cNvSpPr txBox="1"/>
          <p:nvPr/>
        </p:nvSpPr>
        <p:spPr>
          <a:xfrm>
            <a:off x="10742519" y="2485636"/>
            <a:ext cx="5756820" cy="743793"/>
          </a:xfrm>
          <a:prstGeom prst="rect">
            <a:avLst/>
          </a:prstGeom>
        </p:spPr>
        <p:txBody>
          <a:bodyPr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Introduction</a:t>
            </a:r>
            <a:endParaRPr lang="en-US" sz="5000" b="1" dirty="0">
              <a:solidFill>
                <a:srgbClr val="FFFFFF"/>
              </a:solidFill>
              <a:latin typeface="Poppins Bold"/>
              <a:ea typeface="Poppins Bold"/>
              <a:cs typeface="Poppins Bold"/>
              <a:sym typeface="Poppins Bold"/>
            </a:endParaRPr>
          </a:p>
        </p:txBody>
      </p:sp>
      <p:sp>
        <p:nvSpPr>
          <p:cNvPr id="31" name="TextBox 31"/>
          <p:cNvSpPr txBox="1"/>
          <p:nvPr/>
        </p:nvSpPr>
        <p:spPr>
          <a:xfrm>
            <a:off x="10532405" y="3753415"/>
            <a:ext cx="6231595" cy="3693319"/>
          </a:xfrm>
          <a:prstGeom prst="rect">
            <a:avLst/>
          </a:prstGeom>
        </p:spPr>
        <p:txBody>
          <a:bodyPr wrap="square" lIns="0" tIns="0" rIns="0" bIns="0" rtlCol="0" anchor="t">
            <a:spAutoFit/>
          </a:bodyPr>
          <a:lstStyle/>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Artificial Intelligence (AI) has become an essential tool in the hospitality sector, enhancing training processes </a:t>
            </a:r>
            <a:r>
              <a:rPr lang="pl-PL" sz="1600" dirty="0">
                <a:solidFill>
                  <a:srgbClr val="FFFFFF"/>
                </a:solidFill>
                <a:latin typeface="Open Sans"/>
                <a:ea typeface="Open Sans"/>
                <a:cs typeface="Open Sans"/>
                <a:sym typeface="Open Sans"/>
              </a:rPr>
              <a:t>(Naaz Gorowara et al., 2024)</a:t>
            </a:r>
            <a:r>
              <a:rPr lang="en-US" sz="1600" dirty="0">
                <a:solidFill>
                  <a:srgbClr val="FFFFFF"/>
                </a:solidFill>
                <a:latin typeface="Open Sans"/>
                <a:ea typeface="Open Sans"/>
                <a:cs typeface="Open Sans"/>
                <a:sym typeface="Open Sans"/>
              </a:rPr>
              <a:t>.</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improves training efficiency by providing personalized learning paths and real-time performance evaluation.</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The hospitality industry faces high employee turnover, which requires scalable and effective training solutions (Costa &amp; Costa, 2022).</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integration in training is a key factor in addressing operational challenges in the hospitality sector.</a:t>
            </a:r>
          </a:p>
        </p:txBody>
      </p:sp>
    </p:spTree>
    <p:extLst>
      <p:ext uri="{BB962C8B-B14F-4D97-AF65-F5344CB8AC3E}">
        <p14:creationId xmlns:p14="http://schemas.microsoft.com/office/powerpoint/2010/main" val="2650850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9144000" y="1340096"/>
            <a:ext cx="9144000" cy="7918204"/>
            <a:chOff x="0" y="0"/>
            <a:chExt cx="12192000" cy="10557605"/>
          </a:xfrm>
        </p:grpSpPr>
        <p:pic>
          <p:nvPicPr>
            <p:cNvPr id="10" name="Picture 10"/>
            <p:cNvPicPr>
              <a:picLocks noChangeAspect="1"/>
            </p:cNvPicPr>
            <p:nvPr/>
          </p:nvPicPr>
          <p:blipFill>
            <a:blip r:embed="rId3"/>
            <a:srcRect l="23012"/>
            <a:stretch>
              <a:fillRect/>
            </a:stretch>
          </p:blipFill>
          <p:spPr>
            <a:xfrm flipH="1">
              <a:off x="0" y="0"/>
              <a:ext cx="12192000" cy="10557605"/>
            </a:xfrm>
            <a:prstGeom prst="rect">
              <a:avLst/>
            </a:prstGeom>
          </p:spPr>
        </p:pic>
      </p:grpSp>
      <p:grpSp>
        <p:nvGrpSpPr>
          <p:cNvPr id="11" name="Group 11"/>
          <p:cNvGrpSpPr/>
          <p:nvPr/>
        </p:nvGrpSpPr>
        <p:grpSpPr>
          <a:xfrm>
            <a:off x="17742214" y="7803705"/>
            <a:ext cx="47625" cy="1740345"/>
            <a:chOff x="0" y="0"/>
            <a:chExt cx="12543" cy="458362"/>
          </a:xfrm>
        </p:grpSpPr>
        <p:sp>
          <p:nvSpPr>
            <p:cNvPr id="12" name="Freeform 12"/>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3" name="TextBox 13"/>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7567467" y="9534525"/>
            <a:ext cx="397119" cy="397119"/>
            <a:chOff x="0" y="0"/>
            <a:chExt cx="104591" cy="104591"/>
          </a:xfrm>
        </p:grpSpPr>
        <p:sp>
          <p:nvSpPr>
            <p:cNvPr id="15" name="Freeform 15"/>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6" name="TextBox 16"/>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3" name="TextBox 23"/>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04</a:t>
            </a:r>
          </a:p>
        </p:txBody>
      </p:sp>
      <p:sp>
        <p:nvSpPr>
          <p:cNvPr id="24" name="TextBox 24"/>
          <p:cNvSpPr txBox="1"/>
          <p:nvPr/>
        </p:nvSpPr>
        <p:spPr>
          <a:xfrm>
            <a:off x="1828800" y="1636834"/>
            <a:ext cx="6164812" cy="2231380"/>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Literature Review – AI in Hospitality Training</a:t>
            </a:r>
          </a:p>
        </p:txBody>
      </p:sp>
      <p:sp>
        <p:nvSpPr>
          <p:cNvPr id="31" name="TextBox 31"/>
          <p:cNvSpPr txBox="1"/>
          <p:nvPr/>
        </p:nvSpPr>
        <p:spPr>
          <a:xfrm>
            <a:off x="1752600" y="4533900"/>
            <a:ext cx="5387731" cy="4392677"/>
          </a:xfrm>
          <a:prstGeom prst="rect">
            <a:avLst/>
          </a:prstGeom>
        </p:spPr>
        <p:txBody>
          <a:bodyPr lIns="0" tIns="0" rIns="0" bIns="0" rtlCol="0" anchor="t">
            <a:spAutoFit/>
          </a:bodyPr>
          <a:lstStyle/>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tools like VR and </a:t>
            </a:r>
            <a:r>
              <a:rPr lang="en-US" sz="1600" dirty="0" err="1">
                <a:solidFill>
                  <a:srgbClr val="FFFFFF"/>
                </a:solidFill>
                <a:latin typeface="Open Sans"/>
                <a:ea typeface="Open Sans"/>
                <a:cs typeface="Open Sans"/>
                <a:sym typeface="Open Sans"/>
              </a:rPr>
              <a:t>chatbots</a:t>
            </a:r>
            <a:r>
              <a:rPr lang="en-US" sz="1600" dirty="0">
                <a:solidFill>
                  <a:srgbClr val="FFFFFF"/>
                </a:solidFill>
                <a:latin typeface="Open Sans"/>
                <a:ea typeface="Open Sans"/>
                <a:cs typeface="Open Sans"/>
                <a:sym typeface="Open Sans"/>
              </a:rPr>
              <a:t> are transforming hospitality staff training by offering interactive, immersive experiences (</a:t>
            </a:r>
            <a:r>
              <a:rPr lang="en-US" sz="1600" dirty="0" err="1">
                <a:solidFill>
                  <a:srgbClr val="FFFFFF"/>
                </a:solidFill>
                <a:latin typeface="Open Sans"/>
                <a:ea typeface="Open Sans"/>
                <a:cs typeface="Open Sans"/>
                <a:sym typeface="Open Sans"/>
              </a:rPr>
              <a:t>Jabeen</a:t>
            </a:r>
            <a:r>
              <a:rPr lang="en-US" sz="1600" dirty="0">
                <a:solidFill>
                  <a:srgbClr val="FFFFFF"/>
                </a:solidFill>
                <a:latin typeface="Open Sans"/>
                <a:ea typeface="Open Sans"/>
                <a:cs typeface="Open Sans"/>
                <a:sym typeface="Open Sans"/>
              </a:rPr>
              <a:t> et al., 2021).</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Personalized learning experiences provided by AI lead to better engagement and retention rates among employees.</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allows for scalable and efficient training, accommodating the high turnover rates in the hospitality industry (</a:t>
            </a:r>
            <a:r>
              <a:rPr lang="en-US" sz="1600" dirty="0" err="1">
                <a:solidFill>
                  <a:srgbClr val="FFFFFF"/>
                </a:solidFill>
                <a:latin typeface="Open Sans"/>
                <a:ea typeface="Open Sans"/>
                <a:cs typeface="Open Sans"/>
                <a:sym typeface="Open Sans"/>
              </a:rPr>
              <a:t>Shanthi</a:t>
            </a:r>
            <a:r>
              <a:rPr lang="en-US" sz="1600" dirty="0">
                <a:solidFill>
                  <a:srgbClr val="FFFFFF"/>
                </a:solidFill>
                <a:latin typeface="Open Sans"/>
                <a:ea typeface="Open Sans"/>
                <a:cs typeface="Open Sans"/>
                <a:sym typeface="Open Sans"/>
              </a:rPr>
              <a:t> et al., 2025).</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Research indicates that AI-based training tools help employees perform better and more efficiently than traditional methods.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05</a:t>
            </a:r>
          </a:p>
        </p:txBody>
      </p:sp>
      <p:grpSp>
        <p:nvGrpSpPr>
          <p:cNvPr id="22" name="Group 22"/>
          <p:cNvGrpSpPr/>
          <p:nvPr/>
        </p:nvGrpSpPr>
        <p:grpSpPr>
          <a:xfrm>
            <a:off x="1028700" y="5143500"/>
            <a:ext cx="5143500" cy="5143500"/>
            <a:chOff x="0" y="0"/>
            <a:chExt cx="6858000" cy="6858000"/>
          </a:xfrm>
        </p:grpSpPr>
        <p:pic>
          <p:nvPicPr>
            <p:cNvPr id="23" name="Picture 23"/>
            <p:cNvPicPr>
              <a:picLocks noChangeAspect="1"/>
            </p:cNvPicPr>
            <p:nvPr/>
          </p:nvPicPr>
          <p:blipFill>
            <a:blip r:embed="rId3"/>
            <a:srcRect l="16687" r="16687"/>
            <a:stretch>
              <a:fillRect/>
            </a:stretch>
          </p:blipFill>
          <p:spPr>
            <a:xfrm>
              <a:off x="0" y="0"/>
              <a:ext cx="6858000" cy="6858000"/>
            </a:xfrm>
            <a:prstGeom prst="rect">
              <a:avLst/>
            </a:prstGeom>
          </p:spPr>
        </p:pic>
      </p:grpSp>
      <p:grpSp>
        <p:nvGrpSpPr>
          <p:cNvPr id="24" name="Group 24"/>
          <p:cNvGrpSpPr/>
          <p:nvPr/>
        </p:nvGrpSpPr>
        <p:grpSpPr>
          <a:xfrm>
            <a:off x="6350024" y="5143500"/>
            <a:ext cx="10909276" cy="5143500"/>
            <a:chOff x="0" y="0"/>
            <a:chExt cx="14545701" cy="6858000"/>
          </a:xfrm>
        </p:grpSpPr>
        <p:pic>
          <p:nvPicPr>
            <p:cNvPr id="25" name="Picture 25"/>
            <p:cNvPicPr>
              <a:picLocks noChangeAspect="1"/>
            </p:cNvPicPr>
            <p:nvPr/>
          </p:nvPicPr>
          <p:blipFill>
            <a:blip r:embed="rId4"/>
            <a:srcRect t="8090" b="8090"/>
            <a:stretch>
              <a:fillRect/>
            </a:stretch>
          </p:blipFill>
          <p:spPr>
            <a:xfrm>
              <a:off x="0" y="0"/>
              <a:ext cx="14545701" cy="6858000"/>
            </a:xfrm>
            <a:prstGeom prst="rect">
              <a:avLst/>
            </a:prstGeom>
          </p:spPr>
        </p:pic>
      </p:grpSp>
      <p:sp>
        <p:nvSpPr>
          <p:cNvPr id="26" name="TextBox 26"/>
          <p:cNvSpPr txBox="1"/>
          <p:nvPr/>
        </p:nvSpPr>
        <p:spPr>
          <a:xfrm>
            <a:off x="1015052" y="1550809"/>
            <a:ext cx="5617784" cy="2217787"/>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Literature Review – Human-AI Collaboration</a:t>
            </a:r>
          </a:p>
        </p:txBody>
      </p:sp>
      <p:sp>
        <p:nvSpPr>
          <p:cNvPr id="44" name="TextBox 31"/>
          <p:cNvSpPr txBox="1"/>
          <p:nvPr/>
        </p:nvSpPr>
        <p:spPr>
          <a:xfrm>
            <a:off x="6682741" y="1574041"/>
            <a:ext cx="11083285" cy="2215991"/>
          </a:xfrm>
          <a:prstGeom prst="rect">
            <a:avLst/>
          </a:prstGeom>
        </p:spPr>
        <p:txBody>
          <a:bodyPr wrap="square" lIns="0" tIns="0" rIns="0" bIns="0" rtlCol="0" anchor="t">
            <a:spAutoFit/>
          </a:bodyPr>
          <a:lstStyle/>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and human collaboration in training enables a balanced approach, utilizing technology for operational training and humans for emotional intelligence (Cooper &amp; Hall, 2019).</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tools automate routine tasks, allowing human trainers to focus on interpersonal skills and advanced problem-solving (Sharma et al., 2024).</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Human trainers are essential in teaching emotional intelligence, a key aspect of customer service in hospitality.</a:t>
            </a:r>
          </a:p>
          <a:p>
            <a:pPr marL="171450" indent="-1714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AI’s role is to complement human trainers by handling operational tasks and providing data-driven insights.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06</a:t>
            </a:r>
          </a:p>
        </p:txBody>
      </p:sp>
      <p:sp>
        <p:nvSpPr>
          <p:cNvPr id="26" name="TextBox 26"/>
          <p:cNvSpPr txBox="1"/>
          <p:nvPr/>
        </p:nvSpPr>
        <p:spPr>
          <a:xfrm>
            <a:off x="11041708" y="2134090"/>
            <a:ext cx="5798492" cy="74379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Methodology</a:t>
            </a:r>
          </a:p>
        </p:txBody>
      </p:sp>
      <p:grpSp>
        <p:nvGrpSpPr>
          <p:cNvPr id="38" name="Group 38"/>
          <p:cNvGrpSpPr/>
          <p:nvPr/>
        </p:nvGrpSpPr>
        <p:grpSpPr>
          <a:xfrm>
            <a:off x="10614513" y="3162300"/>
            <a:ext cx="6652882" cy="807124"/>
            <a:chOff x="0" y="0"/>
            <a:chExt cx="812800" cy="812800"/>
          </a:xfrm>
        </p:grpSpPr>
        <p:sp>
          <p:nvSpPr>
            <p:cNvPr id="39" name="Freeform 3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40" name="TextBox 40"/>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42" name="TextBox 42"/>
          <p:cNvSpPr txBox="1"/>
          <p:nvPr/>
        </p:nvSpPr>
        <p:spPr>
          <a:xfrm>
            <a:off x="10866792" y="3325463"/>
            <a:ext cx="6400603" cy="442964"/>
          </a:xfrm>
          <a:prstGeom prst="rect">
            <a:avLst/>
          </a:prstGeom>
        </p:spPr>
        <p:txBody>
          <a:bodyPr wrap="square"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A secondary data analysis approach was used to study AI’s role in hospitality training (</a:t>
            </a:r>
            <a:r>
              <a:rPr lang="en-US" sz="1600" dirty="0" err="1">
                <a:solidFill>
                  <a:srgbClr val="FFFFFF"/>
                </a:solidFill>
                <a:latin typeface="Open Sans"/>
                <a:ea typeface="Open Sans"/>
                <a:cs typeface="Open Sans"/>
                <a:sym typeface="Open Sans"/>
              </a:rPr>
              <a:t>Zong</a:t>
            </a:r>
            <a:r>
              <a:rPr lang="en-US" sz="1600" dirty="0">
                <a:solidFill>
                  <a:srgbClr val="FFFFFF"/>
                </a:solidFill>
                <a:latin typeface="Open Sans"/>
                <a:ea typeface="Open Sans"/>
                <a:cs typeface="Open Sans"/>
                <a:sym typeface="Open Sans"/>
              </a:rPr>
              <a:t> and Guan, 2024).</a:t>
            </a:r>
          </a:p>
        </p:txBody>
      </p:sp>
      <p:grpSp>
        <p:nvGrpSpPr>
          <p:cNvPr id="47" name="Group 38"/>
          <p:cNvGrpSpPr/>
          <p:nvPr/>
        </p:nvGrpSpPr>
        <p:grpSpPr>
          <a:xfrm>
            <a:off x="10614513" y="4610100"/>
            <a:ext cx="6652882" cy="807124"/>
            <a:chOff x="0" y="0"/>
            <a:chExt cx="812800" cy="812800"/>
          </a:xfrm>
        </p:grpSpPr>
        <p:sp>
          <p:nvSpPr>
            <p:cNvPr id="48" name="Freeform 3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49" name="TextBox 40"/>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50" name="TextBox 42"/>
          <p:cNvSpPr txBox="1"/>
          <p:nvPr/>
        </p:nvSpPr>
        <p:spPr>
          <a:xfrm>
            <a:off x="10866792" y="4773263"/>
            <a:ext cx="6400603" cy="442964"/>
          </a:xfrm>
          <a:prstGeom prst="rect">
            <a:avLst/>
          </a:prstGeom>
        </p:spPr>
        <p:txBody>
          <a:bodyPr wrap="square"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The research utilized scholarly articles, industry reports, and case studies to gather data.</a:t>
            </a:r>
          </a:p>
        </p:txBody>
      </p:sp>
      <p:grpSp>
        <p:nvGrpSpPr>
          <p:cNvPr id="51" name="Group 38"/>
          <p:cNvGrpSpPr/>
          <p:nvPr/>
        </p:nvGrpSpPr>
        <p:grpSpPr>
          <a:xfrm>
            <a:off x="10614513" y="5984241"/>
            <a:ext cx="6652882" cy="807124"/>
            <a:chOff x="0" y="0"/>
            <a:chExt cx="812800" cy="812800"/>
          </a:xfrm>
        </p:grpSpPr>
        <p:sp>
          <p:nvSpPr>
            <p:cNvPr id="52" name="Freeform 3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53" name="TextBox 40"/>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54" name="TextBox 42"/>
          <p:cNvSpPr txBox="1"/>
          <p:nvPr/>
        </p:nvSpPr>
        <p:spPr>
          <a:xfrm>
            <a:off x="10866792" y="6147404"/>
            <a:ext cx="6400603" cy="442964"/>
          </a:xfrm>
          <a:prstGeom prst="rect">
            <a:avLst/>
          </a:prstGeom>
        </p:spPr>
        <p:txBody>
          <a:bodyPr wrap="square"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The PESTEL framework was applied to evaluate the external factors influencing AI adoption in hospitality (</a:t>
            </a:r>
            <a:r>
              <a:rPr lang="en-US" sz="1600" dirty="0" err="1">
                <a:solidFill>
                  <a:srgbClr val="FFFFFF"/>
                </a:solidFill>
                <a:latin typeface="Open Sans"/>
                <a:ea typeface="Open Sans"/>
                <a:cs typeface="Open Sans"/>
                <a:sym typeface="Open Sans"/>
              </a:rPr>
              <a:t>Dwivedi</a:t>
            </a:r>
            <a:r>
              <a:rPr lang="en-US" sz="1600" dirty="0">
                <a:solidFill>
                  <a:srgbClr val="FFFFFF"/>
                </a:solidFill>
                <a:latin typeface="Open Sans"/>
                <a:ea typeface="Open Sans"/>
                <a:cs typeface="Open Sans"/>
                <a:sym typeface="Open Sans"/>
              </a:rPr>
              <a:t> et al., 2023).</a:t>
            </a:r>
          </a:p>
        </p:txBody>
      </p:sp>
      <p:grpSp>
        <p:nvGrpSpPr>
          <p:cNvPr id="55" name="Group 38"/>
          <p:cNvGrpSpPr/>
          <p:nvPr/>
        </p:nvGrpSpPr>
        <p:grpSpPr>
          <a:xfrm>
            <a:off x="10614513" y="7291547"/>
            <a:ext cx="6652882" cy="807124"/>
            <a:chOff x="0" y="0"/>
            <a:chExt cx="812800" cy="812800"/>
          </a:xfrm>
        </p:grpSpPr>
        <p:sp>
          <p:nvSpPr>
            <p:cNvPr id="56" name="Freeform 39"/>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57" name="TextBox 40"/>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58" name="TextBox 42"/>
          <p:cNvSpPr txBox="1"/>
          <p:nvPr/>
        </p:nvSpPr>
        <p:spPr>
          <a:xfrm>
            <a:off x="10866792" y="7454710"/>
            <a:ext cx="6400603" cy="442964"/>
          </a:xfrm>
          <a:prstGeom prst="rect">
            <a:avLst/>
          </a:prstGeom>
        </p:spPr>
        <p:txBody>
          <a:bodyPr wrap="square"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Ethical considerations involved ensuring the responsible use of publicly available data and adhering to academic standards.</a:t>
            </a:r>
          </a:p>
        </p:txBody>
      </p:sp>
      <p:pic>
        <p:nvPicPr>
          <p:cNvPr id="59" name="Picture 58"/>
          <p:cNvPicPr>
            <a:picLocks noChangeAspect="1"/>
          </p:cNvPicPr>
          <p:nvPr/>
        </p:nvPicPr>
        <p:blipFill>
          <a:blip r:embed="rId3"/>
          <a:stretch>
            <a:fillRect/>
          </a:stretch>
        </p:blipFill>
        <p:spPr>
          <a:xfrm>
            <a:off x="1676400" y="1854734"/>
            <a:ext cx="7848600" cy="6793966"/>
          </a:xfrm>
          <a:prstGeom prst="rect">
            <a:avLst/>
          </a:prstGeom>
        </p:spPr>
      </p:pic>
      <p:sp>
        <p:nvSpPr>
          <p:cNvPr id="60" name="TextBox 41"/>
          <p:cNvSpPr txBox="1"/>
          <p:nvPr/>
        </p:nvSpPr>
        <p:spPr>
          <a:xfrm>
            <a:off x="2819400" y="9029700"/>
            <a:ext cx="4618418" cy="218008"/>
          </a:xfrm>
          <a:prstGeom prst="rect">
            <a:avLst/>
          </a:prstGeom>
        </p:spPr>
        <p:txBody>
          <a:bodyPr lIns="0" tIns="0" rIns="0" bIns="0" rtlCol="0" anchor="t">
            <a:spAutoFit/>
          </a:bodyPr>
          <a:lstStyle/>
          <a:p>
            <a:pPr algn="ctr">
              <a:lnSpc>
                <a:spcPts val="1680"/>
              </a:lnSpc>
              <a:spcBef>
                <a:spcPct val="0"/>
              </a:spcBef>
            </a:pPr>
            <a:r>
              <a:rPr lang="en-US" sz="1600" dirty="0">
                <a:solidFill>
                  <a:srgbClr val="FFFFFF"/>
                </a:solidFill>
                <a:latin typeface="Open Sans"/>
                <a:ea typeface="Open Sans"/>
                <a:cs typeface="Open Sans"/>
                <a:sym typeface="Open Sans"/>
              </a:rPr>
              <a:t>Source: (Reis et al.,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07</a:t>
            </a:r>
          </a:p>
        </p:txBody>
      </p:sp>
      <p:sp>
        <p:nvSpPr>
          <p:cNvPr id="30" name="TextBox 30"/>
          <p:cNvSpPr txBox="1"/>
          <p:nvPr/>
        </p:nvSpPr>
        <p:spPr>
          <a:xfrm>
            <a:off x="2083838" y="1998733"/>
            <a:ext cx="5993362" cy="1487587"/>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PESTEL Analysis – Political Impact</a:t>
            </a:r>
          </a:p>
        </p:txBody>
      </p:sp>
      <p:grpSp>
        <p:nvGrpSpPr>
          <p:cNvPr id="37" name="Group 37"/>
          <p:cNvGrpSpPr/>
          <p:nvPr/>
        </p:nvGrpSpPr>
        <p:grpSpPr>
          <a:xfrm>
            <a:off x="2083838" y="4250962"/>
            <a:ext cx="807124" cy="807124"/>
            <a:chOff x="0" y="0"/>
            <a:chExt cx="812800" cy="812800"/>
          </a:xfrm>
        </p:grpSpPr>
        <p:sp>
          <p:nvSpPr>
            <p:cNvPr id="38" name="Freeform 38"/>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39" name="TextBox 39"/>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40" name="TextBox 40"/>
          <p:cNvSpPr txBox="1"/>
          <p:nvPr/>
        </p:nvSpPr>
        <p:spPr>
          <a:xfrm>
            <a:off x="2211334" y="4449706"/>
            <a:ext cx="552131" cy="371537"/>
          </a:xfrm>
          <a:prstGeom prst="rect">
            <a:avLst/>
          </a:prstGeom>
        </p:spPr>
        <p:txBody>
          <a:bodyPr lIns="0" tIns="0" rIns="0" bIns="0" rtlCol="0" anchor="t">
            <a:spAutoFit/>
          </a:bodyPr>
          <a:lstStyle/>
          <a:p>
            <a:pPr algn="ctr">
              <a:lnSpc>
                <a:spcPts val="3096"/>
              </a:lnSpc>
              <a:spcBef>
                <a:spcPct val="0"/>
              </a:spcBef>
            </a:pPr>
            <a:r>
              <a:rPr lang="en-US" sz="2212" b="1">
                <a:solidFill>
                  <a:srgbClr val="FFFFFF"/>
                </a:solidFill>
                <a:latin typeface="Open Sans Bold"/>
                <a:ea typeface="Open Sans Bold"/>
                <a:cs typeface="Open Sans Bold"/>
                <a:sym typeface="Open Sans Bold"/>
              </a:rPr>
              <a:t>01</a:t>
            </a:r>
          </a:p>
        </p:txBody>
      </p:sp>
      <p:sp>
        <p:nvSpPr>
          <p:cNvPr id="41" name="TextBox 41"/>
          <p:cNvSpPr txBox="1"/>
          <p:nvPr/>
        </p:nvSpPr>
        <p:spPr>
          <a:xfrm>
            <a:off x="3294686" y="4231912"/>
            <a:ext cx="4618418" cy="654025"/>
          </a:xfrm>
          <a:prstGeom prst="rect">
            <a:avLst/>
          </a:prstGeom>
        </p:spPr>
        <p:txBody>
          <a:bodyPr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Government regulations, such as labor laws and data privacy policies, affect AI adoption in the hospitality sector (Tribe, 2009).</a:t>
            </a:r>
          </a:p>
        </p:txBody>
      </p:sp>
      <p:grpSp>
        <p:nvGrpSpPr>
          <p:cNvPr id="42" name="Group 42"/>
          <p:cNvGrpSpPr/>
          <p:nvPr/>
        </p:nvGrpSpPr>
        <p:grpSpPr>
          <a:xfrm>
            <a:off x="2083838" y="5854868"/>
            <a:ext cx="807124" cy="807124"/>
            <a:chOff x="0" y="0"/>
            <a:chExt cx="812800" cy="812800"/>
          </a:xfrm>
        </p:grpSpPr>
        <p:sp>
          <p:nvSpPr>
            <p:cNvPr id="43" name="Freeform 4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44" name="TextBox 44"/>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45" name="TextBox 45"/>
          <p:cNvSpPr txBox="1"/>
          <p:nvPr/>
        </p:nvSpPr>
        <p:spPr>
          <a:xfrm>
            <a:off x="2211334" y="6053612"/>
            <a:ext cx="552131" cy="371537"/>
          </a:xfrm>
          <a:prstGeom prst="rect">
            <a:avLst/>
          </a:prstGeom>
        </p:spPr>
        <p:txBody>
          <a:bodyPr lIns="0" tIns="0" rIns="0" bIns="0" rtlCol="0" anchor="t">
            <a:spAutoFit/>
          </a:bodyPr>
          <a:lstStyle/>
          <a:p>
            <a:pPr algn="ctr">
              <a:lnSpc>
                <a:spcPts val="3096"/>
              </a:lnSpc>
              <a:spcBef>
                <a:spcPct val="0"/>
              </a:spcBef>
            </a:pPr>
            <a:r>
              <a:rPr lang="en-US" sz="2212" b="1">
                <a:solidFill>
                  <a:srgbClr val="FFFFFF"/>
                </a:solidFill>
                <a:latin typeface="Open Sans Bold"/>
                <a:ea typeface="Open Sans Bold"/>
                <a:cs typeface="Open Sans Bold"/>
                <a:sym typeface="Open Sans Bold"/>
              </a:rPr>
              <a:t>02</a:t>
            </a:r>
          </a:p>
        </p:txBody>
      </p:sp>
      <p:sp>
        <p:nvSpPr>
          <p:cNvPr id="46" name="TextBox 46"/>
          <p:cNvSpPr txBox="1"/>
          <p:nvPr/>
        </p:nvSpPr>
        <p:spPr>
          <a:xfrm>
            <a:off x="3294686" y="5835818"/>
            <a:ext cx="4618418" cy="654025"/>
          </a:xfrm>
          <a:prstGeom prst="rect">
            <a:avLst/>
          </a:prstGeom>
        </p:spPr>
        <p:txBody>
          <a:bodyPr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Some governments are considering restricting AI automation to protect jobs and maintain employment levels.</a:t>
            </a:r>
          </a:p>
        </p:txBody>
      </p:sp>
      <p:grpSp>
        <p:nvGrpSpPr>
          <p:cNvPr id="47" name="Group 47"/>
          <p:cNvGrpSpPr/>
          <p:nvPr/>
        </p:nvGrpSpPr>
        <p:grpSpPr>
          <a:xfrm>
            <a:off x="2083838" y="7462092"/>
            <a:ext cx="807124" cy="807124"/>
            <a:chOff x="0" y="0"/>
            <a:chExt cx="812800" cy="812800"/>
          </a:xfrm>
        </p:grpSpPr>
        <p:sp>
          <p:nvSpPr>
            <p:cNvPr id="48" name="Freeform 48"/>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solidFill>
              <a:srgbClr val="00C9FF"/>
            </a:solidFill>
          </p:spPr>
          <p:txBody>
            <a:bodyPr/>
            <a:lstStyle/>
            <a:p>
              <a:endParaRPr lang="en-GB"/>
            </a:p>
          </p:txBody>
        </p:sp>
        <p:sp>
          <p:nvSpPr>
            <p:cNvPr id="49" name="TextBox 49"/>
            <p:cNvSpPr txBox="1"/>
            <p:nvPr/>
          </p:nvSpPr>
          <p:spPr>
            <a:xfrm>
              <a:off x="0" y="-38100"/>
              <a:ext cx="812800" cy="850900"/>
            </a:xfrm>
            <a:prstGeom prst="rect">
              <a:avLst/>
            </a:prstGeom>
          </p:spPr>
          <p:txBody>
            <a:bodyPr lIns="50800" tIns="50800" rIns="50800" bIns="50800" rtlCol="0" anchor="ctr"/>
            <a:lstStyle/>
            <a:p>
              <a:pPr algn="ctr">
                <a:lnSpc>
                  <a:spcPts val="2659"/>
                </a:lnSpc>
              </a:pPr>
              <a:endParaRPr/>
            </a:p>
          </p:txBody>
        </p:sp>
      </p:grpSp>
      <p:sp>
        <p:nvSpPr>
          <p:cNvPr id="50" name="TextBox 50"/>
          <p:cNvSpPr txBox="1"/>
          <p:nvPr/>
        </p:nvSpPr>
        <p:spPr>
          <a:xfrm>
            <a:off x="2211334" y="7660836"/>
            <a:ext cx="552131" cy="371537"/>
          </a:xfrm>
          <a:prstGeom prst="rect">
            <a:avLst/>
          </a:prstGeom>
        </p:spPr>
        <p:txBody>
          <a:bodyPr lIns="0" tIns="0" rIns="0" bIns="0" rtlCol="0" anchor="t">
            <a:spAutoFit/>
          </a:bodyPr>
          <a:lstStyle/>
          <a:p>
            <a:pPr algn="ctr">
              <a:lnSpc>
                <a:spcPts val="3096"/>
              </a:lnSpc>
              <a:spcBef>
                <a:spcPct val="0"/>
              </a:spcBef>
            </a:pPr>
            <a:r>
              <a:rPr lang="en-US" sz="2212" b="1">
                <a:solidFill>
                  <a:srgbClr val="FFFFFF"/>
                </a:solidFill>
                <a:latin typeface="Open Sans Bold"/>
                <a:ea typeface="Open Sans Bold"/>
                <a:cs typeface="Open Sans Bold"/>
                <a:sym typeface="Open Sans Bold"/>
              </a:rPr>
              <a:t>03</a:t>
            </a:r>
          </a:p>
        </p:txBody>
      </p:sp>
      <p:sp>
        <p:nvSpPr>
          <p:cNvPr id="51" name="TextBox 51"/>
          <p:cNvSpPr txBox="1"/>
          <p:nvPr/>
        </p:nvSpPr>
        <p:spPr>
          <a:xfrm>
            <a:off x="3294686" y="7443042"/>
            <a:ext cx="4618418" cy="654025"/>
          </a:xfrm>
          <a:prstGeom prst="rect">
            <a:avLst/>
          </a:prstGeom>
        </p:spPr>
        <p:txBody>
          <a:bodyPr lIns="0" tIns="0" rIns="0" bIns="0" rtlCol="0" anchor="t">
            <a:spAutoFit/>
          </a:bodyPr>
          <a:lstStyle/>
          <a:p>
            <a:pPr>
              <a:lnSpc>
                <a:spcPts val="1680"/>
              </a:lnSpc>
              <a:spcBef>
                <a:spcPct val="0"/>
              </a:spcBef>
            </a:pPr>
            <a:r>
              <a:rPr lang="en-US" sz="1600" dirty="0">
                <a:solidFill>
                  <a:srgbClr val="FFFFFF"/>
                </a:solidFill>
                <a:latin typeface="Open Sans"/>
                <a:ea typeface="Open Sans"/>
                <a:cs typeface="Open Sans"/>
                <a:sym typeface="Open Sans"/>
              </a:rPr>
              <a:t>AI implementation in training must comply with data protection laws like the General Data Protection Regulation (GDPR).</a:t>
            </a:r>
          </a:p>
        </p:txBody>
      </p:sp>
      <p:pic>
        <p:nvPicPr>
          <p:cNvPr id="53" name="Picture 52"/>
          <p:cNvPicPr>
            <a:picLocks noChangeAspect="1"/>
          </p:cNvPicPr>
          <p:nvPr/>
        </p:nvPicPr>
        <p:blipFill>
          <a:blip r:embed="rId3"/>
          <a:stretch>
            <a:fillRect/>
          </a:stretch>
        </p:blipFill>
        <p:spPr>
          <a:xfrm>
            <a:off x="9372600" y="2628900"/>
            <a:ext cx="7834956" cy="5784532"/>
          </a:xfrm>
          <a:prstGeom prst="rect">
            <a:avLst/>
          </a:prstGeom>
        </p:spPr>
      </p:pic>
      <p:sp>
        <p:nvSpPr>
          <p:cNvPr id="54" name="TextBox 41"/>
          <p:cNvSpPr txBox="1"/>
          <p:nvPr/>
        </p:nvSpPr>
        <p:spPr>
          <a:xfrm>
            <a:off x="10547258" y="8772004"/>
            <a:ext cx="4618418" cy="218008"/>
          </a:xfrm>
          <a:prstGeom prst="rect">
            <a:avLst/>
          </a:prstGeom>
        </p:spPr>
        <p:txBody>
          <a:bodyPr lIns="0" tIns="0" rIns="0" bIns="0" rtlCol="0" anchor="t">
            <a:spAutoFit/>
          </a:bodyPr>
          <a:lstStyle/>
          <a:p>
            <a:pPr algn="ctr">
              <a:lnSpc>
                <a:spcPts val="1680"/>
              </a:lnSpc>
              <a:spcBef>
                <a:spcPct val="0"/>
              </a:spcBef>
            </a:pPr>
            <a:r>
              <a:rPr lang="en-US" sz="1600" dirty="0">
                <a:solidFill>
                  <a:srgbClr val="FFFFFF"/>
                </a:solidFill>
                <a:latin typeface="Open Sans"/>
                <a:ea typeface="Open Sans"/>
                <a:cs typeface="Open Sans"/>
                <a:sym typeface="Open Sans"/>
              </a:rPr>
              <a:t>Source: (The Business Research Company,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08</a:t>
            </a:r>
          </a:p>
        </p:txBody>
      </p:sp>
      <p:sp>
        <p:nvSpPr>
          <p:cNvPr id="28" name="TextBox 28"/>
          <p:cNvSpPr txBox="1"/>
          <p:nvPr/>
        </p:nvSpPr>
        <p:spPr>
          <a:xfrm>
            <a:off x="1447800" y="419100"/>
            <a:ext cx="6858000" cy="2231380"/>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PESTEL Analysis – Economic and Social Impact</a:t>
            </a:r>
          </a:p>
        </p:txBody>
      </p:sp>
      <p:sp>
        <p:nvSpPr>
          <p:cNvPr id="35" name="TextBox 35"/>
          <p:cNvSpPr txBox="1"/>
          <p:nvPr/>
        </p:nvSpPr>
        <p:spPr>
          <a:xfrm>
            <a:off x="1658016" y="4000596"/>
            <a:ext cx="5921348" cy="1477328"/>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tools can lead to cost savings by automating repetitive tasks in training and onboarding (Ford &amp; </a:t>
            </a:r>
            <a:r>
              <a:rPr lang="en-US" sz="1600" dirty="0" err="1">
                <a:solidFill>
                  <a:srgbClr val="FFFFFF"/>
                </a:solidFill>
                <a:latin typeface="Open Sans"/>
                <a:ea typeface="Open Sans"/>
                <a:cs typeface="Open Sans"/>
                <a:sym typeface="Open Sans"/>
              </a:rPr>
              <a:t>Sturman</a:t>
            </a:r>
            <a:r>
              <a:rPr lang="en-US" sz="1600" dirty="0">
                <a:solidFill>
                  <a:srgbClr val="FFFFFF"/>
                </a:solidFill>
                <a:latin typeface="Open Sans"/>
                <a:ea typeface="Open Sans"/>
                <a:cs typeface="Open Sans"/>
                <a:sym typeface="Open Sans"/>
              </a:rPr>
              <a:t>, 2020).</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Economic benefits include reduced travel costs and the ability to scale training programs efficiently.</a:t>
            </a:r>
          </a:p>
        </p:txBody>
      </p:sp>
      <p:sp>
        <p:nvSpPr>
          <p:cNvPr id="36" name="TextBox 36"/>
          <p:cNvSpPr txBox="1"/>
          <p:nvPr/>
        </p:nvSpPr>
        <p:spPr>
          <a:xfrm>
            <a:off x="1698652" y="6628065"/>
            <a:ext cx="5880712" cy="1846659"/>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Social concerns about job displacement must be addressed to ensure AI is viewed as a complement to human trainers (</a:t>
            </a:r>
            <a:r>
              <a:rPr lang="en-US" sz="1600" dirty="0" err="1">
                <a:solidFill>
                  <a:srgbClr val="FFFFFF"/>
                </a:solidFill>
                <a:latin typeface="Open Sans"/>
                <a:ea typeface="Open Sans"/>
                <a:cs typeface="Open Sans"/>
                <a:sym typeface="Open Sans"/>
              </a:rPr>
              <a:t>Batabyal</a:t>
            </a:r>
            <a:r>
              <a:rPr lang="en-US" sz="1600" dirty="0">
                <a:solidFill>
                  <a:srgbClr val="FFFFFF"/>
                </a:solidFill>
                <a:latin typeface="Open Sans"/>
                <a:ea typeface="Open Sans"/>
                <a:cs typeface="Open Sans"/>
                <a:sym typeface="Open Sans"/>
              </a:rPr>
              <a:t> &amp; Das, 2019).</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Hospitality businesses must communicate the benefits of AI to employees to foster acceptance.</a:t>
            </a:r>
          </a:p>
        </p:txBody>
      </p:sp>
      <p:sp>
        <p:nvSpPr>
          <p:cNvPr id="38" name="TextBox 28"/>
          <p:cNvSpPr txBox="1"/>
          <p:nvPr/>
        </p:nvSpPr>
        <p:spPr>
          <a:xfrm>
            <a:off x="1447800" y="2781300"/>
            <a:ext cx="4312782" cy="743793"/>
          </a:xfrm>
          <a:prstGeom prst="rect">
            <a:avLst/>
          </a:prstGeom>
        </p:spPr>
        <p:txBody>
          <a:bodyPr wrap="square" lIns="0" tIns="0" rIns="0" bIns="0" rtlCol="0" anchor="t">
            <a:spAutoFit/>
          </a:bodyPr>
          <a:lstStyle/>
          <a:p>
            <a:pPr>
              <a:lnSpc>
                <a:spcPts val="5750"/>
              </a:lnSpc>
            </a:pPr>
            <a:r>
              <a:rPr lang="en-US" sz="3600" b="1" dirty="0">
                <a:solidFill>
                  <a:srgbClr val="FFFFFF"/>
                </a:solidFill>
                <a:latin typeface="Poppins Bold"/>
                <a:ea typeface="Poppins Bold"/>
                <a:cs typeface="Poppins Bold"/>
                <a:sym typeface="Poppins Bold"/>
              </a:rPr>
              <a:t>Economic Impact</a:t>
            </a:r>
          </a:p>
        </p:txBody>
      </p:sp>
      <p:sp>
        <p:nvSpPr>
          <p:cNvPr id="39" name="TextBox 28"/>
          <p:cNvSpPr txBox="1"/>
          <p:nvPr/>
        </p:nvSpPr>
        <p:spPr>
          <a:xfrm>
            <a:off x="1447800" y="5847255"/>
            <a:ext cx="4312782" cy="743793"/>
          </a:xfrm>
          <a:prstGeom prst="rect">
            <a:avLst/>
          </a:prstGeom>
        </p:spPr>
        <p:txBody>
          <a:bodyPr wrap="square" lIns="0" tIns="0" rIns="0" bIns="0" rtlCol="0" anchor="t">
            <a:spAutoFit/>
          </a:bodyPr>
          <a:lstStyle/>
          <a:p>
            <a:pPr>
              <a:lnSpc>
                <a:spcPts val="5750"/>
              </a:lnSpc>
            </a:pPr>
            <a:r>
              <a:rPr lang="en-US" sz="3600" b="1" dirty="0">
                <a:solidFill>
                  <a:srgbClr val="FFFFFF"/>
                </a:solidFill>
                <a:latin typeface="Poppins Bold"/>
                <a:ea typeface="Poppins Bold"/>
                <a:cs typeface="Poppins Bold"/>
                <a:sym typeface="Poppins Bold"/>
              </a:rPr>
              <a:t>Social Impact</a:t>
            </a:r>
          </a:p>
        </p:txBody>
      </p:sp>
      <p:pic>
        <p:nvPicPr>
          <p:cNvPr id="40" name="Picture 39"/>
          <p:cNvPicPr>
            <a:picLocks noChangeAspect="1"/>
          </p:cNvPicPr>
          <p:nvPr/>
        </p:nvPicPr>
        <p:blipFill>
          <a:blip r:embed="rId3"/>
          <a:stretch>
            <a:fillRect/>
          </a:stretch>
        </p:blipFill>
        <p:spPr>
          <a:xfrm>
            <a:off x="9312737" y="3184601"/>
            <a:ext cx="8153400" cy="4648201"/>
          </a:xfrm>
          <a:prstGeom prst="rect">
            <a:avLst/>
          </a:prstGeom>
        </p:spPr>
      </p:pic>
      <p:sp>
        <p:nvSpPr>
          <p:cNvPr id="41" name="TextBox 41"/>
          <p:cNvSpPr txBox="1"/>
          <p:nvPr/>
        </p:nvSpPr>
        <p:spPr>
          <a:xfrm>
            <a:off x="10591800" y="8256716"/>
            <a:ext cx="4618418" cy="218008"/>
          </a:xfrm>
          <a:prstGeom prst="rect">
            <a:avLst/>
          </a:prstGeom>
        </p:spPr>
        <p:txBody>
          <a:bodyPr lIns="0" tIns="0" rIns="0" bIns="0" rtlCol="0" anchor="t">
            <a:spAutoFit/>
          </a:bodyPr>
          <a:lstStyle/>
          <a:p>
            <a:pPr algn="ctr">
              <a:lnSpc>
                <a:spcPts val="1680"/>
              </a:lnSpc>
              <a:spcBef>
                <a:spcPct val="0"/>
              </a:spcBef>
            </a:pPr>
            <a:r>
              <a:rPr lang="en-US" sz="1600" dirty="0">
                <a:solidFill>
                  <a:srgbClr val="FFFFFF"/>
                </a:solidFill>
                <a:latin typeface="Open Sans"/>
                <a:ea typeface="Open Sans"/>
                <a:cs typeface="Open Sans"/>
                <a:sym typeface="Open Sans"/>
              </a:rPr>
              <a:t>Source: (</a:t>
            </a:r>
            <a:r>
              <a:rPr lang="en-US" sz="1600" dirty="0" err="1">
                <a:solidFill>
                  <a:srgbClr val="FFFFFF"/>
                </a:solidFill>
                <a:latin typeface="Open Sans"/>
                <a:ea typeface="Open Sans"/>
                <a:cs typeface="Open Sans"/>
                <a:sym typeface="Open Sans"/>
              </a:rPr>
              <a:t>Fersht</a:t>
            </a:r>
            <a:r>
              <a:rPr lang="en-US" sz="1600" dirty="0">
                <a:solidFill>
                  <a:srgbClr val="FFFFFF"/>
                </a:solidFill>
                <a:latin typeface="Open Sans"/>
                <a:ea typeface="Open Sans"/>
                <a:cs typeface="Open Sans"/>
                <a:sym typeface="Open Sans"/>
              </a:rPr>
              <a:t>, 2018)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09</a:t>
            </a:r>
          </a:p>
        </p:txBody>
      </p:sp>
      <p:sp>
        <p:nvSpPr>
          <p:cNvPr id="34" name="TextBox 34"/>
          <p:cNvSpPr txBox="1"/>
          <p:nvPr/>
        </p:nvSpPr>
        <p:spPr>
          <a:xfrm>
            <a:off x="1524000" y="1257300"/>
            <a:ext cx="7010400" cy="297517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PESTEL Analysis – Technological, Environmental, and Legal Impact</a:t>
            </a:r>
          </a:p>
        </p:txBody>
      </p:sp>
      <p:sp>
        <p:nvSpPr>
          <p:cNvPr id="41" name="TextBox 41"/>
          <p:cNvSpPr txBox="1"/>
          <p:nvPr/>
        </p:nvSpPr>
        <p:spPr>
          <a:xfrm>
            <a:off x="1666906" y="4654365"/>
            <a:ext cx="6486493" cy="2954655"/>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AI-driven tools like VR and </a:t>
            </a:r>
            <a:r>
              <a:rPr lang="en-US" sz="1600" dirty="0" err="1">
                <a:solidFill>
                  <a:srgbClr val="FFFFFF"/>
                </a:solidFill>
                <a:latin typeface="Open Sans"/>
                <a:ea typeface="Open Sans"/>
                <a:cs typeface="Open Sans"/>
                <a:sym typeface="Open Sans"/>
              </a:rPr>
              <a:t>chatbots</a:t>
            </a:r>
            <a:r>
              <a:rPr lang="en-US" sz="1600" dirty="0">
                <a:solidFill>
                  <a:srgbClr val="FFFFFF"/>
                </a:solidFill>
                <a:latin typeface="Open Sans"/>
                <a:ea typeface="Open Sans"/>
                <a:cs typeface="Open Sans"/>
                <a:sym typeface="Open Sans"/>
              </a:rPr>
              <a:t> are transforming training delivery, making it more interactive and scalable.</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reduces environmental impact by minimizing paper-based training materials and travel requirements.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Legal concerns such as data privacy and algorithmic bias must be addressed to ensure AI adoption is fair and transparent.</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Continuous investment in technology is required to maintain the relevance of AI training tools.</a:t>
            </a:r>
          </a:p>
        </p:txBody>
      </p:sp>
      <p:pic>
        <p:nvPicPr>
          <p:cNvPr id="44" name="Picture 43"/>
          <p:cNvPicPr>
            <a:picLocks noChangeAspect="1"/>
          </p:cNvPicPr>
          <p:nvPr/>
        </p:nvPicPr>
        <p:blipFill>
          <a:blip r:embed="rId3"/>
          <a:stretch>
            <a:fillRect/>
          </a:stretch>
        </p:blipFill>
        <p:spPr>
          <a:xfrm>
            <a:off x="9215541" y="3543300"/>
            <a:ext cx="8243772" cy="4800600"/>
          </a:xfrm>
          <a:prstGeom prst="rect">
            <a:avLst/>
          </a:prstGeom>
        </p:spPr>
      </p:pic>
      <p:sp>
        <p:nvSpPr>
          <p:cNvPr id="45" name="TextBox 41"/>
          <p:cNvSpPr txBox="1"/>
          <p:nvPr/>
        </p:nvSpPr>
        <p:spPr>
          <a:xfrm>
            <a:off x="10763608" y="8673877"/>
            <a:ext cx="4618418" cy="218008"/>
          </a:xfrm>
          <a:prstGeom prst="rect">
            <a:avLst/>
          </a:prstGeom>
        </p:spPr>
        <p:txBody>
          <a:bodyPr lIns="0" tIns="0" rIns="0" bIns="0" rtlCol="0" anchor="t">
            <a:spAutoFit/>
          </a:bodyPr>
          <a:lstStyle/>
          <a:p>
            <a:pPr algn="ctr">
              <a:lnSpc>
                <a:spcPts val="1680"/>
              </a:lnSpc>
              <a:spcBef>
                <a:spcPct val="0"/>
              </a:spcBef>
            </a:pPr>
            <a:r>
              <a:rPr lang="en-US" sz="1600" dirty="0">
                <a:solidFill>
                  <a:srgbClr val="FFFFFF"/>
                </a:solidFill>
                <a:latin typeface="Open Sans"/>
                <a:ea typeface="Open Sans"/>
                <a:cs typeface="Open Sans"/>
                <a:sym typeface="Open Sans"/>
              </a:rPr>
              <a:t>Source: (</a:t>
            </a:r>
            <a:r>
              <a:rPr lang="en-US" sz="1600" dirty="0" err="1">
                <a:solidFill>
                  <a:srgbClr val="FFFFFF"/>
                </a:solidFill>
                <a:latin typeface="Open Sans"/>
                <a:ea typeface="Open Sans"/>
                <a:cs typeface="Open Sans"/>
                <a:sym typeface="Open Sans"/>
              </a:rPr>
              <a:t>Fersht</a:t>
            </a:r>
            <a:r>
              <a:rPr lang="en-US" sz="1600" dirty="0">
                <a:solidFill>
                  <a:srgbClr val="FFFFFF"/>
                </a:solidFill>
                <a:latin typeface="Open Sans"/>
                <a:ea typeface="Open Sans"/>
                <a:cs typeface="Open Sans"/>
                <a:sym typeface="Open Sans"/>
              </a:rPr>
              <a:t>, 2018)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6660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4912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160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10</a:t>
            </a:r>
          </a:p>
        </p:txBody>
      </p:sp>
      <p:sp>
        <p:nvSpPr>
          <p:cNvPr id="34" name="TextBox 34"/>
          <p:cNvSpPr txBox="1"/>
          <p:nvPr/>
        </p:nvSpPr>
        <p:spPr>
          <a:xfrm>
            <a:off x="1600200" y="876300"/>
            <a:ext cx="12801600" cy="74379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The 5 Why's Analysis framework</a:t>
            </a:r>
          </a:p>
        </p:txBody>
      </p:sp>
      <p:graphicFrame>
        <p:nvGraphicFramePr>
          <p:cNvPr id="4" name="Table 3"/>
          <p:cNvGraphicFramePr>
            <a:graphicFrameLocks noGrp="1"/>
          </p:cNvGraphicFramePr>
          <p:nvPr>
            <p:extLst>
              <p:ext uri="{D42A27DB-BD31-4B8C-83A1-F6EECF244321}">
                <p14:modId xmlns:p14="http://schemas.microsoft.com/office/powerpoint/2010/main" val="1553472780"/>
              </p:ext>
            </p:extLst>
          </p:nvPr>
        </p:nvGraphicFramePr>
        <p:xfrm>
          <a:off x="1295400" y="2247898"/>
          <a:ext cx="16021120" cy="7682236"/>
        </p:xfrm>
        <a:graphic>
          <a:graphicData uri="http://schemas.openxmlformats.org/drawingml/2006/table">
            <a:tbl>
              <a:tblPr/>
              <a:tblGrid>
                <a:gridCol w="4005280">
                  <a:extLst>
                    <a:ext uri="{9D8B030D-6E8A-4147-A177-3AD203B41FA5}">
                      <a16:colId xmlns:a16="http://schemas.microsoft.com/office/drawing/2014/main" val="2450044649"/>
                    </a:ext>
                  </a:extLst>
                </a:gridCol>
                <a:gridCol w="4005280">
                  <a:extLst>
                    <a:ext uri="{9D8B030D-6E8A-4147-A177-3AD203B41FA5}">
                      <a16:colId xmlns:a16="http://schemas.microsoft.com/office/drawing/2014/main" val="484305902"/>
                    </a:ext>
                  </a:extLst>
                </a:gridCol>
                <a:gridCol w="4005280">
                  <a:extLst>
                    <a:ext uri="{9D8B030D-6E8A-4147-A177-3AD203B41FA5}">
                      <a16:colId xmlns:a16="http://schemas.microsoft.com/office/drawing/2014/main" val="3006243856"/>
                    </a:ext>
                  </a:extLst>
                </a:gridCol>
                <a:gridCol w="4005280">
                  <a:extLst>
                    <a:ext uri="{9D8B030D-6E8A-4147-A177-3AD203B41FA5}">
                      <a16:colId xmlns:a16="http://schemas.microsoft.com/office/drawing/2014/main" val="4293219885"/>
                    </a:ext>
                  </a:extLst>
                </a:gridCol>
              </a:tblGrid>
              <a:tr h="415665">
                <a:tc>
                  <a:txBody>
                    <a:bodyPr/>
                    <a:lstStyle/>
                    <a:p>
                      <a:r>
                        <a:rPr lang="en-US" sz="2400" b="1">
                          <a:solidFill>
                            <a:schemeClr val="bg1"/>
                          </a:solidFill>
                        </a:rPr>
                        <a:t>Why</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1">
                          <a:solidFill>
                            <a:schemeClr val="bg1"/>
                          </a:solidFill>
                        </a:rPr>
                        <a:t>Question</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1">
                          <a:solidFill>
                            <a:schemeClr val="bg1"/>
                          </a:solidFill>
                        </a:rPr>
                        <a:t>Answer</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b="1">
                          <a:solidFill>
                            <a:schemeClr val="bg1"/>
                          </a:solidFill>
                        </a:rPr>
                        <a:t>Root Cause</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60347438"/>
                  </a:ext>
                </a:extLst>
              </a:tr>
              <a:tr h="1352493">
                <a:tc>
                  <a:txBody>
                    <a:bodyPr/>
                    <a:lstStyle/>
                    <a:p>
                      <a:r>
                        <a:rPr lang="en-US" sz="2400" b="1" dirty="0">
                          <a:solidFill>
                            <a:schemeClr val="bg1"/>
                          </a:solidFill>
                        </a:rPr>
                        <a:t>1. Why</a:t>
                      </a:r>
                      <a:endParaRPr lang="en-US" sz="2400" dirty="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Why is AI used in hospitality training?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To provide scalable, personalized training.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High employee turnover needs efficient, adaptable training solutions.</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57829528"/>
                  </a:ext>
                </a:extLst>
              </a:tr>
              <a:tr h="1040217">
                <a:tc>
                  <a:txBody>
                    <a:bodyPr/>
                    <a:lstStyle/>
                    <a:p>
                      <a:r>
                        <a:rPr lang="en-US" sz="2400" b="1">
                          <a:solidFill>
                            <a:schemeClr val="bg1"/>
                          </a:solidFill>
                        </a:rPr>
                        <a:t>2. Why</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Why is turnover high in hospitality?</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Employees lack career growth and proper training.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Insufficient training opportunities and development (Huang et al., 2021).</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91713175"/>
                  </a:ext>
                </a:extLst>
              </a:tr>
              <a:tr h="1352493">
                <a:tc>
                  <a:txBody>
                    <a:bodyPr/>
                    <a:lstStyle/>
                    <a:p>
                      <a:r>
                        <a:rPr lang="en-US" sz="2400" b="1">
                          <a:solidFill>
                            <a:schemeClr val="bg1"/>
                          </a:solidFill>
                        </a:rPr>
                        <a:t>3. Why</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Why do traditional methods fail?</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They are not personalized and lack scalability.</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One-size-fits-all training doesn't engage or retain employees.</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6221818"/>
                  </a:ext>
                </a:extLst>
              </a:tr>
              <a:tr h="1352493">
                <a:tc>
                  <a:txBody>
                    <a:bodyPr/>
                    <a:lstStyle/>
                    <a:p>
                      <a:r>
                        <a:rPr lang="en-US" sz="2400" b="1">
                          <a:solidFill>
                            <a:schemeClr val="bg1"/>
                          </a:solidFill>
                        </a:rPr>
                        <a:t>4. Why</a:t>
                      </a:r>
                      <a:endParaRPr lang="en-US" sz="240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Why is personalized training needed?</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It boosts engagement, retention, and job satisfaction.</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Employees perform better when training matches their needs.</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95239367"/>
                  </a:ext>
                </a:extLst>
              </a:tr>
              <a:tr h="1664769">
                <a:tc>
                  <a:txBody>
                    <a:bodyPr/>
                    <a:lstStyle/>
                    <a:p>
                      <a:r>
                        <a:rPr lang="en-US" sz="2400" b="1" dirty="0">
                          <a:solidFill>
                            <a:schemeClr val="bg1"/>
                          </a:solidFill>
                        </a:rPr>
                        <a:t>5. Why</a:t>
                      </a:r>
                      <a:endParaRPr lang="en-US" sz="2400" dirty="0">
                        <a:solidFill>
                          <a:schemeClr val="bg1"/>
                        </a:solidFill>
                      </a:endParaRP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Why is AI effective in training?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a:solidFill>
                            <a:schemeClr val="bg1"/>
                          </a:solidFill>
                        </a:rPr>
                        <a:t>It offers interactive, scalable, and data-driven learning.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400" dirty="0">
                          <a:solidFill>
                            <a:schemeClr val="bg1"/>
                          </a:solidFill>
                        </a:rPr>
                        <a:t>AI allows continuous, adaptive, and personalized training.</a:t>
                      </a:r>
                    </a:p>
                  </a:txBody>
                  <a:tcPr marL="65594" marR="65594" marT="32797" marB="3279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0979516"/>
                  </a:ext>
                </a:extLst>
              </a:tr>
            </a:tbl>
          </a:graphicData>
        </a:graphic>
      </p:graphicFrame>
    </p:spTree>
    <p:extLst>
      <p:ext uri="{BB962C8B-B14F-4D97-AF65-F5344CB8AC3E}">
        <p14:creationId xmlns:p14="http://schemas.microsoft.com/office/powerpoint/2010/main" val="2381290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6660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4912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160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11</a:t>
            </a:r>
          </a:p>
        </p:txBody>
      </p:sp>
      <p:sp>
        <p:nvSpPr>
          <p:cNvPr id="34" name="TextBox 34"/>
          <p:cNvSpPr txBox="1"/>
          <p:nvPr/>
        </p:nvSpPr>
        <p:spPr>
          <a:xfrm>
            <a:off x="1600200" y="876300"/>
            <a:ext cx="12801600" cy="74379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The STAR Analysis Framework</a:t>
            </a:r>
          </a:p>
        </p:txBody>
      </p:sp>
      <p:graphicFrame>
        <p:nvGraphicFramePr>
          <p:cNvPr id="2" name="Table 1"/>
          <p:cNvGraphicFramePr>
            <a:graphicFrameLocks noGrp="1"/>
          </p:cNvGraphicFramePr>
          <p:nvPr>
            <p:extLst>
              <p:ext uri="{D42A27DB-BD31-4B8C-83A1-F6EECF244321}">
                <p14:modId xmlns:p14="http://schemas.microsoft.com/office/powerpoint/2010/main" val="2989567924"/>
              </p:ext>
            </p:extLst>
          </p:nvPr>
        </p:nvGraphicFramePr>
        <p:xfrm>
          <a:off x="1295400" y="2705100"/>
          <a:ext cx="15163800" cy="5999960"/>
        </p:xfrm>
        <a:graphic>
          <a:graphicData uri="http://schemas.openxmlformats.org/drawingml/2006/table">
            <a:tbl>
              <a:tblPr/>
              <a:tblGrid>
                <a:gridCol w="7581900">
                  <a:extLst>
                    <a:ext uri="{9D8B030D-6E8A-4147-A177-3AD203B41FA5}">
                      <a16:colId xmlns:a16="http://schemas.microsoft.com/office/drawing/2014/main" val="1648600251"/>
                    </a:ext>
                  </a:extLst>
                </a:gridCol>
                <a:gridCol w="7581900">
                  <a:extLst>
                    <a:ext uri="{9D8B030D-6E8A-4147-A177-3AD203B41FA5}">
                      <a16:colId xmlns:a16="http://schemas.microsoft.com/office/drawing/2014/main" val="394021245"/>
                    </a:ext>
                  </a:extLst>
                </a:gridCol>
              </a:tblGrid>
              <a:tr h="362077">
                <a:tc>
                  <a:txBody>
                    <a:bodyPr/>
                    <a:lstStyle/>
                    <a:p>
                      <a:r>
                        <a:rPr lang="en-US" sz="2800" b="1">
                          <a:solidFill>
                            <a:schemeClr val="bg1"/>
                          </a:solidFill>
                        </a:rPr>
                        <a:t>Component</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800" b="1">
                          <a:solidFill>
                            <a:schemeClr val="bg1"/>
                          </a:solidFill>
                        </a:rPr>
                        <a:t>Description</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110765"/>
                  </a:ext>
                </a:extLst>
              </a:tr>
              <a:tr h="905193">
                <a:tc>
                  <a:txBody>
                    <a:bodyPr/>
                    <a:lstStyle/>
                    <a:p>
                      <a:r>
                        <a:rPr lang="en-US" sz="2800" b="1">
                          <a:solidFill>
                            <a:schemeClr val="bg1"/>
                          </a:solidFill>
                        </a:rPr>
                        <a:t>Situation</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800" dirty="0">
                          <a:solidFill>
                            <a:schemeClr val="bg1"/>
                          </a:solidFill>
                        </a:rPr>
                        <a:t>Hospitality struggles with high turnover, and traditional training methods aren’t meeting the needs of the workforce (Law et al., 2023).</a:t>
                      </a: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26157064"/>
                  </a:ext>
                </a:extLst>
              </a:tr>
              <a:tr h="905193">
                <a:tc>
                  <a:txBody>
                    <a:bodyPr/>
                    <a:lstStyle/>
                    <a:p>
                      <a:r>
                        <a:rPr lang="en-US" sz="2800" b="1">
                          <a:solidFill>
                            <a:schemeClr val="bg1"/>
                          </a:solidFill>
                        </a:rPr>
                        <a:t>Task</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800" dirty="0">
                          <a:solidFill>
                            <a:schemeClr val="bg1"/>
                          </a:solidFill>
                        </a:rPr>
                        <a:t>The goal is to improve training by using AI to create scalable, personalized, and more engaging learning experiences.</a:t>
                      </a: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77709273"/>
                  </a:ext>
                </a:extLst>
              </a:tr>
              <a:tr h="1176750">
                <a:tc>
                  <a:txBody>
                    <a:bodyPr/>
                    <a:lstStyle/>
                    <a:p>
                      <a:r>
                        <a:rPr lang="en-US" sz="2800" b="1">
                          <a:solidFill>
                            <a:schemeClr val="bg1"/>
                          </a:solidFill>
                        </a:rPr>
                        <a:t>Action</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800">
                          <a:solidFill>
                            <a:schemeClr val="bg1"/>
                          </a:solidFill>
                        </a:rPr>
                        <a:t>Implementing AI tools like VR and chatbots for interactive training, while human trainers focus on developing emotional intelligence and soft skills.</a:t>
                      </a: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85062444"/>
                  </a:ext>
                </a:extLst>
              </a:tr>
              <a:tr h="1176750">
                <a:tc>
                  <a:txBody>
                    <a:bodyPr/>
                    <a:lstStyle/>
                    <a:p>
                      <a:r>
                        <a:rPr lang="en-US" sz="2800" b="1">
                          <a:solidFill>
                            <a:schemeClr val="bg1"/>
                          </a:solidFill>
                        </a:rPr>
                        <a:t>Result</a:t>
                      </a:r>
                      <a:endParaRPr lang="en-US" sz="2800">
                        <a:solidFill>
                          <a:schemeClr val="bg1"/>
                        </a:solidFill>
                      </a:endParaRP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2800" dirty="0">
                          <a:solidFill>
                            <a:schemeClr val="bg1"/>
                          </a:solidFill>
                        </a:rPr>
                        <a:t>The use of AI improves employee engagement, performance, and retention, creating a more effective training process overall.</a:t>
                      </a:r>
                    </a:p>
                  </a:txBody>
                  <a:tcPr marL="90519" marR="90519" marT="45260" marB="452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9739964"/>
                  </a:ext>
                </a:extLst>
              </a:tr>
            </a:tbl>
          </a:graphicData>
        </a:graphic>
      </p:graphicFrame>
    </p:spTree>
    <p:extLst>
      <p:ext uri="{BB962C8B-B14F-4D97-AF65-F5344CB8AC3E}">
        <p14:creationId xmlns:p14="http://schemas.microsoft.com/office/powerpoint/2010/main" val="471911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51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10" name="Group 10"/>
          <p:cNvGrpSpPr/>
          <p:nvPr/>
        </p:nvGrpSpPr>
        <p:grpSpPr>
          <a:xfrm>
            <a:off x="17742214" y="7803705"/>
            <a:ext cx="47625" cy="1740345"/>
            <a:chOff x="0" y="0"/>
            <a:chExt cx="12543" cy="458362"/>
          </a:xfrm>
        </p:grpSpPr>
        <p:sp>
          <p:nvSpPr>
            <p:cNvPr id="11" name="Freeform 11"/>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2" name="TextBox 12"/>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7567467" y="9534525"/>
            <a:ext cx="397119" cy="397119"/>
            <a:chOff x="0" y="0"/>
            <a:chExt cx="104591" cy="104591"/>
          </a:xfrm>
        </p:grpSpPr>
        <p:sp>
          <p:nvSpPr>
            <p:cNvPr id="14" name="Freeform 14"/>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5" name="TextBox 15"/>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6" name="TextBox 26"/>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12</a:t>
            </a:r>
          </a:p>
        </p:txBody>
      </p:sp>
      <p:sp>
        <p:nvSpPr>
          <p:cNvPr id="31" name="TextBox 24"/>
          <p:cNvSpPr txBox="1"/>
          <p:nvPr/>
        </p:nvSpPr>
        <p:spPr>
          <a:xfrm>
            <a:off x="1447800" y="1104900"/>
            <a:ext cx="6400800" cy="2203424"/>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Policies for Implementing AI in Hospitality Training</a:t>
            </a:r>
          </a:p>
        </p:txBody>
      </p:sp>
      <p:sp>
        <p:nvSpPr>
          <p:cNvPr id="32" name="TextBox 41"/>
          <p:cNvSpPr txBox="1"/>
          <p:nvPr/>
        </p:nvSpPr>
        <p:spPr>
          <a:xfrm>
            <a:off x="1339755" y="4229100"/>
            <a:ext cx="5486400" cy="2954655"/>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Ensure AI tools comply with GDPR and other data protection regulations (Law et al., 2024).</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Clearly communicate AI's role in training to employees to address concerns.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Regularly audit AI systems to prevent biases and ensure fairness.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Allocate resources to update and improve AI tools for effective training.</a:t>
            </a:r>
          </a:p>
        </p:txBody>
      </p:sp>
      <p:pic>
        <p:nvPicPr>
          <p:cNvPr id="3" name="Picture 2"/>
          <p:cNvPicPr>
            <a:picLocks noChangeAspect="1"/>
          </p:cNvPicPr>
          <p:nvPr/>
        </p:nvPicPr>
        <p:blipFill>
          <a:blip r:embed="rId4"/>
          <a:stretch>
            <a:fillRect/>
          </a:stretch>
        </p:blipFill>
        <p:spPr>
          <a:xfrm>
            <a:off x="7855659" y="2857500"/>
            <a:ext cx="9711808" cy="5984573"/>
          </a:xfrm>
          <a:prstGeom prst="rect">
            <a:avLst/>
          </a:prstGeom>
        </p:spPr>
      </p:pic>
    </p:spTree>
    <p:extLst>
      <p:ext uri="{BB962C8B-B14F-4D97-AF65-F5344CB8AC3E}">
        <p14:creationId xmlns:p14="http://schemas.microsoft.com/office/powerpoint/2010/main" val="2250485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51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10" name="Group 10"/>
          <p:cNvGrpSpPr/>
          <p:nvPr/>
        </p:nvGrpSpPr>
        <p:grpSpPr>
          <a:xfrm>
            <a:off x="17742214" y="7803705"/>
            <a:ext cx="47625" cy="1740345"/>
            <a:chOff x="0" y="0"/>
            <a:chExt cx="12543" cy="458362"/>
          </a:xfrm>
        </p:grpSpPr>
        <p:sp>
          <p:nvSpPr>
            <p:cNvPr id="11" name="Freeform 11"/>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2" name="TextBox 12"/>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7567467" y="9534525"/>
            <a:ext cx="397119" cy="397119"/>
            <a:chOff x="0" y="0"/>
            <a:chExt cx="104591" cy="104591"/>
          </a:xfrm>
        </p:grpSpPr>
        <p:sp>
          <p:nvSpPr>
            <p:cNvPr id="14" name="Freeform 14"/>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5" name="TextBox 15"/>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6" name="TextBox 26"/>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13</a:t>
            </a:r>
          </a:p>
        </p:txBody>
      </p:sp>
      <p:sp>
        <p:nvSpPr>
          <p:cNvPr id="31" name="TextBox 24"/>
          <p:cNvSpPr txBox="1"/>
          <p:nvPr/>
        </p:nvSpPr>
        <p:spPr>
          <a:xfrm>
            <a:off x="1447800" y="2083341"/>
            <a:ext cx="6400800" cy="74379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Recommendations</a:t>
            </a:r>
          </a:p>
        </p:txBody>
      </p:sp>
      <p:sp>
        <p:nvSpPr>
          <p:cNvPr id="32" name="TextBox 41"/>
          <p:cNvSpPr txBox="1"/>
          <p:nvPr/>
        </p:nvSpPr>
        <p:spPr>
          <a:xfrm>
            <a:off x="2057400" y="3619500"/>
            <a:ext cx="4876800" cy="3693319"/>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Hospitality businesses should integrate AI for routine training tasks and focus human trainers on emotional intelligence development.</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To foster trust, businesses must be transparent about AI’s role in training and address concerns regarding job displacement.</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Smaller businesses can adopt scalable, cost-effective AI solutions to reduce training costs and improve employee development.</a:t>
            </a:r>
          </a:p>
          <a:p>
            <a:pPr marL="285750" indent="-285750">
              <a:lnSpc>
                <a:spcPct val="150000"/>
              </a:lnSpc>
              <a:spcBef>
                <a:spcPct val="0"/>
              </a:spcBef>
              <a:buFont typeface="Arial" panose="020B0604020202020204" pitchFamily="34" charset="0"/>
              <a:buChar char="•"/>
            </a:pPr>
            <a:endParaRPr lang="en-US" sz="1600" dirty="0">
              <a:solidFill>
                <a:srgbClr val="FFFFFF"/>
              </a:solidFill>
              <a:latin typeface="Open Sans"/>
              <a:ea typeface="Open Sans"/>
              <a:cs typeface="Open Sans"/>
              <a:sym typeface="Open Sans"/>
            </a:endParaRPr>
          </a:p>
        </p:txBody>
      </p:sp>
      <p:pic>
        <p:nvPicPr>
          <p:cNvPr id="33" name="Picture 32"/>
          <p:cNvPicPr>
            <a:picLocks noChangeAspect="1"/>
          </p:cNvPicPr>
          <p:nvPr/>
        </p:nvPicPr>
        <p:blipFill>
          <a:blip r:embed="rId4"/>
          <a:stretch>
            <a:fillRect/>
          </a:stretch>
        </p:blipFill>
        <p:spPr>
          <a:xfrm>
            <a:off x="8153400" y="2421686"/>
            <a:ext cx="9414067" cy="6911792"/>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D0C32"/>
        </a:solidFill>
        <a:effectLst/>
      </p:bgPr>
    </p:bg>
    <p:spTree>
      <p:nvGrpSpPr>
        <p:cNvPr id="1" name=""/>
        <p:cNvGrpSpPr/>
        <p:nvPr/>
      </p:nvGrpSpPr>
      <p:grpSpPr>
        <a:xfrm>
          <a:off x="0" y="0"/>
          <a:ext cx="0" cy="0"/>
          <a:chOff x="0" y="0"/>
          <a:chExt cx="0" cy="0"/>
        </a:xfrm>
      </p:grpSpPr>
      <p:grpSp>
        <p:nvGrpSpPr>
          <p:cNvPr id="9" name="Group 9"/>
          <p:cNvGrpSpPr/>
          <p:nvPr/>
        </p:nvGrpSpPr>
        <p:grpSpPr>
          <a:xfrm>
            <a:off x="17742214" y="7803705"/>
            <a:ext cx="47625" cy="1740345"/>
            <a:chOff x="0" y="0"/>
            <a:chExt cx="12543" cy="458362"/>
          </a:xfrm>
        </p:grpSpPr>
        <p:sp>
          <p:nvSpPr>
            <p:cNvPr id="10" name="Freeform 10"/>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1" name="TextBox 11"/>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7567467" y="9534525"/>
            <a:ext cx="397119" cy="397119"/>
            <a:chOff x="0" y="0"/>
            <a:chExt cx="104591" cy="104591"/>
          </a:xfrm>
        </p:grpSpPr>
        <p:sp>
          <p:nvSpPr>
            <p:cNvPr id="13" name="Freeform 13"/>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4" name="TextBox 14"/>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1" name="TextBox 21"/>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14</a:t>
            </a:r>
          </a:p>
        </p:txBody>
      </p:sp>
      <p:sp>
        <p:nvSpPr>
          <p:cNvPr id="24" name="TextBox 24"/>
          <p:cNvSpPr txBox="1"/>
          <p:nvPr/>
        </p:nvSpPr>
        <p:spPr>
          <a:xfrm>
            <a:off x="10742519" y="2413155"/>
            <a:ext cx="4776015" cy="743793"/>
          </a:xfrm>
          <a:prstGeom prst="rect">
            <a:avLst/>
          </a:prstGeom>
        </p:spPr>
        <p:txBody>
          <a:bodyPr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Conclusion</a:t>
            </a:r>
          </a:p>
        </p:txBody>
      </p:sp>
      <p:sp>
        <p:nvSpPr>
          <p:cNvPr id="40" name="TextBox 41"/>
          <p:cNvSpPr txBox="1"/>
          <p:nvPr/>
        </p:nvSpPr>
        <p:spPr>
          <a:xfrm>
            <a:off x="10709536" y="3848100"/>
            <a:ext cx="5673463" cy="4062651"/>
          </a:xfrm>
          <a:prstGeom prst="rect">
            <a:avLst/>
          </a:prstGeom>
        </p:spPr>
        <p:txBody>
          <a:bodyPr wrap="square" lIns="0" tIns="0" rIns="0" bIns="0" rtlCol="0" anchor="t">
            <a:spAutoFit/>
          </a:bodyPr>
          <a:lstStyle/>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has revolutionized hospitality training by offering personalized, scalable learning solutions.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The collaboration between AI and human trainers creates a hybrid model that improves efficiency and enhances emotional intelligence training.</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AI should complement human trainers, not replace them, especially in areas requiring empathy and interpersonal skills.</a:t>
            </a:r>
          </a:p>
          <a:p>
            <a:pPr marL="285750" indent="-285750">
              <a:lnSpc>
                <a:spcPct val="150000"/>
              </a:lnSpc>
              <a:spcBef>
                <a:spcPct val="0"/>
              </a:spcBef>
              <a:buFont typeface="Arial" panose="020B0604020202020204" pitchFamily="34" charset="0"/>
              <a:buChar char="•"/>
            </a:pPr>
            <a:r>
              <a:rPr lang="en-US" sz="1600" dirty="0">
                <a:solidFill>
                  <a:srgbClr val="FFFFFF"/>
                </a:solidFill>
                <a:latin typeface="Open Sans"/>
                <a:ea typeface="Open Sans"/>
                <a:cs typeface="Open Sans"/>
                <a:sym typeface="Open Sans"/>
              </a:rPr>
              <a:t>The future of hospitality training lies in the strategic use of AI to improve both operational training and customer service interactions.</a:t>
            </a:r>
          </a:p>
        </p:txBody>
      </p:sp>
      <p:pic>
        <p:nvPicPr>
          <p:cNvPr id="42" name="Picture 41"/>
          <p:cNvPicPr>
            <a:picLocks noChangeAspect="1"/>
          </p:cNvPicPr>
          <p:nvPr/>
        </p:nvPicPr>
        <p:blipFill>
          <a:blip r:embed="rId3"/>
          <a:stretch>
            <a:fillRect/>
          </a:stretch>
        </p:blipFill>
        <p:spPr>
          <a:xfrm>
            <a:off x="1066800" y="1181100"/>
            <a:ext cx="8458200" cy="858284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r>
              <a:rPr lang="en-US" dirty="0"/>
              <a:t>z</a:t>
            </a:r>
          </a:p>
        </p:txBody>
      </p:sp>
      <p:grpSp>
        <p:nvGrpSpPr>
          <p:cNvPr id="10" name="Group 10"/>
          <p:cNvGrpSpPr/>
          <p:nvPr/>
        </p:nvGrpSpPr>
        <p:grpSpPr>
          <a:xfrm>
            <a:off x="17742214" y="7803705"/>
            <a:ext cx="47625" cy="1740345"/>
            <a:chOff x="0" y="0"/>
            <a:chExt cx="12543" cy="458362"/>
          </a:xfrm>
        </p:grpSpPr>
        <p:sp>
          <p:nvSpPr>
            <p:cNvPr id="11" name="Freeform 11"/>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2" name="TextBox 12"/>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7567467" y="9534525"/>
            <a:ext cx="397119" cy="397119"/>
            <a:chOff x="0" y="0"/>
            <a:chExt cx="104591" cy="104591"/>
          </a:xfrm>
        </p:grpSpPr>
        <p:sp>
          <p:nvSpPr>
            <p:cNvPr id="14" name="Freeform 14"/>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5" name="TextBox 15"/>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6" name="TextBox 26"/>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15</a:t>
            </a:r>
          </a:p>
        </p:txBody>
      </p:sp>
      <p:sp>
        <p:nvSpPr>
          <p:cNvPr id="31" name="TextBox 24"/>
          <p:cNvSpPr txBox="1"/>
          <p:nvPr/>
        </p:nvSpPr>
        <p:spPr>
          <a:xfrm>
            <a:off x="1524000" y="495300"/>
            <a:ext cx="6400800" cy="743793"/>
          </a:xfrm>
          <a:prstGeom prst="rect">
            <a:avLst/>
          </a:prstGeom>
        </p:spPr>
        <p:txBody>
          <a:bodyPr wrap="square" lIns="0" tIns="0" rIns="0" bIns="0" rtlCol="0" anchor="t">
            <a:spAutoFit/>
          </a:bodyPr>
          <a:lstStyle/>
          <a:p>
            <a:pPr>
              <a:lnSpc>
                <a:spcPts val="5750"/>
              </a:lnSpc>
            </a:pPr>
            <a:r>
              <a:rPr lang="en-US" sz="4400" b="1" dirty="0">
                <a:solidFill>
                  <a:srgbClr val="FFFFFF"/>
                </a:solidFill>
                <a:latin typeface="Poppins Bold"/>
                <a:ea typeface="Poppins Bold"/>
                <a:cs typeface="Poppins Bold"/>
                <a:sym typeface="Poppins Bold"/>
              </a:rPr>
              <a:t>References</a:t>
            </a:r>
          </a:p>
        </p:txBody>
      </p:sp>
      <p:sp>
        <p:nvSpPr>
          <p:cNvPr id="32" name="TextBox 41"/>
          <p:cNvSpPr txBox="1"/>
          <p:nvPr/>
        </p:nvSpPr>
        <p:spPr>
          <a:xfrm>
            <a:off x="1226456" y="1714500"/>
            <a:ext cx="16265839" cy="8032968"/>
          </a:xfrm>
          <a:prstGeom prst="rect">
            <a:avLst/>
          </a:prstGeom>
        </p:spPr>
        <p:txBody>
          <a:bodyPr wrap="square" lIns="0" tIns="0" rIns="0" bIns="0" rtlCol="0" anchor="t">
            <a:spAutoFit/>
          </a:bodyPr>
          <a:lstStyle/>
          <a:p>
            <a:r>
              <a:rPr lang="en-US" dirty="0" err="1">
                <a:solidFill>
                  <a:schemeClr val="bg1"/>
                </a:solidFill>
                <a:latin typeface="Open Sans" panose="020B0604020202020204" charset="0"/>
                <a:ea typeface="Open Sans" panose="020B0604020202020204" charset="0"/>
                <a:cs typeface="Open Sans" panose="020B0604020202020204" charset="0"/>
              </a:rPr>
              <a:t>Batabyal</a:t>
            </a:r>
            <a:r>
              <a:rPr lang="en-US" dirty="0">
                <a:solidFill>
                  <a:schemeClr val="bg1"/>
                </a:solidFill>
                <a:latin typeface="Open Sans" panose="020B0604020202020204" charset="0"/>
                <a:ea typeface="Open Sans" panose="020B0604020202020204" charset="0"/>
                <a:cs typeface="Open Sans" panose="020B0604020202020204" charset="0"/>
              </a:rPr>
              <a:t>, D. &amp; Das, D.K. (eds.), 2019. </a:t>
            </a:r>
            <a:r>
              <a:rPr lang="en-US" i="1" dirty="0">
                <a:solidFill>
                  <a:schemeClr val="bg1"/>
                </a:solidFill>
                <a:latin typeface="Open Sans" panose="020B0604020202020204" charset="0"/>
                <a:ea typeface="Open Sans" panose="020B0604020202020204" charset="0"/>
                <a:cs typeface="Open Sans" panose="020B0604020202020204" charset="0"/>
              </a:rPr>
              <a:t>Global trends, practices, and challenges in contemporary tourism and hospitality management</a:t>
            </a:r>
            <a:r>
              <a:rPr lang="en-US" dirty="0">
                <a:solidFill>
                  <a:schemeClr val="bg1"/>
                </a:solidFill>
                <a:latin typeface="Open Sans" panose="020B0604020202020204" charset="0"/>
                <a:ea typeface="Open Sans" panose="020B0604020202020204" charset="0"/>
                <a:cs typeface="Open Sans" panose="020B0604020202020204" charset="0"/>
              </a:rPr>
              <a:t>. Hershey, Pennsylvania: Business Science Reference, an imprint of IGI Global.</a:t>
            </a:r>
          </a:p>
          <a:p>
            <a:r>
              <a:rPr lang="en-US" dirty="0">
                <a:solidFill>
                  <a:schemeClr val="bg1"/>
                </a:solidFill>
                <a:latin typeface="Open Sans" panose="020B0604020202020204" charset="0"/>
                <a:ea typeface="Open Sans" panose="020B0604020202020204" charset="0"/>
                <a:cs typeface="Open Sans" panose="020B0604020202020204" charset="0"/>
              </a:rPr>
              <a:t>Cooper, C. &amp; Hall, M., 2019. </a:t>
            </a:r>
            <a:r>
              <a:rPr lang="en-US" i="1" dirty="0">
                <a:solidFill>
                  <a:schemeClr val="bg1"/>
                </a:solidFill>
                <a:latin typeface="Open Sans" panose="020B0604020202020204" charset="0"/>
                <a:ea typeface="Open Sans" panose="020B0604020202020204" charset="0"/>
                <a:cs typeface="Open Sans" panose="020B0604020202020204" charset="0"/>
              </a:rPr>
              <a:t>Contemporary Tourism: An International Approach</a:t>
            </a:r>
            <a:r>
              <a:rPr lang="en-US" dirty="0">
                <a:solidFill>
                  <a:schemeClr val="bg1"/>
                </a:solidFill>
                <a:latin typeface="Open Sans" panose="020B0604020202020204" charset="0"/>
                <a:ea typeface="Open Sans" panose="020B0604020202020204" charset="0"/>
                <a:cs typeface="Open Sans" panose="020B0604020202020204" charset="0"/>
              </a:rPr>
              <a:t> (4th </a:t>
            </a:r>
            <a:r>
              <a:rPr lang="en-US" dirty="0" err="1">
                <a:solidFill>
                  <a:schemeClr val="bg1"/>
                </a:solidFill>
                <a:latin typeface="Open Sans" panose="020B0604020202020204" charset="0"/>
                <a:ea typeface="Open Sans" panose="020B0604020202020204" charset="0"/>
                <a:cs typeface="Open Sans" panose="020B0604020202020204" charset="0"/>
              </a:rPr>
              <a:t>edn</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Goodfellows</a:t>
            </a:r>
            <a:r>
              <a:rPr lang="en-US" dirty="0">
                <a:solidFill>
                  <a:schemeClr val="bg1"/>
                </a:solidFill>
                <a:latin typeface="Open Sans" panose="020B0604020202020204" charset="0"/>
                <a:ea typeface="Open Sans" panose="020B0604020202020204" charset="0"/>
                <a:cs typeface="Open Sans" panose="020B0604020202020204" charset="0"/>
              </a:rPr>
              <a:t>, Oxford.</a:t>
            </a:r>
          </a:p>
          <a:p>
            <a:r>
              <a:rPr lang="en-US" dirty="0">
                <a:solidFill>
                  <a:schemeClr val="bg1"/>
                </a:solidFill>
                <a:latin typeface="Open Sans" panose="020B0604020202020204" charset="0"/>
                <a:ea typeface="Open Sans" panose="020B0604020202020204" charset="0"/>
                <a:cs typeface="Open Sans" panose="020B0604020202020204" charset="0"/>
              </a:rPr>
              <a:t>Costa, V. &amp; Costa, C. (eds.), 2022. </a:t>
            </a:r>
            <a:r>
              <a:rPr lang="en-US" i="1" dirty="0">
                <a:solidFill>
                  <a:schemeClr val="bg1"/>
                </a:solidFill>
                <a:latin typeface="Open Sans" panose="020B0604020202020204" charset="0"/>
                <a:ea typeface="Open Sans" panose="020B0604020202020204" charset="0"/>
                <a:cs typeface="Open Sans" panose="020B0604020202020204" charset="0"/>
              </a:rPr>
              <a:t>Sustainability and competitiveness in the hospitality industry</a:t>
            </a:r>
            <a:r>
              <a:rPr lang="en-US" dirty="0">
                <a:solidFill>
                  <a:schemeClr val="bg1"/>
                </a:solidFill>
                <a:latin typeface="Open Sans" panose="020B0604020202020204" charset="0"/>
                <a:ea typeface="Open Sans" panose="020B0604020202020204" charset="0"/>
                <a:cs typeface="Open Sans" panose="020B0604020202020204" charset="0"/>
              </a:rPr>
              <a:t>. Hershey, Pennsylvania: Business Science Reference.</a:t>
            </a:r>
          </a:p>
          <a:p>
            <a:r>
              <a:rPr lang="en-US" dirty="0" err="1">
                <a:solidFill>
                  <a:schemeClr val="bg1"/>
                </a:solidFill>
                <a:latin typeface="Open Sans" panose="020B0604020202020204" charset="0"/>
                <a:ea typeface="Open Sans" panose="020B0604020202020204" charset="0"/>
                <a:cs typeface="Open Sans" panose="020B0604020202020204" charset="0"/>
              </a:rPr>
              <a:t>Dwivedi</a:t>
            </a:r>
            <a:r>
              <a:rPr lang="en-US" dirty="0">
                <a:solidFill>
                  <a:schemeClr val="bg1"/>
                </a:solidFill>
                <a:latin typeface="Open Sans" panose="020B0604020202020204" charset="0"/>
                <a:ea typeface="Open Sans" panose="020B0604020202020204" charset="0"/>
                <a:cs typeface="Open Sans" panose="020B0604020202020204" charset="0"/>
              </a:rPr>
              <a:t>, Y.K., Pandey, N., Currie, W. and </a:t>
            </a:r>
            <a:r>
              <a:rPr lang="en-US" dirty="0" err="1">
                <a:solidFill>
                  <a:schemeClr val="bg1"/>
                </a:solidFill>
                <a:latin typeface="Open Sans" panose="020B0604020202020204" charset="0"/>
                <a:ea typeface="Open Sans" panose="020B0604020202020204" charset="0"/>
                <a:cs typeface="Open Sans" panose="020B0604020202020204" charset="0"/>
              </a:rPr>
              <a:t>Micu</a:t>
            </a:r>
            <a:r>
              <a:rPr lang="en-US" dirty="0">
                <a:solidFill>
                  <a:schemeClr val="bg1"/>
                </a:solidFill>
                <a:latin typeface="Open Sans" panose="020B0604020202020204" charset="0"/>
                <a:ea typeface="Open Sans" panose="020B0604020202020204" charset="0"/>
                <a:cs typeface="Open Sans" panose="020B0604020202020204" charset="0"/>
              </a:rPr>
              <a:t>, A. (2023). Leveraging </a:t>
            </a:r>
            <a:r>
              <a:rPr lang="en-US" dirty="0" err="1">
                <a:solidFill>
                  <a:schemeClr val="bg1"/>
                </a:solidFill>
                <a:latin typeface="Open Sans" panose="020B0604020202020204" charset="0"/>
                <a:ea typeface="Open Sans" panose="020B0604020202020204" charset="0"/>
                <a:cs typeface="Open Sans" panose="020B0604020202020204" charset="0"/>
              </a:rPr>
              <a:t>ChatGPT</a:t>
            </a:r>
            <a:r>
              <a:rPr lang="en-US" dirty="0">
                <a:solidFill>
                  <a:schemeClr val="bg1"/>
                </a:solidFill>
                <a:latin typeface="Open Sans" panose="020B0604020202020204" charset="0"/>
                <a:ea typeface="Open Sans" panose="020B0604020202020204" charset="0"/>
                <a:cs typeface="Open Sans" panose="020B0604020202020204" charset="0"/>
              </a:rPr>
              <a:t> and other generative artificial intelligence (AI)-based applications in the hospitality and tourism industry: practices, challenges and research agenda. </a:t>
            </a:r>
            <a:r>
              <a:rPr lang="en-US" i="1" dirty="0">
                <a:solidFill>
                  <a:schemeClr val="bg1"/>
                </a:solidFill>
                <a:latin typeface="Open Sans" panose="020B0604020202020204" charset="0"/>
                <a:ea typeface="Open Sans" panose="020B0604020202020204" charset="0"/>
                <a:cs typeface="Open Sans" panose="020B0604020202020204" charset="0"/>
              </a:rPr>
              <a:t>International Journal of Contemporary Hospitality Management</a:t>
            </a:r>
            <a:r>
              <a:rPr lang="en-US" dirty="0">
                <a:solidFill>
                  <a:schemeClr val="bg1"/>
                </a:solidFill>
                <a:latin typeface="Open Sans" panose="020B0604020202020204" charset="0"/>
                <a:ea typeface="Open Sans" panose="020B0604020202020204" charset="0"/>
                <a:cs typeface="Open Sans" panose="020B0604020202020204" charset="0"/>
              </a:rPr>
              <a:t>, 36(1), pp.1–12. </a:t>
            </a:r>
          </a:p>
          <a:p>
            <a:r>
              <a:rPr lang="en-US" dirty="0" err="1">
                <a:solidFill>
                  <a:schemeClr val="bg1"/>
                </a:solidFill>
                <a:latin typeface="Open Sans" panose="020B0604020202020204" charset="0"/>
                <a:ea typeface="Open Sans" panose="020B0604020202020204" charset="0"/>
                <a:cs typeface="Open Sans" panose="020B0604020202020204" charset="0"/>
              </a:rPr>
              <a:t>Fersht</a:t>
            </a:r>
            <a:r>
              <a:rPr lang="en-US" dirty="0">
                <a:solidFill>
                  <a:schemeClr val="bg1"/>
                </a:solidFill>
                <a:latin typeface="Open Sans" panose="020B0604020202020204" charset="0"/>
                <a:ea typeface="Open Sans" panose="020B0604020202020204" charset="0"/>
                <a:cs typeface="Open Sans" panose="020B0604020202020204" charset="0"/>
              </a:rPr>
              <a:t>, P. (2018). </a:t>
            </a:r>
            <a:r>
              <a:rPr lang="en-US" i="1" dirty="0">
                <a:solidFill>
                  <a:schemeClr val="bg1"/>
                </a:solidFill>
                <a:latin typeface="Open Sans" panose="020B0604020202020204" charset="0"/>
                <a:ea typeface="Open Sans" panose="020B0604020202020204" charset="0"/>
                <a:cs typeface="Open Sans" panose="020B0604020202020204" charset="0"/>
              </a:rPr>
              <a:t>Gartner fails spectacularly with its 180 degree flip on the impact of AI Automation on jobs</a:t>
            </a:r>
            <a:r>
              <a:rPr lang="en-US" dirty="0">
                <a:solidFill>
                  <a:schemeClr val="bg1"/>
                </a:solidFill>
                <a:latin typeface="Open Sans" panose="020B0604020202020204" charset="0"/>
                <a:ea typeface="Open Sans" panose="020B0604020202020204" charset="0"/>
                <a:cs typeface="Open Sans" panose="020B0604020202020204" charset="0"/>
              </a:rPr>
              <a:t>. </a:t>
            </a:r>
          </a:p>
          <a:p>
            <a:r>
              <a:rPr lang="en-US" dirty="0">
                <a:solidFill>
                  <a:schemeClr val="bg1"/>
                </a:solidFill>
                <a:latin typeface="Open Sans" panose="020B0604020202020204" charset="0"/>
                <a:ea typeface="Open Sans" panose="020B0604020202020204" charset="0"/>
                <a:cs typeface="Open Sans" panose="020B0604020202020204" charset="0"/>
              </a:rPr>
              <a:t>Ford, R.C. &amp; </a:t>
            </a:r>
            <a:r>
              <a:rPr lang="en-US" dirty="0" err="1">
                <a:solidFill>
                  <a:schemeClr val="bg1"/>
                </a:solidFill>
                <a:latin typeface="Open Sans" panose="020B0604020202020204" charset="0"/>
                <a:ea typeface="Open Sans" panose="020B0604020202020204" charset="0"/>
                <a:cs typeface="Open Sans" panose="020B0604020202020204" charset="0"/>
              </a:rPr>
              <a:t>Sturman</a:t>
            </a:r>
            <a:r>
              <a:rPr lang="en-US" dirty="0">
                <a:solidFill>
                  <a:schemeClr val="bg1"/>
                </a:solidFill>
                <a:latin typeface="Open Sans" panose="020B0604020202020204" charset="0"/>
                <a:ea typeface="Open Sans" panose="020B0604020202020204" charset="0"/>
                <a:cs typeface="Open Sans" panose="020B0604020202020204" charset="0"/>
              </a:rPr>
              <a:t>, M.C., 2020. </a:t>
            </a:r>
            <a:r>
              <a:rPr lang="en-US" i="1" dirty="0">
                <a:solidFill>
                  <a:schemeClr val="bg1"/>
                </a:solidFill>
                <a:latin typeface="Open Sans" panose="020B0604020202020204" charset="0"/>
                <a:ea typeface="Open Sans" panose="020B0604020202020204" charset="0"/>
                <a:cs typeface="Open Sans" panose="020B0604020202020204" charset="0"/>
              </a:rPr>
              <a:t>Managing Hospitality Organizations</a:t>
            </a:r>
            <a:r>
              <a:rPr lang="en-US" dirty="0">
                <a:solidFill>
                  <a:schemeClr val="bg1"/>
                </a:solidFill>
                <a:latin typeface="Open Sans" panose="020B0604020202020204" charset="0"/>
                <a:ea typeface="Open Sans" panose="020B0604020202020204" charset="0"/>
                <a:cs typeface="Open Sans" panose="020B0604020202020204" charset="0"/>
              </a:rPr>
              <a:t> (2nd </a:t>
            </a:r>
            <a:r>
              <a:rPr lang="en-US" dirty="0" err="1">
                <a:solidFill>
                  <a:schemeClr val="bg1"/>
                </a:solidFill>
                <a:latin typeface="Open Sans" panose="020B0604020202020204" charset="0"/>
                <a:ea typeface="Open Sans" panose="020B0604020202020204" charset="0"/>
                <a:cs typeface="Open Sans" panose="020B0604020202020204" charset="0"/>
              </a:rPr>
              <a:t>edn</a:t>
            </a:r>
            <a:r>
              <a:rPr lang="en-US" dirty="0">
                <a:solidFill>
                  <a:schemeClr val="bg1"/>
                </a:solidFill>
                <a:latin typeface="Open Sans" panose="020B0604020202020204" charset="0"/>
                <a:ea typeface="Open Sans" panose="020B0604020202020204" charset="0"/>
                <a:cs typeface="Open Sans" panose="020B0604020202020204" charset="0"/>
              </a:rPr>
              <a:t>). Sage, London.</a:t>
            </a:r>
          </a:p>
          <a:p>
            <a:r>
              <a:rPr lang="en-US" dirty="0">
                <a:solidFill>
                  <a:schemeClr val="bg1"/>
                </a:solidFill>
                <a:latin typeface="Open Sans" panose="020B0604020202020204" charset="0"/>
                <a:ea typeface="Open Sans" panose="020B0604020202020204" charset="0"/>
                <a:cs typeface="Open Sans" panose="020B0604020202020204" charset="0"/>
              </a:rPr>
              <a:t>Huang, A., Chao, Y., de la Mora Velasco, E., </a:t>
            </a:r>
            <a:r>
              <a:rPr lang="en-US" dirty="0" err="1">
                <a:solidFill>
                  <a:schemeClr val="bg1"/>
                </a:solidFill>
                <a:latin typeface="Open Sans" panose="020B0604020202020204" charset="0"/>
                <a:ea typeface="Open Sans" panose="020B0604020202020204" charset="0"/>
                <a:cs typeface="Open Sans" panose="020B0604020202020204" charset="0"/>
              </a:rPr>
              <a:t>Bilgihan</a:t>
            </a:r>
            <a:r>
              <a:rPr lang="en-US" dirty="0">
                <a:solidFill>
                  <a:schemeClr val="bg1"/>
                </a:solidFill>
                <a:latin typeface="Open Sans" panose="020B0604020202020204" charset="0"/>
                <a:ea typeface="Open Sans" panose="020B0604020202020204" charset="0"/>
                <a:cs typeface="Open Sans" panose="020B0604020202020204" charset="0"/>
              </a:rPr>
              <a:t>, A. and Wei, W. (2021). When artificial intelligence meets the hospitality and tourism industry: an assessment framework to inform theory and management. </a:t>
            </a:r>
            <a:r>
              <a:rPr lang="en-US" i="1" dirty="0">
                <a:solidFill>
                  <a:schemeClr val="bg1"/>
                </a:solidFill>
                <a:latin typeface="Open Sans" panose="020B0604020202020204" charset="0"/>
                <a:ea typeface="Open Sans" panose="020B0604020202020204" charset="0"/>
                <a:cs typeface="Open Sans" panose="020B0604020202020204" charset="0"/>
              </a:rPr>
              <a:t>Journal of Hospitality and Tourism Insights</a:t>
            </a:r>
            <a:r>
              <a:rPr lang="en-US" dirty="0">
                <a:solidFill>
                  <a:schemeClr val="bg1"/>
                </a:solidFill>
                <a:latin typeface="Open Sans" panose="020B0604020202020204" charset="0"/>
                <a:ea typeface="Open Sans" panose="020B0604020202020204" charset="0"/>
                <a:cs typeface="Open Sans" panose="020B0604020202020204" charset="0"/>
              </a:rPr>
              <a:t>, 5(5), pp.1080–1100.</a:t>
            </a:r>
          </a:p>
          <a:p>
            <a:r>
              <a:rPr lang="en-US" dirty="0" err="1">
                <a:solidFill>
                  <a:schemeClr val="bg1"/>
                </a:solidFill>
                <a:latin typeface="Open Sans" panose="020B0604020202020204" charset="0"/>
                <a:ea typeface="Open Sans" panose="020B0604020202020204" charset="0"/>
                <a:cs typeface="Open Sans" panose="020B0604020202020204" charset="0"/>
              </a:rPr>
              <a:t>Jabeen</a:t>
            </a:r>
            <a:r>
              <a:rPr lang="en-US" dirty="0">
                <a:solidFill>
                  <a:schemeClr val="bg1"/>
                </a:solidFill>
                <a:latin typeface="Open Sans" panose="020B0604020202020204" charset="0"/>
                <a:ea typeface="Open Sans" panose="020B0604020202020204" charset="0"/>
                <a:cs typeface="Open Sans" panose="020B0604020202020204" charset="0"/>
              </a:rPr>
              <a:t>, F., Al Zaidi, S. and Al </a:t>
            </a:r>
            <a:r>
              <a:rPr lang="en-US" dirty="0" err="1">
                <a:solidFill>
                  <a:schemeClr val="bg1"/>
                </a:solidFill>
                <a:latin typeface="Open Sans" panose="020B0604020202020204" charset="0"/>
                <a:ea typeface="Open Sans" panose="020B0604020202020204" charset="0"/>
                <a:cs typeface="Open Sans" panose="020B0604020202020204" charset="0"/>
              </a:rPr>
              <a:t>Dhaheri</a:t>
            </a:r>
            <a:r>
              <a:rPr lang="en-US" dirty="0">
                <a:solidFill>
                  <a:schemeClr val="bg1"/>
                </a:solidFill>
                <a:latin typeface="Open Sans" panose="020B0604020202020204" charset="0"/>
                <a:ea typeface="Open Sans" panose="020B0604020202020204" charset="0"/>
                <a:cs typeface="Open Sans" panose="020B0604020202020204" charset="0"/>
              </a:rPr>
              <a:t>, M.H. (2021). Automation and Artificial Intelligence in Hospitality and Tourism. </a:t>
            </a:r>
            <a:r>
              <a:rPr lang="en-US" i="1" dirty="0">
                <a:solidFill>
                  <a:schemeClr val="bg1"/>
                </a:solidFill>
                <a:latin typeface="Open Sans" panose="020B0604020202020204" charset="0"/>
                <a:ea typeface="Open Sans" panose="020B0604020202020204" charset="0"/>
                <a:cs typeface="Open Sans" panose="020B0604020202020204" charset="0"/>
              </a:rPr>
              <a:t>Tourism Review</a:t>
            </a:r>
            <a:r>
              <a:rPr lang="en-US" dirty="0">
                <a:solidFill>
                  <a:schemeClr val="bg1"/>
                </a:solidFill>
                <a:latin typeface="Open Sans" panose="020B0604020202020204" charset="0"/>
                <a:ea typeface="Open Sans" panose="020B0604020202020204" charset="0"/>
                <a:cs typeface="Open Sans" panose="020B0604020202020204" charset="0"/>
              </a:rPr>
              <a:t>, 77(4). </a:t>
            </a:r>
          </a:p>
          <a:p>
            <a:r>
              <a:rPr lang="en-US" dirty="0">
                <a:solidFill>
                  <a:schemeClr val="bg1"/>
                </a:solidFill>
                <a:latin typeface="Open Sans" panose="020B0604020202020204" charset="0"/>
                <a:ea typeface="Open Sans" panose="020B0604020202020204" charset="0"/>
                <a:cs typeface="Open Sans" panose="020B0604020202020204" charset="0"/>
              </a:rPr>
              <a:t>Law, R., Lin, K.J., Ye, H. and </a:t>
            </a:r>
            <a:r>
              <a:rPr lang="en-US" dirty="0" err="1">
                <a:solidFill>
                  <a:schemeClr val="bg1"/>
                </a:solidFill>
                <a:latin typeface="Open Sans" panose="020B0604020202020204" charset="0"/>
                <a:ea typeface="Open Sans" panose="020B0604020202020204" charset="0"/>
                <a:cs typeface="Open Sans" panose="020B0604020202020204" charset="0"/>
              </a:rPr>
              <a:t>Ka</a:t>
            </a:r>
            <a:r>
              <a:rPr lang="en-US" dirty="0">
                <a:solidFill>
                  <a:schemeClr val="bg1"/>
                </a:solidFill>
                <a:latin typeface="Open Sans" panose="020B0604020202020204" charset="0"/>
                <a:ea typeface="Open Sans" panose="020B0604020202020204" charset="0"/>
                <a:cs typeface="Open Sans" panose="020B0604020202020204" charset="0"/>
              </a:rPr>
              <a:t>, D. (2023). Artificial intelligence research in hospitality: a state-of-the-art review and future directions. </a:t>
            </a:r>
            <a:r>
              <a:rPr lang="en-US" i="1" dirty="0">
                <a:solidFill>
                  <a:schemeClr val="bg1"/>
                </a:solidFill>
                <a:latin typeface="Open Sans" panose="020B0604020202020204" charset="0"/>
                <a:ea typeface="Open Sans" panose="020B0604020202020204" charset="0"/>
                <a:cs typeface="Open Sans" panose="020B0604020202020204" charset="0"/>
              </a:rPr>
              <a:t>International Journal of Contemporary Hospitality Management</a:t>
            </a:r>
            <a:r>
              <a:rPr lang="en-US" dirty="0">
                <a:solidFill>
                  <a:schemeClr val="bg1"/>
                </a:solidFill>
                <a:latin typeface="Open Sans" panose="020B0604020202020204" charset="0"/>
                <a:ea typeface="Open Sans" panose="020B0604020202020204" charset="0"/>
                <a:cs typeface="Open Sans" panose="020B0604020202020204" charset="0"/>
              </a:rPr>
              <a:t>, 36(6). </a:t>
            </a:r>
          </a:p>
          <a:p>
            <a:r>
              <a:rPr lang="en-US" dirty="0">
                <a:solidFill>
                  <a:schemeClr val="bg1"/>
                </a:solidFill>
                <a:latin typeface="Open Sans" panose="020B0604020202020204" charset="0"/>
                <a:ea typeface="Open Sans" panose="020B0604020202020204" charset="0"/>
                <a:cs typeface="Open Sans" panose="020B0604020202020204" charset="0"/>
              </a:rPr>
              <a:t>Law, R., Ye, H. and Lei, S.S.I. (2024). Ethical artificial intelligence (AI): principles and practices. </a:t>
            </a:r>
            <a:r>
              <a:rPr lang="en-US" i="1" dirty="0">
                <a:solidFill>
                  <a:schemeClr val="bg1"/>
                </a:solidFill>
                <a:latin typeface="Open Sans" panose="020B0604020202020204" charset="0"/>
                <a:ea typeface="Open Sans" panose="020B0604020202020204" charset="0"/>
                <a:cs typeface="Open Sans" panose="020B0604020202020204" charset="0"/>
              </a:rPr>
              <a:t>International Journal of Contemporary Hospitality Management</a:t>
            </a:r>
            <a:r>
              <a:rPr lang="en-US" dirty="0">
                <a:solidFill>
                  <a:schemeClr val="bg1"/>
                </a:solidFill>
                <a:latin typeface="Open Sans" panose="020B0604020202020204" charset="0"/>
                <a:ea typeface="Open Sans" panose="020B0604020202020204" charset="0"/>
                <a:cs typeface="Open Sans" panose="020B0604020202020204" charset="0"/>
              </a:rPr>
              <a:t>. </a:t>
            </a:r>
          </a:p>
          <a:p>
            <a:r>
              <a:rPr lang="en-US" dirty="0" err="1">
                <a:solidFill>
                  <a:schemeClr val="bg1"/>
                </a:solidFill>
                <a:latin typeface="Open Sans" panose="020B0604020202020204" charset="0"/>
                <a:ea typeface="Open Sans" panose="020B0604020202020204" charset="0"/>
                <a:cs typeface="Open Sans" panose="020B0604020202020204" charset="0"/>
              </a:rPr>
              <a:t>Naaz</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Gorowara</a:t>
            </a:r>
            <a:r>
              <a:rPr lang="en-US" dirty="0">
                <a:solidFill>
                  <a:schemeClr val="bg1"/>
                </a:solidFill>
                <a:latin typeface="Open Sans" panose="020B0604020202020204" charset="0"/>
                <a:ea typeface="Open Sans" panose="020B0604020202020204" charset="0"/>
                <a:cs typeface="Open Sans" panose="020B0604020202020204" charset="0"/>
              </a:rPr>
              <a:t>, Prakash, A., Frederick Sidney Correa, Malik, V. and Mittal, R. (2024). AI Personalizing Training and Reskilling Employees for the Digital Age. </a:t>
            </a:r>
            <a:r>
              <a:rPr lang="en-US" i="1" dirty="0">
                <a:solidFill>
                  <a:schemeClr val="bg1"/>
                </a:solidFill>
                <a:latin typeface="Open Sans" panose="020B0604020202020204" charset="0"/>
                <a:ea typeface="Open Sans" panose="020B0604020202020204" charset="0"/>
                <a:cs typeface="Open Sans" panose="020B0604020202020204" charset="0"/>
              </a:rPr>
              <a:t>2024 International Conference on Emerging Smart Computing and Informatics (ESCI)</a:t>
            </a:r>
            <a:r>
              <a:rPr lang="en-US" dirty="0">
                <a:solidFill>
                  <a:schemeClr val="bg1"/>
                </a:solidFill>
                <a:latin typeface="Open Sans" panose="020B0604020202020204" charset="0"/>
                <a:ea typeface="Open Sans" panose="020B0604020202020204" charset="0"/>
                <a:cs typeface="Open Sans" panose="020B0604020202020204" charset="0"/>
              </a:rPr>
              <a:t>. </a:t>
            </a:r>
          </a:p>
          <a:p>
            <a:r>
              <a:rPr lang="en-US" dirty="0">
                <a:solidFill>
                  <a:schemeClr val="bg1"/>
                </a:solidFill>
                <a:latin typeface="Open Sans" panose="020B0604020202020204" charset="0"/>
                <a:ea typeface="Open Sans" panose="020B0604020202020204" charset="0"/>
                <a:cs typeface="Open Sans" panose="020B0604020202020204" charset="0"/>
              </a:rPr>
              <a:t>Reis, J., Santo, P.E. and </a:t>
            </a:r>
            <a:r>
              <a:rPr lang="en-US" dirty="0" err="1">
                <a:solidFill>
                  <a:schemeClr val="bg1"/>
                </a:solidFill>
                <a:latin typeface="Open Sans" panose="020B0604020202020204" charset="0"/>
                <a:ea typeface="Open Sans" panose="020B0604020202020204" charset="0"/>
                <a:cs typeface="Open Sans" panose="020B0604020202020204" charset="0"/>
              </a:rPr>
              <a:t>Melão</a:t>
            </a:r>
            <a:r>
              <a:rPr lang="en-US" dirty="0">
                <a:solidFill>
                  <a:schemeClr val="bg1"/>
                </a:solidFill>
                <a:latin typeface="Open Sans" panose="020B0604020202020204" charset="0"/>
                <a:ea typeface="Open Sans" panose="020B0604020202020204" charset="0"/>
                <a:cs typeface="Open Sans" panose="020B0604020202020204" charset="0"/>
              </a:rPr>
              <a:t>, N. (2021). Influence of artificial intelligence on public employment and its impact on politics: a systematic literature review. </a:t>
            </a:r>
            <a:r>
              <a:rPr lang="en-US" i="1" dirty="0">
                <a:solidFill>
                  <a:schemeClr val="bg1"/>
                </a:solidFill>
                <a:latin typeface="Open Sans" panose="020B0604020202020204" charset="0"/>
                <a:ea typeface="Open Sans" panose="020B0604020202020204" charset="0"/>
                <a:cs typeface="Open Sans" panose="020B0604020202020204" charset="0"/>
              </a:rPr>
              <a:t>Brazilian Journal of Operations &amp; Production Management</a:t>
            </a:r>
            <a:r>
              <a:rPr lang="en-US" dirty="0">
                <a:solidFill>
                  <a:schemeClr val="bg1"/>
                </a:solidFill>
                <a:latin typeface="Open Sans" panose="020B0604020202020204" charset="0"/>
                <a:ea typeface="Open Sans" panose="020B0604020202020204" charset="0"/>
                <a:cs typeface="Open Sans" panose="020B0604020202020204" charset="0"/>
              </a:rPr>
              <a:t>, 18(3), p.e20211114. </a:t>
            </a:r>
          </a:p>
          <a:p>
            <a:r>
              <a:rPr lang="en-US" dirty="0" err="1">
                <a:solidFill>
                  <a:schemeClr val="bg1"/>
                </a:solidFill>
                <a:latin typeface="Open Sans" panose="020B0604020202020204" charset="0"/>
                <a:ea typeface="Open Sans" panose="020B0604020202020204" charset="0"/>
                <a:cs typeface="Open Sans" panose="020B0604020202020204" charset="0"/>
              </a:rPr>
              <a:t>Shanthi</a:t>
            </a:r>
            <a:r>
              <a:rPr lang="en-US" dirty="0">
                <a:solidFill>
                  <a:schemeClr val="bg1"/>
                </a:solidFill>
                <a:latin typeface="Open Sans" panose="020B0604020202020204" charset="0"/>
                <a:ea typeface="Open Sans" panose="020B0604020202020204" charset="0"/>
                <a:cs typeface="Open Sans" panose="020B0604020202020204" charset="0"/>
              </a:rPr>
              <a:t>, D.D., Ashok, G., </a:t>
            </a:r>
            <a:r>
              <a:rPr lang="en-US" dirty="0" err="1">
                <a:solidFill>
                  <a:schemeClr val="bg1"/>
                </a:solidFill>
                <a:latin typeface="Open Sans" panose="020B0604020202020204" charset="0"/>
                <a:ea typeface="Open Sans" panose="020B0604020202020204" charset="0"/>
                <a:cs typeface="Open Sans" panose="020B0604020202020204" charset="0"/>
              </a:rPr>
              <a:t>Chitrika</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Biswal</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Sangem</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Udharika</a:t>
            </a:r>
            <a:r>
              <a:rPr lang="en-US" dirty="0">
                <a:solidFill>
                  <a:schemeClr val="bg1"/>
                </a:solidFill>
                <a:latin typeface="Open Sans" panose="020B0604020202020204" charset="0"/>
                <a:ea typeface="Open Sans" panose="020B0604020202020204" charset="0"/>
                <a:cs typeface="Open Sans" panose="020B0604020202020204" charset="0"/>
              </a:rPr>
              <a:t>, Sri </a:t>
            </a:r>
            <a:r>
              <a:rPr lang="en-US" dirty="0" err="1">
                <a:solidFill>
                  <a:schemeClr val="bg1"/>
                </a:solidFill>
                <a:latin typeface="Open Sans" panose="020B0604020202020204" charset="0"/>
                <a:ea typeface="Open Sans" panose="020B0604020202020204" charset="0"/>
                <a:cs typeface="Open Sans" panose="020B0604020202020204" charset="0"/>
              </a:rPr>
              <a:t>Varshini</a:t>
            </a:r>
            <a:r>
              <a:rPr lang="en-US" dirty="0">
                <a:solidFill>
                  <a:schemeClr val="bg1"/>
                </a:solidFill>
                <a:latin typeface="Open Sans" panose="020B0604020202020204" charset="0"/>
                <a:ea typeface="Open Sans" panose="020B0604020202020204" charset="0"/>
                <a:cs typeface="Open Sans" panose="020B0604020202020204" charset="0"/>
              </a:rPr>
              <a:t> and Sindhu, G. (2025). Ai-Driven Adaptive It Training: A Personalized Learning Framework For Enhanced Knowledge Retention And Engagement. </a:t>
            </a:r>
            <a:r>
              <a:rPr lang="en-US" i="1" dirty="0">
                <a:solidFill>
                  <a:schemeClr val="bg1"/>
                </a:solidFill>
                <a:latin typeface="Open Sans" panose="020B0604020202020204" charset="0"/>
                <a:ea typeface="Open Sans" panose="020B0604020202020204" charset="0"/>
                <a:cs typeface="Open Sans" panose="020B0604020202020204" charset="0"/>
              </a:rPr>
              <a:t>Metallurgical and Materials Engineering</a:t>
            </a:r>
            <a:r>
              <a:rPr lang="en-US" dirty="0">
                <a:solidFill>
                  <a:schemeClr val="bg1"/>
                </a:solidFill>
                <a:latin typeface="Open Sans" panose="020B0604020202020204" charset="0"/>
                <a:ea typeface="Open Sans" panose="020B0604020202020204" charset="0"/>
                <a:cs typeface="Open Sans" panose="020B0604020202020204" charset="0"/>
              </a:rPr>
              <a:t>, pp.136–145. </a:t>
            </a:r>
          </a:p>
          <a:p>
            <a:r>
              <a:rPr lang="en-US" dirty="0">
                <a:solidFill>
                  <a:schemeClr val="bg1"/>
                </a:solidFill>
                <a:latin typeface="Open Sans" panose="020B0604020202020204" charset="0"/>
                <a:ea typeface="Open Sans" panose="020B0604020202020204" charset="0"/>
                <a:cs typeface="Open Sans" panose="020B0604020202020204" charset="0"/>
              </a:rPr>
              <a:t>Sharma, M., Singh, A.K. &amp; </a:t>
            </a:r>
            <a:r>
              <a:rPr lang="en-US" dirty="0" err="1">
                <a:solidFill>
                  <a:schemeClr val="bg1"/>
                </a:solidFill>
                <a:latin typeface="Open Sans" panose="020B0604020202020204" charset="0"/>
                <a:ea typeface="Open Sans" panose="020B0604020202020204" charset="0"/>
                <a:cs typeface="Open Sans" panose="020B0604020202020204" charset="0"/>
              </a:rPr>
              <a:t>Tyagi</a:t>
            </a:r>
            <a:r>
              <a:rPr lang="en-US" dirty="0">
                <a:solidFill>
                  <a:schemeClr val="bg1"/>
                </a:solidFill>
                <a:latin typeface="Open Sans" panose="020B0604020202020204" charset="0"/>
                <a:ea typeface="Open Sans" panose="020B0604020202020204" charset="0"/>
                <a:cs typeface="Open Sans" panose="020B0604020202020204" charset="0"/>
              </a:rPr>
              <a:t>, P., 2024. </a:t>
            </a:r>
            <a:r>
              <a:rPr lang="en-US" i="1" dirty="0">
                <a:solidFill>
                  <a:schemeClr val="bg1"/>
                </a:solidFill>
                <a:latin typeface="Open Sans" panose="020B0604020202020204" charset="0"/>
                <a:ea typeface="Open Sans" panose="020B0604020202020204" charset="0"/>
                <a:cs typeface="Open Sans" panose="020B0604020202020204" charset="0"/>
              </a:rPr>
              <a:t>Proceedings of the International Conference on Innovation and Regenerative Trends in Tourism and Hospitality Industry (IRTTHI 2024)</a:t>
            </a:r>
            <a:r>
              <a:rPr lang="en-US" dirty="0">
                <a:solidFill>
                  <a:schemeClr val="bg1"/>
                </a:solidFill>
                <a:latin typeface="Open Sans" panose="020B0604020202020204" charset="0"/>
                <a:ea typeface="Open Sans" panose="020B0604020202020204" charset="0"/>
                <a:cs typeface="Open Sans" panose="020B0604020202020204" charset="0"/>
              </a:rPr>
              <a:t>. (1st </a:t>
            </a:r>
            <a:r>
              <a:rPr lang="en-US" dirty="0" err="1">
                <a:solidFill>
                  <a:schemeClr val="bg1"/>
                </a:solidFill>
                <a:latin typeface="Open Sans" panose="020B0604020202020204" charset="0"/>
                <a:ea typeface="Open Sans" panose="020B0604020202020204" charset="0"/>
                <a:cs typeface="Open Sans" panose="020B0604020202020204" charset="0"/>
              </a:rPr>
              <a:t>edn</a:t>
            </a:r>
            <a:r>
              <a:rPr lang="en-US" dirty="0">
                <a:solidFill>
                  <a:schemeClr val="bg1"/>
                </a:solidFill>
                <a:latin typeface="Open Sans" panose="020B0604020202020204" charset="0"/>
                <a:ea typeface="Open Sans" panose="020B0604020202020204" charset="0"/>
                <a:cs typeface="Open Sans" panose="020B0604020202020204" charset="0"/>
              </a:rPr>
              <a:t>). Dordrecht: Atlantis Press </a:t>
            </a:r>
            <a:r>
              <a:rPr lang="en-US" dirty="0" err="1">
                <a:solidFill>
                  <a:schemeClr val="bg1"/>
                </a:solidFill>
                <a:latin typeface="Open Sans" panose="020B0604020202020204" charset="0"/>
                <a:ea typeface="Open Sans" panose="020B0604020202020204" charset="0"/>
                <a:cs typeface="Open Sans" panose="020B0604020202020204" charset="0"/>
              </a:rPr>
              <a:t>Zeger</a:t>
            </a:r>
            <a:r>
              <a:rPr lang="en-US" dirty="0">
                <a:solidFill>
                  <a:schemeClr val="bg1"/>
                </a:solidFill>
                <a:latin typeface="Open Sans" panose="020B0604020202020204" charset="0"/>
                <a:ea typeface="Open Sans" panose="020B0604020202020204" charset="0"/>
                <a:cs typeface="Open Sans" panose="020B0604020202020204" charset="0"/>
              </a:rPr>
              <a:t> </a:t>
            </a:r>
            <a:r>
              <a:rPr lang="en-US" dirty="0" err="1">
                <a:solidFill>
                  <a:schemeClr val="bg1"/>
                </a:solidFill>
                <a:latin typeface="Open Sans" panose="020B0604020202020204" charset="0"/>
                <a:ea typeface="Open Sans" panose="020B0604020202020204" charset="0"/>
                <a:cs typeface="Open Sans" panose="020B0604020202020204" charset="0"/>
              </a:rPr>
              <a:t>Karssen</a:t>
            </a:r>
            <a:r>
              <a:rPr lang="en-US" dirty="0">
                <a:solidFill>
                  <a:schemeClr val="bg1"/>
                </a:solidFill>
                <a:latin typeface="Open Sans" panose="020B0604020202020204" charset="0"/>
                <a:ea typeface="Open Sans" panose="020B0604020202020204" charset="0"/>
                <a:cs typeface="Open Sans" panose="020B0604020202020204" charset="0"/>
              </a:rPr>
              <a:t>.</a:t>
            </a:r>
          </a:p>
          <a:p>
            <a:r>
              <a:rPr lang="en-US" dirty="0">
                <a:solidFill>
                  <a:schemeClr val="bg1"/>
                </a:solidFill>
                <a:latin typeface="Open Sans" panose="020B0604020202020204" charset="0"/>
                <a:ea typeface="Open Sans" panose="020B0604020202020204" charset="0"/>
                <a:cs typeface="Open Sans" panose="020B0604020202020204" charset="0"/>
              </a:rPr>
              <a:t>The Business Research Company (2024). </a:t>
            </a:r>
            <a:r>
              <a:rPr lang="en-US" i="1" dirty="0">
                <a:solidFill>
                  <a:schemeClr val="bg1"/>
                </a:solidFill>
                <a:latin typeface="Open Sans" panose="020B0604020202020204" charset="0"/>
                <a:ea typeface="Open Sans" panose="020B0604020202020204" charset="0"/>
                <a:cs typeface="Open Sans" panose="020B0604020202020204" charset="0"/>
              </a:rPr>
              <a:t>AI In Hospitality And Tourism Global Market Report 2024</a:t>
            </a:r>
            <a:r>
              <a:rPr lang="en-US" dirty="0">
                <a:solidFill>
                  <a:schemeClr val="bg1"/>
                </a:solidFill>
                <a:latin typeface="Open Sans" panose="020B0604020202020204" charset="0"/>
                <a:ea typeface="Open Sans" panose="020B0604020202020204" charset="0"/>
                <a:cs typeface="Open Sans" panose="020B0604020202020204" charset="0"/>
              </a:rPr>
              <a:t>. [online] Thebusinessresearchcompany.com. Available at: https://www.thebusinessresearchcompany.com/report/ai-in-hospitality-and-tourism-global-market-report.</a:t>
            </a:r>
          </a:p>
          <a:p>
            <a:r>
              <a:rPr lang="en-US" dirty="0">
                <a:solidFill>
                  <a:schemeClr val="bg1"/>
                </a:solidFill>
                <a:latin typeface="Open Sans" panose="020B0604020202020204" charset="0"/>
                <a:ea typeface="Open Sans" panose="020B0604020202020204" charset="0"/>
                <a:cs typeface="Open Sans" panose="020B0604020202020204" charset="0"/>
              </a:rPr>
              <a:t>Tribe, J., 2009. </a:t>
            </a:r>
            <a:r>
              <a:rPr lang="en-US" i="1" dirty="0">
                <a:solidFill>
                  <a:schemeClr val="bg1"/>
                </a:solidFill>
                <a:latin typeface="Open Sans" panose="020B0604020202020204" charset="0"/>
                <a:ea typeface="Open Sans" panose="020B0604020202020204" charset="0"/>
                <a:cs typeface="Open Sans" panose="020B0604020202020204" charset="0"/>
              </a:rPr>
              <a:t>Philosophical issues in Tourism</a:t>
            </a:r>
            <a:r>
              <a:rPr lang="en-US" dirty="0">
                <a:solidFill>
                  <a:schemeClr val="bg1"/>
                </a:solidFill>
                <a:latin typeface="Open Sans" panose="020B0604020202020204" charset="0"/>
                <a:ea typeface="Open Sans" panose="020B0604020202020204" charset="0"/>
                <a:cs typeface="Open Sans" panose="020B0604020202020204" charset="0"/>
              </a:rPr>
              <a:t> (Aspects of Tourism). Channel View.</a:t>
            </a:r>
          </a:p>
          <a:p>
            <a:r>
              <a:rPr lang="en-US" dirty="0" err="1">
                <a:solidFill>
                  <a:schemeClr val="bg1"/>
                </a:solidFill>
                <a:latin typeface="Open Sans" panose="020B0604020202020204" charset="0"/>
                <a:ea typeface="Open Sans" panose="020B0604020202020204" charset="0"/>
                <a:cs typeface="Open Sans" panose="020B0604020202020204" charset="0"/>
              </a:rPr>
              <a:t>Zong</a:t>
            </a:r>
            <a:r>
              <a:rPr lang="en-US" dirty="0">
                <a:solidFill>
                  <a:schemeClr val="bg1"/>
                </a:solidFill>
                <a:latin typeface="Open Sans" panose="020B0604020202020204" charset="0"/>
                <a:ea typeface="Open Sans" panose="020B0604020202020204" charset="0"/>
                <a:cs typeface="Open Sans" panose="020B0604020202020204" charset="0"/>
              </a:rPr>
              <a:t>, Z. and Guan, Y. (2024). AI-Driven Intelligent Data Analytics and Predictive Analysis in Industry 4.0: Transforming Knowledge, Innovation, and Efficiency. </a:t>
            </a:r>
            <a:r>
              <a:rPr lang="en-US" i="1" dirty="0">
                <a:solidFill>
                  <a:schemeClr val="bg1"/>
                </a:solidFill>
                <a:latin typeface="Open Sans" panose="020B0604020202020204" charset="0"/>
                <a:ea typeface="Open Sans" panose="020B0604020202020204" charset="0"/>
                <a:cs typeface="Open Sans" panose="020B0604020202020204" charset="0"/>
              </a:rPr>
              <a:t>Journal of the knowledge economy</a:t>
            </a:r>
            <a:r>
              <a:rPr lang="en-US" dirty="0">
                <a:solidFill>
                  <a:schemeClr val="bg1"/>
                </a:solidFill>
                <a:latin typeface="Open Sans" panose="020B0604020202020204" charset="0"/>
                <a:ea typeface="Open Sans" panose="020B0604020202020204" charset="0"/>
                <a:cs typeface="Open Sans" panose="020B0604020202020204" charset="0"/>
              </a:rPr>
              <a:t>, pp.1–40.</a:t>
            </a:r>
          </a:p>
        </p:txBody>
      </p:sp>
    </p:spTree>
    <p:extLst>
      <p:ext uri="{BB962C8B-B14F-4D97-AF65-F5344CB8AC3E}">
        <p14:creationId xmlns:p14="http://schemas.microsoft.com/office/powerpoint/2010/main" val="27195353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r>
              <a:rPr lang="en-US" dirty="0"/>
              <a:t>z</a:t>
            </a:r>
          </a:p>
        </p:txBody>
      </p:sp>
      <p:grpSp>
        <p:nvGrpSpPr>
          <p:cNvPr id="10" name="Group 10"/>
          <p:cNvGrpSpPr/>
          <p:nvPr/>
        </p:nvGrpSpPr>
        <p:grpSpPr>
          <a:xfrm>
            <a:off x="17742214" y="7803705"/>
            <a:ext cx="47625" cy="1740345"/>
            <a:chOff x="0" y="0"/>
            <a:chExt cx="12543" cy="458362"/>
          </a:xfrm>
        </p:grpSpPr>
        <p:sp>
          <p:nvSpPr>
            <p:cNvPr id="11" name="Freeform 11"/>
            <p:cNvSpPr/>
            <p:nvPr/>
          </p:nvSpPr>
          <p:spPr>
            <a:xfrm>
              <a:off x="0" y="0"/>
              <a:ext cx="12543" cy="458362"/>
            </a:xfrm>
            <a:custGeom>
              <a:avLst/>
              <a:gdLst/>
              <a:ahLst/>
              <a:cxnLst/>
              <a:rect l="l" t="t" r="r" b="b"/>
              <a:pathLst>
                <a:path w="12543" h="458362">
                  <a:moveTo>
                    <a:pt x="0" y="0"/>
                  </a:moveTo>
                  <a:lnTo>
                    <a:pt x="12543" y="0"/>
                  </a:lnTo>
                  <a:lnTo>
                    <a:pt x="12543" y="458362"/>
                  </a:lnTo>
                  <a:lnTo>
                    <a:pt x="0" y="458362"/>
                  </a:lnTo>
                  <a:close/>
                </a:path>
              </a:pathLst>
            </a:custGeom>
            <a:solidFill>
              <a:srgbClr val="00C9FF"/>
            </a:solidFill>
          </p:spPr>
          <p:txBody>
            <a:bodyPr/>
            <a:lstStyle/>
            <a:p>
              <a:endParaRPr lang="en-GB"/>
            </a:p>
          </p:txBody>
        </p:sp>
        <p:sp>
          <p:nvSpPr>
            <p:cNvPr id="12" name="TextBox 12"/>
            <p:cNvSpPr txBox="1"/>
            <p:nvPr/>
          </p:nvSpPr>
          <p:spPr>
            <a:xfrm>
              <a:off x="0" y="-38100"/>
              <a:ext cx="12543" cy="496462"/>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7567467" y="9534525"/>
            <a:ext cx="397119" cy="397119"/>
            <a:chOff x="0" y="0"/>
            <a:chExt cx="104591" cy="104591"/>
          </a:xfrm>
        </p:grpSpPr>
        <p:sp>
          <p:nvSpPr>
            <p:cNvPr id="14" name="Freeform 14"/>
            <p:cNvSpPr/>
            <p:nvPr/>
          </p:nvSpPr>
          <p:spPr>
            <a:xfrm>
              <a:off x="0" y="0"/>
              <a:ext cx="104591" cy="104591"/>
            </a:xfrm>
            <a:custGeom>
              <a:avLst/>
              <a:gdLst/>
              <a:ahLst/>
              <a:cxnLst/>
              <a:rect l="l" t="t" r="r" b="b"/>
              <a:pathLst>
                <a:path w="104591" h="104591">
                  <a:moveTo>
                    <a:pt x="0" y="0"/>
                  </a:moveTo>
                  <a:lnTo>
                    <a:pt x="104591" y="0"/>
                  </a:lnTo>
                  <a:lnTo>
                    <a:pt x="104591" y="104591"/>
                  </a:lnTo>
                  <a:lnTo>
                    <a:pt x="0" y="104591"/>
                  </a:lnTo>
                  <a:close/>
                </a:path>
              </a:pathLst>
            </a:custGeom>
            <a:solidFill>
              <a:srgbClr val="00C9FF"/>
            </a:solidFill>
          </p:spPr>
          <p:txBody>
            <a:bodyPr/>
            <a:lstStyle/>
            <a:p>
              <a:endParaRPr lang="en-GB"/>
            </a:p>
          </p:txBody>
        </p:sp>
        <p:sp>
          <p:nvSpPr>
            <p:cNvPr id="15" name="TextBox 15"/>
            <p:cNvSpPr txBox="1"/>
            <p:nvPr/>
          </p:nvSpPr>
          <p:spPr>
            <a:xfrm>
              <a:off x="0" y="-28575"/>
              <a:ext cx="104591" cy="133166"/>
            </a:xfrm>
            <a:prstGeom prst="rect">
              <a:avLst/>
            </a:prstGeom>
          </p:spPr>
          <p:txBody>
            <a:bodyPr lIns="50800" tIns="50800" rIns="50800" bIns="50800" rtlCol="0" anchor="ctr"/>
            <a:lstStyle/>
            <a:p>
              <a:pPr algn="ctr">
                <a:lnSpc>
                  <a:spcPts val="2239"/>
                </a:lnSpc>
              </a:pPr>
              <a:endParaRPr/>
            </a:p>
          </p:txBody>
        </p:sp>
      </p:grpSp>
      <p:sp>
        <p:nvSpPr>
          <p:cNvPr id="26" name="TextBox 26"/>
          <p:cNvSpPr txBox="1"/>
          <p:nvPr/>
        </p:nvSpPr>
        <p:spPr>
          <a:xfrm>
            <a:off x="17492295" y="9598502"/>
            <a:ext cx="547464" cy="240591"/>
          </a:xfrm>
          <a:prstGeom prst="rect">
            <a:avLst/>
          </a:prstGeom>
        </p:spPr>
        <p:txBody>
          <a:bodyPr lIns="0" tIns="0" rIns="0" bIns="0" rtlCol="0" anchor="t">
            <a:spAutoFit/>
          </a:bodyPr>
          <a:lstStyle/>
          <a:p>
            <a:pPr algn="ctr">
              <a:lnSpc>
                <a:spcPts val="1960"/>
              </a:lnSpc>
              <a:spcBef>
                <a:spcPct val="0"/>
              </a:spcBef>
            </a:pPr>
            <a:r>
              <a:rPr lang="en-US" sz="1400" b="1" dirty="0">
                <a:solidFill>
                  <a:srgbClr val="FFFFFF"/>
                </a:solidFill>
                <a:latin typeface="Open Sans Bold"/>
                <a:ea typeface="Open Sans Bold"/>
                <a:cs typeface="Open Sans Bold"/>
                <a:sym typeface="Open Sans Bold"/>
              </a:rPr>
              <a:t>16</a:t>
            </a:r>
          </a:p>
        </p:txBody>
      </p:sp>
      <p:sp>
        <p:nvSpPr>
          <p:cNvPr id="31" name="TextBox 24"/>
          <p:cNvSpPr txBox="1"/>
          <p:nvPr/>
        </p:nvSpPr>
        <p:spPr>
          <a:xfrm>
            <a:off x="5029200" y="4298397"/>
            <a:ext cx="8610600" cy="845103"/>
          </a:xfrm>
          <a:prstGeom prst="rect">
            <a:avLst/>
          </a:prstGeom>
        </p:spPr>
        <p:txBody>
          <a:bodyPr wrap="square" lIns="0" tIns="0" rIns="0" bIns="0" rtlCol="0" anchor="t">
            <a:spAutoFit/>
          </a:bodyPr>
          <a:lstStyle/>
          <a:p>
            <a:pPr algn="ctr">
              <a:lnSpc>
                <a:spcPts val="5750"/>
              </a:lnSpc>
            </a:pPr>
            <a:r>
              <a:rPr lang="en-US" sz="8000" b="1" dirty="0">
                <a:solidFill>
                  <a:srgbClr val="FFFFFF"/>
                </a:solidFill>
                <a:latin typeface="Poppins Bold"/>
                <a:ea typeface="Poppins Bold"/>
                <a:cs typeface="Poppins Bold"/>
                <a:sym typeface="Poppins Bold"/>
              </a:rPr>
              <a:t>Any Questions</a:t>
            </a:r>
          </a:p>
        </p:txBody>
      </p:sp>
      <p:sp>
        <p:nvSpPr>
          <p:cNvPr id="3" name="Cloud Callout 2"/>
          <p:cNvSpPr/>
          <p:nvPr/>
        </p:nvSpPr>
        <p:spPr>
          <a:xfrm>
            <a:off x="4324350" y="2473048"/>
            <a:ext cx="9639300" cy="4495800"/>
          </a:xfrm>
          <a:prstGeom prst="cloudCallout">
            <a:avLst/>
          </a:prstGeom>
          <a:noFill/>
          <a:ln>
            <a:solidFill>
              <a:schemeClr val="tx2">
                <a:lumMod val="40000"/>
                <a:lumOff val="6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47696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3662</Words>
  <Application>Microsoft Office PowerPoint</Application>
  <PresentationFormat>Custom</PresentationFormat>
  <Paragraphs>161</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Open Sans Bold</vt:lpstr>
      <vt:lpstr>Cavolini</vt:lpstr>
      <vt:lpstr>Calibri</vt:lpstr>
      <vt:lpstr>Arial</vt:lpstr>
      <vt:lpstr>Poppins Bold</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Futuristic Artificial Intelligence Presentation</dc:title>
  <dc:creator>Ana Maria</dc:creator>
  <cp:lastModifiedBy>Ana Maria</cp:lastModifiedBy>
  <cp:revision>23</cp:revision>
  <dcterms:created xsi:type="dcterms:W3CDTF">2006-08-16T00:00:00Z</dcterms:created>
  <dcterms:modified xsi:type="dcterms:W3CDTF">2025-11-05T13:00:22Z</dcterms:modified>
  <dc:identifier>DAG2m-CuUAw</dc:identifier>
</cp:coreProperties>
</file>