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1"/>
  </p:notesMasterIdLst>
  <p:handoutMasterIdLst>
    <p:handoutMasterId r:id="rId52"/>
  </p:handoutMasterIdLst>
  <p:sldIdLst>
    <p:sldId id="256" r:id="rId5"/>
    <p:sldId id="337" r:id="rId6"/>
    <p:sldId id="463" r:id="rId7"/>
    <p:sldId id="464" r:id="rId8"/>
    <p:sldId id="451" r:id="rId9"/>
    <p:sldId id="466" r:id="rId10"/>
    <p:sldId id="467" r:id="rId11"/>
    <p:sldId id="465" r:id="rId12"/>
    <p:sldId id="468" r:id="rId13"/>
    <p:sldId id="470" r:id="rId14"/>
    <p:sldId id="452" r:id="rId15"/>
    <p:sldId id="469" r:id="rId16"/>
    <p:sldId id="413" r:id="rId17"/>
    <p:sldId id="430" r:id="rId18"/>
    <p:sldId id="411" r:id="rId19"/>
    <p:sldId id="427" r:id="rId20"/>
    <p:sldId id="471" r:id="rId21"/>
    <p:sldId id="431" r:id="rId22"/>
    <p:sldId id="429" r:id="rId23"/>
    <p:sldId id="432" r:id="rId24"/>
    <p:sldId id="472" r:id="rId25"/>
    <p:sldId id="433" r:id="rId26"/>
    <p:sldId id="368" r:id="rId27"/>
    <p:sldId id="437" r:id="rId28"/>
    <p:sldId id="441" r:id="rId29"/>
    <p:sldId id="442" r:id="rId30"/>
    <p:sldId id="443" r:id="rId31"/>
    <p:sldId id="450" r:id="rId32"/>
    <p:sldId id="445" r:id="rId33"/>
    <p:sldId id="444" r:id="rId34"/>
    <p:sldId id="414" r:id="rId35"/>
    <p:sldId id="438" r:id="rId36"/>
    <p:sldId id="439" r:id="rId37"/>
    <p:sldId id="440" r:id="rId38"/>
    <p:sldId id="459" r:id="rId39"/>
    <p:sldId id="461" r:id="rId40"/>
    <p:sldId id="462" r:id="rId41"/>
    <p:sldId id="473" r:id="rId42"/>
    <p:sldId id="475" r:id="rId43"/>
    <p:sldId id="446" r:id="rId44"/>
    <p:sldId id="447" r:id="rId45"/>
    <p:sldId id="448" r:id="rId46"/>
    <p:sldId id="449" r:id="rId47"/>
    <p:sldId id="428" r:id="rId48"/>
    <p:sldId id="362" r:id="rId49"/>
    <p:sldId id="380" r:id="rId5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91" autoAdjust="0"/>
    <p:restoredTop sz="94249" autoAdjust="0"/>
  </p:normalViewPr>
  <p:slideViewPr>
    <p:cSldViewPr>
      <p:cViewPr varScale="1">
        <p:scale>
          <a:sx n="112" d="100"/>
          <a:sy n="112" d="100"/>
        </p:scale>
        <p:origin x="1668"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18/06/2025</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6/18/2025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18/06/2025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18/06/2025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18/06/2025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18/06/2025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18/06/2025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18/06/2025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18/06/2025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18/06/2025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18/06/2025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18/06/2025</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file:///C:\Users\bahes\Downloads\s11301-019-00164-7.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5556" y="908720"/>
            <a:ext cx="7992888" cy="4824536"/>
          </a:xfrm>
        </p:spPr>
        <p:txBody>
          <a:bodyPr>
            <a:normAutofit/>
          </a:bodyPr>
          <a:lstStyle/>
          <a:p>
            <a:r>
              <a:rPr lang="en-GB" altLang="en-US" sz="2400" dirty="0"/>
              <a:t>Bachelor of Arts Business Management</a:t>
            </a:r>
            <a:br>
              <a:rPr lang="en-GB" altLang="en-US" sz="2400" dirty="0"/>
            </a:br>
            <a:br>
              <a:rPr lang="en-GB" altLang="en-US" dirty="0"/>
            </a:br>
            <a:r>
              <a:rPr lang="en-GB" dirty="0"/>
              <a:t> </a:t>
            </a:r>
            <a:r>
              <a:rPr lang="en-GB" sz="3600" b="1" dirty="0">
                <a:solidFill>
                  <a:schemeClr val="accent2">
                    <a:lumMod val="20000"/>
                    <a:lumOff val="80000"/>
                  </a:schemeClr>
                </a:solidFill>
              </a:rPr>
              <a:t>The Global Business Environment (LCBB4005_BIRM)</a:t>
            </a:r>
            <a:br>
              <a:rPr lang="en-GB" sz="4800" b="1" dirty="0">
                <a:solidFill>
                  <a:schemeClr val="accent2">
                    <a:lumMod val="20000"/>
                    <a:lumOff val="80000"/>
                  </a:schemeClr>
                </a:solidFill>
              </a:rPr>
            </a:br>
            <a:br>
              <a:rPr lang="en-GB" sz="3200" b="1" dirty="0">
                <a:solidFill>
                  <a:schemeClr val="accent2">
                    <a:lumMod val="20000"/>
                    <a:lumOff val="80000"/>
                  </a:schemeClr>
                </a:solidFill>
              </a:rPr>
            </a:br>
            <a:r>
              <a:rPr lang="en-GB" b="1">
                <a:solidFill>
                  <a:schemeClr val="accent2">
                    <a:lumMod val="60000"/>
                    <a:lumOff val="40000"/>
                  </a:schemeClr>
                </a:solidFill>
              </a:rPr>
              <a:t>Week 9 </a:t>
            </a:r>
            <a:r>
              <a:rPr lang="en-GB" b="1" dirty="0">
                <a:solidFill>
                  <a:schemeClr val="accent2">
                    <a:lumMod val="60000"/>
                    <a:lumOff val="40000"/>
                  </a:schemeClr>
                </a:solidFill>
              </a:rPr>
              <a:t>– THE GLOBAL STRATEGIES OF MNCs</a:t>
            </a:r>
            <a:endParaRPr lang="en-GB" altLang="en-US" b="1" dirty="0">
              <a:solidFill>
                <a:schemeClr val="accent2">
                  <a:lumMod val="60000"/>
                  <a:lumOff val="4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7867C-19A4-40B6-9105-1288ACE85F78}"/>
              </a:ext>
            </a:extLst>
          </p:cNvPr>
          <p:cNvSpPr>
            <a:spLocks noGrp="1"/>
          </p:cNvSpPr>
          <p:nvPr>
            <p:ph type="title"/>
          </p:nvPr>
        </p:nvSpPr>
        <p:spPr>
          <a:xfrm>
            <a:off x="395536" y="14988"/>
            <a:ext cx="8229600" cy="605700"/>
          </a:xfrm>
        </p:spPr>
        <p:txBody>
          <a:bodyPr>
            <a:normAutofit fontScale="90000"/>
          </a:bodyPr>
          <a:lstStyle/>
          <a:p>
            <a:r>
              <a:rPr lang="en-GB" sz="3600" b="1" dirty="0">
                <a:latin typeface="Arial" panose="020B0604020202020204" pitchFamily="34" charset="0"/>
                <a:cs typeface="Arial" panose="020B0604020202020204" pitchFamily="34" charset="0"/>
              </a:rPr>
              <a:t>Learning outcome </a:t>
            </a:r>
          </a:p>
        </p:txBody>
      </p:sp>
      <p:sp>
        <p:nvSpPr>
          <p:cNvPr id="3" name="Content Placeholder 2">
            <a:extLst>
              <a:ext uri="{FF2B5EF4-FFF2-40B4-BE49-F238E27FC236}">
                <a16:creationId xmlns:a16="http://schemas.microsoft.com/office/drawing/2014/main" id="{BC3F868C-FA70-4C4C-A276-340EB8FB910A}"/>
              </a:ext>
            </a:extLst>
          </p:cNvPr>
          <p:cNvSpPr>
            <a:spLocks noGrp="1"/>
          </p:cNvSpPr>
          <p:nvPr>
            <p:ph idx="1"/>
          </p:nvPr>
        </p:nvSpPr>
        <p:spPr>
          <a:xfrm>
            <a:off x="107504" y="647984"/>
            <a:ext cx="8640960" cy="5085272"/>
          </a:xfrm>
        </p:spPr>
        <p:txBody>
          <a:bodyPr>
            <a:noAutofit/>
          </a:bodyPr>
          <a:lstStyle/>
          <a:p>
            <a:pPr algn="just">
              <a:buFont typeface="Wingdings" panose="05000000000000000000" pitchFamily="2" charset="2"/>
              <a:buChar char="§"/>
            </a:pPr>
            <a:r>
              <a:rPr lang="en-GB" altLang="en-US" sz="2400" b="1" dirty="0">
                <a:latin typeface="Arial" panose="020B0604020202020204" pitchFamily="34" charset="0"/>
                <a:ea typeface="ＭＳ Ｐゴシック" panose="020B0600070205080204" pitchFamily="34" charset="-128"/>
                <a:cs typeface="Arial" panose="020B0604020202020204" pitchFamily="34" charset="0"/>
              </a:rPr>
              <a:t>Discuss what strategy is</a:t>
            </a:r>
          </a:p>
          <a:p>
            <a:pPr algn="just">
              <a:buFont typeface="Wingdings" panose="05000000000000000000" pitchFamily="2" charset="2"/>
              <a:buChar char="§"/>
            </a:pPr>
            <a:r>
              <a:rPr lang="en-GB" altLang="en-US" sz="2400" b="1" dirty="0">
                <a:latin typeface="Arial" panose="020B0604020202020204" pitchFamily="34" charset="0"/>
                <a:ea typeface="ＭＳ Ｐゴシック" panose="020B0600070205080204" pitchFamily="34" charset="-128"/>
                <a:cs typeface="Arial" panose="020B0604020202020204" pitchFamily="34" charset="0"/>
              </a:rPr>
              <a:t>Discuss the value chain of a business, and the global value chain </a:t>
            </a:r>
          </a:p>
          <a:p>
            <a:pPr algn="just">
              <a:buFont typeface="Wingdings" panose="05000000000000000000" pitchFamily="2" charset="2"/>
              <a:buChar char="§"/>
            </a:pPr>
            <a:endParaRPr lang="en-GB" altLang="en-US" sz="2400" b="1" dirty="0">
              <a:latin typeface="Arial" panose="020B0604020202020204" pitchFamily="34" charset="0"/>
              <a:ea typeface="ＭＳ Ｐゴシック" panose="020B0600070205080204" pitchFamily="34" charset="-128"/>
              <a:cs typeface="Arial" panose="020B0604020202020204" pitchFamily="34" charset="0"/>
            </a:endParaRPr>
          </a:p>
          <a:p>
            <a:pPr algn="just">
              <a:buFont typeface="Wingdings" panose="05000000000000000000" pitchFamily="2" charset="2"/>
              <a:buChar char="§"/>
            </a:pPr>
            <a:r>
              <a:rPr lang="en-GB" altLang="en-US" sz="2400" b="1" dirty="0">
                <a:latin typeface="Arial" panose="020B0604020202020204" pitchFamily="34" charset="0"/>
                <a:ea typeface="ＭＳ Ｐゴシック" panose="020B0600070205080204" pitchFamily="34" charset="-128"/>
                <a:cs typeface="Arial" panose="020B0604020202020204" pitchFamily="34" charset="0"/>
              </a:rPr>
              <a:t>Discuss International Trade and why organisations engage in it</a:t>
            </a:r>
          </a:p>
          <a:p>
            <a:pPr algn="just">
              <a:buFont typeface="Wingdings" panose="05000000000000000000" pitchFamily="2" charset="2"/>
              <a:buChar char="§"/>
            </a:pPr>
            <a:endParaRPr lang="en-GB" altLang="en-US" sz="2400" b="1" dirty="0">
              <a:latin typeface="Arial" panose="020B0604020202020204" pitchFamily="34" charset="0"/>
              <a:ea typeface="ＭＳ Ｐゴシック" panose="020B0600070205080204" pitchFamily="34" charset="-128"/>
              <a:cs typeface="Arial" panose="020B0604020202020204" pitchFamily="34" charset="0"/>
            </a:endParaRPr>
          </a:p>
          <a:p>
            <a:pPr algn="just">
              <a:buFont typeface="Wingdings" panose="05000000000000000000" pitchFamily="2" charset="2"/>
              <a:buChar char="§"/>
            </a:pPr>
            <a:r>
              <a:rPr lang="en-GB" altLang="en-US" sz="2400" b="1" dirty="0">
                <a:latin typeface="Arial" panose="020B0604020202020204" pitchFamily="34" charset="0"/>
                <a:ea typeface="ＭＳ Ｐゴシック" panose="020B0600070205080204" pitchFamily="34" charset="-128"/>
                <a:cs typeface="Arial" panose="020B0604020202020204" pitchFamily="34" charset="0"/>
              </a:rPr>
              <a:t>Discuss various GLOBAL Strategies businesses uses to expand abroad</a:t>
            </a:r>
          </a:p>
          <a:p>
            <a:pPr algn="just">
              <a:buFont typeface="Wingdings" panose="05000000000000000000" pitchFamily="2" charset="2"/>
              <a:buChar char="§"/>
            </a:pPr>
            <a:endParaRPr lang="en-GB" altLang="en-US" sz="2400" b="1" dirty="0">
              <a:latin typeface="Arial" panose="020B0604020202020204" pitchFamily="34" charset="0"/>
              <a:ea typeface="ＭＳ Ｐゴシック" panose="020B0600070205080204" pitchFamily="34" charset="-128"/>
              <a:cs typeface="Arial" panose="020B0604020202020204" pitchFamily="34" charset="0"/>
            </a:endParaRPr>
          </a:p>
          <a:p>
            <a:pPr algn="just">
              <a:buFont typeface="Wingdings" panose="05000000000000000000" pitchFamily="2" charset="2"/>
              <a:buChar char="§"/>
            </a:pPr>
            <a:r>
              <a:rPr lang="en-GB" altLang="en-US" sz="2400" b="1" dirty="0">
                <a:latin typeface="Arial" panose="020B0604020202020204" pitchFamily="34" charset="0"/>
                <a:ea typeface="ＭＳ Ｐゴシック" panose="020B0600070205080204" pitchFamily="34" charset="-128"/>
                <a:cs typeface="Arial" panose="020B0604020202020204" pitchFamily="34" charset="0"/>
              </a:rPr>
              <a:t>Strategies use to analyse global businesses competitiveness, and profitability of firms</a:t>
            </a:r>
          </a:p>
          <a:p>
            <a:pPr marL="0" indent="0" algn="just">
              <a:buNone/>
            </a:pPr>
            <a:endParaRPr lang="en-GB" altLang="en-US" sz="2000" dirty="0">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3030484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7867C-19A4-40B6-9105-1288ACE85F78}"/>
              </a:ext>
            </a:extLst>
          </p:cNvPr>
          <p:cNvSpPr>
            <a:spLocks noGrp="1"/>
          </p:cNvSpPr>
          <p:nvPr>
            <p:ph type="title"/>
          </p:nvPr>
        </p:nvSpPr>
        <p:spPr>
          <a:xfrm>
            <a:off x="395536" y="14988"/>
            <a:ext cx="8568952" cy="605700"/>
          </a:xfrm>
        </p:spPr>
        <p:txBody>
          <a:bodyPr>
            <a:normAutofit fontScale="90000"/>
          </a:bodyPr>
          <a:lstStyle/>
          <a:p>
            <a:r>
              <a:rPr lang="en-GB" sz="3600" b="1" dirty="0">
                <a:latin typeface="Arial" panose="020B0604020202020204" pitchFamily="34" charset="0"/>
                <a:cs typeface="Arial" panose="020B0604020202020204" pitchFamily="34" charset="0"/>
              </a:rPr>
              <a:t>Business Purpose and Internal Value Chain </a:t>
            </a:r>
          </a:p>
        </p:txBody>
      </p:sp>
      <p:sp>
        <p:nvSpPr>
          <p:cNvPr id="3" name="Content Placeholder 2">
            <a:extLst>
              <a:ext uri="{FF2B5EF4-FFF2-40B4-BE49-F238E27FC236}">
                <a16:creationId xmlns:a16="http://schemas.microsoft.com/office/drawing/2014/main" id="{BC3F868C-FA70-4C4C-A276-340EB8FB910A}"/>
              </a:ext>
            </a:extLst>
          </p:cNvPr>
          <p:cNvSpPr>
            <a:spLocks noGrp="1"/>
          </p:cNvSpPr>
          <p:nvPr>
            <p:ph idx="1"/>
          </p:nvPr>
        </p:nvSpPr>
        <p:spPr>
          <a:xfrm>
            <a:off x="107504" y="601366"/>
            <a:ext cx="8928992" cy="5131890"/>
          </a:xfrm>
        </p:spPr>
        <p:txBody>
          <a:bodyPr>
            <a:noAutofit/>
          </a:bodyPr>
          <a:lstStyle/>
          <a:p>
            <a:pPr algn="just">
              <a:buFont typeface="Wingdings" panose="05000000000000000000" pitchFamily="2" charset="2"/>
              <a:buChar char="§"/>
            </a:pPr>
            <a:r>
              <a:rPr lang="en-GB" altLang="en-US" sz="2400" dirty="0">
                <a:latin typeface="Arial" panose="020B0604020202020204" pitchFamily="34" charset="0"/>
                <a:ea typeface="ＭＳ Ｐゴシック" panose="020B0600070205080204" pitchFamily="34" charset="-128"/>
                <a:cs typeface="Arial" panose="020B0604020202020204" pitchFamily="34" charset="0"/>
              </a:rPr>
              <a:t>Businesses exist mainly to produce, sell and make profit</a:t>
            </a:r>
          </a:p>
          <a:p>
            <a:pPr algn="just">
              <a:buFont typeface="Wingdings" panose="05000000000000000000" pitchFamily="2" charset="2"/>
              <a:buChar char="§"/>
            </a:pPr>
            <a:r>
              <a:rPr lang="en-GB" altLang="en-US" sz="2400" dirty="0">
                <a:latin typeface="Arial" panose="020B0604020202020204" pitchFamily="34" charset="0"/>
                <a:ea typeface="ＭＳ Ｐゴシック" panose="020B0600070205080204" pitchFamily="34" charset="-128"/>
                <a:cs typeface="Arial" panose="020B0604020202020204" pitchFamily="34" charset="0"/>
              </a:rPr>
              <a:t>The entire supply chain is important (see lecture 1)</a:t>
            </a:r>
          </a:p>
          <a:p>
            <a:pPr marL="0" indent="0" algn="just">
              <a:buNone/>
            </a:pPr>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pPr algn="just">
              <a:buFont typeface="Wingdings" panose="05000000000000000000" pitchFamily="2" charset="2"/>
              <a:buChar char="§"/>
            </a:pPr>
            <a:r>
              <a:rPr lang="en-GB" altLang="en-US" sz="2400" dirty="0">
                <a:latin typeface="Arial" panose="020B0604020202020204" pitchFamily="34" charset="0"/>
                <a:ea typeface="ＭＳ Ｐゴシック" panose="020B0600070205080204" pitchFamily="34" charset="-128"/>
                <a:cs typeface="Arial" panose="020B0604020202020204" pitchFamily="34" charset="0"/>
              </a:rPr>
              <a:t>Key aspect of the supply chain network is the internal value chain, and the external value chain</a:t>
            </a:r>
          </a:p>
          <a:p>
            <a:pPr marL="0" indent="0" algn="just">
              <a:buNone/>
            </a:pPr>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pPr algn="just">
              <a:buFont typeface="Wingdings" panose="05000000000000000000" pitchFamily="2" charset="2"/>
              <a:buChar char="§"/>
            </a:pPr>
            <a:r>
              <a:rPr lang="en-GB" altLang="en-US" sz="2400" dirty="0">
                <a:latin typeface="Arial" panose="020B0604020202020204" pitchFamily="34" charset="0"/>
                <a:ea typeface="ＭＳ Ｐゴシック" panose="020B0600070205080204" pitchFamily="34" charset="-128"/>
                <a:cs typeface="Arial" panose="020B0604020202020204" pitchFamily="34" charset="0"/>
              </a:rPr>
              <a:t>The internal value chain is the set of internal activities/processes/task that help to create a product (primary and support activities exist internally)</a:t>
            </a:r>
          </a:p>
          <a:p>
            <a:pPr marL="0" indent="0" algn="just">
              <a:buNone/>
            </a:pPr>
            <a:endParaRPr lang="en-GB" altLang="en-US" sz="2400" dirty="0">
              <a:latin typeface="Arial" panose="020B0604020202020204" pitchFamily="34" charset="0"/>
              <a:ea typeface="ＭＳ Ｐゴシック" panose="020B0600070205080204" pitchFamily="34" charset="-128"/>
              <a:cs typeface="Arial" panose="020B0604020202020204" pitchFamily="34" charset="0"/>
            </a:endParaRPr>
          </a:p>
          <a:p>
            <a:pPr algn="just">
              <a:buFont typeface="Wingdings" panose="05000000000000000000" pitchFamily="2" charset="2"/>
              <a:buChar char="§"/>
            </a:pPr>
            <a:r>
              <a:rPr lang="en-GB" altLang="en-US" sz="2400" dirty="0">
                <a:latin typeface="Arial" panose="020B0604020202020204" pitchFamily="34" charset="0"/>
                <a:ea typeface="ＭＳ Ｐゴシック" panose="020B0600070205080204" pitchFamily="34" charset="-128"/>
                <a:cs typeface="Arial" panose="020B0604020202020204" pitchFamily="34" charset="0"/>
              </a:rPr>
              <a:t>The external or the global value chain is the set of activities that link all business operations globally</a:t>
            </a:r>
          </a:p>
          <a:p>
            <a:pPr marL="0" indent="0" algn="just">
              <a:buNone/>
            </a:pPr>
            <a:endParaRPr lang="en-GB" altLang="en-US" sz="2000" dirty="0">
              <a:latin typeface="Arial" panose="020B0604020202020204" pitchFamily="34" charset="0"/>
              <a:ea typeface="ＭＳ Ｐゴシック" panose="020B0600070205080204" pitchFamily="34" charset="-128"/>
              <a:cs typeface="Arial" panose="020B0604020202020204" pitchFamily="34" charset="0"/>
            </a:endParaRPr>
          </a:p>
        </p:txBody>
      </p:sp>
    </p:spTree>
    <p:extLst>
      <p:ext uri="{BB962C8B-B14F-4D97-AF65-F5344CB8AC3E}">
        <p14:creationId xmlns:p14="http://schemas.microsoft.com/office/powerpoint/2010/main" val="25142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7867C-19A4-40B6-9105-1288ACE85F78}"/>
              </a:ext>
            </a:extLst>
          </p:cNvPr>
          <p:cNvSpPr>
            <a:spLocks noGrp="1"/>
          </p:cNvSpPr>
          <p:nvPr>
            <p:ph type="title"/>
          </p:nvPr>
        </p:nvSpPr>
        <p:spPr>
          <a:xfrm>
            <a:off x="457200" y="0"/>
            <a:ext cx="8229600" cy="634082"/>
          </a:xfrm>
        </p:spPr>
        <p:txBody>
          <a:bodyPr anchor="ctr">
            <a:normAutofit fontScale="90000"/>
          </a:bodyPr>
          <a:lstStyle/>
          <a:p>
            <a:r>
              <a:rPr lang="en-GB" b="1" dirty="0"/>
              <a:t>Internal Value Chain </a:t>
            </a:r>
          </a:p>
        </p:txBody>
      </p:sp>
      <p:sp>
        <p:nvSpPr>
          <p:cNvPr id="3" name="Content Placeholder 2">
            <a:extLst>
              <a:ext uri="{FF2B5EF4-FFF2-40B4-BE49-F238E27FC236}">
                <a16:creationId xmlns:a16="http://schemas.microsoft.com/office/drawing/2014/main" id="{BC3F868C-FA70-4C4C-A276-340EB8FB910A}"/>
              </a:ext>
            </a:extLst>
          </p:cNvPr>
          <p:cNvSpPr>
            <a:spLocks noGrp="1"/>
          </p:cNvSpPr>
          <p:nvPr>
            <p:ph sz="half" idx="1"/>
          </p:nvPr>
        </p:nvSpPr>
        <p:spPr>
          <a:xfrm>
            <a:off x="107504" y="634082"/>
            <a:ext cx="8928992" cy="1286018"/>
          </a:xfrm>
        </p:spPr>
        <p:txBody>
          <a:bodyPr>
            <a:normAutofit fontScale="85000" lnSpcReduction="10000"/>
          </a:bodyPr>
          <a:lstStyle/>
          <a:p>
            <a:pPr>
              <a:buFont typeface="Wingdings" panose="05000000000000000000" pitchFamily="2" charset="2"/>
              <a:buChar char="§"/>
            </a:pPr>
            <a:r>
              <a:rPr lang="en-US" altLang="en-US" dirty="0"/>
              <a:t>Processes/activities involved in creating a product or perform a service (primary and support activities supports production</a:t>
            </a:r>
            <a:br>
              <a:rPr lang="en-US" altLang="en-US" dirty="0"/>
            </a:br>
            <a:endParaRPr lang="en-GB" altLang="en-US" dirty="0"/>
          </a:p>
        </p:txBody>
      </p:sp>
      <p:pic>
        <p:nvPicPr>
          <p:cNvPr id="4" name="Picture 6" descr="des30417_0301">
            <a:extLst>
              <a:ext uri="{FF2B5EF4-FFF2-40B4-BE49-F238E27FC236}">
                <a16:creationId xmlns:a16="http://schemas.microsoft.com/office/drawing/2014/main" id="{DF8B009E-AC2F-F333-C043-EC93DB1446EF}"/>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7504" y="1700808"/>
            <a:ext cx="9036496" cy="3600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6308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 fill="hold"/>
                                        <p:tgtEl>
                                          <p:spTgt spid="4"/>
                                        </p:tgtEl>
                                        <p:attrNameLst>
                                          <p:attrName>ppt_w</p:attrName>
                                        </p:attrNameLst>
                                      </p:cBhvr>
                                      <p:tavLst>
                                        <p:tav tm="0">
                                          <p:val>
                                            <p:fltVal val="0"/>
                                          </p:val>
                                        </p:tav>
                                        <p:tav tm="100000">
                                          <p:val>
                                            <p:strVal val="#ppt_w"/>
                                          </p:val>
                                        </p:tav>
                                      </p:tavLst>
                                    </p:anim>
                                    <p:anim calcmode="lin" valueType="num">
                                      <p:cBhvr>
                                        <p:cTn id="22" dur="500" fill="hold"/>
                                        <p:tgtEl>
                                          <p:spTgt spid="4"/>
                                        </p:tgtEl>
                                        <p:attrNameLst>
                                          <p:attrName>ppt_h</p:attrName>
                                        </p:attrNameLst>
                                      </p:cBhvr>
                                      <p:tavLst>
                                        <p:tav tm="0">
                                          <p:val>
                                            <p:fltVal val="0"/>
                                          </p:val>
                                        </p:tav>
                                        <p:tav tm="100000">
                                          <p:val>
                                            <p:strVal val="#ppt_h"/>
                                          </p:val>
                                        </p:tav>
                                      </p:tavLst>
                                    </p:anim>
                                    <p:animEffect transition="in" filter="fade">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268760"/>
          </a:xfrm>
        </p:spPr>
        <p:txBody>
          <a:bodyPr>
            <a:normAutofit/>
          </a:bodyPr>
          <a:lstStyle/>
          <a:p>
            <a:r>
              <a:rPr lang="en-GB" b="1" dirty="0"/>
              <a:t>The External Value Chain</a:t>
            </a:r>
          </a:p>
        </p:txBody>
      </p:sp>
      <p:sp>
        <p:nvSpPr>
          <p:cNvPr id="3" name="Content Placeholder 2"/>
          <p:cNvSpPr>
            <a:spLocks noGrp="1"/>
          </p:cNvSpPr>
          <p:nvPr>
            <p:ph idx="1"/>
          </p:nvPr>
        </p:nvSpPr>
        <p:spPr>
          <a:xfrm>
            <a:off x="359024" y="1556792"/>
            <a:ext cx="8784976" cy="3917032"/>
          </a:xfrm>
        </p:spPr>
        <p:txBody>
          <a:bodyPr/>
          <a:lstStyle/>
          <a:p>
            <a:r>
              <a:rPr lang="en-GB" dirty="0"/>
              <a:t>Sequence of all functional activities required in the process of value creation</a:t>
            </a:r>
          </a:p>
          <a:p>
            <a:pPr marL="0" indent="0">
              <a:buNone/>
            </a:pPr>
            <a:endParaRPr lang="en-GB" dirty="0"/>
          </a:p>
          <a:p>
            <a:r>
              <a:rPr lang="en-GB" dirty="0"/>
              <a:t>Description of the full range of activities needed to create a product or service</a:t>
            </a:r>
          </a:p>
          <a:p>
            <a:endParaRPr lang="en-GB" dirty="0"/>
          </a:p>
        </p:txBody>
      </p:sp>
    </p:spTree>
    <p:extLst>
      <p:ext uri="{BB962C8B-B14F-4D97-AF65-F5344CB8AC3E}">
        <p14:creationId xmlns:p14="http://schemas.microsoft.com/office/powerpoint/2010/main" val="227790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634082"/>
          </a:xfrm>
        </p:spPr>
        <p:txBody>
          <a:bodyPr>
            <a:normAutofit fontScale="90000"/>
          </a:bodyPr>
          <a:lstStyle/>
          <a:p>
            <a:r>
              <a:rPr lang="en-GB" b="1" dirty="0"/>
              <a:t>The Global Value Chain (GVC)</a:t>
            </a:r>
          </a:p>
        </p:txBody>
      </p:sp>
      <p:sp>
        <p:nvSpPr>
          <p:cNvPr id="3" name="Content Placeholder 2"/>
          <p:cNvSpPr>
            <a:spLocks noGrp="1"/>
          </p:cNvSpPr>
          <p:nvPr>
            <p:ph idx="1"/>
          </p:nvPr>
        </p:nvSpPr>
        <p:spPr>
          <a:xfrm>
            <a:off x="179512" y="908720"/>
            <a:ext cx="8784976" cy="4752528"/>
          </a:xfrm>
        </p:spPr>
        <p:txBody>
          <a:bodyPr>
            <a:normAutofit fontScale="77500" lnSpcReduction="20000"/>
          </a:bodyPr>
          <a:lstStyle/>
          <a:p>
            <a:r>
              <a:rPr lang="en-GB" dirty="0">
                <a:latin typeface="Arial" panose="020B0604020202020204" pitchFamily="34" charset="0"/>
                <a:cs typeface="Arial" panose="020B0604020202020204" pitchFamily="34" charset="0"/>
              </a:rPr>
              <a:t>The value chain becomes </a:t>
            </a:r>
            <a:r>
              <a:rPr lang="en-GB" b="1" i="1" dirty="0">
                <a:latin typeface="Arial" panose="020B0604020202020204" pitchFamily="34" charset="0"/>
                <a:cs typeface="Arial" panose="020B0604020202020204" pitchFamily="34" charset="0"/>
              </a:rPr>
              <a:t>global</a:t>
            </a:r>
            <a:r>
              <a:rPr lang="en-GB" dirty="0">
                <a:latin typeface="Arial" panose="020B0604020202020204" pitchFamily="34" charset="0"/>
                <a:cs typeface="Arial" panose="020B0604020202020204" pitchFamily="34" charset="0"/>
              </a:rPr>
              <a:t> when the sequence and full range of activities to produce or provide a service involves </a:t>
            </a:r>
            <a:r>
              <a:rPr lang="en-GB" b="1" i="1" dirty="0">
                <a:latin typeface="Arial" panose="020B0604020202020204" pitchFamily="34" charset="0"/>
                <a:cs typeface="Arial" panose="020B0604020202020204" pitchFamily="34" charset="0"/>
              </a:rPr>
              <a:t>more than one country</a:t>
            </a:r>
          </a:p>
          <a:p>
            <a:pPr marL="0" indent="0">
              <a:buNone/>
            </a:pPr>
            <a:endParaRPr lang="en-GB" b="1" i="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Many businesses nowadays have partner suppliers or allow part of their product or service to be produced and assembled abroad</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Think about Airbus (European Aerospace manufacturer</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Airbus has more than 8000 direct and 18000 indirect suppliers from over 100 countries supply parts, components, systems and services</a:t>
            </a:r>
          </a:p>
        </p:txBody>
      </p:sp>
    </p:spTree>
    <p:extLst>
      <p:ext uri="{BB962C8B-B14F-4D97-AF65-F5344CB8AC3E}">
        <p14:creationId xmlns:p14="http://schemas.microsoft.com/office/powerpoint/2010/main" val="197188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634082"/>
          </a:xfrm>
        </p:spPr>
        <p:txBody>
          <a:bodyPr>
            <a:normAutofit fontScale="90000"/>
          </a:bodyPr>
          <a:lstStyle/>
          <a:p>
            <a:r>
              <a:rPr lang="en-GB" b="1" dirty="0"/>
              <a:t>Evolution of the Value Chain</a:t>
            </a:r>
          </a:p>
        </p:txBody>
      </p:sp>
      <p:sp>
        <p:nvSpPr>
          <p:cNvPr id="10" name="Rectangle 9">
            <a:extLst>
              <a:ext uri="{FF2B5EF4-FFF2-40B4-BE49-F238E27FC236}">
                <a16:creationId xmlns:a16="http://schemas.microsoft.com/office/drawing/2014/main" id="{D900E761-97F7-A09C-8B73-E4DCE49AC8A2}"/>
              </a:ext>
            </a:extLst>
          </p:cNvPr>
          <p:cNvSpPr/>
          <p:nvPr/>
        </p:nvSpPr>
        <p:spPr>
          <a:xfrm>
            <a:off x="107504" y="634082"/>
            <a:ext cx="1872208" cy="1556525"/>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sz="2000" b="1" dirty="0"/>
              <a:t>1977</a:t>
            </a:r>
          </a:p>
          <a:p>
            <a:pPr algn="ctr"/>
            <a:r>
              <a:rPr lang="en-GB" sz="2000" b="1" dirty="0"/>
              <a:t>The Commodity Chain:</a:t>
            </a:r>
          </a:p>
          <a:p>
            <a:pPr algn="ctr"/>
            <a:endParaRPr lang="en-GB" dirty="0"/>
          </a:p>
        </p:txBody>
      </p:sp>
      <p:sp>
        <p:nvSpPr>
          <p:cNvPr id="11" name="Content Placeholder 10">
            <a:extLst>
              <a:ext uri="{FF2B5EF4-FFF2-40B4-BE49-F238E27FC236}">
                <a16:creationId xmlns:a16="http://schemas.microsoft.com/office/drawing/2014/main" id="{D7BC2458-A63C-B86F-C45C-4A787945FC07}"/>
              </a:ext>
            </a:extLst>
          </p:cNvPr>
          <p:cNvSpPr>
            <a:spLocks noGrp="1"/>
          </p:cNvSpPr>
          <p:nvPr>
            <p:ph idx="1"/>
          </p:nvPr>
        </p:nvSpPr>
        <p:spPr>
          <a:xfrm>
            <a:off x="4515725" y="3249524"/>
            <a:ext cx="2309335" cy="1700541"/>
          </a:xfrm>
          <a:prstGeom prst="rect">
            <a:avLst/>
          </a:prstGeom>
        </p:spPr>
        <p:style>
          <a:lnRef idx="1">
            <a:schemeClr val="accent4"/>
          </a:lnRef>
          <a:fillRef idx="2">
            <a:schemeClr val="accent4"/>
          </a:fillRef>
          <a:effectRef idx="1">
            <a:schemeClr val="accent4"/>
          </a:effectRef>
          <a:fontRef idx="minor">
            <a:schemeClr val="dk1"/>
          </a:fontRef>
        </p:style>
        <p:txBody>
          <a:bodyPr rtlCol="0" anchor="ctr">
            <a:normAutofit fontScale="92500" lnSpcReduction="20000"/>
          </a:bodyPr>
          <a:lstStyle/>
          <a:p>
            <a:pPr marL="0" indent="0" algn="ctr">
              <a:buNone/>
            </a:pPr>
            <a:r>
              <a:rPr lang="en-GB" b="1" dirty="0"/>
              <a:t>2000s</a:t>
            </a:r>
          </a:p>
          <a:p>
            <a:pPr marL="0" indent="0" algn="ctr">
              <a:buNone/>
            </a:pPr>
            <a:r>
              <a:rPr lang="en-GB" b="1" dirty="0"/>
              <a:t>Global Value Chain (GVC)</a:t>
            </a:r>
          </a:p>
        </p:txBody>
      </p:sp>
      <p:sp>
        <p:nvSpPr>
          <p:cNvPr id="12" name="Rectangle 11">
            <a:extLst>
              <a:ext uri="{FF2B5EF4-FFF2-40B4-BE49-F238E27FC236}">
                <a16:creationId xmlns:a16="http://schemas.microsoft.com/office/drawing/2014/main" id="{A151F014-9BDF-8853-4019-7D0581304B4D}"/>
              </a:ext>
            </a:extLst>
          </p:cNvPr>
          <p:cNvSpPr/>
          <p:nvPr/>
        </p:nvSpPr>
        <p:spPr>
          <a:xfrm>
            <a:off x="2606212" y="1930356"/>
            <a:ext cx="2139551" cy="172343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GB" sz="2200" b="1" dirty="0"/>
              <a:t>1994</a:t>
            </a:r>
          </a:p>
          <a:p>
            <a:pPr algn="ctr"/>
            <a:r>
              <a:rPr lang="en-GB" sz="2200" b="1" dirty="0"/>
              <a:t>Global Commodity Chain (GCV)</a:t>
            </a:r>
          </a:p>
        </p:txBody>
      </p:sp>
      <p:sp>
        <p:nvSpPr>
          <p:cNvPr id="13" name="Rectangle 12">
            <a:extLst>
              <a:ext uri="{FF2B5EF4-FFF2-40B4-BE49-F238E27FC236}">
                <a16:creationId xmlns:a16="http://schemas.microsoft.com/office/drawing/2014/main" id="{9CC7F9A8-5832-6F1B-91EC-DBD13EAB8B76}"/>
              </a:ext>
            </a:extLst>
          </p:cNvPr>
          <p:cNvSpPr/>
          <p:nvPr/>
        </p:nvSpPr>
        <p:spPr>
          <a:xfrm>
            <a:off x="6756996" y="4115743"/>
            <a:ext cx="2309335" cy="1556525"/>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en-GB" b="1" dirty="0"/>
              <a:t>2007</a:t>
            </a:r>
          </a:p>
          <a:p>
            <a:pPr algn="ctr"/>
            <a:r>
              <a:rPr lang="en-GB" b="1" dirty="0"/>
              <a:t>Global Value Network (GVN)</a:t>
            </a:r>
          </a:p>
          <a:p>
            <a:pPr algn="ctr"/>
            <a:r>
              <a:rPr lang="en-GB" dirty="0"/>
              <a:t>Businesses more interconnected</a:t>
            </a:r>
          </a:p>
        </p:txBody>
      </p:sp>
      <p:sp>
        <p:nvSpPr>
          <p:cNvPr id="14" name="Rectangle 13">
            <a:extLst>
              <a:ext uri="{FF2B5EF4-FFF2-40B4-BE49-F238E27FC236}">
                <a16:creationId xmlns:a16="http://schemas.microsoft.com/office/drawing/2014/main" id="{123BE0B1-0ADC-2D30-9E0F-4B9C8970B394}"/>
              </a:ext>
            </a:extLst>
          </p:cNvPr>
          <p:cNvSpPr/>
          <p:nvPr/>
        </p:nvSpPr>
        <p:spPr>
          <a:xfrm>
            <a:off x="107504" y="2306093"/>
            <a:ext cx="1872208" cy="1556525"/>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GB" b="1" dirty="0"/>
              <a:t>1985</a:t>
            </a:r>
          </a:p>
          <a:p>
            <a:pPr algn="ctr"/>
            <a:r>
              <a:rPr lang="en-GB" b="1" dirty="0"/>
              <a:t>Porters Value Chain (PVC)</a:t>
            </a:r>
          </a:p>
        </p:txBody>
      </p:sp>
      <p:cxnSp>
        <p:nvCxnSpPr>
          <p:cNvPr id="16" name="Straight Arrow Connector 15">
            <a:extLst>
              <a:ext uri="{FF2B5EF4-FFF2-40B4-BE49-F238E27FC236}">
                <a16:creationId xmlns:a16="http://schemas.microsoft.com/office/drawing/2014/main" id="{92228805-6606-D629-CC5E-F54E64B66E64}"/>
              </a:ext>
            </a:extLst>
          </p:cNvPr>
          <p:cNvCxnSpPr>
            <a:cxnSpLocks/>
          </p:cNvCxnSpPr>
          <p:nvPr/>
        </p:nvCxnSpPr>
        <p:spPr>
          <a:xfrm>
            <a:off x="2051720" y="1717406"/>
            <a:ext cx="576312" cy="4572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A6D49D4E-3446-5F23-5679-496AFAA26D15}"/>
              </a:ext>
            </a:extLst>
          </p:cNvPr>
          <p:cNvCxnSpPr>
            <a:cxnSpLocks/>
          </p:cNvCxnSpPr>
          <p:nvPr/>
        </p:nvCxnSpPr>
        <p:spPr>
          <a:xfrm flipV="1">
            <a:off x="1979712" y="2222794"/>
            <a:ext cx="648320" cy="486126"/>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 name="Rectangle 2">
            <a:extLst>
              <a:ext uri="{FF2B5EF4-FFF2-40B4-BE49-F238E27FC236}">
                <a16:creationId xmlns:a16="http://schemas.microsoft.com/office/drawing/2014/main" id="{7779E527-0315-DC7E-B759-9E230AFD716C}"/>
              </a:ext>
            </a:extLst>
          </p:cNvPr>
          <p:cNvSpPr/>
          <p:nvPr/>
        </p:nvSpPr>
        <p:spPr>
          <a:xfrm>
            <a:off x="5508104" y="642044"/>
            <a:ext cx="3604089" cy="2138884"/>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sz="2000" b="1" dirty="0"/>
              <a:t>2011</a:t>
            </a:r>
          </a:p>
          <a:p>
            <a:pPr algn="ctr"/>
            <a:r>
              <a:rPr lang="en-GB" sz="2000" b="1" dirty="0"/>
              <a:t>Sustainable Value Chain (SVC)</a:t>
            </a:r>
          </a:p>
          <a:p>
            <a:pPr algn="ctr"/>
            <a:r>
              <a:rPr lang="en-GB" sz="2000" dirty="0"/>
              <a:t>Make business connections and dependencies sustainable (think environment and social impact)</a:t>
            </a:r>
          </a:p>
        </p:txBody>
      </p:sp>
      <p:pic>
        <p:nvPicPr>
          <p:cNvPr id="5" name="Picture 4">
            <a:extLst>
              <a:ext uri="{FF2B5EF4-FFF2-40B4-BE49-F238E27FC236}">
                <a16:creationId xmlns:a16="http://schemas.microsoft.com/office/drawing/2014/main" id="{66C9E85C-0855-5DFF-744B-80F553743F54}"/>
              </a:ext>
            </a:extLst>
          </p:cNvPr>
          <p:cNvPicPr>
            <a:picLocks noChangeAspect="1"/>
          </p:cNvPicPr>
          <p:nvPr/>
        </p:nvPicPr>
        <p:blipFill>
          <a:blip r:embed="rId2"/>
          <a:stretch>
            <a:fillRect/>
          </a:stretch>
        </p:blipFill>
        <p:spPr>
          <a:xfrm rot="19142172">
            <a:off x="7366568" y="2673460"/>
            <a:ext cx="1432375" cy="1152128"/>
          </a:xfrm>
          <a:prstGeom prst="rect">
            <a:avLst/>
          </a:prstGeom>
        </p:spPr>
      </p:pic>
    </p:spTree>
    <p:extLst>
      <p:ext uri="{BB962C8B-B14F-4D97-AF65-F5344CB8AC3E}">
        <p14:creationId xmlns:p14="http://schemas.microsoft.com/office/powerpoint/2010/main" val="338449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17"/>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fltVal val="0"/>
                                          </p:val>
                                        </p:tav>
                                        <p:tav tm="100000">
                                          <p:val>
                                            <p:strVal val="#ppt_h"/>
                                          </p:val>
                                        </p:tav>
                                      </p:tavLst>
                                    </p:anim>
                                    <p:animEffect transition="in" filter="fade">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bg/>
                                          </p:spTgt>
                                        </p:tgtEl>
                                        <p:attrNameLst>
                                          <p:attrName>style.visibility</p:attrName>
                                        </p:attrNameLst>
                                      </p:cBhvr>
                                      <p:to>
                                        <p:strVal val="visible"/>
                                      </p:to>
                                    </p:set>
                                    <p:animEffect transition="in" filter="barn(inVertical)">
                                      <p:cBhvr>
                                        <p:cTn id="37" dur="500"/>
                                        <p:tgtEl>
                                          <p:spTgt spid="11">
                                            <p:bg/>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1">
                                            <p:txEl>
                                              <p:pRg st="0" end="0"/>
                                            </p:txEl>
                                          </p:spTgt>
                                        </p:tgtEl>
                                        <p:attrNameLst>
                                          <p:attrName>style.visibility</p:attrName>
                                        </p:attrNameLst>
                                      </p:cBhvr>
                                      <p:to>
                                        <p:strVal val="visible"/>
                                      </p:to>
                                    </p:set>
                                    <p:animEffect transition="in" filter="barn(inVertical)">
                                      <p:cBhvr>
                                        <p:cTn id="42" dur="500"/>
                                        <p:tgtEl>
                                          <p:spTgt spid="11">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1">
                                            <p:txEl>
                                              <p:pRg st="1" end="1"/>
                                            </p:txEl>
                                          </p:spTgt>
                                        </p:tgtEl>
                                        <p:attrNameLst>
                                          <p:attrName>style.visibility</p:attrName>
                                        </p:attrNameLst>
                                      </p:cBhvr>
                                      <p:to>
                                        <p:strVal val="visible"/>
                                      </p:to>
                                    </p:set>
                                    <p:animEffect transition="in" filter="barn(inVertical)">
                                      <p:cBhvr>
                                        <p:cTn id="47" dur="500"/>
                                        <p:tgtEl>
                                          <p:spTgt spid="11">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circle(in)">
                                      <p:cBhvr>
                                        <p:cTn id="52" dur="20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circle(in)">
                                      <p:cBhvr>
                                        <p:cTn id="57" dur="2000"/>
                                        <p:tgtEl>
                                          <p:spTgt spid="3"/>
                                        </p:tgtEl>
                                      </p:cBhvr>
                                    </p:animEffec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nodeType="clickEffect">
                                  <p:stCondLst>
                                    <p:cond delay="0"/>
                                  </p:stCondLst>
                                  <p:childTnLst>
                                    <p:set>
                                      <p:cBhvr>
                                        <p:cTn id="6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animBg="1"/>
      <p:bldP spid="11" grpId="0" build="p" animBg="1"/>
      <p:bldP spid="12" grpId="0" animBg="1"/>
      <p:bldP spid="13" grpId="0" animBg="1"/>
      <p:bldP spid="14" grpId="0" animBg="1"/>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Evolution of the Value Chain</a:t>
            </a:r>
          </a:p>
        </p:txBody>
      </p:sp>
      <p:sp>
        <p:nvSpPr>
          <p:cNvPr id="3" name="Content Placeholder 2"/>
          <p:cNvSpPr>
            <a:spLocks noGrp="1"/>
          </p:cNvSpPr>
          <p:nvPr>
            <p:ph idx="1"/>
          </p:nvPr>
        </p:nvSpPr>
        <p:spPr/>
        <p:txBody>
          <a:bodyPr/>
          <a:lstStyle/>
          <a:p>
            <a:r>
              <a:rPr lang="en-GB" dirty="0">
                <a:hlinkClick r:id="rId2"/>
              </a:rPr>
              <a:t>s11301-019-00164-7.pdf</a:t>
            </a:r>
            <a:endParaRPr lang="en-GB" dirty="0"/>
          </a:p>
          <a:p>
            <a:r>
              <a:rPr lang="en-GB" dirty="0"/>
              <a:t>Please read about the global value chain</a:t>
            </a:r>
          </a:p>
        </p:txBody>
      </p:sp>
    </p:spTree>
    <p:extLst>
      <p:ext uri="{BB962C8B-B14F-4D97-AF65-F5344CB8AC3E}">
        <p14:creationId xmlns:p14="http://schemas.microsoft.com/office/powerpoint/2010/main" val="2815397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229600" cy="1143000"/>
          </a:xfrm>
        </p:spPr>
        <p:txBody>
          <a:bodyPr>
            <a:normAutofit fontScale="90000"/>
          </a:bodyPr>
          <a:lstStyle/>
          <a:p>
            <a:r>
              <a:rPr lang="en-GB" b="1" dirty="0"/>
              <a:t>Competition and the Value Chain</a:t>
            </a:r>
          </a:p>
        </p:txBody>
      </p:sp>
      <p:sp>
        <p:nvSpPr>
          <p:cNvPr id="3" name="Content Placeholder 2"/>
          <p:cNvSpPr>
            <a:spLocks noGrp="1"/>
          </p:cNvSpPr>
          <p:nvPr>
            <p:ph idx="1"/>
          </p:nvPr>
        </p:nvSpPr>
        <p:spPr>
          <a:xfrm>
            <a:off x="107504" y="980728"/>
            <a:ext cx="9036496" cy="4824536"/>
          </a:xfrm>
        </p:spPr>
        <p:txBody>
          <a:bodyPr>
            <a:normAutofit lnSpcReduction="10000"/>
          </a:bodyPr>
          <a:lstStyle/>
          <a:p>
            <a:r>
              <a:rPr lang="en-GB" sz="2400" dirty="0">
                <a:latin typeface="Arial" panose="020B0604020202020204" pitchFamily="34" charset="0"/>
                <a:cs typeface="Arial" panose="020B0604020202020204" pitchFamily="34" charset="0"/>
              </a:rPr>
              <a:t>Competition in local markets are increasingly fierce due to the market economy principles which states that the private sector is the main source of efficient resource allocation</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Hence, domestic markets in some countries are saturated or getting close to saturation due to the entrepreneurial innovations</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Hence, many firms have explored other markets or attempting to do so in order to remain competitive and to survive</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International Trade and Globalisation has been born out of this</a:t>
            </a:r>
          </a:p>
        </p:txBody>
      </p:sp>
    </p:spTree>
    <p:extLst>
      <p:ext uri="{BB962C8B-B14F-4D97-AF65-F5344CB8AC3E}">
        <p14:creationId xmlns:p14="http://schemas.microsoft.com/office/powerpoint/2010/main" val="373912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 calcmode="lin" valueType="num">
                                      <p:cBhvr>
                                        <p:cTn id="28"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0" dur="500"/>
                                        <p:tgtEl>
                                          <p:spTgt spid="3">
                                            <p:txEl>
                                              <p:pRg st="4" end="4"/>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p:cTn id="35"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229600" cy="1268760"/>
          </a:xfrm>
        </p:spPr>
        <p:txBody>
          <a:bodyPr>
            <a:normAutofit/>
          </a:bodyPr>
          <a:lstStyle/>
          <a:p>
            <a:r>
              <a:rPr lang="en-GB" b="1" dirty="0"/>
              <a:t>International Trade</a:t>
            </a:r>
          </a:p>
        </p:txBody>
      </p:sp>
      <p:sp>
        <p:nvSpPr>
          <p:cNvPr id="3" name="Content Placeholder 2"/>
          <p:cNvSpPr>
            <a:spLocks noGrp="1"/>
          </p:cNvSpPr>
          <p:nvPr>
            <p:ph idx="1"/>
          </p:nvPr>
        </p:nvSpPr>
        <p:spPr>
          <a:xfrm>
            <a:off x="107504" y="1484784"/>
            <a:ext cx="9036496" cy="4320480"/>
          </a:xfrm>
        </p:spPr>
        <p:txBody>
          <a:bodyPr>
            <a:normAutofit/>
          </a:bodyPr>
          <a:lstStyle/>
          <a:p>
            <a:r>
              <a:rPr lang="en-GB" sz="2800" dirty="0">
                <a:latin typeface="Arial" panose="020B0604020202020204" pitchFamily="34" charset="0"/>
                <a:cs typeface="Arial" panose="020B0604020202020204" pitchFamily="34" charset="0"/>
              </a:rPr>
              <a:t>International Trade is the movement or exchange of goods and services between countries</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Do not confuse with Globalisation which also involves movement of people, services, finance, integration of countries, foreign direct investment (FDI), collaboration and partnership between countries and businesses</a:t>
            </a:r>
          </a:p>
        </p:txBody>
      </p:sp>
    </p:spTree>
    <p:extLst>
      <p:ext uri="{BB962C8B-B14F-4D97-AF65-F5344CB8AC3E}">
        <p14:creationId xmlns:p14="http://schemas.microsoft.com/office/powerpoint/2010/main" val="151785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9642" y="0"/>
            <a:ext cx="8936724" cy="1446550"/>
          </a:xfrm>
          <a:prstGeom prst="rect">
            <a:avLst/>
          </a:prstGeom>
          <a:noFill/>
        </p:spPr>
        <p:txBody>
          <a:bodyPr wrap="square" rtlCol="0">
            <a:spAutoFit/>
          </a:bodyPr>
          <a:lstStyle/>
          <a:p>
            <a:pPr algn="ctr"/>
            <a:r>
              <a:rPr lang="en-GB" sz="4400" dirty="0"/>
              <a:t>Why should organisations engage in </a:t>
            </a:r>
            <a:r>
              <a:rPr lang="en-GB" sz="4400" b="1" dirty="0"/>
              <a:t>International Trade</a:t>
            </a:r>
            <a:r>
              <a:rPr lang="en-GB" sz="4400" dirty="0"/>
              <a:t>?</a:t>
            </a:r>
          </a:p>
        </p:txBody>
      </p:sp>
      <p:sp>
        <p:nvSpPr>
          <p:cNvPr id="3" name="TextBox 2">
            <a:extLst>
              <a:ext uri="{FF2B5EF4-FFF2-40B4-BE49-F238E27FC236}">
                <a16:creationId xmlns:a16="http://schemas.microsoft.com/office/drawing/2014/main" id="{7F57F419-17F6-7278-EF60-E463FD36A1EE}"/>
              </a:ext>
            </a:extLst>
          </p:cNvPr>
          <p:cNvSpPr txBox="1"/>
          <p:nvPr/>
        </p:nvSpPr>
        <p:spPr>
          <a:xfrm>
            <a:off x="67634" y="1437189"/>
            <a:ext cx="8916789" cy="4154984"/>
          </a:xfrm>
          <a:prstGeom prst="rect">
            <a:avLst/>
          </a:prstGeom>
          <a:noFill/>
        </p:spPr>
        <p:txBody>
          <a:bodyPr wrap="square" rtlCol="0">
            <a:spAutoFit/>
          </a:bodyPr>
          <a:lstStyle/>
          <a:p>
            <a:pPr marL="273050" indent="-273050">
              <a:buFont typeface="Wingdings" panose="05000000000000000000" pitchFamily="2" charset="2"/>
              <a:buChar char="§"/>
            </a:pPr>
            <a:r>
              <a:rPr lang="en-GB" sz="2400" dirty="0">
                <a:latin typeface="Arial" panose="020B0604020202020204" pitchFamily="34" charset="0"/>
                <a:cs typeface="Arial" panose="020B0604020202020204" pitchFamily="34" charset="0"/>
              </a:rPr>
              <a:t>Access new markets to expand and remain competitive for success</a:t>
            </a:r>
          </a:p>
          <a:p>
            <a:endParaRPr lang="en-GB" sz="2400" dirty="0">
              <a:latin typeface="Arial" panose="020B0604020202020204" pitchFamily="34" charset="0"/>
              <a:cs typeface="Arial" panose="020B0604020202020204" pitchFamily="34" charset="0"/>
            </a:endParaRPr>
          </a:p>
          <a:p>
            <a:pPr marL="273050" indent="-273050">
              <a:buFont typeface="Wingdings" panose="05000000000000000000" pitchFamily="2" charset="2"/>
              <a:buChar char="§"/>
            </a:pPr>
            <a:r>
              <a:rPr lang="en-GB" sz="2400" dirty="0">
                <a:latin typeface="Arial" panose="020B0604020202020204" pitchFamily="34" charset="0"/>
                <a:cs typeface="Arial" panose="020B0604020202020204" pitchFamily="34" charset="0"/>
              </a:rPr>
              <a:t>Expand to increase sales, revenue and profits</a:t>
            </a:r>
          </a:p>
          <a:p>
            <a:pPr marL="273050" indent="-273050">
              <a:buFont typeface="Wingdings" panose="05000000000000000000" pitchFamily="2" charset="2"/>
              <a:buChar char="§"/>
            </a:pPr>
            <a:r>
              <a:rPr lang="en-GB" sz="2400" dirty="0">
                <a:latin typeface="Arial" panose="020B0604020202020204" pitchFamily="34" charset="0"/>
                <a:cs typeface="Arial" panose="020B0604020202020204" pitchFamily="34" charset="0"/>
              </a:rPr>
              <a:t>Spread risk</a:t>
            </a:r>
          </a:p>
          <a:p>
            <a:endParaRPr lang="en-GB" sz="2400" dirty="0">
              <a:latin typeface="Arial" panose="020B0604020202020204" pitchFamily="34" charset="0"/>
              <a:cs typeface="Arial" panose="020B0604020202020204" pitchFamily="34" charset="0"/>
            </a:endParaRPr>
          </a:p>
          <a:p>
            <a:pPr marL="273050" indent="-273050">
              <a:buFont typeface="Wingdings" panose="05000000000000000000" pitchFamily="2" charset="2"/>
              <a:buChar char="§"/>
            </a:pPr>
            <a:r>
              <a:rPr lang="en-GB" sz="2400" dirty="0">
                <a:latin typeface="Arial" panose="020B0604020202020204" pitchFamily="34" charset="0"/>
                <a:cs typeface="Arial" panose="020B0604020202020204" pitchFamily="34" charset="0"/>
              </a:rPr>
              <a:t>Access to foreign goods and services </a:t>
            </a:r>
          </a:p>
          <a:p>
            <a:pPr marL="273050" indent="-273050">
              <a:buFont typeface="Wingdings" panose="05000000000000000000" pitchFamily="2" charset="2"/>
              <a:buChar char="§"/>
            </a:pPr>
            <a:r>
              <a:rPr lang="en-GB" sz="2400" dirty="0">
                <a:latin typeface="Arial" panose="020B0604020202020204" pitchFamily="34" charset="0"/>
                <a:cs typeface="Arial" panose="020B0604020202020204" pitchFamily="34" charset="0"/>
              </a:rPr>
              <a:t>Improve productivity through learning from others</a:t>
            </a:r>
          </a:p>
          <a:p>
            <a:endParaRPr lang="en-GB" sz="2400" dirty="0">
              <a:latin typeface="Arial" panose="020B0604020202020204" pitchFamily="34" charset="0"/>
              <a:cs typeface="Arial" panose="020B0604020202020204" pitchFamily="34" charset="0"/>
            </a:endParaRPr>
          </a:p>
          <a:p>
            <a:pPr marL="273050" indent="-273050">
              <a:buFont typeface="Wingdings" panose="05000000000000000000" pitchFamily="2" charset="2"/>
              <a:buChar char="§"/>
            </a:pPr>
            <a:r>
              <a:rPr lang="en-GB" sz="2400" dirty="0">
                <a:latin typeface="Arial" panose="020B0604020202020204" pitchFamily="34" charset="0"/>
                <a:cs typeface="Arial" panose="020B0604020202020204" pitchFamily="34" charset="0"/>
              </a:rPr>
              <a:t>For customers, competition can lower prices, improve quality and innovation</a:t>
            </a:r>
          </a:p>
        </p:txBody>
      </p:sp>
    </p:spTree>
    <p:extLst>
      <p:ext uri="{BB962C8B-B14F-4D97-AF65-F5344CB8AC3E}">
        <p14:creationId xmlns:p14="http://schemas.microsoft.com/office/powerpoint/2010/main" val="485835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229600" cy="836712"/>
          </a:xfrm>
        </p:spPr>
        <p:txBody>
          <a:bodyPr>
            <a:normAutofit/>
          </a:bodyPr>
          <a:lstStyle/>
          <a:p>
            <a:r>
              <a:rPr lang="en-GB" b="1" dirty="0"/>
              <a:t>Competition</a:t>
            </a:r>
          </a:p>
        </p:txBody>
      </p:sp>
      <p:sp>
        <p:nvSpPr>
          <p:cNvPr id="3" name="Content Placeholder 2"/>
          <p:cNvSpPr>
            <a:spLocks noGrp="1"/>
          </p:cNvSpPr>
          <p:nvPr>
            <p:ph idx="1"/>
          </p:nvPr>
        </p:nvSpPr>
        <p:spPr>
          <a:xfrm>
            <a:off x="107505" y="692696"/>
            <a:ext cx="9000999" cy="4968552"/>
          </a:xfrm>
        </p:spPr>
        <p:txBody>
          <a:bodyPr>
            <a:normAutofit fontScale="92500"/>
          </a:bodyPr>
          <a:lstStyle/>
          <a:p>
            <a:r>
              <a:rPr lang="en-GB" sz="2400" dirty="0">
                <a:latin typeface="Arial" panose="020B0604020202020204" pitchFamily="34" charset="0"/>
                <a:cs typeface="Arial" panose="020B0604020202020204" pitchFamily="34" charset="0"/>
              </a:rPr>
              <a:t>Engaging in international trade means firms must remain competitive in terms of </a:t>
            </a:r>
            <a:r>
              <a:rPr lang="en-GB" sz="2400" b="1" dirty="0">
                <a:latin typeface="Arial" panose="020B0604020202020204" pitchFamily="34" charset="0"/>
                <a:cs typeface="Arial" panose="020B0604020202020204" pitchFamily="34" charset="0"/>
              </a:rPr>
              <a:t>cost/price, quality </a:t>
            </a:r>
            <a:r>
              <a:rPr lang="en-GB" sz="2400" dirty="0">
                <a:latin typeface="Arial" panose="020B0604020202020204" pitchFamily="34" charset="0"/>
                <a:cs typeface="Arial" panose="020B0604020202020204" pitchFamily="34" charset="0"/>
              </a:rPr>
              <a:t>and </a:t>
            </a:r>
            <a:r>
              <a:rPr lang="en-GB" sz="2400" b="1" dirty="0">
                <a:latin typeface="Arial" panose="020B0604020202020204" pitchFamily="34" charset="0"/>
                <a:cs typeface="Arial" panose="020B0604020202020204" pitchFamily="34" charset="0"/>
              </a:rPr>
              <a:t>customer services/after sale service</a:t>
            </a:r>
          </a:p>
          <a:p>
            <a:pPr marL="0" indent="0">
              <a:buNone/>
            </a:pPr>
            <a:endParaRPr lang="en-GB" sz="2400" b="1"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Two things worth remembering: </a:t>
            </a:r>
            <a:endParaRPr lang="en-GB" sz="24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Governments </a:t>
            </a:r>
            <a:r>
              <a:rPr lang="en-GB" sz="2400" dirty="0">
                <a:latin typeface="Arial" panose="020B0604020202020204" pitchFamily="34" charset="0"/>
                <a:cs typeface="Arial" panose="020B0604020202020204" pitchFamily="34" charset="0"/>
              </a:rPr>
              <a:t>providing conducive environment for domestic firm's competitiveness against their international competitors (</a:t>
            </a:r>
            <a:r>
              <a:rPr lang="en-GB" sz="2400" b="1" dirty="0">
                <a:latin typeface="Arial" panose="020B0604020202020204" pitchFamily="34" charset="0"/>
                <a:cs typeface="Arial" panose="020B0604020202020204" pitchFamily="34" charset="0"/>
              </a:rPr>
              <a:t>national competitiveness</a:t>
            </a:r>
            <a:r>
              <a:rPr lang="en-GB" sz="2400" dirty="0">
                <a:latin typeface="Arial" panose="020B0604020202020204" pitchFamily="34" charset="0"/>
                <a:cs typeface="Arial" panose="020B0604020202020204" pitchFamily="34" charset="0"/>
              </a:rPr>
              <a:t> (good institutions and  infrastructure)</a:t>
            </a:r>
          </a:p>
          <a:p>
            <a:pPr marL="0" indent="0">
              <a:buNone/>
            </a:pPr>
            <a:endParaRPr lang="en-GB" sz="2400" dirty="0">
              <a:latin typeface="Arial" panose="020B0604020202020204" pitchFamily="34" charset="0"/>
              <a:cs typeface="Arial" panose="020B0604020202020204" pitchFamily="34" charset="0"/>
            </a:endParaRPr>
          </a:p>
          <a:p>
            <a:r>
              <a:rPr lang="en-GB" sz="2400" b="1" dirty="0">
                <a:latin typeface="Arial" panose="020B0604020202020204" pitchFamily="34" charset="0"/>
                <a:cs typeface="Arial" panose="020B0604020202020204" pitchFamily="34" charset="0"/>
              </a:rPr>
              <a:t>Businesses</a:t>
            </a:r>
            <a:r>
              <a:rPr lang="en-GB" sz="2400" dirty="0">
                <a:latin typeface="Arial" panose="020B0604020202020204" pitchFamily="34" charset="0"/>
                <a:cs typeface="Arial" panose="020B0604020202020204" pitchFamily="34" charset="0"/>
              </a:rPr>
              <a:t> too should have some internal </a:t>
            </a:r>
            <a:r>
              <a:rPr lang="en-GB" sz="2400" b="1" dirty="0">
                <a:latin typeface="Arial" panose="020B0604020202020204" pitchFamily="34" charset="0"/>
                <a:cs typeface="Arial" panose="020B0604020202020204" pitchFamily="34" charset="0"/>
              </a:rPr>
              <a:t>competencies</a:t>
            </a:r>
            <a:r>
              <a:rPr lang="en-GB" sz="2400" dirty="0">
                <a:latin typeface="Arial" panose="020B0604020202020204" pitchFamily="34" charset="0"/>
                <a:cs typeface="Arial" panose="020B0604020202020204" pitchFamily="34" charset="0"/>
              </a:rPr>
              <a:t> that makes them unique against their competitors which may require </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Good </a:t>
            </a:r>
            <a:r>
              <a:rPr lang="en-GB" sz="2400" b="1" dirty="0">
                <a:latin typeface="Arial" panose="020B0604020202020204" pitchFamily="34" charset="0"/>
                <a:cs typeface="Arial" panose="020B0604020202020204" pitchFamily="34" charset="0"/>
              </a:rPr>
              <a:t>PLANNING</a:t>
            </a:r>
            <a:r>
              <a:rPr lang="en-GB" sz="2400" dirty="0">
                <a:latin typeface="Arial" panose="020B0604020202020204" pitchFamily="34" charset="0"/>
                <a:cs typeface="Arial" panose="020B0604020202020204" pitchFamily="34" charset="0"/>
              </a:rPr>
              <a:t> and </a:t>
            </a:r>
            <a:r>
              <a:rPr lang="en-GB" sz="2400" b="1" dirty="0">
                <a:latin typeface="Arial" panose="020B0604020202020204" pitchFamily="34" charset="0"/>
                <a:cs typeface="Arial" panose="020B0604020202020204" pitchFamily="34" charset="0"/>
              </a:rPr>
              <a:t>STRATEGY</a:t>
            </a: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089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p:cTn id="3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37" dur="5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 calcmode="lin" valueType="num">
                                      <p:cBhvr>
                                        <p:cTn id="42"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44"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20" y="77547"/>
            <a:ext cx="9252520" cy="707886"/>
          </a:xfrm>
          <a:prstGeom prst="rect">
            <a:avLst/>
          </a:prstGeom>
        </p:spPr>
        <p:txBody>
          <a:bodyPr wrap="square">
            <a:spAutoFit/>
          </a:bodyPr>
          <a:lstStyle/>
          <a:p>
            <a:pPr algn="ctr"/>
            <a:r>
              <a:rPr lang="en-GB" sz="4000" b="1" dirty="0"/>
              <a:t>STRATEGY</a:t>
            </a:r>
          </a:p>
        </p:txBody>
      </p:sp>
      <p:sp>
        <p:nvSpPr>
          <p:cNvPr id="3" name="Rectangle 2"/>
          <p:cNvSpPr/>
          <p:nvPr/>
        </p:nvSpPr>
        <p:spPr>
          <a:xfrm>
            <a:off x="251520" y="1052736"/>
            <a:ext cx="8640960" cy="3970318"/>
          </a:xfrm>
          <a:prstGeom prst="rect">
            <a:avLst/>
          </a:prstGeom>
        </p:spPr>
        <p:txBody>
          <a:bodyPr wrap="square">
            <a:spAutoFit/>
          </a:bodyPr>
          <a:lstStyle/>
          <a:p>
            <a:pPr marL="571500" lvl="0" indent="-571500" algn="just">
              <a:buFont typeface="Wingdings" panose="05000000000000000000" pitchFamily="2" charset="2"/>
              <a:buChar char="§"/>
            </a:pPr>
            <a:r>
              <a:rPr lang="en-GB" sz="2800" dirty="0"/>
              <a:t>Two Definitions:</a:t>
            </a:r>
          </a:p>
          <a:p>
            <a:pPr marL="571500" lvl="0" indent="-571500" algn="just">
              <a:buFont typeface="Wingdings" panose="05000000000000000000" pitchFamily="2" charset="2"/>
              <a:buChar char="§"/>
            </a:pPr>
            <a:endParaRPr lang="en-GB" sz="2800" dirty="0"/>
          </a:p>
          <a:p>
            <a:pPr marL="571500" lvl="0" indent="-571500" algn="just">
              <a:buFont typeface="Wingdings" panose="05000000000000000000" pitchFamily="2" charset="2"/>
              <a:buChar char="§"/>
            </a:pPr>
            <a:r>
              <a:rPr lang="en-GB" sz="2800" dirty="0"/>
              <a:t>Strategy refers the process or the way a business looks into the future and determines ways in which it can turn goals into reality. </a:t>
            </a:r>
          </a:p>
          <a:p>
            <a:pPr lvl="0" algn="just"/>
            <a:endParaRPr lang="en-GB" sz="2800" dirty="0"/>
          </a:p>
          <a:p>
            <a:pPr marL="571500" lvl="0" indent="-571500" algn="just">
              <a:buFont typeface="Wingdings" panose="05000000000000000000" pitchFamily="2" charset="2"/>
              <a:buChar char="§"/>
            </a:pPr>
            <a:r>
              <a:rPr lang="en-GB" sz="2800" dirty="0"/>
              <a:t>A plan or plans which directs a business through actions and activities in order to achieve the vision and goals of a business</a:t>
            </a:r>
          </a:p>
        </p:txBody>
      </p:sp>
    </p:spTree>
    <p:extLst>
      <p:ext uri="{BB962C8B-B14F-4D97-AF65-F5344CB8AC3E}">
        <p14:creationId xmlns:p14="http://schemas.microsoft.com/office/powerpoint/2010/main" val="117946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20" y="77547"/>
            <a:ext cx="9252520" cy="707886"/>
          </a:xfrm>
          <a:prstGeom prst="rect">
            <a:avLst/>
          </a:prstGeom>
        </p:spPr>
        <p:txBody>
          <a:bodyPr wrap="square">
            <a:spAutoFit/>
          </a:bodyPr>
          <a:lstStyle/>
          <a:p>
            <a:pPr algn="ctr"/>
            <a:r>
              <a:rPr lang="en-GB" sz="4000" b="1" dirty="0"/>
              <a:t>STRATEGY</a:t>
            </a:r>
          </a:p>
        </p:txBody>
      </p:sp>
      <p:sp>
        <p:nvSpPr>
          <p:cNvPr id="4" name="Rectangle 3"/>
          <p:cNvSpPr/>
          <p:nvPr/>
        </p:nvSpPr>
        <p:spPr>
          <a:xfrm>
            <a:off x="20150" y="833250"/>
            <a:ext cx="9144000" cy="954107"/>
          </a:xfrm>
          <a:prstGeom prst="rect">
            <a:avLst/>
          </a:prstGeom>
          <a:solidFill>
            <a:schemeClr val="tx2">
              <a:lumMod val="20000"/>
              <a:lumOff val="80000"/>
            </a:schemeClr>
          </a:solidFill>
        </p:spPr>
        <p:txBody>
          <a:bodyPr wrap="square">
            <a:spAutoFit/>
          </a:bodyPr>
          <a:lstStyle/>
          <a:p>
            <a:pPr marL="177800"/>
            <a:r>
              <a:rPr lang="en-GB" sz="2800" b="1" dirty="0"/>
              <a:t>Strategy requires that the business ask and answer three main questions: </a:t>
            </a:r>
          </a:p>
        </p:txBody>
      </p:sp>
      <p:sp>
        <p:nvSpPr>
          <p:cNvPr id="5" name="Rectangle 4"/>
          <p:cNvSpPr/>
          <p:nvPr/>
        </p:nvSpPr>
        <p:spPr>
          <a:xfrm>
            <a:off x="0" y="1916561"/>
            <a:ext cx="9036496" cy="3939540"/>
          </a:xfrm>
          <a:prstGeom prst="rect">
            <a:avLst/>
          </a:prstGeom>
        </p:spPr>
        <p:txBody>
          <a:bodyPr wrap="square">
            <a:spAutoFit/>
          </a:bodyPr>
          <a:lstStyle/>
          <a:p>
            <a:pPr marL="342900" indent="-342900" algn="just">
              <a:buFont typeface="+mj-lt"/>
              <a:buAutoNum type="arabicPeriod"/>
            </a:pPr>
            <a:r>
              <a:rPr lang="en-GB" sz="2500" b="1" i="1" dirty="0"/>
              <a:t>Where do we want to be at X point in the future? </a:t>
            </a:r>
            <a:r>
              <a:rPr lang="en-GB" sz="2500" dirty="0"/>
              <a:t>For long-term vision. </a:t>
            </a:r>
          </a:p>
          <a:p>
            <a:pPr marL="342900" indent="-342900" algn="just">
              <a:buFont typeface="+mj-lt"/>
              <a:buAutoNum type="arabicPeriod"/>
            </a:pPr>
            <a:r>
              <a:rPr lang="en-GB" sz="2500" b="1" i="1" dirty="0"/>
              <a:t>Where are we now? </a:t>
            </a:r>
            <a:r>
              <a:rPr lang="en-GB" sz="2500" dirty="0"/>
              <a:t>Strategy requires that some analysis is made of the current position of the business so that it can identify its strengths, weaknesses, opportunities and threats and how far away it is from its long-term aims. </a:t>
            </a:r>
          </a:p>
          <a:p>
            <a:pPr marL="342900" indent="-342900" algn="just">
              <a:buFont typeface="+mj-lt"/>
              <a:buAutoNum type="arabicPeriod"/>
            </a:pPr>
            <a:r>
              <a:rPr lang="en-GB" sz="2500" b="1" i="1" dirty="0"/>
              <a:t>How are we going to achieve our aims? </a:t>
            </a:r>
            <a:r>
              <a:rPr lang="en-GB" sz="2500" dirty="0"/>
              <a:t>The business may well formulate a plan or set of objectives and activities that will help it to achieve its aims and to monitor and evaluate progress. </a:t>
            </a:r>
          </a:p>
        </p:txBody>
      </p:sp>
    </p:spTree>
    <p:extLst>
      <p:ext uri="{BB962C8B-B14F-4D97-AF65-F5344CB8AC3E}">
        <p14:creationId xmlns:p14="http://schemas.microsoft.com/office/powerpoint/2010/main" val="160650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7450"/>
            <a:ext cx="7920880" cy="584775"/>
          </a:xfrm>
          <a:prstGeom prst="rect">
            <a:avLst/>
          </a:prstGeom>
        </p:spPr>
        <p:txBody>
          <a:bodyPr wrap="square">
            <a:spAutoFit/>
          </a:bodyPr>
          <a:lstStyle/>
          <a:p>
            <a:pPr algn="ctr"/>
            <a:r>
              <a:rPr lang="en-GB" sz="3200" b="1" dirty="0"/>
              <a:t>Competitive Advantage of Firms</a:t>
            </a:r>
          </a:p>
        </p:txBody>
      </p:sp>
      <p:sp>
        <p:nvSpPr>
          <p:cNvPr id="3" name="Rectangle 2"/>
          <p:cNvSpPr/>
          <p:nvPr/>
        </p:nvSpPr>
        <p:spPr>
          <a:xfrm>
            <a:off x="107504" y="793130"/>
            <a:ext cx="8568952" cy="954107"/>
          </a:xfrm>
          <a:prstGeom prst="rect">
            <a:avLst/>
          </a:prstGeom>
        </p:spPr>
        <p:txBody>
          <a:bodyPr wrap="square">
            <a:spAutoFit/>
          </a:bodyPr>
          <a:lstStyle/>
          <a:p>
            <a:pPr algn="just"/>
            <a:r>
              <a:rPr lang="en-GB" sz="2800" dirty="0"/>
              <a:t>Technically, competitive advantage occurs when the edge the firm has over its rivals fulfils two criteria: </a:t>
            </a:r>
          </a:p>
        </p:txBody>
      </p:sp>
      <p:sp>
        <p:nvSpPr>
          <p:cNvPr id="5" name="Rounded Rectangle 4"/>
          <p:cNvSpPr/>
          <p:nvPr/>
        </p:nvSpPr>
        <p:spPr>
          <a:xfrm>
            <a:off x="107504" y="2420888"/>
            <a:ext cx="4464496" cy="3049000"/>
          </a:xfrm>
          <a:prstGeom prst="roundRect">
            <a:avLst>
              <a:gd name="adj" fmla="val 2033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C00000"/>
                </a:solidFill>
              </a:rPr>
              <a:t>1. Defensibility:</a:t>
            </a:r>
          </a:p>
          <a:p>
            <a:pPr algn="ctr"/>
            <a:endParaRPr lang="en-GB" sz="2800" b="1" dirty="0">
              <a:solidFill>
                <a:srgbClr val="C00000"/>
              </a:solidFill>
            </a:endParaRPr>
          </a:p>
          <a:p>
            <a:pPr algn="ctr"/>
            <a:r>
              <a:rPr lang="en-GB" sz="2800" b="1" dirty="0">
                <a:solidFill>
                  <a:schemeClr val="tx1"/>
                </a:solidFill>
              </a:rPr>
              <a:t>Rivals should not find it easy to simply copy the advantage you have. </a:t>
            </a:r>
          </a:p>
          <a:p>
            <a:pPr marL="457200" indent="-457200" algn="ctr">
              <a:buFont typeface="Arial" panose="020B0604020202020204" pitchFamily="34" charset="0"/>
              <a:buChar char="•"/>
            </a:pPr>
            <a:endParaRPr lang="en-GB" sz="2400" dirty="0">
              <a:solidFill>
                <a:schemeClr val="accent5">
                  <a:lumMod val="75000"/>
                </a:schemeClr>
              </a:solidFill>
            </a:endParaRPr>
          </a:p>
        </p:txBody>
      </p:sp>
      <p:sp>
        <p:nvSpPr>
          <p:cNvPr id="6" name="Rounded Rectangle 5"/>
          <p:cNvSpPr/>
          <p:nvPr/>
        </p:nvSpPr>
        <p:spPr>
          <a:xfrm>
            <a:off x="4716016" y="2420888"/>
            <a:ext cx="4320480" cy="3049000"/>
          </a:xfrm>
          <a:prstGeom prst="roundRect">
            <a:avLst>
              <a:gd name="adj" fmla="val 13821"/>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C00000"/>
                </a:solidFill>
              </a:rPr>
              <a:t>2. Distinctiveness:</a:t>
            </a:r>
          </a:p>
          <a:p>
            <a:pPr algn="ctr"/>
            <a:r>
              <a:rPr lang="en-GB" sz="2800" b="1" dirty="0">
                <a:solidFill>
                  <a:schemeClr val="accent5">
                    <a:lumMod val="75000"/>
                  </a:schemeClr>
                </a:solidFill>
              </a:rPr>
              <a:t> </a:t>
            </a:r>
          </a:p>
          <a:p>
            <a:pPr algn="ctr"/>
            <a:r>
              <a:rPr lang="en-GB" sz="2800" b="1" dirty="0">
                <a:solidFill>
                  <a:schemeClr val="tx1"/>
                </a:solidFill>
              </a:rPr>
              <a:t>What you offer should be something that clearly sets you apart from your competitors</a:t>
            </a:r>
          </a:p>
        </p:txBody>
      </p:sp>
    </p:spTree>
    <p:extLst>
      <p:ext uri="{BB962C8B-B14F-4D97-AF65-F5344CB8AC3E}">
        <p14:creationId xmlns:p14="http://schemas.microsoft.com/office/powerpoint/2010/main" val="261917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ppt_x"/>
                                          </p:val>
                                        </p:tav>
                                        <p:tav tm="100000">
                                          <p:val>
                                            <p:strVal val="#ppt_x"/>
                                          </p:val>
                                        </p:tav>
                                      </p:tavLst>
                                    </p:anim>
                                    <p:anim calcmode="lin" valueType="num">
                                      <p:cBhvr additive="base">
                                        <p:cTn id="25"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07504" y="77547"/>
            <a:ext cx="9036496" cy="646331"/>
          </a:xfrm>
          <a:prstGeom prst="rect">
            <a:avLst/>
          </a:prstGeom>
        </p:spPr>
        <p:txBody>
          <a:bodyPr wrap="square">
            <a:spAutoFit/>
          </a:bodyPr>
          <a:lstStyle/>
          <a:p>
            <a:pPr algn="ctr"/>
            <a:r>
              <a:rPr lang="en-GB" sz="3600" b="1" dirty="0"/>
              <a:t>Types of generic core competencies </a:t>
            </a:r>
          </a:p>
        </p:txBody>
      </p:sp>
      <p:sp>
        <p:nvSpPr>
          <p:cNvPr id="2" name="Rectangle 1"/>
          <p:cNvSpPr/>
          <p:nvPr/>
        </p:nvSpPr>
        <p:spPr>
          <a:xfrm>
            <a:off x="192454" y="908720"/>
            <a:ext cx="4163522" cy="4678910"/>
          </a:xfrm>
          <a:prstGeom prst="rect">
            <a:avLst/>
          </a:prstGeom>
          <a:ln>
            <a:solidFill>
              <a:schemeClr val="accent1"/>
            </a:solidFill>
          </a:ln>
        </p:spPr>
        <p:txBody>
          <a:bodyPr wrap="square">
            <a:spAutoFit/>
          </a:bodyPr>
          <a:lstStyle/>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Communication </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Teamwork </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Problem solving </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Personal spirit </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Innovation </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Design </a:t>
            </a:r>
          </a:p>
          <a:p>
            <a:pPr lvl="0" algn="just">
              <a:lnSpc>
                <a:spcPct val="107000"/>
              </a:lnSpc>
              <a:spcAft>
                <a:spcPts val="0"/>
              </a:spcAft>
            </a:pPr>
            <a:endParaRPr lang="en-GB" sz="2000" dirty="0">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Customer acquisition </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Customer service </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New product development</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Project management</a:t>
            </a:r>
          </a:p>
          <a:p>
            <a:pPr marL="342900" lvl="0" indent="-342900" algn="just">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Empowerment of employees</a:t>
            </a:r>
          </a:p>
          <a:p>
            <a:pPr marL="342900" lvl="0" indent="-342900">
              <a:lnSpc>
                <a:spcPct val="107000"/>
              </a:lnSpc>
              <a:spcAft>
                <a:spcPts val="0"/>
              </a:spcAft>
              <a:buFont typeface="Symbol" panose="05050102010706020507" pitchFamily="18" charset="2"/>
              <a:buChar char=""/>
            </a:pPr>
            <a:r>
              <a:rPr lang="en-GB" sz="2000" dirty="0">
                <a:latin typeface="Arial" panose="020B0604020202020204" pitchFamily="34" charset="0"/>
                <a:ea typeface="Calibri" panose="020F0502020204030204" pitchFamily="34" charset="0"/>
                <a:cs typeface="Arial" panose="020B0604020202020204" pitchFamily="34" charset="0"/>
              </a:rPr>
              <a:t>Leadership throughout the business</a:t>
            </a:r>
          </a:p>
        </p:txBody>
      </p:sp>
      <p:sp>
        <p:nvSpPr>
          <p:cNvPr id="3" name="Rectangle 2"/>
          <p:cNvSpPr/>
          <p:nvPr/>
        </p:nvSpPr>
        <p:spPr>
          <a:xfrm>
            <a:off x="4946032" y="980728"/>
            <a:ext cx="4032448" cy="4081182"/>
          </a:xfrm>
          <a:prstGeom prst="rect">
            <a:avLst/>
          </a:prstGeom>
          <a:ln>
            <a:solidFill>
              <a:schemeClr val="accent1"/>
            </a:solidFill>
          </a:ln>
        </p:spPr>
        <p:txBody>
          <a:bodyPr wrap="square">
            <a:spAutoFit/>
          </a:bodyPr>
          <a:lstStyle/>
          <a:p>
            <a:pPr marL="342900" lvl="0" indent="-342900" algn="just">
              <a:lnSpc>
                <a:spcPct val="107000"/>
              </a:lnSpc>
              <a:spcAft>
                <a:spcPts val="0"/>
              </a:spcAft>
              <a:buFont typeface="Symbol" panose="05050102010706020507" pitchFamily="18" charset="2"/>
              <a:buChar char=""/>
            </a:pPr>
            <a:r>
              <a:rPr lang="en-GB" sz="2800" b="1" dirty="0">
                <a:solidFill>
                  <a:srgbClr val="FF0000"/>
                </a:solidFill>
                <a:latin typeface="Arial" panose="020B0604020202020204" pitchFamily="34" charset="0"/>
                <a:ea typeface="Calibri" panose="020F0502020204030204" pitchFamily="34" charset="0"/>
                <a:cs typeface="Arial" panose="020B0604020202020204" pitchFamily="34" charset="0"/>
              </a:rPr>
              <a:t>Adaptability</a:t>
            </a:r>
          </a:p>
          <a:p>
            <a:pPr marL="342900" lvl="0" indent="-342900">
              <a:lnSpc>
                <a:spcPct val="107000"/>
              </a:lnSpc>
              <a:spcAft>
                <a:spcPts val="0"/>
              </a:spcAft>
              <a:buFont typeface="Wingdings" panose="05000000000000000000" pitchFamily="2" charset="2"/>
              <a:buChar char="§"/>
            </a:pPr>
            <a:r>
              <a:rPr lang="en-GB" sz="2400" dirty="0">
                <a:latin typeface="Arial" panose="020B0604020202020204" pitchFamily="34" charset="0"/>
                <a:ea typeface="Calibri" panose="020F0502020204030204" pitchFamily="34" charset="0"/>
                <a:cs typeface="Arial" panose="020B0604020202020204" pitchFamily="34" charset="0"/>
              </a:rPr>
              <a:t>The ability to </a:t>
            </a:r>
            <a:r>
              <a:rPr lang="en-GB" sz="2400" u="sng" dirty="0">
                <a:latin typeface="Arial" panose="020B0604020202020204" pitchFamily="34" charset="0"/>
                <a:ea typeface="Calibri" panose="020F0502020204030204" pitchFamily="34" charset="0"/>
                <a:cs typeface="Arial" panose="020B0604020202020204" pitchFamily="34" charset="0"/>
              </a:rPr>
              <a:t>learn</a:t>
            </a:r>
            <a:r>
              <a:rPr lang="en-GB" sz="2400" dirty="0">
                <a:latin typeface="Arial" panose="020B0604020202020204" pitchFamily="34" charset="0"/>
                <a:ea typeface="Calibri" panose="020F0502020204030204" pitchFamily="34" charset="0"/>
                <a:cs typeface="Arial" panose="020B0604020202020204" pitchFamily="34" charset="0"/>
              </a:rPr>
              <a:t> and, crucially to ‘</a:t>
            </a:r>
            <a:r>
              <a:rPr lang="en-GB" sz="2400" u="sng" dirty="0">
                <a:latin typeface="Arial" panose="020B0604020202020204" pitchFamily="34" charset="0"/>
                <a:ea typeface="Calibri" panose="020F0502020204030204" pitchFamily="34" charset="0"/>
                <a:cs typeface="Arial" panose="020B0604020202020204" pitchFamily="34" charset="0"/>
              </a:rPr>
              <a:t>unlearn</a:t>
            </a:r>
            <a:r>
              <a:rPr lang="en-GB" sz="2400" dirty="0">
                <a:latin typeface="Arial" panose="020B0604020202020204" pitchFamily="34" charset="0"/>
                <a:ea typeface="Calibri" panose="020F0502020204030204" pitchFamily="34" charset="0"/>
                <a:cs typeface="Arial" panose="020B0604020202020204" pitchFamily="34" charset="0"/>
              </a:rPr>
              <a:t>’ (to shake off the shackles of tradition, routine and entrenched views, opinions or perspectives)</a:t>
            </a:r>
          </a:p>
          <a:p>
            <a:pPr lvl="0">
              <a:lnSpc>
                <a:spcPct val="107000"/>
              </a:lnSpc>
              <a:spcAft>
                <a:spcPts val="0"/>
              </a:spcAft>
            </a:pPr>
            <a:endParaRPr lang="en-GB" sz="2400" dirty="0">
              <a:latin typeface="Arial" panose="020B0604020202020204" pitchFamily="34" charset="0"/>
              <a:ea typeface="Calibri" panose="020F0502020204030204" pitchFamily="34" charset="0"/>
              <a:cs typeface="Arial" panose="020B0604020202020204" pitchFamily="34" charset="0"/>
            </a:endParaRPr>
          </a:p>
          <a:p>
            <a:pPr marL="342900" lvl="0" indent="-342900">
              <a:lnSpc>
                <a:spcPct val="107000"/>
              </a:lnSpc>
              <a:spcAft>
                <a:spcPts val="0"/>
              </a:spcAft>
              <a:buFont typeface="Wingdings" panose="05000000000000000000" pitchFamily="2" charset="2"/>
              <a:buChar char="§"/>
            </a:pPr>
            <a:r>
              <a:rPr lang="en-GB" sz="2400" dirty="0">
                <a:latin typeface="Arial" panose="020B0604020202020204" pitchFamily="34" charset="0"/>
                <a:ea typeface="Calibri" panose="020F0502020204030204" pitchFamily="34" charset="0"/>
                <a:cs typeface="Arial" panose="020B0604020202020204" pitchFamily="34" charset="0"/>
              </a:rPr>
              <a:t>Ability to adjust to the changing needs </a:t>
            </a:r>
          </a:p>
        </p:txBody>
      </p:sp>
      <p:sp>
        <p:nvSpPr>
          <p:cNvPr id="6" name="Right Arrow 5"/>
          <p:cNvSpPr/>
          <p:nvPr/>
        </p:nvSpPr>
        <p:spPr>
          <a:xfrm>
            <a:off x="4517740" y="2780928"/>
            <a:ext cx="414300" cy="1008112"/>
          </a:xfrm>
          <a:prstGeom prst="rightArrow">
            <a:avLst>
              <a:gd name="adj1" fmla="val 50000"/>
              <a:gd name="adj2" fmla="val 100000"/>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7323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CA481-EF0E-2FFB-0451-3D4C6FBFE4FC}"/>
              </a:ext>
            </a:extLst>
          </p:cNvPr>
          <p:cNvSpPr>
            <a:spLocks noGrp="1"/>
          </p:cNvSpPr>
          <p:nvPr>
            <p:ph type="title"/>
          </p:nvPr>
        </p:nvSpPr>
        <p:spPr>
          <a:xfrm>
            <a:off x="611560" y="44624"/>
            <a:ext cx="8820472" cy="850106"/>
          </a:xfrm>
        </p:spPr>
        <p:txBody>
          <a:bodyPr>
            <a:normAutofit/>
          </a:bodyPr>
          <a:lstStyle/>
          <a:p>
            <a:pPr algn="l"/>
            <a:r>
              <a:rPr lang="en-GB" sz="3800" dirty="0"/>
              <a:t>Strategies to Grow Internationally</a:t>
            </a:r>
          </a:p>
        </p:txBody>
      </p:sp>
      <p:sp>
        <p:nvSpPr>
          <p:cNvPr id="3" name="Content Placeholder 2">
            <a:extLst>
              <a:ext uri="{FF2B5EF4-FFF2-40B4-BE49-F238E27FC236}">
                <a16:creationId xmlns:a16="http://schemas.microsoft.com/office/drawing/2014/main" id="{02FB1052-66FF-515E-7793-9E483467B9CD}"/>
              </a:ext>
            </a:extLst>
          </p:cNvPr>
          <p:cNvSpPr>
            <a:spLocks noGrp="1"/>
          </p:cNvSpPr>
          <p:nvPr>
            <p:ph idx="1"/>
          </p:nvPr>
        </p:nvSpPr>
        <p:spPr>
          <a:xfrm>
            <a:off x="251520" y="894730"/>
            <a:ext cx="8496944" cy="4910534"/>
          </a:xfrm>
        </p:spPr>
        <p:txBody>
          <a:bodyPr>
            <a:normAutofit/>
          </a:bodyPr>
          <a:lstStyle/>
          <a:p>
            <a:r>
              <a:rPr lang="en-US" sz="3200" dirty="0">
                <a:latin typeface="Arial" panose="020B0604020202020204" pitchFamily="34" charset="0"/>
                <a:cs typeface="Arial" panose="020B0604020202020204" pitchFamily="34" charset="0"/>
              </a:rPr>
              <a:t>Exporting</a:t>
            </a:r>
          </a:p>
          <a:p>
            <a:r>
              <a:rPr lang="en-US" sz="3200" dirty="0">
                <a:latin typeface="Arial" panose="020B0604020202020204" pitchFamily="34" charset="0"/>
                <a:cs typeface="Arial" panose="020B0604020202020204" pitchFamily="34" charset="0"/>
              </a:rPr>
              <a:t>Mergers and Acquisitions</a:t>
            </a:r>
          </a:p>
          <a:p>
            <a:r>
              <a:rPr lang="en-US" sz="3200" dirty="0">
                <a:latin typeface="Arial" panose="020B0604020202020204" pitchFamily="34" charset="0"/>
                <a:cs typeface="Arial" panose="020B0604020202020204" pitchFamily="34" charset="0"/>
              </a:rPr>
              <a:t>Form Alliances</a:t>
            </a:r>
          </a:p>
          <a:p>
            <a:r>
              <a:rPr lang="en-US" sz="3200" dirty="0">
                <a:latin typeface="Arial" panose="020B0604020202020204" pitchFamily="34" charset="0"/>
                <a:cs typeface="Arial" panose="020B0604020202020204" pitchFamily="34" charset="0"/>
              </a:rPr>
              <a:t>Outsourcing</a:t>
            </a:r>
          </a:p>
          <a:p>
            <a:r>
              <a:rPr lang="en-US" sz="3200" dirty="0">
                <a:latin typeface="Arial" panose="020B0604020202020204" pitchFamily="34" charset="0"/>
                <a:cs typeface="Arial" panose="020B0604020202020204" pitchFamily="34" charset="0"/>
              </a:rPr>
              <a:t>Franchising</a:t>
            </a:r>
          </a:p>
          <a:p>
            <a:r>
              <a:rPr lang="en-US" sz="3200" dirty="0">
                <a:latin typeface="Arial" panose="020B0604020202020204" pitchFamily="34" charset="0"/>
                <a:cs typeface="Arial" panose="020B0604020202020204" pitchFamily="34" charset="0"/>
              </a:rPr>
              <a:t>Joint Ventures</a:t>
            </a:r>
          </a:p>
          <a:p>
            <a:r>
              <a:rPr lang="en-US" sz="3200" dirty="0">
                <a:latin typeface="Arial" panose="020B0604020202020204" pitchFamily="34" charset="0"/>
                <a:cs typeface="Arial" panose="020B0604020202020204" pitchFamily="34" charset="0"/>
              </a:rPr>
              <a:t>Diversification </a:t>
            </a:r>
          </a:p>
          <a:p>
            <a:r>
              <a:rPr lang="en-US" sz="3200" dirty="0">
                <a:latin typeface="Arial" panose="020B0604020202020204" pitchFamily="34" charset="0"/>
                <a:cs typeface="Arial" panose="020B0604020202020204" pitchFamily="34" charset="0"/>
              </a:rPr>
              <a:t>Greenfield (build your own plant abroad)</a:t>
            </a:r>
          </a:p>
        </p:txBody>
      </p:sp>
    </p:spTree>
    <p:extLst>
      <p:ext uri="{BB962C8B-B14F-4D97-AF65-F5344CB8AC3E}">
        <p14:creationId xmlns:p14="http://schemas.microsoft.com/office/powerpoint/2010/main" val="21799058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20" y="77547"/>
            <a:ext cx="9252520" cy="584775"/>
          </a:xfrm>
          <a:prstGeom prst="rect">
            <a:avLst/>
          </a:prstGeom>
        </p:spPr>
        <p:txBody>
          <a:bodyPr wrap="square">
            <a:spAutoFit/>
          </a:bodyPr>
          <a:lstStyle/>
          <a:p>
            <a:pPr algn="ctr"/>
            <a:r>
              <a:rPr lang="en-GB" sz="3200" b="1" dirty="0"/>
              <a:t>BUSINESS GROWTH STRATEGIES</a:t>
            </a:r>
          </a:p>
        </p:txBody>
      </p:sp>
      <p:grpSp>
        <p:nvGrpSpPr>
          <p:cNvPr id="8" name="Group 7"/>
          <p:cNvGrpSpPr/>
          <p:nvPr/>
        </p:nvGrpSpPr>
        <p:grpSpPr>
          <a:xfrm>
            <a:off x="3923928" y="1508919"/>
            <a:ext cx="4211715" cy="3490999"/>
            <a:chOff x="739612" y="1514632"/>
            <a:chExt cx="2662790" cy="3490999"/>
          </a:xfrm>
        </p:grpSpPr>
        <p:sp>
          <p:nvSpPr>
            <p:cNvPr id="4" name="Rectangle 3"/>
            <p:cNvSpPr/>
            <p:nvPr/>
          </p:nvSpPr>
          <p:spPr>
            <a:xfrm>
              <a:off x="827584" y="1514632"/>
              <a:ext cx="2448272" cy="54621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827584" y="2060848"/>
              <a:ext cx="2448272" cy="294478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739612" y="1621119"/>
              <a:ext cx="2662790" cy="369332"/>
            </a:xfrm>
            <a:prstGeom prst="rect">
              <a:avLst/>
            </a:prstGeom>
            <a:noFill/>
          </p:spPr>
          <p:txBody>
            <a:bodyPr wrap="square" rtlCol="0">
              <a:spAutoFit/>
            </a:bodyPr>
            <a:lstStyle/>
            <a:p>
              <a:pPr algn="ctr"/>
              <a:r>
                <a:rPr lang="en-GB" b="1" dirty="0">
                  <a:solidFill>
                    <a:srgbClr val="C00000"/>
                  </a:solidFill>
                </a:rPr>
                <a:t>Mergers &amp; Acquisitions </a:t>
              </a:r>
            </a:p>
          </p:txBody>
        </p:sp>
        <p:sp>
          <p:nvSpPr>
            <p:cNvPr id="7" name="Rectangle 6"/>
            <p:cNvSpPr/>
            <p:nvPr/>
          </p:nvSpPr>
          <p:spPr>
            <a:xfrm>
              <a:off x="857738" y="2141893"/>
              <a:ext cx="2419672" cy="1846659"/>
            </a:xfrm>
            <a:prstGeom prst="rect">
              <a:avLst/>
            </a:prstGeom>
          </p:spPr>
          <p:txBody>
            <a:bodyPr wrap="square">
              <a:spAutoFit/>
            </a:bodyPr>
            <a:lstStyle/>
            <a:p>
              <a:pPr algn="ctr"/>
              <a:r>
                <a:rPr lang="en-GB" sz="1900" dirty="0">
                  <a:latin typeface="Arial" panose="020B0604020202020204" pitchFamily="34" charset="0"/>
                  <a:ea typeface="Calibri" panose="020F0502020204030204" pitchFamily="34" charset="0"/>
                  <a:cs typeface="Arial" panose="020B0604020202020204" pitchFamily="34" charset="0"/>
                </a:rPr>
                <a:t>External methods of growth and involve joining together with another firm on an agreed voluntary basis (merger) or acquiring another firm by taking it over (acquisition). </a:t>
              </a:r>
            </a:p>
          </p:txBody>
        </p:sp>
      </p:grpSp>
      <p:grpSp>
        <p:nvGrpSpPr>
          <p:cNvPr id="14" name="Group 13"/>
          <p:cNvGrpSpPr/>
          <p:nvPr/>
        </p:nvGrpSpPr>
        <p:grpSpPr>
          <a:xfrm>
            <a:off x="334025" y="1508919"/>
            <a:ext cx="3157855" cy="3490999"/>
            <a:chOff x="798567" y="1514632"/>
            <a:chExt cx="2477289" cy="3490999"/>
          </a:xfrm>
        </p:grpSpPr>
        <p:sp>
          <p:nvSpPr>
            <p:cNvPr id="15" name="Rectangle 14"/>
            <p:cNvSpPr/>
            <p:nvPr/>
          </p:nvSpPr>
          <p:spPr>
            <a:xfrm>
              <a:off x="827584" y="1514632"/>
              <a:ext cx="2448272" cy="54621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827584" y="2060848"/>
              <a:ext cx="2448272" cy="294478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798567" y="1578413"/>
              <a:ext cx="2376264" cy="400110"/>
            </a:xfrm>
            <a:prstGeom prst="rect">
              <a:avLst/>
            </a:prstGeom>
            <a:noFill/>
          </p:spPr>
          <p:txBody>
            <a:bodyPr wrap="square" rtlCol="0">
              <a:spAutoFit/>
            </a:bodyPr>
            <a:lstStyle/>
            <a:p>
              <a:pPr algn="ctr"/>
              <a:r>
                <a:rPr lang="en-GB" sz="2000" b="1" dirty="0">
                  <a:solidFill>
                    <a:srgbClr val="C00000"/>
                  </a:solidFill>
                </a:rPr>
                <a:t>Exporting</a:t>
              </a:r>
            </a:p>
          </p:txBody>
        </p:sp>
        <p:sp>
          <p:nvSpPr>
            <p:cNvPr id="18" name="Rectangle 17"/>
            <p:cNvSpPr/>
            <p:nvPr/>
          </p:nvSpPr>
          <p:spPr>
            <a:xfrm>
              <a:off x="928609" y="2264493"/>
              <a:ext cx="2246222" cy="1938992"/>
            </a:xfrm>
            <a:prstGeom prst="rect">
              <a:avLst/>
            </a:prstGeom>
          </p:spPr>
          <p:txBody>
            <a:bodyPr wrap="square">
              <a:spAutoFit/>
            </a:bodyPr>
            <a:lstStyle/>
            <a:p>
              <a:pPr algn="ctr"/>
              <a:r>
                <a:rPr lang="en-GB" sz="2400" dirty="0">
                  <a:latin typeface="Arial" panose="020B0604020202020204" pitchFamily="34" charset="0"/>
                  <a:ea typeface="Calibri" panose="020F0502020204030204" pitchFamily="34" charset="0"/>
                  <a:cs typeface="Arial" panose="020B0604020202020204" pitchFamily="34" charset="0"/>
                </a:rPr>
                <a:t>Breaking into new markets may also mean produce at home and sell the products abroad. </a:t>
              </a:r>
              <a:endParaRPr lang="en-GB" sz="24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717285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20" y="77547"/>
            <a:ext cx="9252520" cy="584775"/>
          </a:xfrm>
          <a:prstGeom prst="rect">
            <a:avLst/>
          </a:prstGeom>
        </p:spPr>
        <p:txBody>
          <a:bodyPr wrap="square">
            <a:spAutoFit/>
          </a:bodyPr>
          <a:lstStyle/>
          <a:p>
            <a:pPr algn="ctr"/>
            <a:r>
              <a:rPr lang="en-GB" sz="3200" b="1" dirty="0"/>
              <a:t>BUSINESS GROWTH STRATEGIES</a:t>
            </a:r>
          </a:p>
        </p:txBody>
      </p:sp>
      <p:grpSp>
        <p:nvGrpSpPr>
          <p:cNvPr id="8" name="Group 7"/>
          <p:cNvGrpSpPr/>
          <p:nvPr/>
        </p:nvGrpSpPr>
        <p:grpSpPr>
          <a:xfrm>
            <a:off x="3321057" y="1623087"/>
            <a:ext cx="2449826" cy="3376831"/>
            <a:chOff x="827584" y="1628800"/>
            <a:chExt cx="2449826" cy="3376831"/>
          </a:xfrm>
        </p:grpSpPr>
        <p:sp>
          <p:nvSpPr>
            <p:cNvPr id="4" name="Rectangle 3"/>
            <p:cNvSpPr/>
            <p:nvPr/>
          </p:nvSpPr>
          <p:spPr>
            <a:xfrm>
              <a:off x="827584" y="1628800"/>
              <a:ext cx="2448272" cy="43204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827584" y="2060848"/>
              <a:ext cx="2448272" cy="294478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899592" y="1628800"/>
              <a:ext cx="2376264" cy="400110"/>
            </a:xfrm>
            <a:prstGeom prst="rect">
              <a:avLst/>
            </a:prstGeom>
            <a:noFill/>
          </p:spPr>
          <p:txBody>
            <a:bodyPr wrap="square" rtlCol="0">
              <a:spAutoFit/>
            </a:bodyPr>
            <a:lstStyle/>
            <a:p>
              <a:pPr algn="ctr"/>
              <a:r>
                <a:rPr lang="en-GB" sz="2000" b="1" dirty="0">
                  <a:solidFill>
                    <a:srgbClr val="C00000"/>
                  </a:solidFill>
                </a:rPr>
                <a:t>Joint Ventures </a:t>
              </a:r>
            </a:p>
          </p:txBody>
        </p:sp>
        <p:sp>
          <p:nvSpPr>
            <p:cNvPr id="7" name="Rectangle 6"/>
            <p:cNvSpPr/>
            <p:nvPr/>
          </p:nvSpPr>
          <p:spPr>
            <a:xfrm>
              <a:off x="857738" y="2141893"/>
              <a:ext cx="2419672" cy="2723823"/>
            </a:xfrm>
            <a:prstGeom prst="rect">
              <a:avLst/>
            </a:prstGeom>
          </p:spPr>
          <p:txBody>
            <a:bodyPr wrap="square">
              <a:spAutoFit/>
            </a:bodyPr>
            <a:lstStyle/>
            <a:p>
              <a:pPr algn="ctr"/>
              <a:r>
                <a:rPr lang="en-GB" sz="1900" dirty="0">
                  <a:latin typeface="Arial" panose="020B0604020202020204" pitchFamily="34" charset="0"/>
                  <a:ea typeface="Calibri" panose="020F0502020204030204" pitchFamily="34" charset="0"/>
                  <a:cs typeface="Arial" panose="020B0604020202020204" pitchFamily="34" charset="0"/>
                </a:rPr>
                <a:t>Partnership with another firm who may have different opportunities, markets or skills, and which allow the business to develop new products or exploit new markets.</a:t>
              </a:r>
            </a:p>
          </p:txBody>
        </p:sp>
      </p:grpSp>
      <p:grpSp>
        <p:nvGrpSpPr>
          <p:cNvPr id="14" name="Group 13"/>
          <p:cNvGrpSpPr/>
          <p:nvPr/>
        </p:nvGrpSpPr>
        <p:grpSpPr>
          <a:xfrm>
            <a:off x="363042" y="1623087"/>
            <a:ext cx="2529218" cy="3376831"/>
            <a:chOff x="827584" y="1628800"/>
            <a:chExt cx="2529218" cy="3376831"/>
          </a:xfrm>
        </p:grpSpPr>
        <p:sp>
          <p:nvSpPr>
            <p:cNvPr id="15" name="Rectangle 14"/>
            <p:cNvSpPr/>
            <p:nvPr/>
          </p:nvSpPr>
          <p:spPr>
            <a:xfrm>
              <a:off x="827584" y="1628800"/>
              <a:ext cx="2448272" cy="43204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827584" y="2060848"/>
              <a:ext cx="2448272" cy="294478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899592" y="1628800"/>
              <a:ext cx="2376264" cy="400110"/>
            </a:xfrm>
            <a:prstGeom prst="rect">
              <a:avLst/>
            </a:prstGeom>
            <a:noFill/>
          </p:spPr>
          <p:txBody>
            <a:bodyPr wrap="square" rtlCol="0">
              <a:spAutoFit/>
            </a:bodyPr>
            <a:lstStyle/>
            <a:p>
              <a:pPr algn="ctr"/>
              <a:r>
                <a:rPr lang="en-GB" sz="2000" b="1" dirty="0">
                  <a:solidFill>
                    <a:srgbClr val="C00000"/>
                  </a:solidFill>
                </a:rPr>
                <a:t>Diversification</a:t>
              </a:r>
            </a:p>
          </p:txBody>
        </p:sp>
        <p:sp>
          <p:nvSpPr>
            <p:cNvPr id="18" name="Rectangle 17"/>
            <p:cNvSpPr/>
            <p:nvPr/>
          </p:nvSpPr>
          <p:spPr>
            <a:xfrm>
              <a:off x="899592" y="2204864"/>
              <a:ext cx="2457210" cy="2800767"/>
            </a:xfrm>
            <a:prstGeom prst="rect">
              <a:avLst/>
            </a:prstGeom>
          </p:spPr>
          <p:txBody>
            <a:bodyPr wrap="square">
              <a:spAutoFit/>
            </a:bodyPr>
            <a:lstStyle/>
            <a:p>
              <a:pPr algn="ctr"/>
              <a:r>
                <a:rPr lang="en-GB" sz="2200" dirty="0">
                  <a:latin typeface="Arial" panose="020B0604020202020204" pitchFamily="34" charset="0"/>
                  <a:ea typeface="Calibri" panose="020F0502020204030204" pitchFamily="34" charset="0"/>
                  <a:cs typeface="Arial" panose="020B0604020202020204" pitchFamily="34" charset="0"/>
                </a:rPr>
                <a:t>Finding new products and markets not necessarily related to its core product and markets which it can exploit</a:t>
              </a:r>
              <a:endParaRPr lang="en-GB" sz="2200" dirty="0">
                <a:latin typeface="Arial" panose="020B0604020202020204" pitchFamily="34" charset="0"/>
                <a:cs typeface="Arial" panose="020B0604020202020204" pitchFamily="34" charset="0"/>
              </a:endParaRPr>
            </a:p>
          </p:txBody>
        </p:sp>
      </p:grpSp>
      <p:grpSp>
        <p:nvGrpSpPr>
          <p:cNvPr id="19" name="Group 18"/>
          <p:cNvGrpSpPr/>
          <p:nvPr/>
        </p:nvGrpSpPr>
        <p:grpSpPr>
          <a:xfrm>
            <a:off x="6299472" y="1623087"/>
            <a:ext cx="2448272" cy="3376831"/>
            <a:chOff x="827584" y="1628800"/>
            <a:chExt cx="2448272" cy="3376831"/>
          </a:xfrm>
        </p:grpSpPr>
        <p:sp>
          <p:nvSpPr>
            <p:cNvPr id="20" name="Rectangle 19"/>
            <p:cNvSpPr/>
            <p:nvPr/>
          </p:nvSpPr>
          <p:spPr>
            <a:xfrm>
              <a:off x="827584" y="1628800"/>
              <a:ext cx="2448272" cy="43204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p:cNvSpPr/>
            <p:nvPr/>
          </p:nvSpPr>
          <p:spPr>
            <a:xfrm>
              <a:off x="827584" y="2060848"/>
              <a:ext cx="2448272" cy="294478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p:cNvSpPr txBox="1"/>
            <p:nvPr/>
          </p:nvSpPr>
          <p:spPr>
            <a:xfrm>
              <a:off x="899592" y="1628800"/>
              <a:ext cx="2376264" cy="400110"/>
            </a:xfrm>
            <a:prstGeom prst="rect">
              <a:avLst/>
            </a:prstGeom>
            <a:noFill/>
          </p:spPr>
          <p:txBody>
            <a:bodyPr wrap="square" rtlCol="0">
              <a:spAutoFit/>
            </a:bodyPr>
            <a:lstStyle/>
            <a:p>
              <a:pPr algn="ctr"/>
              <a:r>
                <a:rPr lang="en-GB" sz="2000" b="1" dirty="0">
                  <a:solidFill>
                    <a:srgbClr val="C00000"/>
                  </a:solidFill>
                </a:rPr>
                <a:t>Franchising</a:t>
              </a:r>
            </a:p>
          </p:txBody>
        </p:sp>
        <p:sp>
          <p:nvSpPr>
            <p:cNvPr id="23" name="Rectangle 22"/>
            <p:cNvSpPr/>
            <p:nvPr/>
          </p:nvSpPr>
          <p:spPr>
            <a:xfrm>
              <a:off x="908530" y="2141383"/>
              <a:ext cx="2286380" cy="2862322"/>
            </a:xfrm>
            <a:prstGeom prst="rect">
              <a:avLst/>
            </a:prstGeom>
          </p:spPr>
          <p:txBody>
            <a:bodyPr wrap="square">
              <a:spAutoFit/>
            </a:bodyPr>
            <a:lstStyle/>
            <a:p>
              <a:pPr algn="ctr"/>
              <a:r>
                <a:rPr lang="en-GB" sz="2000" dirty="0">
                  <a:latin typeface="Arial" panose="020B0604020202020204" pitchFamily="34" charset="0"/>
                  <a:ea typeface="Calibri" panose="020F0502020204030204" pitchFamily="34" charset="0"/>
                  <a:cs typeface="Arial" panose="020B0604020202020204" pitchFamily="34" charset="0"/>
                </a:rPr>
                <a:t>Franchising allows entrepreneurs to set up business independently but with the right to use the franchiser’s brand or logo and support. </a:t>
              </a:r>
              <a:endParaRPr lang="en-GB" sz="2000" dirty="0">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357623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539551" y="260648"/>
            <a:ext cx="8208911" cy="5484656"/>
            <a:chOff x="1044726" y="1220435"/>
            <a:chExt cx="8208911" cy="5484656"/>
          </a:xfrm>
        </p:grpSpPr>
        <p:sp>
          <p:nvSpPr>
            <p:cNvPr id="17" name="TextBox 16"/>
            <p:cNvSpPr txBox="1"/>
            <p:nvPr/>
          </p:nvSpPr>
          <p:spPr>
            <a:xfrm>
              <a:off x="1138228" y="1220435"/>
              <a:ext cx="8115409" cy="584775"/>
            </a:xfrm>
            <a:prstGeom prst="rect">
              <a:avLst/>
            </a:prstGeom>
            <a:solidFill>
              <a:schemeClr val="bg2">
                <a:lumMod val="90000"/>
              </a:schemeClr>
            </a:solidFill>
          </p:spPr>
          <p:txBody>
            <a:bodyPr wrap="square" rtlCol="0">
              <a:spAutoFit/>
            </a:bodyPr>
            <a:lstStyle/>
            <a:p>
              <a:pPr algn="ctr"/>
              <a:r>
                <a:rPr lang="en-GB" sz="3200" b="1" dirty="0">
                  <a:solidFill>
                    <a:srgbClr val="C00000"/>
                  </a:solidFill>
                </a:rPr>
                <a:t>Outsourcing </a:t>
              </a:r>
            </a:p>
          </p:txBody>
        </p:sp>
        <p:sp>
          <p:nvSpPr>
            <p:cNvPr id="18" name="Rectangle 17"/>
            <p:cNvSpPr/>
            <p:nvPr/>
          </p:nvSpPr>
          <p:spPr>
            <a:xfrm>
              <a:off x="1044726" y="1872999"/>
              <a:ext cx="8208911" cy="4832092"/>
            </a:xfrm>
            <a:prstGeom prst="rect">
              <a:avLst/>
            </a:prstGeom>
          </p:spPr>
          <p:txBody>
            <a:bodyPr wrap="square">
              <a:spAutoFit/>
            </a:bodyPr>
            <a:lstStyle/>
            <a:p>
              <a:pPr marL="285750" indent="-285750" algn="just">
                <a:buFont typeface="Arial" panose="020B0604020202020204" pitchFamily="34" charset="0"/>
                <a:buChar char="•"/>
              </a:pPr>
              <a:r>
                <a:rPr lang="en-GB" sz="2400" dirty="0">
                  <a:latin typeface="Arial" panose="020B0604020202020204" pitchFamily="34" charset="0"/>
                  <a:cs typeface="Arial" panose="020B0604020202020204" pitchFamily="34" charset="0"/>
                </a:rPr>
                <a:t>This is the way in which firms contract out some of their operations in order to reduce costs and gain competitive advantage. </a:t>
              </a:r>
            </a:p>
            <a:p>
              <a:pPr marL="285750" indent="-285750" algn="just">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lgn="just">
                <a:buFont typeface="Arial" panose="020B0604020202020204" pitchFamily="34" charset="0"/>
                <a:buChar char="•"/>
              </a:pPr>
              <a:r>
                <a:rPr lang="en-GB" sz="2400" dirty="0">
                  <a:latin typeface="Arial" panose="020B0604020202020204" pitchFamily="34" charset="0"/>
                  <a:cs typeface="Arial" panose="020B0604020202020204" pitchFamily="34" charset="0"/>
                </a:rPr>
                <a:t>The organization who is contracted to carry out the operation takes on the responsibility of carrying out the operation to specified and agreed standards often based on a pre-determined service level agreement. </a:t>
              </a:r>
            </a:p>
            <a:p>
              <a:pPr algn="just"/>
              <a:endParaRPr lang="en-GB" dirty="0"/>
            </a:p>
            <a:p>
              <a:pPr marL="184150" lvl="1" indent="-6350" algn="just"/>
              <a:r>
                <a:rPr lang="en-GB" sz="2000" i="1" dirty="0"/>
                <a:t>Examples of outsourced operations include </a:t>
              </a:r>
              <a:r>
                <a:rPr lang="en-GB" sz="2000" i="1" u="sng" dirty="0"/>
                <a:t>customer service functions, market research, information technology, accounting and other financial operations such as payroll and marketing functions such as product design and advertising</a:t>
              </a:r>
              <a:r>
                <a:rPr lang="en-GB" sz="2000" u="sng" dirty="0"/>
                <a:t>.</a:t>
              </a:r>
            </a:p>
            <a:p>
              <a:pPr lvl="0" algn="just"/>
              <a:r>
                <a:rPr lang="en-GB" dirty="0"/>
                <a:t> </a:t>
              </a:r>
            </a:p>
          </p:txBody>
        </p:sp>
      </p:grpSp>
    </p:spTree>
    <p:extLst>
      <p:ext uri="{BB962C8B-B14F-4D97-AF65-F5344CB8AC3E}">
        <p14:creationId xmlns:p14="http://schemas.microsoft.com/office/powerpoint/2010/main" val="2331668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539551" y="260648"/>
            <a:ext cx="8208911" cy="1852893"/>
            <a:chOff x="1044726" y="1220435"/>
            <a:chExt cx="8208911" cy="1852893"/>
          </a:xfrm>
        </p:grpSpPr>
        <p:sp>
          <p:nvSpPr>
            <p:cNvPr id="17" name="TextBox 16"/>
            <p:cNvSpPr txBox="1"/>
            <p:nvPr/>
          </p:nvSpPr>
          <p:spPr>
            <a:xfrm>
              <a:off x="1138228" y="1220435"/>
              <a:ext cx="8115409" cy="584775"/>
            </a:xfrm>
            <a:prstGeom prst="rect">
              <a:avLst/>
            </a:prstGeom>
            <a:solidFill>
              <a:schemeClr val="bg2">
                <a:lumMod val="90000"/>
              </a:schemeClr>
            </a:solidFill>
          </p:spPr>
          <p:txBody>
            <a:bodyPr wrap="square" rtlCol="0">
              <a:spAutoFit/>
            </a:bodyPr>
            <a:lstStyle/>
            <a:p>
              <a:pPr algn="ctr"/>
              <a:r>
                <a:rPr lang="en-GB" sz="3200" b="1" dirty="0">
                  <a:solidFill>
                    <a:srgbClr val="C00000"/>
                  </a:solidFill>
                </a:rPr>
                <a:t>Greenfield</a:t>
              </a:r>
            </a:p>
          </p:txBody>
        </p:sp>
        <p:sp>
          <p:nvSpPr>
            <p:cNvPr id="18" name="Rectangle 17"/>
            <p:cNvSpPr/>
            <p:nvPr/>
          </p:nvSpPr>
          <p:spPr>
            <a:xfrm>
              <a:off x="1044726" y="1872999"/>
              <a:ext cx="8208911" cy="1200329"/>
            </a:xfrm>
            <a:prstGeom prst="rect">
              <a:avLst/>
            </a:prstGeom>
          </p:spPr>
          <p:txBody>
            <a:bodyPr wrap="square">
              <a:spAutoFit/>
            </a:bodyPr>
            <a:lstStyle/>
            <a:p>
              <a:pPr marL="285750" indent="-285750" algn="just">
                <a:buFont typeface="Arial" panose="020B0604020202020204" pitchFamily="34" charset="0"/>
                <a:buChar char="•"/>
              </a:pPr>
              <a:r>
                <a:rPr lang="en-GB" sz="2400" dirty="0">
                  <a:latin typeface="Arial" panose="020B0604020202020204" pitchFamily="34" charset="0"/>
                  <a:cs typeface="Arial" panose="020B0604020202020204" pitchFamily="34" charset="0"/>
                </a:rPr>
                <a:t>Build a new plant or subsidiary in another country in order to reduce cost, logistical issues, overcome some trade barriers, get closer to some  of your customers</a:t>
              </a:r>
              <a:endParaRPr lang="en-GB" dirty="0"/>
            </a:p>
          </p:txBody>
        </p:sp>
      </p:grpSp>
    </p:spTree>
    <p:extLst>
      <p:ext uri="{BB962C8B-B14F-4D97-AF65-F5344CB8AC3E}">
        <p14:creationId xmlns:p14="http://schemas.microsoft.com/office/powerpoint/2010/main" val="95431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633053" y="260648"/>
            <a:ext cx="8115409" cy="584775"/>
          </a:xfrm>
          <a:prstGeom prst="rect">
            <a:avLst/>
          </a:prstGeom>
          <a:solidFill>
            <a:schemeClr val="bg2">
              <a:lumMod val="90000"/>
            </a:schemeClr>
          </a:solidFill>
        </p:spPr>
        <p:txBody>
          <a:bodyPr wrap="square" rtlCol="0">
            <a:spAutoFit/>
          </a:bodyPr>
          <a:lstStyle/>
          <a:p>
            <a:pPr algn="ctr"/>
            <a:r>
              <a:rPr lang="en-GB" sz="3200" b="1" dirty="0">
                <a:solidFill>
                  <a:srgbClr val="C00000"/>
                </a:solidFill>
              </a:rPr>
              <a:t>TOOLS FOR ANALYSING STRATEGY </a:t>
            </a:r>
          </a:p>
        </p:txBody>
      </p:sp>
      <p:sp>
        <p:nvSpPr>
          <p:cNvPr id="2" name="TextBox 1">
            <a:extLst>
              <a:ext uri="{FF2B5EF4-FFF2-40B4-BE49-F238E27FC236}">
                <a16:creationId xmlns:a16="http://schemas.microsoft.com/office/drawing/2014/main" id="{2DB131CD-EA89-BC15-9AF1-38DB80E509E8}"/>
              </a:ext>
            </a:extLst>
          </p:cNvPr>
          <p:cNvSpPr txBox="1"/>
          <p:nvPr/>
        </p:nvSpPr>
        <p:spPr>
          <a:xfrm>
            <a:off x="1835696" y="2204864"/>
            <a:ext cx="5472608" cy="1938992"/>
          </a:xfrm>
          <a:prstGeom prst="rect">
            <a:avLst/>
          </a:prstGeom>
          <a:noFill/>
        </p:spPr>
        <p:txBody>
          <a:bodyPr wrap="square" rtlCol="0">
            <a:spAutoFit/>
          </a:bodyPr>
          <a:lstStyle/>
          <a:p>
            <a:pPr marL="742950" indent="-742950">
              <a:buFont typeface="+mj-lt"/>
              <a:buAutoNum type="arabicPeriod"/>
            </a:pPr>
            <a:r>
              <a:rPr lang="en-GB" sz="4000" dirty="0"/>
              <a:t>Porters Diamond </a:t>
            </a:r>
          </a:p>
          <a:p>
            <a:pPr marL="742950" indent="-742950">
              <a:buFont typeface="+mj-lt"/>
              <a:buAutoNum type="arabicPeriod"/>
            </a:pPr>
            <a:endParaRPr lang="en-GB" sz="4000" dirty="0"/>
          </a:p>
          <a:p>
            <a:pPr marL="742950" indent="-742950">
              <a:buFont typeface="+mj-lt"/>
              <a:buAutoNum type="arabicPeriod"/>
            </a:pPr>
            <a:r>
              <a:rPr lang="en-GB" sz="4000" dirty="0"/>
              <a:t>BCG</a:t>
            </a:r>
          </a:p>
        </p:txBody>
      </p:sp>
    </p:spTree>
    <p:extLst>
      <p:ext uri="{BB962C8B-B14F-4D97-AF65-F5344CB8AC3E}">
        <p14:creationId xmlns:p14="http://schemas.microsoft.com/office/powerpoint/2010/main" val="16876072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044" y="404664"/>
            <a:ext cx="9144000" cy="642035"/>
          </a:xfrm>
          <a:prstGeom prst="rect">
            <a:avLst/>
          </a:prstGeom>
        </p:spPr>
        <p:txBody>
          <a:bodyPr wrap="square">
            <a:spAutoFit/>
          </a:bodyPr>
          <a:lstStyle/>
          <a:p>
            <a:pPr algn="ctr">
              <a:lnSpc>
                <a:spcPct val="107000"/>
              </a:lnSpc>
              <a:spcAft>
                <a:spcPts val="800"/>
              </a:spcAft>
            </a:pPr>
            <a:r>
              <a:rPr lang="en-GB" sz="3600" b="1" dirty="0">
                <a:latin typeface="Arial" panose="020B0604020202020204" pitchFamily="34" charset="0"/>
                <a:ea typeface="Calibri" panose="020F0502020204030204" pitchFamily="34" charset="0"/>
                <a:cs typeface="Arial" panose="020B0604020202020204" pitchFamily="34" charset="0"/>
              </a:rPr>
              <a:t>PORTER'S DIAMOND MODEL THEORY </a:t>
            </a:r>
          </a:p>
        </p:txBody>
      </p:sp>
      <p:sp>
        <p:nvSpPr>
          <p:cNvPr id="3" name="Rectangle 2"/>
          <p:cNvSpPr/>
          <p:nvPr/>
        </p:nvSpPr>
        <p:spPr>
          <a:xfrm>
            <a:off x="107504" y="1196752"/>
            <a:ext cx="8881028" cy="4154984"/>
          </a:xfrm>
          <a:prstGeom prst="rect">
            <a:avLst/>
          </a:prstGeom>
        </p:spPr>
        <p:txBody>
          <a:bodyPr wrap="square">
            <a:spAutoFit/>
          </a:bodyPr>
          <a:lstStyle/>
          <a:p>
            <a:pPr marL="342900" indent="-342900" algn="just">
              <a:buFont typeface="Wingdings" panose="05000000000000000000" pitchFamily="2" charset="2"/>
              <a:buChar char="§"/>
            </a:pPr>
            <a:r>
              <a:rPr lang="en-GB" sz="2400" dirty="0"/>
              <a:t>Explain why certain industries within a particular nation are more competitive internationally</a:t>
            </a:r>
          </a:p>
          <a:p>
            <a:pPr marL="342900" indent="-342900" algn="just">
              <a:buFont typeface="Wingdings" panose="05000000000000000000" pitchFamily="2" charset="2"/>
              <a:buChar char="§"/>
            </a:pPr>
            <a:endParaRPr lang="en-GB" sz="2400" dirty="0"/>
          </a:p>
          <a:p>
            <a:pPr marL="342900" indent="-342900" algn="just">
              <a:buFont typeface="Wingdings" panose="05000000000000000000" pitchFamily="2" charset="2"/>
              <a:buChar char="§"/>
            </a:pPr>
            <a:r>
              <a:rPr lang="en-GB" sz="2400" dirty="0"/>
              <a:t>Porter contended that the greater number of trade-related theories have only focused on cost and a new theory was essential that</a:t>
            </a:r>
          </a:p>
          <a:p>
            <a:pPr marL="342900" indent="-342900" algn="just">
              <a:buFont typeface="Wingdings" panose="05000000000000000000" pitchFamily="2" charset="2"/>
              <a:buChar char="§"/>
            </a:pPr>
            <a:endParaRPr lang="en-GB" sz="2400" dirty="0"/>
          </a:p>
          <a:p>
            <a:pPr marL="342900" indent="-342900" algn="just">
              <a:buFont typeface="Wingdings" panose="05000000000000000000" pitchFamily="2" charset="2"/>
              <a:buChar char="§"/>
            </a:pPr>
            <a:r>
              <a:rPr lang="en-GB" sz="2400" dirty="0"/>
              <a:t> “</a:t>
            </a:r>
            <a:r>
              <a:rPr lang="en-GB" sz="2400" b="1" i="1" dirty="0"/>
              <a:t>should attract a comprehensive understanding of competition that contains segmented markets, differentiated products, the technological differences and economies of scale</a:t>
            </a:r>
            <a:r>
              <a:rPr lang="en-GB" sz="2400" dirty="0"/>
              <a:t>”. </a:t>
            </a:r>
          </a:p>
        </p:txBody>
      </p:sp>
    </p:spTree>
    <p:extLst>
      <p:ext uri="{BB962C8B-B14F-4D97-AF65-F5344CB8AC3E}">
        <p14:creationId xmlns:p14="http://schemas.microsoft.com/office/powerpoint/2010/main" val="1919221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4044" y="188640"/>
            <a:ext cx="9144000" cy="642035"/>
          </a:xfrm>
          <a:prstGeom prst="rect">
            <a:avLst/>
          </a:prstGeom>
        </p:spPr>
        <p:txBody>
          <a:bodyPr wrap="square">
            <a:spAutoFit/>
          </a:bodyPr>
          <a:lstStyle/>
          <a:p>
            <a:pPr algn="ctr">
              <a:lnSpc>
                <a:spcPct val="107000"/>
              </a:lnSpc>
              <a:spcAft>
                <a:spcPts val="800"/>
              </a:spcAft>
            </a:pPr>
            <a:r>
              <a:rPr lang="en-GB" sz="3600" b="1" dirty="0">
                <a:latin typeface="Arial" panose="020B0604020202020204" pitchFamily="34" charset="0"/>
                <a:ea typeface="Calibri" panose="020F0502020204030204" pitchFamily="34" charset="0"/>
                <a:cs typeface="Arial" panose="020B0604020202020204" pitchFamily="34" charset="0"/>
              </a:rPr>
              <a:t>PORTER'S DIAMOND MODEL THEORY </a:t>
            </a:r>
          </a:p>
        </p:txBody>
      </p:sp>
      <p:sp>
        <p:nvSpPr>
          <p:cNvPr id="3" name="Rectangle 2"/>
          <p:cNvSpPr/>
          <p:nvPr/>
        </p:nvSpPr>
        <p:spPr>
          <a:xfrm>
            <a:off x="179512" y="1124744"/>
            <a:ext cx="8856984" cy="4401205"/>
          </a:xfrm>
          <a:prstGeom prst="rect">
            <a:avLst/>
          </a:prstGeom>
        </p:spPr>
        <p:txBody>
          <a:bodyPr wrap="square">
            <a:spAutoFit/>
          </a:bodyPr>
          <a:lstStyle/>
          <a:p>
            <a:pPr marL="342900" indent="-342900" algn="just">
              <a:buFont typeface="Arial" panose="020B0604020202020204" pitchFamily="34" charset="0"/>
              <a:buChar char="•"/>
            </a:pPr>
            <a:r>
              <a:rPr lang="en-GB" sz="2800" dirty="0"/>
              <a:t>He suggested that this new theory should be able to define why firms from certain nations implement better strategies than others competing in certain sectors.</a:t>
            </a:r>
          </a:p>
          <a:p>
            <a:pPr marL="342900" indent="-342900" algn="just">
              <a:buFont typeface="Arial" panose="020B0604020202020204" pitchFamily="34" charset="0"/>
              <a:buChar char="•"/>
            </a:pPr>
            <a:endParaRPr lang="en-GB" sz="2800" dirty="0"/>
          </a:p>
          <a:p>
            <a:pPr marL="342900" indent="-342900" algn="just">
              <a:buFont typeface="Arial" panose="020B0604020202020204" pitchFamily="34" charset="0"/>
              <a:buChar char="•"/>
            </a:pPr>
            <a:r>
              <a:rPr lang="en-GB" sz="2800" dirty="0"/>
              <a:t>The model creates a structure that determines the rules of competition in a sector and makes it important to have a role to play based on the opinion of achieving a long-term competitiveness.</a:t>
            </a:r>
          </a:p>
          <a:p>
            <a:pPr marL="342900" indent="-342900" algn="just">
              <a:buFont typeface="Arial" panose="020B0604020202020204" pitchFamily="34" charset="0"/>
              <a:buChar char="•"/>
            </a:pPr>
            <a:endParaRPr lang="en-GB" sz="2800" dirty="0"/>
          </a:p>
        </p:txBody>
      </p:sp>
    </p:spTree>
    <p:extLst>
      <p:ext uri="{BB962C8B-B14F-4D97-AF65-F5344CB8AC3E}">
        <p14:creationId xmlns:p14="http://schemas.microsoft.com/office/powerpoint/2010/main" val="4129620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a:stretch>
            <a:fillRect/>
          </a:stretch>
        </p:blipFill>
        <p:spPr>
          <a:xfrm>
            <a:off x="1036" y="764704"/>
            <a:ext cx="9142964" cy="4896544"/>
          </a:xfrm>
          <a:prstGeom prst="rect">
            <a:avLst/>
          </a:prstGeom>
        </p:spPr>
      </p:pic>
      <p:sp>
        <p:nvSpPr>
          <p:cNvPr id="6" name="Rectangle 5"/>
          <p:cNvSpPr/>
          <p:nvPr/>
        </p:nvSpPr>
        <p:spPr>
          <a:xfrm>
            <a:off x="1036"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PORTER'S DIAMOND MODEL THEORY </a:t>
            </a:r>
          </a:p>
        </p:txBody>
      </p:sp>
    </p:spTree>
    <p:extLst>
      <p:ext uri="{BB962C8B-B14F-4D97-AF65-F5344CB8AC3E}">
        <p14:creationId xmlns:p14="http://schemas.microsoft.com/office/powerpoint/2010/main" val="382430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36"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PORTER'S DIAMOND MODEL THEORY </a:t>
            </a:r>
          </a:p>
        </p:txBody>
      </p:sp>
      <p:sp>
        <p:nvSpPr>
          <p:cNvPr id="2" name="Rectangle 1"/>
          <p:cNvSpPr/>
          <p:nvPr/>
        </p:nvSpPr>
        <p:spPr>
          <a:xfrm>
            <a:off x="432576" y="1196752"/>
            <a:ext cx="8280920" cy="4439229"/>
          </a:xfrm>
          <a:prstGeom prst="rect">
            <a:avLst/>
          </a:prstGeom>
        </p:spPr>
        <p:txBody>
          <a:bodyPr wrap="square">
            <a:spAutoFit/>
          </a:bodyPr>
          <a:lstStyle/>
          <a:p>
            <a:pPr algn="just">
              <a:lnSpc>
                <a:spcPct val="107000"/>
              </a:lnSpc>
              <a:spcAft>
                <a:spcPts val="0"/>
              </a:spcAft>
            </a:pPr>
            <a:r>
              <a:rPr lang="en-GB" sz="2400" b="1" dirty="0">
                <a:latin typeface="Arial" panose="020B0604020202020204" pitchFamily="34" charset="0"/>
                <a:ea typeface="Calibri" panose="020F0502020204030204" pitchFamily="34" charset="0"/>
                <a:cs typeface="Arial" panose="020B0604020202020204" pitchFamily="34" charset="0"/>
              </a:rPr>
              <a:t>Factor conditions</a:t>
            </a:r>
            <a:r>
              <a:rPr lang="en-GB" sz="2400" dirty="0">
                <a:latin typeface="Arial" panose="020B0604020202020204" pitchFamily="34" charset="0"/>
                <a:ea typeface="Calibri" panose="020F0502020204030204" pitchFamily="34" charset="0"/>
                <a:cs typeface="Arial" panose="020B0604020202020204" pitchFamily="34" charset="0"/>
              </a:rPr>
              <a:t> - Factor conditions are values of the firm’s skill to supply those factors of research production that allow a unit to compete. They are the factors of production and infrastructure necessary to compete in a particular industry.</a:t>
            </a:r>
          </a:p>
          <a:p>
            <a:pPr algn="just">
              <a:lnSpc>
                <a:spcPct val="107000"/>
              </a:lnSpc>
              <a:spcAft>
                <a:spcPts val="0"/>
              </a:spcAft>
            </a:pPr>
            <a:r>
              <a:rPr lang="en-GB" sz="2400" dirty="0">
                <a:latin typeface="Arial" panose="020B0604020202020204" pitchFamily="34" charset="0"/>
                <a:ea typeface="Calibri" panose="020F0502020204030204" pitchFamily="34" charset="0"/>
                <a:cs typeface="Arial" panose="020B0604020202020204" pitchFamily="34" charset="0"/>
              </a:rPr>
              <a:t> </a:t>
            </a:r>
          </a:p>
          <a:p>
            <a:pPr algn="just">
              <a:lnSpc>
                <a:spcPct val="107000"/>
              </a:lnSpc>
              <a:spcAft>
                <a:spcPts val="0"/>
              </a:spcAft>
            </a:pPr>
            <a:r>
              <a:rPr lang="en-GB" sz="2400" b="1" dirty="0">
                <a:latin typeface="Arial" panose="020B0604020202020204" pitchFamily="34" charset="0"/>
                <a:ea typeface="Calibri" panose="020F0502020204030204" pitchFamily="34" charset="0"/>
                <a:cs typeface="Arial" panose="020B0604020202020204" pitchFamily="34" charset="0"/>
              </a:rPr>
              <a:t>Demand conditions:</a:t>
            </a:r>
            <a:r>
              <a:rPr lang="en-GB" sz="2400" dirty="0">
                <a:latin typeface="Arial" panose="020B0604020202020204" pitchFamily="34" charset="0"/>
                <a:ea typeface="Calibri" panose="020F0502020204030204" pitchFamily="34" charset="0"/>
                <a:cs typeface="Arial" panose="020B0604020202020204" pitchFamily="34" charset="0"/>
              </a:rPr>
              <a:t> This is one of the most interesting dimensions as it relates to the nature of consumers in the home market. Demand conditions are the pressures based on buyers‟ requirements about quality, price, and services in a particular industry. </a:t>
            </a:r>
          </a:p>
        </p:txBody>
      </p:sp>
    </p:spTree>
    <p:extLst>
      <p:ext uri="{BB962C8B-B14F-4D97-AF65-F5344CB8AC3E}">
        <p14:creationId xmlns:p14="http://schemas.microsoft.com/office/powerpoint/2010/main" val="244925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36"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PORTER'S DIAMOND MODEL THEORY </a:t>
            </a:r>
          </a:p>
        </p:txBody>
      </p:sp>
      <p:sp>
        <p:nvSpPr>
          <p:cNvPr id="3" name="Rectangle 2"/>
          <p:cNvSpPr/>
          <p:nvPr/>
        </p:nvSpPr>
        <p:spPr>
          <a:xfrm>
            <a:off x="755576" y="2132856"/>
            <a:ext cx="7920880" cy="1475404"/>
          </a:xfrm>
          <a:prstGeom prst="rect">
            <a:avLst/>
          </a:prstGeom>
        </p:spPr>
        <p:txBody>
          <a:bodyPr wrap="square">
            <a:spAutoFit/>
          </a:bodyPr>
          <a:lstStyle/>
          <a:p>
            <a:pPr algn="just">
              <a:lnSpc>
                <a:spcPct val="107000"/>
              </a:lnSpc>
              <a:spcAft>
                <a:spcPts val="0"/>
              </a:spcAft>
            </a:pPr>
            <a:r>
              <a:rPr lang="en-GB" sz="2800" dirty="0">
                <a:latin typeface="Arial" panose="020B0604020202020204" pitchFamily="34" charset="0"/>
                <a:ea typeface="Calibri" panose="020F0502020204030204" pitchFamily="34" charset="0"/>
                <a:cs typeface="Arial" panose="020B0604020202020204" pitchFamily="34" charset="0"/>
              </a:rPr>
              <a:t>1.Home Demand Conditions:</a:t>
            </a:r>
          </a:p>
          <a:p>
            <a:pPr algn="just">
              <a:lnSpc>
                <a:spcPct val="107000"/>
              </a:lnSpc>
              <a:spcAft>
                <a:spcPts val="0"/>
              </a:spcAft>
            </a:pPr>
            <a:r>
              <a:rPr lang="en-GB" sz="2800" dirty="0">
                <a:latin typeface="Arial" panose="020B0604020202020204" pitchFamily="34" charset="0"/>
                <a:ea typeface="Calibri" panose="020F0502020204030204" pitchFamily="34" charset="0"/>
                <a:cs typeface="Arial" panose="020B0604020202020204" pitchFamily="34" charset="0"/>
              </a:rPr>
              <a:t>2.Demand Size and Pattern of Growth:</a:t>
            </a:r>
          </a:p>
          <a:p>
            <a:pPr algn="just">
              <a:lnSpc>
                <a:spcPct val="107000"/>
              </a:lnSpc>
              <a:spcAft>
                <a:spcPts val="0"/>
              </a:spcAft>
            </a:pPr>
            <a:r>
              <a:rPr lang="en-GB" sz="2800" dirty="0">
                <a:latin typeface="Arial" panose="020B0604020202020204" pitchFamily="34" charset="0"/>
                <a:ea typeface="Calibri" panose="020F0502020204030204" pitchFamily="34" charset="0"/>
                <a:cs typeface="Arial" panose="020B0604020202020204" pitchFamily="34" charset="0"/>
              </a:rPr>
              <a:t>3.Internationalization of Domestic Demand:</a:t>
            </a:r>
          </a:p>
        </p:txBody>
      </p:sp>
    </p:spTree>
    <p:extLst>
      <p:ext uri="{BB962C8B-B14F-4D97-AF65-F5344CB8AC3E}">
        <p14:creationId xmlns:p14="http://schemas.microsoft.com/office/powerpoint/2010/main" val="31192092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36"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PORTER'S DIAMOND MODEL THEORY </a:t>
            </a:r>
          </a:p>
        </p:txBody>
      </p:sp>
      <p:sp>
        <p:nvSpPr>
          <p:cNvPr id="2" name="Rectangle 1"/>
          <p:cNvSpPr/>
          <p:nvPr/>
        </p:nvSpPr>
        <p:spPr>
          <a:xfrm>
            <a:off x="239636" y="980728"/>
            <a:ext cx="4692404" cy="5229573"/>
          </a:xfrm>
          <a:prstGeom prst="rect">
            <a:avLst/>
          </a:prstGeom>
        </p:spPr>
        <p:txBody>
          <a:bodyPr wrap="square">
            <a:spAutoFit/>
          </a:bodyPr>
          <a:lstStyle/>
          <a:p>
            <a:pPr algn="just">
              <a:lnSpc>
                <a:spcPct val="107000"/>
              </a:lnSpc>
              <a:spcAft>
                <a:spcPts val="0"/>
              </a:spcAft>
            </a:pPr>
            <a:r>
              <a:rPr lang="en-GB" sz="2400" b="1" dirty="0">
                <a:latin typeface="Arial" panose="020B0604020202020204" pitchFamily="34" charset="0"/>
                <a:ea typeface="Calibri" panose="020F0502020204030204" pitchFamily="34" charset="0"/>
                <a:cs typeface="Arial" panose="020B0604020202020204" pitchFamily="34" charset="0"/>
              </a:rPr>
              <a:t>The related and supplier industries:</a:t>
            </a:r>
            <a:r>
              <a:rPr lang="en-GB" sz="2400" dirty="0">
                <a:latin typeface="Arial" panose="020B0604020202020204" pitchFamily="34" charset="0"/>
                <a:ea typeface="Calibri" panose="020F0502020204030204" pitchFamily="34" charset="0"/>
                <a:cs typeface="Arial" panose="020B0604020202020204" pitchFamily="34" charset="0"/>
              </a:rPr>
              <a:t> Suppliers are crucial to enhancing innovation through more efficient and higher-quality inputs, timely feedback and short lines of communication. Related industries are those in which organizations can organize or allocate activities in the value chain when competing, or those, that produce complement goods</a:t>
            </a:r>
          </a:p>
          <a:p>
            <a:pPr algn="just">
              <a:lnSpc>
                <a:spcPct val="107000"/>
              </a:lnSpc>
              <a:spcAft>
                <a:spcPts val="0"/>
              </a:spcAft>
            </a:pPr>
            <a:r>
              <a:rPr lang="en-GB" sz="2400" dirty="0">
                <a:latin typeface="Arial" panose="020B0604020202020204" pitchFamily="34" charset="0"/>
                <a:ea typeface="Calibri" panose="020F0502020204030204" pitchFamily="34" charset="0"/>
                <a:cs typeface="Arial" panose="020B0604020202020204" pitchFamily="34" charset="0"/>
              </a:rPr>
              <a:t> </a:t>
            </a:r>
          </a:p>
          <a:p>
            <a:pPr algn="just">
              <a:lnSpc>
                <a:spcPct val="107000"/>
              </a:lnSpc>
              <a:spcAft>
                <a:spcPts val="0"/>
              </a:spcAft>
            </a:pPr>
            <a:r>
              <a:rPr lang="en-GB" sz="2400" dirty="0">
                <a:latin typeface="Arial" panose="020B0604020202020204" pitchFamily="34" charset="0"/>
                <a:ea typeface="Calibri" panose="020F0502020204030204" pitchFamily="34" charset="0"/>
                <a:cs typeface="Arial" panose="020B0604020202020204" pitchFamily="34" charset="0"/>
              </a:rPr>
              <a:t> </a:t>
            </a:r>
          </a:p>
        </p:txBody>
      </p:sp>
      <p:pic>
        <p:nvPicPr>
          <p:cNvPr id="1026" name="Picture 2" descr="How to Find Suppliers for a New Busines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76056" y="1124744"/>
            <a:ext cx="4067944" cy="42484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0290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36"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PORTER'S DIAMOND MODEL THEORY </a:t>
            </a:r>
          </a:p>
        </p:txBody>
      </p:sp>
      <p:sp>
        <p:nvSpPr>
          <p:cNvPr id="2" name="Rectangle 1"/>
          <p:cNvSpPr/>
          <p:nvPr/>
        </p:nvSpPr>
        <p:spPr>
          <a:xfrm>
            <a:off x="155575" y="1052736"/>
            <a:ext cx="5368189" cy="5163593"/>
          </a:xfrm>
          <a:prstGeom prst="rect">
            <a:avLst/>
          </a:prstGeom>
        </p:spPr>
        <p:txBody>
          <a:bodyPr wrap="square">
            <a:spAutoFit/>
          </a:bodyPr>
          <a:lstStyle/>
          <a:p>
            <a:pPr>
              <a:lnSpc>
                <a:spcPct val="107000"/>
              </a:lnSpc>
              <a:spcAft>
                <a:spcPts val="0"/>
              </a:spcAft>
            </a:pPr>
            <a:r>
              <a:rPr lang="en-GB" sz="2800" b="1" dirty="0">
                <a:latin typeface="Arial" panose="020B0604020202020204" pitchFamily="34" charset="0"/>
                <a:ea typeface="Calibri" panose="020F0502020204030204" pitchFamily="34" charset="0"/>
                <a:cs typeface="Arial" panose="020B0604020202020204" pitchFamily="34" charset="0"/>
              </a:rPr>
              <a:t>Firms’ strategy, structure and rivalry:</a:t>
            </a:r>
            <a:r>
              <a:rPr lang="en-GB" sz="2800" dirty="0">
                <a:latin typeface="Arial" panose="020B0604020202020204" pitchFamily="34" charset="0"/>
                <a:ea typeface="Calibri" panose="020F0502020204030204" pitchFamily="34" charset="0"/>
                <a:cs typeface="Arial" panose="020B0604020202020204" pitchFamily="34" charset="0"/>
              </a:rPr>
              <a:t> Firms’ strategy, structure and rivalry are measures of situations that explain how a sector is originated, systemized and managed and the nature of domestic competition that could support a nation achieve a sustained competitive advantage. </a:t>
            </a:r>
          </a:p>
          <a:p>
            <a:pPr algn="just">
              <a:lnSpc>
                <a:spcPct val="107000"/>
              </a:lnSpc>
              <a:spcAft>
                <a:spcPts val="0"/>
              </a:spcAft>
            </a:pPr>
            <a:r>
              <a:rPr lang="en-GB" sz="2800" dirty="0">
                <a:latin typeface="Arial" panose="020B0604020202020204" pitchFamily="34" charset="0"/>
                <a:ea typeface="Calibri" panose="020F0502020204030204" pitchFamily="34" charset="0"/>
                <a:cs typeface="Arial" panose="020B0604020202020204" pitchFamily="34" charset="0"/>
              </a:rPr>
              <a:t> </a:t>
            </a:r>
          </a:p>
        </p:txBody>
      </p:sp>
      <p:sp>
        <p:nvSpPr>
          <p:cNvPr id="3" name="AutoShape 2" descr="Phase #2: Clearly Define Your Research Strategy | MacKenzie Corpora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stretch>
            <a:fillRect/>
          </a:stretch>
        </p:blipFill>
        <p:spPr>
          <a:xfrm>
            <a:off x="5652120" y="1124744"/>
            <a:ext cx="3487324" cy="4176464"/>
          </a:xfrm>
          <a:prstGeom prst="rect">
            <a:avLst/>
          </a:prstGeom>
        </p:spPr>
      </p:pic>
    </p:spTree>
    <p:extLst>
      <p:ext uri="{BB962C8B-B14F-4D97-AF65-F5344CB8AC3E}">
        <p14:creationId xmlns:p14="http://schemas.microsoft.com/office/powerpoint/2010/main" val="402141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036"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PORTER'S DIAMOND MODEL THEORY </a:t>
            </a:r>
          </a:p>
        </p:txBody>
      </p:sp>
      <p:sp>
        <p:nvSpPr>
          <p:cNvPr id="2" name="Rectangle 1"/>
          <p:cNvSpPr/>
          <p:nvPr/>
        </p:nvSpPr>
        <p:spPr>
          <a:xfrm>
            <a:off x="585720" y="1340768"/>
            <a:ext cx="7974632" cy="3286028"/>
          </a:xfrm>
          <a:prstGeom prst="rect">
            <a:avLst/>
          </a:prstGeom>
        </p:spPr>
        <p:txBody>
          <a:bodyPr wrap="square">
            <a:spAutoFit/>
          </a:bodyPr>
          <a:lstStyle/>
          <a:p>
            <a:pPr algn="just">
              <a:lnSpc>
                <a:spcPct val="107000"/>
              </a:lnSpc>
              <a:spcAft>
                <a:spcPts val="0"/>
              </a:spcAft>
            </a:pPr>
            <a:r>
              <a:rPr lang="en-GB" sz="2800" b="1" dirty="0">
                <a:latin typeface="Arial" panose="020B0604020202020204" pitchFamily="34" charset="0"/>
                <a:ea typeface="Calibri" panose="020F0502020204030204" pitchFamily="34" charset="0"/>
                <a:cs typeface="Arial" panose="020B0604020202020204" pitchFamily="34" charset="0"/>
              </a:rPr>
              <a:t>Government &amp; Chance:</a:t>
            </a:r>
            <a:r>
              <a:rPr lang="en-GB" sz="2800" dirty="0">
                <a:latin typeface="Arial" panose="020B0604020202020204" pitchFamily="34" charset="0"/>
                <a:ea typeface="Calibri" panose="020F0502020204030204" pitchFamily="34" charset="0"/>
                <a:cs typeface="Arial" panose="020B0604020202020204" pitchFamily="34" charset="0"/>
              </a:rPr>
              <a:t> Apart from these four, Porter argues that there are two extra determinants that can importantly affect the national system. The first variable is the government effect and the second one is chance events (whether positive or negative effects that cannot be checked by the sector). </a:t>
            </a:r>
          </a:p>
        </p:txBody>
      </p:sp>
    </p:spTree>
    <p:extLst>
      <p:ext uri="{BB962C8B-B14F-4D97-AF65-F5344CB8AC3E}">
        <p14:creationId xmlns:p14="http://schemas.microsoft.com/office/powerpoint/2010/main" val="19528039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0" y="-2458"/>
            <a:ext cx="9144000" cy="6755683"/>
          </a:xfrm>
          <a:prstGeom prst="rect">
            <a:avLst/>
          </a:prstGeom>
        </p:spPr>
      </p:pic>
    </p:spTree>
    <p:extLst>
      <p:ext uri="{BB962C8B-B14F-4D97-AF65-F5344CB8AC3E}">
        <p14:creationId xmlns:p14="http://schemas.microsoft.com/office/powerpoint/2010/main" val="4933457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3508" y="778188"/>
            <a:ext cx="8856984" cy="4893647"/>
          </a:xfrm>
          <a:prstGeom prst="rect">
            <a:avLst/>
          </a:prstGeom>
          <a:ln>
            <a:noFill/>
          </a:ln>
        </p:spPr>
        <p:style>
          <a:lnRef idx="2">
            <a:schemeClr val="dk1"/>
          </a:lnRef>
          <a:fillRef idx="1">
            <a:schemeClr val="lt1"/>
          </a:fillRef>
          <a:effectRef idx="0">
            <a:schemeClr val="dk1"/>
          </a:effectRef>
          <a:fontRef idx="minor">
            <a:schemeClr val="dk1"/>
          </a:fontRef>
        </p:style>
        <p:txBody>
          <a:bodyPr wrap="square">
            <a:spAutoFit/>
          </a:bodyPr>
          <a:lstStyle/>
          <a:p>
            <a:pPr marL="514350" indent="-514350" algn="just">
              <a:buFont typeface="+mj-lt"/>
              <a:buAutoNum type="arabicPeriod"/>
            </a:pPr>
            <a:r>
              <a:rPr lang="en-GB" sz="2400" dirty="0"/>
              <a:t>The Boston Consulting Group (BCG) is a renowned organization. </a:t>
            </a:r>
          </a:p>
          <a:p>
            <a:pPr marL="514350" indent="-514350" algn="just">
              <a:buFont typeface="+mj-lt"/>
              <a:buAutoNum type="arabicPeriod"/>
            </a:pPr>
            <a:endParaRPr lang="en-GB" sz="2400" dirty="0"/>
          </a:p>
          <a:p>
            <a:pPr marL="514350" indent="-514350" algn="just">
              <a:buFont typeface="+mj-lt"/>
              <a:buAutoNum type="arabicPeriod"/>
            </a:pPr>
            <a:r>
              <a:rPr lang="en-GB" sz="2400" dirty="0"/>
              <a:t>It is a growth share 2×2 matrix. </a:t>
            </a:r>
          </a:p>
          <a:p>
            <a:pPr marL="514350" indent="-514350" algn="just">
              <a:buFont typeface="+mj-lt"/>
              <a:buAutoNum type="arabicPeriod"/>
            </a:pPr>
            <a:endParaRPr lang="en-GB" sz="2400" dirty="0"/>
          </a:p>
          <a:p>
            <a:pPr marL="514350" indent="-514350" algn="just">
              <a:buFont typeface="+mj-lt"/>
              <a:buAutoNum type="arabicPeriod"/>
            </a:pPr>
            <a:r>
              <a:rPr lang="en-GB" sz="2400" dirty="0"/>
              <a:t>The matrix is established in 1970 by Bruce Doolin Henderson (1915–1992) for the BCG in Boston, Massachusetts, the USA. </a:t>
            </a:r>
          </a:p>
          <a:p>
            <a:pPr marL="457200" indent="-457200" algn="just">
              <a:buFont typeface="+mj-lt"/>
              <a:buAutoNum type="arabicPeriod"/>
            </a:pPr>
            <a:endParaRPr lang="en-GB" sz="2400" dirty="0"/>
          </a:p>
          <a:p>
            <a:pPr marL="514350" indent="-514350" algn="just">
              <a:buFont typeface="+mj-lt"/>
              <a:buAutoNum type="arabicPeriod"/>
            </a:pPr>
            <a:r>
              <a:rPr lang="en-GB" sz="2400" dirty="0"/>
              <a:t>The model/tool helps businesses to appraise their products and services (product portfolio) based on its profitability so that the company can decide whether to keep, sell, or invest a lot more.</a:t>
            </a:r>
          </a:p>
        </p:txBody>
      </p:sp>
      <p:sp>
        <p:nvSpPr>
          <p:cNvPr id="6" name="Rectangle 5"/>
          <p:cNvSpPr/>
          <p:nvPr/>
        </p:nvSpPr>
        <p:spPr>
          <a:xfrm>
            <a:off x="1259297" y="188640"/>
            <a:ext cx="6553397" cy="523220"/>
          </a:xfrm>
          <a:prstGeom prst="rect">
            <a:avLst/>
          </a:prstGeom>
          <a:solidFill>
            <a:schemeClr val="accent1">
              <a:lumMod val="50000"/>
            </a:schemeClr>
          </a:solidFill>
        </p:spPr>
        <p:txBody>
          <a:bodyPr wrap="none">
            <a:spAutoFit/>
          </a:bodyPr>
          <a:lstStyle/>
          <a:p>
            <a:r>
              <a:rPr lang="en-GB" sz="2800" b="1" dirty="0">
                <a:solidFill>
                  <a:schemeClr val="bg1"/>
                </a:solidFill>
              </a:rPr>
              <a:t>The Boston Consulting Group (BCG) </a:t>
            </a:r>
          </a:p>
        </p:txBody>
      </p:sp>
    </p:spTree>
    <p:extLst>
      <p:ext uri="{BB962C8B-B14F-4D97-AF65-F5344CB8AC3E}">
        <p14:creationId xmlns:p14="http://schemas.microsoft.com/office/powerpoint/2010/main" val="2191015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18/06/2025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33</a:t>
            </a:fld>
            <a:endParaRPr lang="en-GB" altLang="en-US"/>
          </a:p>
        </p:txBody>
      </p:sp>
      <p:pic>
        <p:nvPicPr>
          <p:cNvPr id="6" name="Picture 5"/>
          <p:cNvPicPr>
            <a:picLocks noChangeAspect="1"/>
          </p:cNvPicPr>
          <p:nvPr/>
        </p:nvPicPr>
        <p:blipFill>
          <a:blip r:embed="rId2"/>
          <a:stretch>
            <a:fillRect/>
          </a:stretch>
        </p:blipFill>
        <p:spPr>
          <a:xfrm>
            <a:off x="395536" y="472616"/>
            <a:ext cx="8352928" cy="5476664"/>
          </a:xfrm>
          <a:prstGeom prst="rect">
            <a:avLst/>
          </a:prstGeom>
        </p:spPr>
      </p:pic>
      <p:sp>
        <p:nvSpPr>
          <p:cNvPr id="7" name="Rectangle 6"/>
          <p:cNvSpPr/>
          <p:nvPr/>
        </p:nvSpPr>
        <p:spPr>
          <a:xfrm>
            <a:off x="1619672" y="10951"/>
            <a:ext cx="5631670" cy="461665"/>
          </a:xfrm>
          <a:prstGeom prst="rect">
            <a:avLst/>
          </a:prstGeom>
        </p:spPr>
        <p:txBody>
          <a:bodyPr wrap="none">
            <a:spAutoFit/>
          </a:bodyPr>
          <a:lstStyle/>
          <a:p>
            <a:pPr algn="ctr"/>
            <a:r>
              <a:rPr lang="en-GB" sz="2400" b="1" dirty="0">
                <a:solidFill>
                  <a:schemeClr val="accent5">
                    <a:lumMod val="75000"/>
                  </a:schemeClr>
                </a:solidFill>
              </a:rPr>
              <a:t>The Boston Consulting Group (BCG) </a:t>
            </a:r>
          </a:p>
        </p:txBody>
      </p:sp>
    </p:spTree>
    <p:extLst>
      <p:ext uri="{BB962C8B-B14F-4D97-AF65-F5344CB8AC3E}">
        <p14:creationId xmlns:p14="http://schemas.microsoft.com/office/powerpoint/2010/main" val="33334084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2303D31F-598B-47EE-BA37-93F097A3D676}" type="datetime1">
              <a:rPr lang="en-GB" altLang="en-US" smtClean="0"/>
              <a:pPr>
                <a:defRPr/>
              </a:pPr>
              <a:t>18/06/2025</a:t>
            </a:fld>
            <a:endParaRPr lang="en-GB" altLang="en-US"/>
          </a:p>
        </p:txBody>
      </p:sp>
      <p:sp>
        <p:nvSpPr>
          <p:cNvPr id="5" name="Slide Number Placeholder 4"/>
          <p:cNvSpPr>
            <a:spLocks noGrp="1"/>
          </p:cNvSpPr>
          <p:nvPr>
            <p:ph type="sldNum" sz="quarter" idx="12"/>
          </p:nvPr>
        </p:nvSpPr>
        <p:spPr/>
        <p:txBody>
          <a:bodyPr/>
          <a:lstStyle/>
          <a:p>
            <a:pPr>
              <a:defRPr/>
            </a:pPr>
            <a:fld id="{6550E941-99E4-4403-A917-B30FF69A9617}" type="slidenum">
              <a:rPr lang="en-GB" altLang="en-US" smtClean="0"/>
              <a:pPr>
                <a:defRPr/>
              </a:pPr>
              <a:t>34</a:t>
            </a:fld>
            <a:endParaRPr lang="en-GB" altLang="en-US"/>
          </a:p>
        </p:txBody>
      </p:sp>
      <p:sp>
        <p:nvSpPr>
          <p:cNvPr id="6" name="Rectangle 5"/>
          <p:cNvSpPr/>
          <p:nvPr/>
        </p:nvSpPr>
        <p:spPr>
          <a:xfrm>
            <a:off x="107504" y="1124744"/>
            <a:ext cx="9005300" cy="4524315"/>
          </a:xfrm>
          <a:prstGeom prst="rect">
            <a:avLst/>
          </a:prstGeom>
          <a:solidFill>
            <a:schemeClr val="accent1">
              <a:lumMod val="50000"/>
            </a:schemeClr>
          </a:solidFill>
          <a:ln>
            <a:noFill/>
          </a:ln>
        </p:spPr>
        <p:txBody>
          <a:bodyPr wrap="square">
            <a:spAutoFit/>
          </a:bodyPr>
          <a:lstStyle/>
          <a:p>
            <a:pPr marL="342900" indent="-342900">
              <a:lnSpc>
                <a:spcPct val="150000"/>
              </a:lnSpc>
              <a:buFont typeface="+mj-lt"/>
              <a:buAutoNum type="arabicPeriod"/>
            </a:pPr>
            <a:r>
              <a:rPr lang="en-GB" sz="2400" dirty="0">
                <a:solidFill>
                  <a:schemeClr val="bg1"/>
                </a:solidFill>
              </a:rPr>
              <a:t>‘Question Marks’ indicates the products in high growth markets, and with low market share.</a:t>
            </a:r>
          </a:p>
          <a:p>
            <a:pPr marL="342900" indent="-342900">
              <a:lnSpc>
                <a:spcPct val="150000"/>
              </a:lnSpc>
              <a:buFont typeface="+mj-lt"/>
              <a:buAutoNum type="arabicPeriod"/>
            </a:pPr>
            <a:r>
              <a:rPr lang="en-GB" sz="2400" dirty="0">
                <a:solidFill>
                  <a:schemeClr val="bg1"/>
                </a:solidFill>
              </a:rPr>
              <a:t>‘Stars’ shows that both, the growth markets and market share are in the highest position.</a:t>
            </a:r>
          </a:p>
          <a:p>
            <a:pPr marL="342900" indent="-342900">
              <a:lnSpc>
                <a:spcPct val="150000"/>
              </a:lnSpc>
              <a:buFont typeface="+mj-lt"/>
              <a:buAutoNum type="arabicPeriod"/>
            </a:pPr>
            <a:r>
              <a:rPr lang="en-GB" sz="2400" dirty="0">
                <a:solidFill>
                  <a:schemeClr val="bg1"/>
                </a:solidFill>
              </a:rPr>
              <a:t>‘Cash Cows’ predicts that the products are in low growth markets, and high market share </a:t>
            </a:r>
          </a:p>
          <a:p>
            <a:pPr marL="342900" indent="-342900">
              <a:lnSpc>
                <a:spcPct val="150000"/>
              </a:lnSpc>
              <a:buFont typeface="+mj-lt"/>
              <a:buAutoNum type="arabicPeriod"/>
            </a:pPr>
            <a:r>
              <a:rPr lang="en-GB" sz="2400" dirty="0">
                <a:solidFill>
                  <a:schemeClr val="bg1"/>
                </a:solidFill>
              </a:rPr>
              <a:t>‘Dogs’ displays that both growth and market share are in low position.  </a:t>
            </a:r>
          </a:p>
        </p:txBody>
      </p:sp>
      <p:sp>
        <p:nvSpPr>
          <p:cNvPr id="7" name="Rectangle 6"/>
          <p:cNvSpPr/>
          <p:nvPr/>
        </p:nvSpPr>
        <p:spPr>
          <a:xfrm>
            <a:off x="31196" y="68887"/>
            <a:ext cx="9112804" cy="954107"/>
          </a:xfrm>
          <a:prstGeom prst="rect">
            <a:avLst/>
          </a:prstGeom>
        </p:spPr>
        <p:txBody>
          <a:bodyPr wrap="square">
            <a:spAutoFit/>
          </a:bodyPr>
          <a:lstStyle/>
          <a:p>
            <a:r>
              <a:rPr lang="en-GB" sz="2800" b="1" dirty="0"/>
              <a:t>The BCG matrix divides the business products into four categories as:</a:t>
            </a:r>
          </a:p>
        </p:txBody>
      </p:sp>
    </p:spTree>
    <p:extLst>
      <p:ext uri="{BB962C8B-B14F-4D97-AF65-F5344CB8AC3E}">
        <p14:creationId xmlns:p14="http://schemas.microsoft.com/office/powerpoint/2010/main" val="1342505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51520" y="260648"/>
            <a:ext cx="8640960" cy="5328592"/>
          </a:xfrm>
          <a:prstGeom prst="rect">
            <a:avLst/>
          </a:prstGeom>
        </p:spPr>
      </p:pic>
    </p:spTree>
    <p:extLst>
      <p:ext uri="{BB962C8B-B14F-4D97-AF65-F5344CB8AC3E}">
        <p14:creationId xmlns:p14="http://schemas.microsoft.com/office/powerpoint/2010/main" val="40115496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31640" y="1052736"/>
            <a:ext cx="6552728" cy="4299547"/>
          </a:xfrm>
          <a:prstGeom prst="rect">
            <a:avLst/>
          </a:prstGeom>
        </p:spPr>
      </p:pic>
    </p:spTree>
    <p:extLst>
      <p:ext uri="{BB962C8B-B14F-4D97-AF65-F5344CB8AC3E}">
        <p14:creationId xmlns:p14="http://schemas.microsoft.com/office/powerpoint/2010/main" val="14787449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99592" y="764703"/>
            <a:ext cx="7560840" cy="4958733"/>
          </a:xfrm>
          <a:prstGeom prst="rect">
            <a:avLst/>
          </a:prstGeom>
        </p:spPr>
      </p:pic>
    </p:spTree>
    <p:extLst>
      <p:ext uri="{BB962C8B-B14F-4D97-AF65-F5344CB8AC3E}">
        <p14:creationId xmlns:p14="http://schemas.microsoft.com/office/powerpoint/2010/main" val="41649674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35162-B9DD-1C41-CC7D-586769186D4C}"/>
              </a:ext>
            </a:extLst>
          </p:cNvPr>
          <p:cNvSpPr>
            <a:spLocks noGrp="1"/>
          </p:cNvSpPr>
          <p:nvPr>
            <p:ph type="title"/>
          </p:nvPr>
        </p:nvSpPr>
        <p:spPr>
          <a:xfrm>
            <a:off x="395536" y="44624"/>
            <a:ext cx="8229600" cy="576064"/>
          </a:xfrm>
        </p:spPr>
        <p:txBody>
          <a:bodyPr>
            <a:normAutofit fontScale="90000"/>
          </a:bodyPr>
          <a:lstStyle/>
          <a:p>
            <a:r>
              <a:rPr lang="en-GB" dirty="0"/>
              <a:t>Going Back to Value Chain</a:t>
            </a:r>
          </a:p>
        </p:txBody>
      </p:sp>
      <p:sp>
        <p:nvSpPr>
          <p:cNvPr id="3" name="Content Placeholder 2">
            <a:extLst>
              <a:ext uri="{FF2B5EF4-FFF2-40B4-BE49-F238E27FC236}">
                <a16:creationId xmlns:a16="http://schemas.microsoft.com/office/drawing/2014/main" id="{0195BA7A-62F3-0BC4-8E4E-6BFD62988F66}"/>
              </a:ext>
            </a:extLst>
          </p:cNvPr>
          <p:cNvSpPr>
            <a:spLocks noGrp="1"/>
          </p:cNvSpPr>
          <p:nvPr>
            <p:ph idx="1"/>
          </p:nvPr>
        </p:nvSpPr>
        <p:spPr>
          <a:xfrm>
            <a:off x="143508" y="595552"/>
            <a:ext cx="8856984" cy="5641760"/>
          </a:xfrm>
        </p:spPr>
        <p:txBody>
          <a:bodyPr>
            <a:normAutofit fontScale="70000" lnSpcReduction="20000"/>
          </a:bodyPr>
          <a:lstStyle/>
          <a:p>
            <a:r>
              <a:rPr lang="en-GB" dirty="0"/>
              <a:t>We said value chain is;</a:t>
            </a:r>
          </a:p>
          <a:p>
            <a:r>
              <a:rPr lang="en-GB" dirty="0"/>
              <a:t>Sequence or description of all functional activities required in the process of producing a product that fits a particular expectation</a:t>
            </a:r>
          </a:p>
          <a:p>
            <a:pPr marL="0" indent="0">
              <a:buNone/>
            </a:pPr>
            <a:endParaRPr lang="en-GB" dirty="0"/>
          </a:p>
          <a:p>
            <a:r>
              <a:rPr lang="en-GB" dirty="0"/>
              <a:t>Value should be created for all stakeholders especially in international business</a:t>
            </a:r>
          </a:p>
          <a:p>
            <a:pPr marL="0" indent="0">
              <a:buNone/>
            </a:pPr>
            <a:endParaRPr lang="en-GB" dirty="0"/>
          </a:p>
          <a:p>
            <a:r>
              <a:rPr lang="en-GB" dirty="0"/>
              <a:t>For customers, value is created when the product/service consistently meets their needs at an affordable cost/price (benefit higher than price you paid)</a:t>
            </a:r>
          </a:p>
          <a:p>
            <a:pPr marL="0" indent="0">
              <a:buNone/>
            </a:pPr>
            <a:endParaRPr lang="en-GB" dirty="0"/>
          </a:p>
          <a:p>
            <a:r>
              <a:rPr lang="en-GB" dirty="0"/>
              <a:t>For businesses, value is created when the price customers pay is greater than cost of producing it and meets customer expectations</a:t>
            </a:r>
          </a:p>
          <a:p>
            <a:pPr marL="0" indent="0">
              <a:buNone/>
            </a:pPr>
            <a:endParaRPr lang="en-GB" dirty="0"/>
          </a:p>
          <a:p>
            <a:r>
              <a:rPr lang="en-GB" dirty="0"/>
              <a:t>Hence, issues around brands, intangible services, innovations in the product and cost savings become important </a:t>
            </a:r>
          </a:p>
        </p:txBody>
      </p:sp>
    </p:spTree>
    <p:extLst>
      <p:ext uri="{BB962C8B-B14F-4D97-AF65-F5344CB8AC3E}">
        <p14:creationId xmlns:p14="http://schemas.microsoft.com/office/powerpoint/2010/main" val="1181036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35162-B9DD-1C41-CC7D-586769186D4C}"/>
              </a:ext>
            </a:extLst>
          </p:cNvPr>
          <p:cNvSpPr>
            <a:spLocks noGrp="1"/>
          </p:cNvSpPr>
          <p:nvPr>
            <p:ph type="title"/>
          </p:nvPr>
        </p:nvSpPr>
        <p:spPr>
          <a:xfrm>
            <a:off x="395536" y="44624"/>
            <a:ext cx="8229600" cy="720080"/>
          </a:xfrm>
        </p:spPr>
        <p:txBody>
          <a:bodyPr>
            <a:normAutofit fontScale="90000"/>
          </a:bodyPr>
          <a:lstStyle/>
          <a:p>
            <a:r>
              <a:rPr lang="en-GB" dirty="0"/>
              <a:t>Going Back to Value Chain</a:t>
            </a:r>
          </a:p>
        </p:txBody>
      </p:sp>
      <p:sp>
        <p:nvSpPr>
          <p:cNvPr id="3" name="Content Placeholder 2">
            <a:extLst>
              <a:ext uri="{FF2B5EF4-FFF2-40B4-BE49-F238E27FC236}">
                <a16:creationId xmlns:a16="http://schemas.microsoft.com/office/drawing/2014/main" id="{0195BA7A-62F3-0BC4-8E4E-6BFD62988F66}"/>
              </a:ext>
            </a:extLst>
          </p:cNvPr>
          <p:cNvSpPr>
            <a:spLocks noGrp="1"/>
          </p:cNvSpPr>
          <p:nvPr>
            <p:ph idx="1"/>
          </p:nvPr>
        </p:nvSpPr>
        <p:spPr>
          <a:xfrm>
            <a:off x="179512" y="764704"/>
            <a:ext cx="8784976" cy="4670542"/>
          </a:xfrm>
        </p:spPr>
        <p:txBody>
          <a:bodyPr>
            <a:normAutofit lnSpcReduction="10000"/>
          </a:bodyPr>
          <a:lstStyle/>
          <a:p>
            <a:r>
              <a:rPr lang="en-GB" dirty="0">
                <a:latin typeface="Arial" panose="020B0604020202020204" pitchFamily="34" charset="0"/>
                <a:cs typeface="Arial" panose="020B0604020202020204" pitchFamily="34" charset="0"/>
              </a:rPr>
              <a:t>Cost savings and the need for innovation is one of the reasons why some businesses diversify their operations around the world making…….;</a:t>
            </a:r>
          </a:p>
          <a:p>
            <a:pPr marL="0" indent="0">
              <a:buNone/>
            </a:pP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firms more interdependent </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Let us look at global value creation of the </a:t>
            </a:r>
            <a:r>
              <a:rPr lang="en-GB" dirty="0" err="1">
                <a:latin typeface="Arial" panose="020B0604020202020204" pitchFamily="34" charset="0"/>
                <a:cs typeface="Arial" panose="020B0604020202020204" pitchFamily="34" charset="0"/>
              </a:rPr>
              <a:t>Ipod</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3770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Global Value Chain (VALUE NETWORKS)</a:t>
            </a:r>
          </a:p>
        </p:txBody>
      </p:sp>
      <p:pic>
        <p:nvPicPr>
          <p:cNvPr id="6" name="Picture 5"/>
          <p:cNvPicPr/>
          <p:nvPr/>
        </p:nvPicPr>
        <p:blipFill>
          <a:blip r:embed="rId2"/>
          <a:stretch>
            <a:fillRect/>
          </a:stretch>
        </p:blipFill>
        <p:spPr>
          <a:xfrm>
            <a:off x="179512" y="708526"/>
            <a:ext cx="8712968" cy="4880714"/>
          </a:xfrm>
          <a:prstGeom prst="rect">
            <a:avLst/>
          </a:prstGeom>
        </p:spPr>
      </p:pic>
    </p:spTree>
    <p:extLst>
      <p:ext uri="{BB962C8B-B14F-4D97-AF65-F5344CB8AC3E}">
        <p14:creationId xmlns:p14="http://schemas.microsoft.com/office/powerpoint/2010/main" val="8175362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Global Value Chain (VALUE NETWORKS)</a:t>
            </a:r>
          </a:p>
        </p:txBody>
      </p:sp>
      <p:pic>
        <p:nvPicPr>
          <p:cNvPr id="5" name="Picture 4"/>
          <p:cNvPicPr/>
          <p:nvPr/>
        </p:nvPicPr>
        <p:blipFill>
          <a:blip r:embed="rId2"/>
          <a:stretch>
            <a:fillRect/>
          </a:stretch>
        </p:blipFill>
        <p:spPr>
          <a:xfrm>
            <a:off x="0" y="548680"/>
            <a:ext cx="9144000" cy="6309320"/>
          </a:xfrm>
          <a:prstGeom prst="rect">
            <a:avLst/>
          </a:prstGeom>
        </p:spPr>
      </p:pic>
    </p:spTree>
    <p:extLst>
      <p:ext uri="{BB962C8B-B14F-4D97-AF65-F5344CB8AC3E}">
        <p14:creationId xmlns:p14="http://schemas.microsoft.com/office/powerpoint/2010/main" val="11641730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88640"/>
            <a:ext cx="9144000" cy="519886"/>
          </a:xfrm>
          <a:prstGeom prst="rect">
            <a:avLst/>
          </a:prstGeom>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Global Value Chain (VALUE NETWORKS)</a:t>
            </a:r>
          </a:p>
        </p:txBody>
      </p:sp>
      <p:pic>
        <p:nvPicPr>
          <p:cNvPr id="6" name="Picture 5"/>
          <p:cNvPicPr/>
          <p:nvPr/>
        </p:nvPicPr>
        <p:blipFill>
          <a:blip r:embed="rId2"/>
          <a:stretch>
            <a:fillRect/>
          </a:stretch>
        </p:blipFill>
        <p:spPr>
          <a:xfrm>
            <a:off x="251520" y="708526"/>
            <a:ext cx="8640960" cy="4952722"/>
          </a:xfrm>
          <a:prstGeom prst="rect">
            <a:avLst/>
          </a:prstGeom>
        </p:spPr>
      </p:pic>
    </p:spTree>
    <p:extLst>
      <p:ext uri="{BB962C8B-B14F-4D97-AF65-F5344CB8AC3E}">
        <p14:creationId xmlns:p14="http://schemas.microsoft.com/office/powerpoint/2010/main" val="248821913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0528" y="332656"/>
            <a:ext cx="9144000" cy="519886"/>
          </a:xfrm>
          <a:prstGeom prst="rect">
            <a:avLst/>
          </a:prstGeom>
          <a:noFill/>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VALUE NETWORKS</a:t>
            </a:r>
          </a:p>
        </p:txBody>
      </p:sp>
      <p:pic>
        <p:nvPicPr>
          <p:cNvPr id="5" name="Picture 4"/>
          <p:cNvPicPr>
            <a:picLocks noChangeAspect="1"/>
          </p:cNvPicPr>
          <p:nvPr/>
        </p:nvPicPr>
        <p:blipFill>
          <a:blip r:embed="rId2"/>
          <a:stretch>
            <a:fillRect/>
          </a:stretch>
        </p:blipFill>
        <p:spPr>
          <a:xfrm>
            <a:off x="35496" y="980728"/>
            <a:ext cx="9036496" cy="5877272"/>
          </a:xfrm>
          <a:prstGeom prst="rect">
            <a:avLst/>
          </a:prstGeom>
        </p:spPr>
      </p:pic>
    </p:spTree>
    <p:extLst>
      <p:ext uri="{BB962C8B-B14F-4D97-AF65-F5344CB8AC3E}">
        <p14:creationId xmlns:p14="http://schemas.microsoft.com/office/powerpoint/2010/main" val="1412682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16632"/>
            <a:ext cx="9144000" cy="519886"/>
          </a:xfrm>
          <a:prstGeom prst="rect">
            <a:avLst/>
          </a:prstGeom>
          <a:noFill/>
        </p:spPr>
        <p:txBody>
          <a:bodyPr wrap="square">
            <a:spAutoFit/>
          </a:bodyPr>
          <a:lstStyle/>
          <a:p>
            <a:pPr algn="ctr">
              <a:lnSpc>
                <a:spcPct val="107000"/>
              </a:lnSpc>
              <a:spcAft>
                <a:spcPts val="800"/>
              </a:spcAft>
            </a:pPr>
            <a:r>
              <a:rPr lang="en-GB" sz="2800" b="1" dirty="0">
                <a:latin typeface="Arial" panose="020B0604020202020204" pitchFamily="34" charset="0"/>
                <a:ea typeface="Calibri" panose="020F0502020204030204" pitchFamily="34" charset="0"/>
                <a:cs typeface="Arial" panose="020B0604020202020204" pitchFamily="34" charset="0"/>
              </a:rPr>
              <a:t>VALUE NETWORKS</a:t>
            </a:r>
          </a:p>
        </p:txBody>
      </p:sp>
      <p:sp>
        <p:nvSpPr>
          <p:cNvPr id="3" name="Rectangle 2"/>
          <p:cNvSpPr/>
          <p:nvPr/>
        </p:nvSpPr>
        <p:spPr>
          <a:xfrm>
            <a:off x="0" y="636518"/>
            <a:ext cx="9120047" cy="5957593"/>
          </a:xfrm>
          <a:prstGeom prst="rect">
            <a:avLst/>
          </a:prstGeom>
          <a:solidFill>
            <a:schemeClr val="bg1"/>
          </a:solidFill>
        </p:spPr>
        <p:txBody>
          <a:bodyPr wrap="square">
            <a:spAutoFit/>
          </a:bodyPr>
          <a:lstStyle/>
          <a:p>
            <a:pPr marL="342900" lvl="0" indent="-342900" algn="just">
              <a:lnSpc>
                <a:spcPct val="107000"/>
              </a:lnSpc>
              <a:spcAft>
                <a:spcPts val="0"/>
              </a:spcAft>
              <a:buFont typeface="Symbol" panose="05050102010706020507" pitchFamily="18" charset="2"/>
              <a:buChar char=""/>
            </a:pPr>
            <a:r>
              <a:rPr lang="en-GB" sz="2400" dirty="0">
                <a:latin typeface="Arial" panose="020B0604020202020204" pitchFamily="34" charset="0"/>
                <a:ea typeface="Calibri" panose="020F0502020204030204" pitchFamily="34" charset="0"/>
                <a:cs typeface="Arial" panose="020B0604020202020204" pitchFamily="34" charset="0"/>
              </a:rPr>
              <a:t>We view the value network as a set of economic entities (EE) connected through transfer of offerings that yields a structural network whose purpose is to deliver a common value proposition to a specified end consumer or market.</a:t>
            </a:r>
          </a:p>
          <a:p>
            <a:pPr lvl="0" algn="just">
              <a:lnSpc>
                <a:spcPct val="107000"/>
              </a:lnSpc>
              <a:spcAft>
                <a:spcPts val="0"/>
              </a:spcAft>
            </a:pPr>
            <a:endParaRPr lang="en-GB" sz="2400" dirty="0">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sz="2400" dirty="0">
                <a:latin typeface="Arial" panose="020B0604020202020204" pitchFamily="34" charset="0"/>
                <a:ea typeface="Calibri" panose="020F0502020204030204" pitchFamily="34" charset="0"/>
                <a:cs typeface="Arial" panose="020B0604020202020204" pitchFamily="34" charset="0"/>
              </a:rPr>
              <a:t>It is a structure where value is created, recognized, and captured. </a:t>
            </a:r>
          </a:p>
          <a:p>
            <a:pPr lvl="0" algn="just">
              <a:lnSpc>
                <a:spcPct val="107000"/>
              </a:lnSpc>
              <a:spcAft>
                <a:spcPts val="800"/>
              </a:spcAft>
            </a:pPr>
            <a:endParaRPr lang="en-GB" sz="2400" dirty="0">
              <a:latin typeface="Arial" panose="020B060402020202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sz="2400" dirty="0">
                <a:latin typeface="Arial" panose="020B0604020202020204" pitchFamily="34" charset="0"/>
                <a:ea typeface="Calibri" panose="020F0502020204030204" pitchFamily="34" charset="0"/>
                <a:cs typeface="Arial" panose="020B0604020202020204" pitchFamily="34" charset="0"/>
              </a:rPr>
              <a:t>It provides a systematic analysis of how one type of value is converted into another.</a:t>
            </a:r>
          </a:p>
          <a:p>
            <a:pPr lvl="0" algn="just">
              <a:lnSpc>
                <a:spcPct val="107000"/>
              </a:lnSpc>
              <a:spcAft>
                <a:spcPts val="800"/>
              </a:spcAft>
            </a:pPr>
            <a:endParaRPr lang="en-GB" sz="2400" dirty="0">
              <a:latin typeface="Arial" panose="020B0604020202020204" pitchFamily="34" charset="0"/>
              <a:ea typeface="Calibri" panose="020F0502020204030204" pitchFamily="34" charset="0"/>
              <a:cs typeface="Arial" panose="020B0604020202020204" pitchFamily="34" charset="0"/>
            </a:endParaRPr>
          </a:p>
          <a:p>
            <a:r>
              <a:rPr lang="en-GB" sz="2400" dirty="0">
                <a:latin typeface="Arial" panose="020B0604020202020204" pitchFamily="34" charset="0"/>
                <a:ea typeface="Calibri" panose="020F0502020204030204" pitchFamily="34" charset="0"/>
                <a:cs typeface="Arial" panose="020B0604020202020204" pitchFamily="34" charset="0"/>
              </a:rPr>
              <a:t>Value network analysis (VNA) links specific interactions within the value creating network directly to financial and non-financial scorecards</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316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A7350-2326-43C2-96B5-43C4BBF6B5C7}"/>
              </a:ext>
            </a:extLst>
          </p:cNvPr>
          <p:cNvSpPr>
            <a:spLocks noGrp="1"/>
          </p:cNvSpPr>
          <p:nvPr>
            <p:ph type="title"/>
          </p:nvPr>
        </p:nvSpPr>
        <p:spPr>
          <a:xfrm>
            <a:off x="435170" y="188640"/>
            <a:ext cx="8229600" cy="548680"/>
          </a:xfrm>
        </p:spPr>
        <p:txBody>
          <a:bodyPr>
            <a:noAutofit/>
          </a:bodyPr>
          <a:lstStyle/>
          <a:p>
            <a:r>
              <a:rPr lang="en-GB" altLang="en-US" b="1" dirty="0">
                <a:latin typeface="Arial" panose="020B0604020202020204" pitchFamily="34" charset="0"/>
                <a:cs typeface="Arial" panose="020B0604020202020204" pitchFamily="34" charset="0"/>
              </a:rPr>
              <a:t>Summary</a:t>
            </a:r>
            <a:endParaRPr lang="en-GB"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A567A46-4B95-4F6F-8403-973F600A7717}"/>
              </a:ext>
            </a:extLst>
          </p:cNvPr>
          <p:cNvSpPr>
            <a:spLocks noGrp="1"/>
          </p:cNvSpPr>
          <p:nvPr>
            <p:ph idx="1"/>
          </p:nvPr>
        </p:nvSpPr>
        <p:spPr>
          <a:xfrm>
            <a:off x="89756" y="980728"/>
            <a:ext cx="8964487" cy="5256584"/>
          </a:xfrm>
        </p:spPr>
        <p:txBody>
          <a:bodyPr>
            <a:noAutofit/>
          </a:bodyPr>
          <a:lstStyle/>
          <a:p>
            <a:pPr algn="just"/>
            <a:r>
              <a:rPr lang="en-GB" sz="2800" b="1" dirty="0">
                <a:latin typeface="Arial" panose="020B0604020202020204" pitchFamily="34" charset="0"/>
                <a:cs typeface="Arial" panose="020B0604020202020204" pitchFamily="34" charset="0"/>
              </a:rPr>
              <a:t>Competition and why firms engage in international trade</a:t>
            </a:r>
          </a:p>
          <a:p>
            <a:pPr marL="0" indent="0" algn="just">
              <a:buNone/>
            </a:pPr>
            <a:endParaRPr lang="en-GB" sz="2800" b="1" dirty="0">
              <a:latin typeface="Arial" panose="020B0604020202020204" pitchFamily="34" charset="0"/>
              <a:cs typeface="Arial" panose="020B0604020202020204" pitchFamily="34" charset="0"/>
            </a:endParaRPr>
          </a:p>
          <a:p>
            <a:pPr algn="just"/>
            <a:r>
              <a:rPr lang="en-GB" sz="2800" b="1" dirty="0">
                <a:latin typeface="Arial" panose="020B0604020202020204" pitchFamily="34" charset="0"/>
                <a:cs typeface="Arial" panose="020B0604020202020204" pitchFamily="34" charset="0"/>
              </a:rPr>
              <a:t>Business Strategies uses to go international</a:t>
            </a:r>
          </a:p>
          <a:p>
            <a:pPr marL="0" indent="0" algn="just">
              <a:buNone/>
            </a:pPr>
            <a:endParaRPr lang="en-GB" sz="2800" b="1" dirty="0">
              <a:latin typeface="Arial" panose="020B0604020202020204" pitchFamily="34" charset="0"/>
              <a:cs typeface="Arial" panose="020B0604020202020204" pitchFamily="34" charset="0"/>
            </a:endParaRPr>
          </a:p>
          <a:p>
            <a:pPr algn="just"/>
            <a:r>
              <a:rPr lang="en-GB" sz="2800" b="1" dirty="0">
                <a:latin typeface="Arial" panose="020B0604020202020204" pitchFamily="34" charset="0"/>
                <a:cs typeface="Arial" panose="020B0604020202020204" pitchFamily="34" charset="0"/>
              </a:rPr>
              <a:t>Porter’s Diamond Model and the BCG matrix</a:t>
            </a:r>
          </a:p>
          <a:p>
            <a:pPr marL="0" indent="0" algn="just">
              <a:buNone/>
            </a:pPr>
            <a:endParaRPr lang="en-GB" sz="2800" b="1" dirty="0">
              <a:latin typeface="Arial" panose="020B0604020202020204" pitchFamily="34" charset="0"/>
              <a:cs typeface="Arial" panose="020B0604020202020204" pitchFamily="34" charset="0"/>
            </a:endParaRPr>
          </a:p>
          <a:p>
            <a:pPr algn="just"/>
            <a:r>
              <a:rPr lang="en-GB" sz="2800" b="1" dirty="0">
                <a:latin typeface="Arial" panose="020B0604020202020204" pitchFamily="34" charset="0"/>
                <a:cs typeface="Arial" panose="020B0604020202020204" pitchFamily="34" charset="0"/>
              </a:rPr>
              <a:t>Global Value Chain or network</a:t>
            </a:r>
          </a:p>
          <a:p>
            <a:pPr algn="just"/>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82666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7984" y="238336"/>
            <a:ext cx="4608512" cy="5256584"/>
          </a:xfrm>
        </p:spPr>
        <p:txBody>
          <a:bodyPr>
            <a:noAutofit/>
          </a:bodyPr>
          <a:lstStyle/>
          <a:p>
            <a:r>
              <a:rPr lang="en-GB" sz="2400" b="1" i="1" dirty="0">
                <a:latin typeface="Arial" panose="020B0604020202020204" pitchFamily="34" charset="0"/>
                <a:ea typeface="Calibri" panose="020F0502020204030204" pitchFamily="34" charset="0"/>
                <a:cs typeface="Arial" panose="020B0604020202020204" pitchFamily="34" charset="0"/>
              </a:rPr>
              <a:t>1. Explain the meaning of Business Strategy. </a:t>
            </a:r>
            <a:br>
              <a:rPr lang="en-GB" sz="2400" b="1" i="1" dirty="0">
                <a:latin typeface="Arial" panose="020B0604020202020204" pitchFamily="34" charset="0"/>
                <a:ea typeface="Calibri" panose="020F0502020204030204" pitchFamily="34" charset="0"/>
                <a:cs typeface="Arial" panose="020B0604020202020204" pitchFamily="34" charset="0"/>
              </a:rPr>
            </a:br>
            <a:br>
              <a:rPr lang="en-GB" sz="2400" b="1" i="1" dirty="0">
                <a:latin typeface="Arial" panose="020B0604020202020204" pitchFamily="34" charset="0"/>
                <a:ea typeface="Calibri" panose="020F0502020204030204" pitchFamily="34" charset="0"/>
                <a:cs typeface="Arial" panose="020B0604020202020204" pitchFamily="34" charset="0"/>
              </a:rPr>
            </a:br>
            <a:r>
              <a:rPr lang="en-GB" sz="2400" b="1" i="1" dirty="0">
                <a:latin typeface="Arial" panose="020B0604020202020204" pitchFamily="34" charset="0"/>
                <a:ea typeface="Calibri" panose="020F0502020204030204" pitchFamily="34" charset="0"/>
                <a:cs typeface="Arial" panose="020B0604020202020204" pitchFamily="34" charset="0"/>
              </a:rPr>
              <a:t>2. Discuss two global strategies you recommend for a selected phone company.</a:t>
            </a:r>
            <a:br>
              <a:rPr lang="en-GB" sz="2400" b="1" i="1" dirty="0">
                <a:latin typeface="Arial" panose="020B0604020202020204" pitchFamily="34" charset="0"/>
                <a:ea typeface="Calibri" panose="020F0502020204030204" pitchFamily="34" charset="0"/>
                <a:cs typeface="Arial" panose="020B0604020202020204" pitchFamily="34" charset="0"/>
              </a:rPr>
            </a:br>
            <a:br>
              <a:rPr lang="en-GB" sz="2400" b="1" i="1" dirty="0">
                <a:latin typeface="Arial" panose="020B0604020202020204" pitchFamily="34" charset="0"/>
                <a:ea typeface="Calibri" panose="020F0502020204030204" pitchFamily="34" charset="0"/>
                <a:cs typeface="Arial" panose="020B0604020202020204" pitchFamily="34" charset="0"/>
              </a:rPr>
            </a:br>
            <a:r>
              <a:rPr lang="en-GB" sz="2400" b="1" i="1" dirty="0">
                <a:latin typeface="Arial" panose="020B0604020202020204" pitchFamily="34" charset="0"/>
                <a:ea typeface="Calibri" panose="020F0502020204030204" pitchFamily="34" charset="0"/>
                <a:cs typeface="Arial" panose="020B0604020202020204" pitchFamily="34" charset="0"/>
              </a:rPr>
              <a:t>3. Use your knowledge and understanding in Global Value Chains/Value Networks &amp; BCG Matrix to discuss the application of the model to a selected phone company.</a:t>
            </a:r>
          </a:p>
        </p:txBody>
      </p:sp>
      <p:pic>
        <p:nvPicPr>
          <p:cNvPr id="2050" name="Picture 2" descr="St. Barnabas' CE (VA) Primary School - Homewo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427984" cy="5733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775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68A0C572-12CD-4983-B493-0C046FD3354B}">
  <ds:schemaRefs>
    <ds:schemaRef ds:uri="http://schemas.microsoft.com/office/infopath/2007/PartnerControls"/>
    <ds:schemaRef ds:uri="http://purl.org/dc/elements/1.1/"/>
    <ds:schemaRef ds:uri="http://schemas.microsoft.com/office/2006/metadata/properties"/>
    <ds:schemaRef ds:uri="303dbf9b-b85b-46a0-94f1-894078c07ecd"/>
    <ds:schemaRef ds:uri="http://purl.org/dc/terms/"/>
    <ds:schemaRef ds:uri="http://schemas.openxmlformats.org/package/2006/metadata/core-properties"/>
    <ds:schemaRef ds:uri="http://schemas.microsoft.com/office/2006/documentManagement/typ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2</TotalTime>
  <Words>2147</Words>
  <Application>Microsoft Office PowerPoint</Application>
  <PresentationFormat>On-screen Show (4:3)</PresentationFormat>
  <Paragraphs>237</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Myriad Pro</vt:lpstr>
      <vt:lpstr>Arial</vt:lpstr>
      <vt:lpstr>Calibri</vt:lpstr>
      <vt:lpstr>Symbol</vt:lpstr>
      <vt:lpstr>Wingdings</vt:lpstr>
      <vt:lpstr>20140311PresentationUWTSDTemplate</vt:lpstr>
      <vt:lpstr>Bachelor of Arts Business Management   The Global Business Environment (LCBB4005_BIRM)  Week 9 – THE GLOBAL STRATEGIES OF MNCs</vt:lpstr>
      <vt:lpstr>Learning outcome </vt:lpstr>
      <vt:lpstr>Business Purpose and Internal Value Chain </vt:lpstr>
      <vt:lpstr>Internal Value Chain </vt:lpstr>
      <vt:lpstr>The External Value Chain</vt:lpstr>
      <vt:lpstr>The Global Value Chain (GVC)</vt:lpstr>
      <vt:lpstr>Evolution of the Value Chain</vt:lpstr>
      <vt:lpstr>Evolution of the Value Chain</vt:lpstr>
      <vt:lpstr>Competition and the Value Chain</vt:lpstr>
      <vt:lpstr>International Trade</vt:lpstr>
      <vt:lpstr>PowerPoint Presentation</vt:lpstr>
      <vt:lpstr>Competition</vt:lpstr>
      <vt:lpstr>PowerPoint Presentation</vt:lpstr>
      <vt:lpstr>PowerPoint Presentation</vt:lpstr>
      <vt:lpstr>PowerPoint Presentation</vt:lpstr>
      <vt:lpstr>PowerPoint Presentation</vt:lpstr>
      <vt:lpstr>Strategies to Grow Internationally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Going Back to Value Chain</vt:lpstr>
      <vt:lpstr>Going Back to Value Chain</vt:lpstr>
      <vt:lpstr>PowerPoint Presentation</vt:lpstr>
      <vt:lpstr>PowerPoint Presentation</vt:lpstr>
      <vt:lpstr>PowerPoint Presentation</vt:lpstr>
      <vt:lpstr>PowerPoint Presentation</vt:lpstr>
      <vt:lpstr>PowerPoint Presentation</vt:lpstr>
      <vt:lpstr>Summary</vt:lpstr>
      <vt:lpstr>1. Explain the meaning of Business Strategy.   2. Discuss two global strategies you recommend for a selected phone company.  3. Use your knowledge and understanding in Global Value Chains/Value Networks &amp; BCG Matrix to discuss the application of the model to a selected phone company.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Bachelor of Arts Business Management   Introduction to Modern Workplace (LLCCCC) WEEK SIX  Behavioural approach to management</dc:title>
  <dc:creator>Uju Ugochukwu</dc:creator>
  <cp:lastModifiedBy>Abdi Rahman</cp:lastModifiedBy>
  <cp:revision>71</cp:revision>
  <dcterms:created xsi:type="dcterms:W3CDTF">2020-06-13T18:07:49Z</dcterms:created>
  <dcterms:modified xsi:type="dcterms:W3CDTF">2025-06-18T11:45:48Z</dcterms:modified>
</cp:coreProperties>
</file>