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4" r:id="rId2"/>
    <p:sldMasterId id="2147483676" r:id="rId3"/>
    <p:sldMasterId id="2147483689" r:id="rId4"/>
  </p:sldMasterIdLst>
  <p:notesMasterIdLst>
    <p:notesMasterId r:id="rId58"/>
  </p:notesMasterIdLst>
  <p:sldIdLst>
    <p:sldId id="308" r:id="rId5"/>
    <p:sldId id="273" r:id="rId6"/>
    <p:sldId id="288" r:id="rId7"/>
    <p:sldId id="258" r:id="rId8"/>
    <p:sldId id="275" r:id="rId9"/>
    <p:sldId id="277" r:id="rId10"/>
    <p:sldId id="304" r:id="rId11"/>
    <p:sldId id="305" r:id="rId12"/>
    <p:sldId id="292" r:id="rId13"/>
    <p:sldId id="293" r:id="rId14"/>
    <p:sldId id="289" r:id="rId15"/>
    <p:sldId id="302" r:id="rId16"/>
    <p:sldId id="287" r:id="rId17"/>
    <p:sldId id="295" r:id="rId18"/>
    <p:sldId id="360" r:id="rId19"/>
    <p:sldId id="363" r:id="rId20"/>
    <p:sldId id="361" r:id="rId21"/>
    <p:sldId id="362" r:id="rId22"/>
    <p:sldId id="299" r:id="rId23"/>
    <p:sldId id="307" r:id="rId24"/>
    <p:sldId id="344" r:id="rId25"/>
    <p:sldId id="345" r:id="rId26"/>
    <p:sldId id="346" r:id="rId27"/>
    <p:sldId id="347" r:id="rId28"/>
    <p:sldId id="348" r:id="rId29"/>
    <p:sldId id="349" r:id="rId30"/>
    <p:sldId id="350" r:id="rId31"/>
    <p:sldId id="351" r:id="rId32"/>
    <p:sldId id="352" r:id="rId33"/>
    <p:sldId id="353" r:id="rId34"/>
    <p:sldId id="354" r:id="rId35"/>
    <p:sldId id="355" r:id="rId36"/>
    <p:sldId id="356" r:id="rId37"/>
    <p:sldId id="357" r:id="rId38"/>
    <p:sldId id="358" r:id="rId39"/>
    <p:sldId id="359" r:id="rId40"/>
    <p:sldId id="312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4" r:id="rId50"/>
    <p:sldId id="335" r:id="rId51"/>
    <p:sldId id="336" r:id="rId52"/>
    <p:sldId id="337" r:id="rId53"/>
    <p:sldId id="338" r:id="rId54"/>
    <p:sldId id="339" r:id="rId55"/>
    <p:sldId id="364" r:id="rId56"/>
    <p:sldId id="340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689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8922AA-0CE4-4B2C-80B0-39A7671126B2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FACA13-CF6A-4E50-AC1D-38167B804E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60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689F089-D0B2-4D47-AE4C-30C52D70A89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759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465138" eaLnBrk="1" hangingPunct="1">
              <a:spcBef>
                <a:spcPct val="0"/>
              </a:spcBef>
            </a:pPr>
            <a:r>
              <a:rPr lang="en-US" altLang="en-US" smtClean="0"/>
              <a:t>circular economy opportunity for the U.S. market, and key barriers and opportunities to mainstreaming the circular economy in the U.S</a:t>
            </a:r>
          </a:p>
          <a:p>
            <a:pPr defTabSz="465138"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D201B54-9AB5-4843-B5A6-E55F267A7B20}" type="slidenum">
              <a:rPr lang="en-US" altLang="en-US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427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CD0AEA2-BF39-4D80-9DF7-4B62FFE12C4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1858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9B776E-43A1-4AC9-B725-5B8F7A49D78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3642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B6BC3CCA-E9AA-4328-83C6-97CB920761D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5124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12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B90A000E-5263-4933-8A28-5C1A04B1017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717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7172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29409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 txBox="1">
            <a:spLocks noGrp="1" noChangeArrowheads="1"/>
          </p:cNvSpPr>
          <p:nvPr/>
        </p:nvSpPr>
        <p:spPr bwMode="auto">
          <a:xfrm>
            <a:off x="3886200" y="8686800"/>
            <a:ext cx="2968625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8F6B209-6A8E-4764-B155-875CA8D32AC0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921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9220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75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2309E49B-F3ED-4661-B6A6-AFE90AB98E7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12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1268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4882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7DC1001F-E976-4DEE-B8C4-49B123D489E7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331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3316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0621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29610CAD-DDD9-4B1F-8CDB-8C77E3785BC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26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536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5364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982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C7F34DF3-32D6-473A-8B94-0CD7E33CFA6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27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7412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01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989FF5B-4F83-4F1B-BDF7-190BCC938B4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28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945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9460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819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2519AC8-CD85-41EF-8FEF-05209F9163A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29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150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1508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3451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4A09E8E6-EB0E-418A-910C-13115B51E22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30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355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3556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1143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6789BDC2-EB24-47D9-AC8D-E81F3BB79B6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31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5604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9061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D58E511-243F-4704-AEE5-E2A614D0762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765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7652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22140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C1F160C-1C61-4E85-9209-16A01C37FD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969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9700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2342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333C9D91-DFAC-4F2F-9FA7-300DCB3259D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34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174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1748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7042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63257AE-5AE3-4766-9C12-0A98F2D3D8A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379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3796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1526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A3B9112F-9F72-4362-93E5-10725969A69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36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584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5844" name="Rectangle 2"/>
          <p:cNvSpPr>
            <a:spLocks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3074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32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85A27EBF-E5E0-4814-B3A2-F4ED28374E0E}" type="slidenum">
              <a:rPr lang="en-US" altLang="en-US" sz="1200"/>
              <a:pPr eaLnBrk="1" hangingPunct="1"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729000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0" dirty="0">
              <a:ea typeface="+mn-ea"/>
              <a:cs typeface="+mn-c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D2F096D-6979-4CD8-87DF-A9844419CE3F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46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558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540352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72893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09F30B3-95E0-4FC8-A038-613910713B46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49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951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050603F-4794-4EC2-AEC1-ABDCDFC01EF2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50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9096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EA16AB6-71A0-43CD-9D60-5CA6CF972AF4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51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2571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DA7854C-A94E-44CF-984F-3DDAC22912F8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53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717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8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40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7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6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9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8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24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9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7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40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235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sub titl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black">
          <a:xfrm>
            <a:off x="441961" y="1001854"/>
            <a:ext cx="10822943" cy="3693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399" b="0" i="0">
                <a:solidFill>
                  <a:srgbClr val="000000"/>
                </a:solidFill>
                <a:latin typeface="HP Simplified" pitchFamily="34" charset="0"/>
                <a:cs typeface="HP Simplified" pitchFamily="34" charset="0"/>
              </a:defRPr>
            </a:lvl1pPr>
            <a:lvl2pPr marL="6094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8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3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2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6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1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5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 bwMode="black">
          <a:xfrm>
            <a:off x="441961" y="313419"/>
            <a:ext cx="10822943" cy="574516"/>
          </a:xfrm>
        </p:spPr>
        <p:txBody>
          <a:bodyPr>
            <a:noAutofit/>
          </a:bodyPr>
          <a:lstStyle>
            <a:lvl1pPr>
              <a:defRPr b="1" i="0">
                <a:solidFill>
                  <a:srgbClr val="000000"/>
                </a:solidFill>
                <a:latin typeface="HP Simplified" pitchFamily="34" charset="0"/>
                <a:cs typeface="HP Simplified" pitchFamily="34" charset="0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438913" y="1584962"/>
            <a:ext cx="10826496" cy="4305300"/>
          </a:xfrm>
        </p:spPr>
        <p:txBody>
          <a:bodyPr>
            <a:noAutofit/>
          </a:bodyPr>
          <a:lstStyle>
            <a:lvl2pPr>
              <a:defRPr>
                <a:solidFill>
                  <a:srgbClr val="000000"/>
                </a:solidFill>
              </a:defRPr>
            </a:lvl2pPr>
            <a:lvl3pPr>
              <a:defRPr>
                <a:solidFill>
                  <a:srgbClr val="000000"/>
                </a:solidFill>
              </a:defRPr>
            </a:lvl3pPr>
            <a:lvl4pPr>
              <a:defRPr>
                <a:solidFill>
                  <a:srgbClr val="000000"/>
                </a:solidFill>
              </a:defRPr>
            </a:lvl4pPr>
            <a:lvl5pPr>
              <a:defRPr>
                <a:solidFill>
                  <a:srgbClr val="000000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346880"/>
      </p:ext>
    </p:extLst>
  </p:cSld>
  <p:clrMapOvr>
    <a:masterClrMapping/>
  </p:clrMapOvr>
  <p:transition advClick="0">
    <p:fade/>
  </p:transition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2b_Standard - 1 row headline and sub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582354" y="991853"/>
            <a:ext cx="9925663" cy="466725"/>
          </a:xfrm>
        </p:spPr>
        <p:txBody>
          <a:bodyPr>
            <a:noAutofit/>
          </a:bodyPr>
          <a:lstStyle>
            <a:lvl1pPr>
              <a:lnSpc>
                <a:spcPts val="24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1581091" y="457370"/>
            <a:ext cx="9925663" cy="453495"/>
          </a:xfrm>
          <a:prstGeom prst="rect">
            <a:avLst/>
          </a:prstGeom>
        </p:spPr>
        <p:txBody>
          <a:bodyPr lIns="91427" tIns="45713" rIns="91427" bIns="45713" rtlCol="0">
            <a:no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Initials/YYYY-MM-DD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Security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/ </a:t>
            </a:r>
            <a:fld id="{8DE1319B-EBEB-45A7-BAA1-100C942482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2229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2b_Standard - 1 row headline and sub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582354" y="991853"/>
            <a:ext cx="9925663" cy="466725"/>
          </a:xfrm>
        </p:spPr>
        <p:txBody>
          <a:bodyPr>
            <a:noAutofit/>
          </a:bodyPr>
          <a:lstStyle>
            <a:lvl1pPr>
              <a:lnSpc>
                <a:spcPts val="24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1581091" y="457370"/>
            <a:ext cx="9925663" cy="453495"/>
          </a:xfrm>
          <a:prstGeom prst="rect">
            <a:avLst/>
          </a:prstGeom>
        </p:spPr>
        <p:txBody>
          <a:bodyPr lIns="91427" tIns="45713" rIns="91427" bIns="45713" rtlCol="0">
            <a:no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Initials/YYYY-MM-DD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Security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/ </a:t>
            </a:r>
            <a:fld id="{DE72AF97-F64B-4204-B554-74C0DFD4E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251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336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167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991274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1" y="1604963"/>
            <a:ext cx="5382684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484" y="1604963"/>
            <a:ext cx="5382683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4826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3782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44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78645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17331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4710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17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7084" y="273050"/>
            <a:ext cx="2741083" cy="5854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3050"/>
            <a:ext cx="8024284" cy="5854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551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4560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70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039787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1" y="1604963"/>
            <a:ext cx="5382684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484" y="1604963"/>
            <a:ext cx="5382683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6195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80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3220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6292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06506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5655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8006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7084" y="273050"/>
            <a:ext cx="2741083" cy="5854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3050"/>
            <a:ext cx="8024284" cy="5854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963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1"/>
            <a:ext cx="10968567" cy="114141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98142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77F6D-3270-418C-AEE2-A635E6E9BC39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AD5B-F789-486A-B569-CB6F18B13F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4161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8A954-41F9-4E5E-A6EF-E79D53BAF72F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7FE38-E4C9-40BA-9765-97FB89587FE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79899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5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FB936-D473-41E6-ABDE-03875BBEA5DE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5D120-CAAE-4878-B4B7-76E41F8F79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78326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6CE1F-7DBF-4ECD-8495-5069107051CE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745A-D99A-4F28-B33B-5CBFF28992D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31828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2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2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60EB5-FBEA-47A3-8F55-AF234A9F6A34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C12D-E406-4F96-B681-EA1ECFB532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4826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4CC9B-1C16-4B0C-8A98-6E85419DB139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63D47-32BF-4910-AE3D-48B66C9A09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41733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5D7B4-DC34-4A0E-8472-D34DC2789CF6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02FAF-930A-413A-BF31-D7128929B4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06658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9BEE5-80D9-4B61-8473-B1FD87472FA1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F205C-B173-48DF-BD61-728A97A55E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42681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B5E08-FFF6-446F-A665-F0287E3273A3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2D12A-E42B-41D2-BA2D-761E3545F6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1333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70F53-286B-401C-A422-FF905E8865D1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4F502-A934-4338-9309-5028D6B20C1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137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76F0F-110F-4029-96A3-FF955A3A1960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ADF16-EC53-4C24-8305-4BA6050031F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18970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General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6084888"/>
            <a:ext cx="12208933" cy="773112"/>
          </a:xfrm>
          <a:prstGeom prst="rect">
            <a:avLst/>
          </a:prstGeom>
          <a:solidFill>
            <a:srgbClr val="383E4F"/>
          </a:solidFill>
          <a:ln>
            <a:solidFill>
              <a:srgbClr val="383E4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  <a:latin typeface="Helvetica Neue Light"/>
            </a:endParaRPr>
          </a:p>
        </p:txBody>
      </p:sp>
      <p:pic>
        <p:nvPicPr>
          <p:cNvPr id="6" name="Picture 7" descr="Foundation_Horiz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567" y="6240464"/>
            <a:ext cx="2393951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itle 1"/>
          <p:cNvSpPr>
            <a:spLocks noGrp="1"/>
          </p:cNvSpPr>
          <p:nvPr>
            <p:ph type="ctrTitle"/>
          </p:nvPr>
        </p:nvSpPr>
        <p:spPr>
          <a:xfrm>
            <a:off x="398008" y="200590"/>
            <a:ext cx="8534401" cy="868397"/>
          </a:xfrm>
          <a:prstGeom prst="rect">
            <a:avLst/>
          </a:prstGeom>
        </p:spPr>
        <p:txBody>
          <a:bodyPr anchor="t"/>
          <a:lstStyle>
            <a:lvl1pPr algn="l">
              <a:defRPr sz="2400" b="1" i="0">
                <a:solidFill>
                  <a:srgbClr val="383E4F"/>
                </a:solidFill>
                <a:latin typeface="Helvetica Neue"/>
                <a:cs typeface="Helvetica Neue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Subtitle 2"/>
          <p:cNvSpPr>
            <a:spLocks noGrp="1"/>
          </p:cNvSpPr>
          <p:nvPr>
            <p:ph type="subTitle" idx="1"/>
          </p:nvPr>
        </p:nvSpPr>
        <p:spPr>
          <a:xfrm>
            <a:off x="397999" y="533534"/>
            <a:ext cx="8534400" cy="64060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989898"/>
                </a:solidFill>
                <a:latin typeface="Helvetica Neue Ligh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397944" y="1493844"/>
            <a:ext cx="11216217" cy="4168775"/>
          </a:xfrm>
          <a:prstGeom prst="rect">
            <a:avLst/>
          </a:prstGeom>
        </p:spPr>
        <p:txBody>
          <a:bodyPr/>
          <a:lstStyle>
            <a:lvl1pPr>
              <a:defRPr sz="2400" b="0" i="0">
                <a:latin typeface="Helvetica Neue Light"/>
                <a:cs typeface="Helvetica Neue Light"/>
              </a:defRPr>
            </a:lvl1pPr>
            <a:lvl2pPr>
              <a:defRPr sz="2000" b="0" i="0">
                <a:latin typeface="Helvetica Neue Light"/>
                <a:cs typeface="Helvetica Neue Light"/>
              </a:defRPr>
            </a:lvl2pPr>
            <a:lvl3pPr>
              <a:defRPr sz="1800" b="0" i="0">
                <a:latin typeface="Helvetica Neue Light"/>
                <a:cs typeface="Helvetica Neue Light"/>
              </a:defRPr>
            </a:lvl3pPr>
            <a:lvl4pPr>
              <a:defRPr sz="1600" b="0" i="0">
                <a:latin typeface="Helvetica Neue Light"/>
                <a:cs typeface="Helvetica Neue Light"/>
              </a:defRPr>
            </a:lvl4pPr>
            <a:lvl5pPr>
              <a:defRPr sz="1600" b="0" i="0">
                <a:latin typeface="Helvetica Neue Light"/>
                <a:cs typeface="Helvetica Neue Light"/>
              </a:defRPr>
            </a:lvl5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xfrm>
            <a:off x="152400" y="6342064"/>
            <a:ext cx="882651" cy="346075"/>
          </a:xfrm>
        </p:spPr>
        <p:txBody>
          <a:bodyPr/>
          <a:lstStyle>
            <a:lvl1pPr algn="l" defTabSz="914400">
              <a:defRPr smtClean="0">
                <a:solidFill>
                  <a:srgbClr val="8A8C8E"/>
                </a:solidFill>
                <a:latin typeface="Helvetica Neue Light" pitchFamily="2" charset="0"/>
              </a:defRPr>
            </a:lvl1pPr>
          </a:lstStyle>
          <a:p>
            <a:pPr>
              <a:defRPr/>
            </a:pPr>
            <a:fld id="{20EC6726-D13E-4800-B2A9-135522A465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Date Placeholder 1"/>
          <p:cNvSpPr>
            <a:spLocks noGrp="1"/>
          </p:cNvSpPr>
          <p:nvPr>
            <p:ph type="dt" sz="half" idx="17"/>
          </p:nvPr>
        </p:nvSpPr>
        <p:spPr>
          <a:xfrm>
            <a:off x="1386417" y="6324601"/>
            <a:ext cx="2844800" cy="365125"/>
          </a:xfrm>
        </p:spPr>
        <p:txBody>
          <a:bodyPr/>
          <a:lstStyle>
            <a:lvl1pPr defTabSz="914400">
              <a:defRPr smtClean="0">
                <a:solidFill>
                  <a:srgbClr val="8A8C8E"/>
                </a:solidFill>
                <a:latin typeface="Helvetica Neue Light" pitchFamily="2" charset="0"/>
              </a:defRPr>
            </a:lvl1pPr>
          </a:lstStyle>
          <a:p>
            <a:pPr>
              <a:defRPr/>
            </a:pPr>
            <a:fld id="{A5D829F3-EED8-44D0-A796-E124390712AD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187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1D92D-B825-4A3E-BB51-F246459D540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273051"/>
            <a:ext cx="10968567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1" y="1604963"/>
            <a:ext cx="10968567" cy="452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outline text format</a:t>
            </a:r>
          </a:p>
          <a:p>
            <a:pPr lvl="1"/>
            <a:r>
              <a:rPr lang="en-GB" altLang="en-US" smtClean="0"/>
              <a:t>Second Outline Level</a:t>
            </a:r>
          </a:p>
          <a:p>
            <a:pPr lvl="2"/>
            <a:r>
              <a:rPr lang="en-GB" altLang="en-US" smtClean="0"/>
              <a:t>Third Outline Level</a:t>
            </a:r>
          </a:p>
          <a:p>
            <a:pPr lvl="3"/>
            <a:r>
              <a:rPr lang="en-GB" altLang="en-US" smtClean="0"/>
              <a:t>Fourth Outline Level</a:t>
            </a:r>
          </a:p>
          <a:p>
            <a:pPr lvl="4"/>
            <a:r>
              <a:rPr lang="en-GB" altLang="en-US" smtClean="0"/>
              <a:t>Fifth Outline Level</a:t>
            </a:r>
          </a:p>
          <a:p>
            <a:pPr lvl="4"/>
            <a:r>
              <a:rPr lang="en-GB" altLang="en-US" smtClean="0"/>
              <a:t>Sixth Outline Level</a:t>
            </a:r>
          </a:p>
          <a:p>
            <a:pPr lvl="4"/>
            <a:r>
              <a:rPr lang="en-GB" altLang="en-US" smtClean="0"/>
              <a:t>Seventh Outline Level</a:t>
            </a:r>
          </a:p>
          <a:p>
            <a:pPr lvl="4"/>
            <a:r>
              <a:rPr lang="en-GB" altLang="en-US" smtClean="0"/>
              <a:t>Eighth Outline Level</a:t>
            </a:r>
          </a:p>
          <a:p>
            <a:pPr lvl="4"/>
            <a:r>
              <a:rPr lang="en-GB" altLang="en-US" smtClean="0"/>
              <a:t>Ninth Outline Level</a:t>
            </a:r>
          </a:p>
        </p:txBody>
      </p:sp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219517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58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5pPr>
      <a:lvl6pPr marL="25146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6pPr>
      <a:lvl7pPr marL="29718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7pPr>
      <a:lvl8pPr marL="34290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8pPr>
      <a:lvl9pPr marL="38862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9pPr>
    </p:titleStyle>
    <p:bodyStyle>
      <a:lvl1pPr marL="342900" indent="-3429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1625600" y="6477000"/>
            <a:ext cx="38608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>
              <a:spcBef>
                <a:spcPts val="688"/>
              </a:spcBef>
            </a:pPr>
            <a:r>
              <a:rPr lang="en-ZA" altLang="en-US" sz="1100">
                <a:solidFill>
                  <a:srgbClr val="FFFFFF"/>
                </a:solidFill>
                <a:ea typeface="ヒラギノ角ゴ Pro W3"/>
                <a:cs typeface="ヒラギノ角ゴ Pro W3"/>
              </a:rPr>
              <a:t>Chapter 11: Strategic Leadership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273051"/>
            <a:ext cx="10968567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title text format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1" y="1604963"/>
            <a:ext cx="10968567" cy="452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outline text format</a:t>
            </a:r>
          </a:p>
          <a:p>
            <a:pPr lvl="1"/>
            <a:r>
              <a:rPr lang="en-GB" altLang="en-US" smtClean="0"/>
              <a:t>Second Outline Level</a:t>
            </a:r>
          </a:p>
          <a:p>
            <a:pPr lvl="2"/>
            <a:r>
              <a:rPr lang="en-GB" altLang="en-US" smtClean="0"/>
              <a:t>Third Outline Level</a:t>
            </a:r>
          </a:p>
          <a:p>
            <a:pPr lvl="3"/>
            <a:r>
              <a:rPr lang="en-GB" altLang="en-US" smtClean="0"/>
              <a:t>Fourth Outline Level</a:t>
            </a:r>
          </a:p>
          <a:p>
            <a:pPr lvl="4"/>
            <a:r>
              <a:rPr lang="en-GB" altLang="en-US" smtClean="0"/>
              <a:t>Fifth Outline Level</a:t>
            </a:r>
          </a:p>
          <a:p>
            <a:pPr lvl="4"/>
            <a:r>
              <a:rPr lang="en-GB" altLang="en-US" smtClean="0"/>
              <a:t>Sixth Outline Level</a:t>
            </a:r>
          </a:p>
          <a:p>
            <a:pPr lvl="4"/>
            <a:r>
              <a:rPr lang="en-GB" altLang="en-US" smtClean="0"/>
              <a:t>Seventh Outline Level</a:t>
            </a:r>
          </a:p>
          <a:p>
            <a:pPr lvl="4"/>
            <a:r>
              <a:rPr lang="en-GB" altLang="en-US" smtClean="0"/>
              <a:t>Eighth Outline Level</a:t>
            </a:r>
          </a:p>
          <a:p>
            <a:pPr lvl="4"/>
            <a:r>
              <a:rPr lang="en-GB" altLang="en-US" smtClean="0"/>
              <a:t>Ninth Outline Level</a:t>
            </a:r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219517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24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5pPr>
      <a:lvl6pPr marL="25146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6pPr>
      <a:lvl7pPr marL="29718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7pPr>
      <a:lvl8pPr marL="34290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8pPr>
      <a:lvl9pPr marL="38862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9pPr>
    </p:titleStyle>
    <p:bodyStyle>
      <a:lvl1pPr marL="342900" indent="-3429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D19DD37F-A698-416C-8026-5E96E57F00A1}" type="datetimeFigureOut">
              <a:rPr lang="en-US" altLang="en-US"/>
              <a:pPr>
                <a:defRPr/>
              </a:pPr>
              <a:t>10/25/2020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2D11FC5-44D4-4A42-ACDC-1584BE5BD3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7707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G.Brennan@mdx.ac.uk" TargetMode="External"/><Relationship Id="rId2" Type="http://schemas.openxmlformats.org/officeDocument/2006/relationships/hyperlink" Target="mailto:fm10aa@mail.wbs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eenbiz.com/article/bmw-accelerates-circular-economy" TargetMode="Externa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70979"/>
            <a:ext cx="9144000" cy="2903628"/>
          </a:xfrm>
        </p:spPr>
        <p:txBody>
          <a:bodyPr>
            <a:normAutofit fontScale="90000"/>
          </a:bodyPr>
          <a:lstStyle/>
          <a:p>
            <a:r>
              <a:rPr lang="en-GB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Circular Economy, Logistics, Supply </a:t>
            </a:r>
            <a:r>
              <a:rPr lang="en-GB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Chain Management</a:t>
            </a:r>
            <a:r>
              <a:rPr lang="en-GB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, Transportation and Motorsport</a:t>
            </a:r>
            <a:r>
              <a:rPr lang="en-GB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/>
            </a:r>
            <a:br>
              <a:rPr lang="en-GB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</a:br>
            <a:endParaRPr lang="en-GB" sz="4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60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73140" y="1593070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17729" y="1181256"/>
            <a:ext cx="999195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 smtClean="0"/>
          </a:p>
          <a:p>
            <a:pPr marL="514350" indent="-514350">
              <a:buFont typeface="+mj-lt"/>
              <a:buAutoNum type="romanUcPeriod"/>
            </a:pPr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Reverse </a:t>
            </a:r>
            <a:r>
              <a:rPr lang="en-GB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Logistics</a:t>
            </a:r>
          </a:p>
          <a:p>
            <a:pPr marL="514350" indent="-514350">
              <a:buFont typeface="+mj-lt"/>
              <a:buAutoNum type="romanUcPeriod"/>
            </a:pPr>
            <a:endParaRPr lang="en-GB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+mj-lt"/>
              <a:buAutoNum type="romanUcPeriod"/>
            </a:pPr>
            <a:r>
              <a:rPr lang="en-GB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Closed </a:t>
            </a:r>
            <a:r>
              <a:rPr lang="en-GB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Loop Supply Chain Management</a:t>
            </a:r>
          </a:p>
          <a:p>
            <a:pPr marL="514350" indent="-514350">
              <a:buFont typeface="+mj-lt"/>
              <a:buAutoNum type="romanUcPeriod"/>
            </a:pPr>
            <a:endParaRPr lang="en-GB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+mj-lt"/>
              <a:buAutoNum type="romanUcPeriod"/>
            </a:pPr>
            <a:r>
              <a:rPr lang="en-GB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</a:t>
            </a:r>
            <a:r>
              <a:rPr lang="en-GB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Economy</a:t>
            </a:r>
            <a:endParaRPr lang="en-GB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14091" y="4447010"/>
            <a:ext cx="10384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Business </a:t>
            </a:r>
            <a:r>
              <a:rPr lang="en-GB" sz="2400" dirty="0" smtClean="0"/>
              <a:t> logistics management </a:t>
            </a:r>
            <a:r>
              <a:rPr lang="en-GB" sz="2400" dirty="0" smtClean="0"/>
              <a:t>literature has looked at Closed Loop Supply Chain Management and Reverse Logistics.</a:t>
            </a:r>
          </a:p>
          <a:p>
            <a:r>
              <a:rPr lang="en-GB" sz="2400" dirty="0"/>
              <a:t>B</a:t>
            </a:r>
            <a:r>
              <a:rPr lang="en-GB" sz="2400" dirty="0" smtClean="0"/>
              <a:t>y </a:t>
            </a:r>
            <a:r>
              <a:rPr lang="en-GB" sz="2400" dirty="0" smtClean="0"/>
              <a:t>definition, </a:t>
            </a:r>
            <a:r>
              <a:rPr lang="en-GB" sz="2400" dirty="0" smtClean="0"/>
              <a:t>these </a:t>
            </a:r>
            <a:r>
              <a:rPr lang="en-GB" sz="2400" dirty="0" smtClean="0"/>
              <a:t>are </a:t>
            </a:r>
            <a:r>
              <a:rPr lang="en-GB" sz="2400" dirty="0" smtClean="0"/>
              <a:t>key to delivering </a:t>
            </a:r>
            <a:r>
              <a:rPr lang="en-GB" sz="2400" dirty="0" smtClean="0"/>
              <a:t>the </a:t>
            </a:r>
            <a:r>
              <a:rPr lang="en-GB" sz="2400" dirty="0" smtClean="0"/>
              <a:t>circular </a:t>
            </a:r>
            <a:r>
              <a:rPr lang="en-GB" sz="2400" dirty="0" smtClean="0"/>
              <a:t>economy</a:t>
            </a: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913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7330" y="499412"/>
            <a:ext cx="10752467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Reverse </a:t>
            </a:r>
            <a:r>
              <a:rPr lang="en-GB" sz="2400" b="1" dirty="0" smtClean="0"/>
              <a:t>Logistics  </a:t>
            </a:r>
            <a:r>
              <a:rPr lang="en-GB" dirty="0" smtClean="0"/>
              <a:t>The </a:t>
            </a:r>
            <a:r>
              <a:rPr lang="en-GB" dirty="0"/>
              <a:t>first appearance is </a:t>
            </a:r>
            <a:r>
              <a:rPr lang="en-GB" b="1" dirty="0"/>
              <a:t>Barnes (1982) Recycling: A Problem in Reverse Logistics</a:t>
            </a:r>
            <a:r>
              <a:rPr lang="en-GB" dirty="0"/>
              <a:t>, </a:t>
            </a:r>
            <a:r>
              <a:rPr lang="en-GB" dirty="0" smtClean="0"/>
              <a:t>Journal </a:t>
            </a:r>
            <a:r>
              <a:rPr lang="en-GB" dirty="0"/>
              <a:t>of </a:t>
            </a:r>
            <a:r>
              <a:rPr lang="en-GB" dirty="0" smtClean="0"/>
              <a:t>Macro-marketing, </a:t>
            </a:r>
            <a:r>
              <a:rPr lang="en-GB" dirty="0"/>
              <a:t>but </a:t>
            </a:r>
            <a:r>
              <a:rPr lang="en-GB" dirty="0" smtClean="0"/>
              <a:t>number of papers </a:t>
            </a:r>
            <a:r>
              <a:rPr lang="en-GB" dirty="0"/>
              <a:t>relatively low until the </a:t>
            </a:r>
            <a:r>
              <a:rPr lang="en-GB" dirty="0" smtClean="0"/>
              <a:t>2000s, then rising. </a:t>
            </a:r>
            <a:r>
              <a:rPr lang="en-GB" b="1" i="1" dirty="0" smtClean="0"/>
              <a:t>not just product returns!</a:t>
            </a:r>
            <a:endParaRPr lang="en-GB" b="1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Closed Loop Supply Chains </a:t>
            </a:r>
            <a:r>
              <a:rPr lang="en-GB" dirty="0"/>
              <a:t>The first appearance of the term </a:t>
            </a:r>
            <a:r>
              <a:rPr lang="en-GB" dirty="0" smtClean="0"/>
              <a:t>is </a:t>
            </a:r>
            <a:r>
              <a:rPr lang="en-GB" dirty="0"/>
              <a:t>in </a:t>
            </a:r>
            <a:r>
              <a:rPr lang="en-GB" b="1" dirty="0"/>
              <a:t>Fleischmann </a:t>
            </a:r>
            <a:r>
              <a:rPr lang="en-GB" b="1" dirty="0" smtClean="0"/>
              <a:t>et al. </a:t>
            </a:r>
            <a:r>
              <a:rPr lang="en-GB" b="1" dirty="0"/>
              <a:t>(2001), “</a:t>
            </a:r>
            <a:r>
              <a:rPr lang="en-GB" b="1" i="1" dirty="0"/>
              <a:t>The impact of product recovery on logistics network design</a:t>
            </a:r>
            <a:r>
              <a:rPr lang="en-GB" b="1" dirty="0"/>
              <a:t>” </a:t>
            </a:r>
            <a:r>
              <a:rPr lang="en-GB" dirty="0"/>
              <a:t>in the journal Production and Operations Management</a:t>
            </a:r>
            <a:r>
              <a:rPr lang="en-GB" dirty="0" smtClean="0"/>
              <a:t>. Over </a:t>
            </a:r>
            <a:r>
              <a:rPr lang="en-GB" dirty="0"/>
              <a:t>the last ten years has been substantial, expanding from around 20 papers to a year, to over 100 per year from 2015 onwards.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Circular Economy </a:t>
            </a:r>
            <a:r>
              <a:rPr lang="en-GB" dirty="0" smtClean="0"/>
              <a:t>first appearance is in </a:t>
            </a:r>
            <a:r>
              <a:rPr lang="en-GB" b="1" dirty="0" smtClean="0"/>
              <a:t>2004 in Chinese literature</a:t>
            </a:r>
            <a:r>
              <a:rPr lang="en-GB" dirty="0" smtClean="0"/>
              <a:t>, and </a:t>
            </a:r>
            <a:r>
              <a:rPr lang="en-GB" dirty="0" err="1" smtClean="0"/>
              <a:t>Strebel</a:t>
            </a:r>
            <a:r>
              <a:rPr lang="en-GB" dirty="0" smtClean="0"/>
              <a:t> and </a:t>
            </a:r>
            <a:r>
              <a:rPr lang="en-GB" dirty="0" err="1" smtClean="0"/>
              <a:t>Posch</a:t>
            </a:r>
            <a:r>
              <a:rPr lang="en-GB" dirty="0" smtClean="0"/>
              <a:t> </a:t>
            </a:r>
            <a:r>
              <a:rPr lang="en-GB" i="1" dirty="0" smtClean="0"/>
              <a:t>Progress in Industrial Ecology</a:t>
            </a:r>
            <a:r>
              <a:rPr lang="en-GB" dirty="0" smtClean="0"/>
              <a:t>. </a:t>
            </a:r>
            <a:r>
              <a:rPr lang="en-GB" dirty="0"/>
              <a:t>W</a:t>
            </a:r>
            <a:r>
              <a:rPr lang="en-GB" dirty="0" smtClean="0"/>
              <a:t>ork on Circular Economy continues to be Chinese until 2011, only then broadens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			Using</a:t>
            </a:r>
            <a:r>
              <a:rPr lang="en-GB" b="1" dirty="0" smtClean="0"/>
              <a:t> </a:t>
            </a:r>
            <a:r>
              <a:rPr lang="en-GB" b="1" dirty="0" err="1" smtClean="0"/>
              <a:t>Tranfield</a:t>
            </a:r>
            <a:r>
              <a:rPr lang="en-GB" b="1" dirty="0" smtClean="0"/>
              <a:t> </a:t>
            </a:r>
            <a:r>
              <a:rPr lang="en-GB" b="1" dirty="0"/>
              <a:t>et al (2003), lit review method: Basic Findings: first appearances</a:t>
            </a:r>
            <a:r>
              <a:rPr lang="en-GB" b="1" dirty="0" smtClean="0"/>
              <a:t>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50337"/>
            <a:ext cx="1043870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volume of papers</a:t>
            </a:r>
          </a:p>
          <a:p>
            <a:r>
              <a:rPr lang="en-GB" dirty="0" smtClean="0"/>
              <a:t>Searching for academic peer reviewed journal papers only on the </a:t>
            </a:r>
            <a:r>
              <a:rPr lang="en-GB" b="1" dirty="0" smtClean="0"/>
              <a:t>Scopus</a:t>
            </a:r>
            <a:r>
              <a:rPr lang="en-GB" dirty="0" smtClean="0"/>
              <a:t> database, no date range, using the following search terms: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286954" y="6018111"/>
            <a:ext cx="10905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Nb. Not included: Design for Environment, Life Cycle Analysis, Waste Management (but should they be?)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6194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overlaps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cxnSp>
        <p:nvCxnSpPr>
          <p:cNvPr id="13" name="Straight Connector 12"/>
          <p:cNvCxnSpPr/>
          <p:nvPr/>
        </p:nvCxnSpPr>
        <p:spPr>
          <a:xfrm flipH="1" flipV="1">
            <a:off x="5643804" y="1979620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751344" y="1313975"/>
            <a:ext cx="2098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206 paper overlap </a:t>
            </a:r>
            <a:r>
              <a:rPr lang="en-GB" dirty="0" smtClean="0"/>
              <a:t>RL + CLSC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020511" y="2266032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CLSC not RL = 737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5722635" y="2275835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RL not CLSC = 1330</a:t>
            </a:r>
            <a:endParaRPr lang="en-GB" sz="1400" dirty="0"/>
          </a:p>
        </p:txBody>
      </p:sp>
      <p:cxnSp>
        <p:nvCxnSpPr>
          <p:cNvPr id="17" name="Straight Connector 16"/>
          <p:cNvCxnSpPr>
            <a:endCxn id="19" idx="1"/>
          </p:cNvCxnSpPr>
          <p:nvPr/>
        </p:nvCxnSpPr>
        <p:spPr>
          <a:xfrm flipV="1">
            <a:off x="6849540" y="3848993"/>
            <a:ext cx="1584028" cy="56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8433568" y="3664327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18 paper overlap </a:t>
            </a:r>
            <a:endParaRPr lang="en-GB" b="1" dirty="0"/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5571119" y="4804878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751344" y="5616348"/>
            <a:ext cx="2250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63 paper overlap </a:t>
            </a:r>
            <a:r>
              <a:rPr lang="en-GB" dirty="0" err="1" smtClean="0"/>
              <a:t>Ind</a:t>
            </a:r>
            <a:r>
              <a:rPr lang="en-GB" dirty="0" smtClean="0"/>
              <a:t> </a:t>
            </a:r>
            <a:r>
              <a:rPr lang="en-GB" dirty="0" err="1" smtClean="0"/>
              <a:t>Ecol</a:t>
            </a:r>
            <a:r>
              <a:rPr lang="en-GB" dirty="0" smtClean="0"/>
              <a:t> AND Econ + CE</a:t>
            </a:r>
            <a:endParaRPr lang="en-GB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2973750" y="3764587"/>
            <a:ext cx="1608548" cy="35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200426" y="3591639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10 paper overlap 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7734313" y="5645419"/>
            <a:ext cx="3402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And in case you were wondering: CE + CLSC Overlap = 19 papers.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20897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While there is a reasonable overlap between Closed-Loop Supply Chain and Reverse Logistics research, neither of these have a strong overlap with Circular Economy research</a:t>
            </a:r>
            <a:endParaRPr lang="en-GB" sz="2400" b="1" dirty="0"/>
          </a:p>
          <a:p>
            <a:endParaRPr lang="en-GB" sz="2400" b="1" dirty="0"/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r>
              <a:rPr lang="en-GB" sz="2400" b="1" dirty="0" smtClean="0"/>
              <a:t>Limitations</a:t>
            </a:r>
          </a:p>
          <a:p>
            <a:endParaRPr lang="en-GB" sz="2400" dirty="0" smtClean="0"/>
          </a:p>
          <a:p>
            <a:pPr marL="457200" indent="-457200">
              <a:buAutoNum type="alphaLcParenR"/>
            </a:pPr>
            <a:r>
              <a:rPr lang="en-GB" sz="2400" dirty="0" smtClean="0"/>
              <a:t>Further research needed to establish any common citations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relevant contents, e.g. RL not necessarily environmental so can deselect some papers.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Some journal titles are obscure – could limit it to those listed for ABS/REF.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what there is within this literature that can help the Circular Economy agenda 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(enable cost savings, reduce waste, improve environmental performance).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72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546113"/>
              </p:ext>
            </p:extLst>
          </p:nvPr>
        </p:nvGraphicFramePr>
        <p:xfrm>
          <a:off x="588816" y="1302327"/>
          <a:ext cx="10778837" cy="43169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78837">
                  <a:extLst>
                    <a:ext uri="{9D8B030D-6E8A-4147-A177-3AD203B41FA5}">
                      <a16:colId xmlns:a16="http://schemas.microsoft.com/office/drawing/2014/main" val="803044113"/>
                    </a:ext>
                  </a:extLst>
                </a:gridCol>
              </a:tblGrid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Supply-chain network configuration for product recovery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9233563"/>
                  </a:ext>
                </a:extLst>
              </a:tr>
              <a:tr h="950411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Designing control management systems for parts recovery and spare parts management in the final phase within closed-loop supply chains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4378164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Disassembly planning in closed-loop supply chains: an ERP-based solution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9285944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Material flow analysis in closed-loop supply chains: modelling of packaging waste recycling at different hierarchical levels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44292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Decision making in reverse logistics using system dynamics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36085442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Closed-Loop Supply Chain Models with Product Remanufacturing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06055107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 dynamics study of the Japanese automotive industry closed loop supply chain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68172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the Closed Loop Supply Chain literature (from 2004)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6417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Reverse Logistics literature (from 2004)</a:t>
            </a:r>
            <a:endParaRPr lang="en-GB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670372"/>
              </p:ext>
            </p:extLst>
          </p:nvPr>
        </p:nvGraphicFramePr>
        <p:xfrm>
          <a:off x="1454727" y="1651181"/>
          <a:ext cx="8330623" cy="3723385"/>
        </p:xfrm>
        <a:graphic>
          <a:graphicData uri="http://schemas.openxmlformats.org/drawingml/2006/table">
            <a:tbl>
              <a:tblPr/>
              <a:tblGrid>
                <a:gridCol w="8330623">
                  <a:extLst>
                    <a:ext uri="{9D8B030D-6E8A-4147-A177-3AD203B41FA5}">
                      <a16:colId xmlns:a16="http://schemas.microsoft.com/office/drawing/2014/main" val="1477346813"/>
                    </a:ext>
                  </a:extLst>
                </a:gridCol>
              </a:tblGrid>
              <a:tr h="139476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reverse logistics cost minimization model for the treatment of hazardous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wastes</a:t>
                      </a:r>
                    </a:p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1537122"/>
                  </a:ext>
                </a:extLst>
              </a:tr>
              <a:tr h="933847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Critical issues in establishing a viable supply chain/reverse logistic management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4451974"/>
                  </a:ext>
                </a:extLst>
              </a:tr>
              <a:tr h="1394769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qualitative examination of factors affecting reverse logistics systems for end-of-life computers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3483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5636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54723"/>
            <a:ext cx="12325303" cy="3454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205" y="3765671"/>
            <a:ext cx="12544129" cy="291648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541" y="116116"/>
            <a:ext cx="7244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Circular Economy publications 2005 – again, all Chinese.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239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9710" y="239742"/>
            <a:ext cx="1112279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Up until 2011 virtually all academic papers with the term Circular Economy are by Chinese authors, incl. the few in non-Chinese journals.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88" y="1600566"/>
            <a:ext cx="8329074" cy="342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090" y="1670903"/>
            <a:ext cx="5334463" cy="342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70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336431" y="580351"/>
            <a:ext cx="84546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36431" y="211019"/>
            <a:ext cx="7603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1970                    1980                          1990                        2000                       2010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26920" y="793152"/>
            <a:ext cx="846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Industrial Ecology            Reverse Logistics                  Closed Loop SC    Circular Economy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62706" y="1589648"/>
            <a:ext cx="106492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1,000s of papers, so how do we get </a:t>
            </a:r>
            <a:r>
              <a:rPr lang="en-GB" sz="2400" dirty="0"/>
              <a:t>the transferable lessons </a:t>
            </a:r>
            <a:r>
              <a:rPr lang="en-GB" sz="2400" dirty="0" smtClean="0"/>
              <a:t>from IE, RL and CLSC research </a:t>
            </a:r>
            <a:r>
              <a:rPr lang="en-GB" sz="2400" dirty="0"/>
              <a:t>relevant for advancing CE?</a:t>
            </a:r>
          </a:p>
          <a:p>
            <a:endParaRPr lang="en-GB" sz="2400" dirty="0" smtClean="0"/>
          </a:p>
          <a:p>
            <a:r>
              <a:rPr lang="en-GB" sz="2400" b="1" dirty="0" smtClean="0"/>
              <a:t>1) Determine a </a:t>
            </a:r>
            <a:r>
              <a:rPr lang="en-GB" sz="2400" b="1" dirty="0"/>
              <a:t>typology of content of the literature review?</a:t>
            </a:r>
          </a:p>
          <a:p>
            <a:r>
              <a:rPr lang="en-GB" sz="2400" dirty="0" smtClean="0"/>
              <a:t>	</a:t>
            </a:r>
            <a:r>
              <a:rPr lang="en-GB" sz="2400" dirty="0" err="1" smtClean="0"/>
              <a:t>i</a:t>
            </a:r>
            <a:r>
              <a:rPr lang="en-GB" sz="2400" dirty="0"/>
              <a:t>) type of research paper (analytical model, case study, theory </a:t>
            </a:r>
            <a:r>
              <a:rPr lang="en-GB" sz="2400" dirty="0" smtClean="0"/>
              <a:t>testing</a:t>
            </a:r>
            <a:r>
              <a:rPr lang="en-GB" sz="2400" dirty="0"/>
              <a:t>, theory </a:t>
            </a:r>
            <a:r>
              <a:rPr lang="en-GB" sz="2400" dirty="0" smtClean="0"/>
              <a:t>	generating), or by ‘level of analysis’</a:t>
            </a:r>
          </a:p>
          <a:p>
            <a:r>
              <a:rPr lang="en-GB" sz="2400" dirty="0" smtClean="0"/>
              <a:t> </a:t>
            </a:r>
            <a:endParaRPr lang="en-GB" sz="2400" dirty="0"/>
          </a:p>
          <a:p>
            <a:r>
              <a:rPr lang="en-GB" sz="2400" dirty="0" smtClean="0"/>
              <a:t>	ii</a:t>
            </a:r>
            <a:r>
              <a:rPr lang="en-GB" sz="2400" dirty="0"/>
              <a:t>) See to what extent this has already been done by searching for </a:t>
            </a:r>
            <a:r>
              <a:rPr lang="en-GB" sz="2400" dirty="0" smtClean="0"/>
              <a:t>literature 	reviews </a:t>
            </a:r>
            <a:r>
              <a:rPr lang="en-GB" sz="2400" dirty="0"/>
              <a:t>within </a:t>
            </a:r>
            <a:r>
              <a:rPr lang="en-GB" sz="2400" dirty="0" smtClean="0"/>
              <a:t>the data</a:t>
            </a:r>
          </a:p>
          <a:p>
            <a:endParaRPr lang="en-GB" sz="2400" dirty="0"/>
          </a:p>
          <a:p>
            <a:r>
              <a:rPr lang="en-GB" sz="2400" b="1" dirty="0"/>
              <a:t>2</a:t>
            </a:r>
            <a:r>
              <a:rPr lang="en-GB" sz="2400" b="1" dirty="0" smtClean="0"/>
              <a:t>) Determine a central research question and search for the answer within these sets of literature. 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7807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2716" y="421501"/>
            <a:ext cx="86409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 smtClean="0"/>
              <a:t>i</a:t>
            </a:r>
            <a:r>
              <a:rPr lang="en-GB" sz="2400" b="1" u="sng" dirty="0" smtClean="0"/>
              <a:t>) Perhaps a typology by Levels of Analysis, or Scales and Disciplines?</a:t>
            </a:r>
            <a:endParaRPr lang="en-GB" sz="2400" b="1" u="sng" dirty="0"/>
          </a:p>
          <a:p>
            <a:endParaRPr lang="en-GB" dirty="0"/>
          </a:p>
          <a:p>
            <a:endParaRPr lang="en-GB" sz="2000" b="1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6" name="Left-Right Arrow 25"/>
          <p:cNvSpPr/>
          <p:nvPr/>
        </p:nvSpPr>
        <p:spPr>
          <a:xfrm>
            <a:off x="3863752" y="1772816"/>
            <a:ext cx="360040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Left-Right Arrow 26"/>
          <p:cNvSpPr/>
          <p:nvPr/>
        </p:nvSpPr>
        <p:spPr>
          <a:xfrm>
            <a:off x="3863752" y="242088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Left-Right Arrow 27"/>
          <p:cNvSpPr/>
          <p:nvPr/>
        </p:nvSpPr>
        <p:spPr>
          <a:xfrm>
            <a:off x="3863752" y="3861048"/>
            <a:ext cx="115212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3863752" y="4581128"/>
            <a:ext cx="187220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Left-Right Arrow 29"/>
          <p:cNvSpPr/>
          <p:nvPr/>
        </p:nvSpPr>
        <p:spPr>
          <a:xfrm>
            <a:off x="3863752" y="5301208"/>
            <a:ext cx="1944216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Left-Right Arrow 30"/>
          <p:cNvSpPr/>
          <p:nvPr/>
        </p:nvSpPr>
        <p:spPr>
          <a:xfrm>
            <a:off x="3863752" y="6021288"/>
            <a:ext cx="3888432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007768" y="393305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4007768" y="465313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4007768" y="537321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4079776" y="6093296"/>
            <a:ext cx="72008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Left-Right Arrow 35"/>
          <p:cNvSpPr/>
          <p:nvPr/>
        </p:nvSpPr>
        <p:spPr>
          <a:xfrm>
            <a:off x="5159896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Left-Right Arrow 36"/>
          <p:cNvSpPr/>
          <p:nvPr/>
        </p:nvSpPr>
        <p:spPr>
          <a:xfrm>
            <a:off x="4511824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Left-Right Arrow 37"/>
          <p:cNvSpPr/>
          <p:nvPr/>
        </p:nvSpPr>
        <p:spPr>
          <a:xfrm>
            <a:off x="3863752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7248128" y="17008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Environmental Engineers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104112" y="24208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OS / OM / Purchasing policy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104112" y="378904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Public policy / macro economics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7104112" y="450912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104112" y="522920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/ geography 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96200" y="60212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Ecological science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104112" y="306896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Procurement / SCM / OS 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847528" y="620689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sz="2400" dirty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Product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Firm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 Supply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National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Sector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Regional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Global level</a:t>
            </a:r>
          </a:p>
        </p:txBody>
      </p:sp>
    </p:spTree>
    <p:extLst>
      <p:ext uri="{BB962C8B-B14F-4D97-AF65-F5344CB8AC3E}">
        <p14:creationId xmlns:p14="http://schemas.microsoft.com/office/powerpoint/2010/main" val="1919001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2065" y="142587"/>
            <a:ext cx="104387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ii) Look for typologies used in literature reviews in the data set: (themes in bold)</a:t>
            </a:r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808131"/>
              </p:ext>
            </p:extLst>
          </p:nvPr>
        </p:nvGraphicFramePr>
        <p:xfrm>
          <a:off x="112065" y="703384"/>
          <a:ext cx="11633980" cy="26290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4483">
                  <a:extLst>
                    <a:ext uri="{9D8B030D-6E8A-4147-A177-3AD203B41FA5}">
                      <a16:colId xmlns:a16="http://schemas.microsoft.com/office/drawing/2014/main" val="315018644"/>
                    </a:ext>
                  </a:extLst>
                </a:gridCol>
                <a:gridCol w="4805766">
                  <a:extLst>
                    <a:ext uri="{9D8B030D-6E8A-4147-A177-3AD203B41FA5}">
                      <a16:colId xmlns:a16="http://schemas.microsoft.com/office/drawing/2014/main" val="2679656432"/>
                    </a:ext>
                  </a:extLst>
                </a:gridCol>
                <a:gridCol w="984738">
                  <a:extLst>
                    <a:ext uri="{9D8B030D-6E8A-4147-A177-3AD203B41FA5}">
                      <a16:colId xmlns:a16="http://schemas.microsoft.com/office/drawing/2014/main" val="2625561495"/>
                    </a:ext>
                  </a:extLst>
                </a:gridCol>
                <a:gridCol w="2798993">
                  <a:extLst>
                    <a:ext uri="{9D8B030D-6E8A-4147-A177-3AD203B41FA5}">
                      <a16:colId xmlns:a16="http://schemas.microsoft.com/office/drawing/2014/main" val="855123361"/>
                    </a:ext>
                  </a:extLst>
                </a:gridCol>
              </a:tblGrid>
              <a:tr h="661183">
                <a:tc>
                  <a:txBody>
                    <a:bodyPr/>
                    <a:lstStyle/>
                    <a:p>
                      <a:pPr algn="ctr" fontAlgn="b"/>
                      <a:r>
                        <a:rPr lang="sv-SE" sz="1600" u="none" strike="noStrike" dirty="0">
                          <a:effectLst/>
                        </a:rPr>
                        <a:t>Batista L., Bourlakis M., Smart P., Maull R.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 search of </a:t>
                      </a:r>
                      <a:r>
                        <a:rPr lang="en-GB" sz="1600" b="1" u="none" strike="noStrike" dirty="0">
                          <a:effectLst/>
                        </a:rPr>
                        <a:t>a circular supply chain archetype</a:t>
                      </a:r>
                      <a:r>
                        <a:rPr lang="en-GB" sz="1600" u="none" strike="noStrike" dirty="0">
                          <a:effectLst/>
                        </a:rPr>
                        <a:t>–a content-analysis-based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Production Planning and Control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629517023"/>
                  </a:ext>
                </a:extLst>
              </a:tr>
              <a:tr h="8159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Glock C.H</a:t>
                      </a:r>
                      <a:r>
                        <a:rPr lang="en-GB" sz="1600" u="none" strike="noStrike" dirty="0" smtClean="0">
                          <a:effectLst/>
                        </a:rPr>
                        <a:t>.</a:t>
                      </a:r>
                    </a:p>
                    <a:p>
                      <a:pPr algn="ctr" fontAlgn="b"/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Decision support models </a:t>
                      </a:r>
                      <a:r>
                        <a:rPr lang="en-GB" sz="1600" u="none" strike="noStrike" dirty="0">
                          <a:effectLst/>
                        </a:rPr>
                        <a:t>for managing returnable transport items in supply chains: A systematic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International Journal of Production Economics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306675801"/>
                  </a:ext>
                </a:extLst>
              </a:tr>
              <a:tr h="56270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Gurtu</a:t>
                      </a:r>
                      <a:r>
                        <a:rPr lang="en-GB" sz="1600" u="none" strike="noStrike" dirty="0">
                          <a:effectLst/>
                        </a:rPr>
                        <a:t> A., Searcy C., </a:t>
                      </a:r>
                      <a:r>
                        <a:rPr lang="en-GB" sz="1600" u="none" strike="noStrike" dirty="0" err="1">
                          <a:effectLst/>
                        </a:rPr>
                        <a:t>Jaber</a:t>
                      </a:r>
                      <a:r>
                        <a:rPr lang="en-GB" sz="1600" u="none" strike="noStrike" dirty="0">
                          <a:effectLst/>
                        </a:rPr>
                        <a:t> M.Y.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An analysis of keywords used in the literature on </a:t>
                      </a:r>
                      <a:r>
                        <a:rPr lang="en-GB" sz="1600" b="1" u="none" strike="noStrike" dirty="0">
                          <a:effectLst/>
                        </a:rPr>
                        <a:t>green supply chain management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Management Research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06486554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Zhang S., Lee C.K.M., Chan H.K., Choy K.L., Wu Z.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Swarm intelligence </a:t>
                      </a:r>
                      <a:r>
                        <a:rPr lang="en-GB" sz="1600" u="none" strike="noStrike" dirty="0">
                          <a:effectLst/>
                        </a:rPr>
                        <a:t>applied in green logistics: A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Engineering Applications of Artificial Intelligence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9537817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171740"/>
              </p:ext>
            </p:extLst>
          </p:nvPr>
        </p:nvGraphicFramePr>
        <p:xfrm>
          <a:off x="112065" y="3360544"/>
          <a:ext cx="11633980" cy="2501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65711">
                  <a:extLst>
                    <a:ext uri="{9D8B030D-6E8A-4147-A177-3AD203B41FA5}">
                      <a16:colId xmlns:a16="http://schemas.microsoft.com/office/drawing/2014/main" val="2128542879"/>
                    </a:ext>
                  </a:extLst>
                </a:gridCol>
                <a:gridCol w="4789923">
                  <a:extLst>
                    <a:ext uri="{9D8B030D-6E8A-4147-A177-3AD203B41FA5}">
                      <a16:colId xmlns:a16="http://schemas.microsoft.com/office/drawing/2014/main" val="128176677"/>
                    </a:ext>
                  </a:extLst>
                </a:gridCol>
                <a:gridCol w="984739">
                  <a:extLst>
                    <a:ext uri="{9D8B030D-6E8A-4147-A177-3AD203B41FA5}">
                      <a16:colId xmlns:a16="http://schemas.microsoft.com/office/drawing/2014/main" val="1078291268"/>
                    </a:ext>
                  </a:extLst>
                </a:gridCol>
                <a:gridCol w="2793607">
                  <a:extLst>
                    <a:ext uri="{9D8B030D-6E8A-4147-A177-3AD203B41FA5}">
                      <a16:colId xmlns:a16="http://schemas.microsoft.com/office/drawing/2014/main" val="11893429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Govindan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K.,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Fattahi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M.,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Keyvanshokooh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E.</a:t>
                      </a:r>
                      <a:r>
                        <a:rPr lang="en-GB" sz="1600" dirty="0" smtClean="0"/>
                        <a:t> 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Supply chain </a:t>
                      </a:r>
                      <a:r>
                        <a:rPr lang="en-GB" sz="1600" b="1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network design under uncertainty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: A comprehensive review and future research directions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European Journal of Operational Research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193890360"/>
                  </a:ext>
                </a:extLst>
              </a:tr>
              <a:tr h="803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Diallo C., </a:t>
                      </a:r>
                      <a:r>
                        <a:rPr lang="en-GB" sz="1600" dirty="0" err="1" smtClean="0"/>
                        <a:t>Venkatadri</a:t>
                      </a:r>
                      <a:r>
                        <a:rPr lang="en-GB" sz="1600" dirty="0" smtClean="0"/>
                        <a:t> U., </a:t>
                      </a:r>
                      <a:r>
                        <a:rPr lang="en-GB" sz="1600" dirty="0" err="1" smtClean="0"/>
                        <a:t>Khatab</a:t>
                      </a:r>
                      <a:r>
                        <a:rPr lang="en-GB" sz="1600" dirty="0" smtClean="0"/>
                        <a:t> A., </a:t>
                      </a:r>
                      <a:r>
                        <a:rPr lang="en-GB" sz="1600" dirty="0" err="1" smtClean="0"/>
                        <a:t>Bhakthavatchalam</a:t>
                      </a:r>
                      <a:r>
                        <a:rPr lang="en-GB" sz="1600" dirty="0" smtClean="0"/>
                        <a:t> S. </a:t>
                      </a:r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State of the art review of </a:t>
                      </a:r>
                      <a:r>
                        <a:rPr lang="en-GB" sz="1600" b="1" dirty="0" smtClean="0"/>
                        <a:t>quality, reliability and maintenance issues</a:t>
                      </a:r>
                      <a:r>
                        <a:rPr lang="en-GB" sz="1600" dirty="0" smtClean="0"/>
                        <a:t> in closed-loop supply chains with remanufacturing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International Journal of Production Research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2943598050"/>
                  </a:ext>
                </a:extLst>
              </a:tr>
              <a:tr h="616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Guo</a:t>
                      </a:r>
                      <a:r>
                        <a:rPr lang="en-GB" sz="1600" dirty="0" smtClean="0"/>
                        <a:t> S., Shen B., Choi T.-M., Jung S.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review on supply chain </a:t>
                      </a:r>
                      <a:r>
                        <a:rPr lang="en-GB" sz="1600" b="1" dirty="0" smtClean="0"/>
                        <a:t>contracts </a:t>
                      </a:r>
                      <a:r>
                        <a:rPr lang="en-GB" sz="1600" dirty="0" smtClean="0"/>
                        <a:t>in reverse logistics: Supply chain structures and channel leaderships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Journal of Cleaner Production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70308126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Thomé</a:t>
                      </a:r>
                      <a:r>
                        <a:rPr lang="en-GB" sz="1600" dirty="0" smtClean="0"/>
                        <a:t> A.M.T., </a:t>
                      </a:r>
                      <a:r>
                        <a:rPr lang="en-GB" sz="1600" dirty="0" err="1" smtClean="0"/>
                        <a:t>Scavarda</a:t>
                      </a:r>
                      <a:r>
                        <a:rPr lang="en-GB" sz="1600" dirty="0" smtClean="0"/>
                        <a:t> A.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systematic literature review of </a:t>
                      </a:r>
                      <a:r>
                        <a:rPr lang="en-GB" sz="1600" b="1" dirty="0" smtClean="0"/>
                        <a:t>design-manufacturing integration</a:t>
                      </a:r>
                      <a:r>
                        <a:rPr lang="en-GB" sz="1600" dirty="0" smtClean="0"/>
                        <a:t> for sustainable products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Chemical Engineering Transactions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870425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545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129896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Or (2) Determine a central research question and search for the answer within the </a:t>
            </a:r>
            <a:r>
              <a:rPr lang="en-GB" sz="2400" b="1" dirty="0" smtClean="0"/>
              <a:t>literature. </a:t>
            </a:r>
            <a:endParaRPr lang="en-GB" sz="2400" b="1" dirty="0" smtClean="0"/>
          </a:p>
          <a:p>
            <a:endParaRPr lang="en-GB" sz="2400" b="1" dirty="0"/>
          </a:p>
          <a:p>
            <a:r>
              <a:rPr lang="en-GB" sz="2400" b="1" dirty="0" smtClean="0"/>
              <a:t>Perhaps ‘what is the cost of implementing circularity?’  (at firm, SC or wider scale)</a:t>
            </a:r>
          </a:p>
          <a:p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Value of materials?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Cost of recovery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Network characteristics?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System costs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Economic and regulatory barriers / drivers?</a:t>
            </a:r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367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538" y="2606676"/>
            <a:ext cx="9144001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5"/>
          <p:cNvPicPr>
            <a:picLocks noChangeAspect="1"/>
          </p:cNvPicPr>
          <p:nvPr/>
        </p:nvPicPr>
        <p:blipFill>
          <a:blip r:embed="rId4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667000"/>
            <a:ext cx="55626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3"/>
          <p:cNvPicPr>
            <a:picLocks noChangeAspect="1"/>
          </p:cNvPicPr>
          <p:nvPr/>
        </p:nvPicPr>
        <p:blipFill>
          <a:blip r:embed="rId5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938" y="1295401"/>
            <a:ext cx="5651501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4"/>
          <p:cNvPicPr>
            <a:picLocks noChangeAspect="1"/>
          </p:cNvPicPr>
          <p:nvPr/>
        </p:nvPicPr>
        <p:blipFill>
          <a:blip r:embed="rId6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1" y="1219200"/>
            <a:ext cx="5711825" cy="132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0" name="Picture 8"/>
          <p:cNvPicPr>
            <a:picLocks noChangeAspect="1"/>
          </p:cNvPicPr>
          <p:nvPr/>
        </p:nvPicPr>
        <p:blipFill>
          <a:blip r:embed="rId7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743"/>
          <a:stretch>
            <a:fillRect/>
          </a:stretch>
        </p:blipFill>
        <p:spPr bwMode="auto">
          <a:xfrm>
            <a:off x="5638800" y="2514601"/>
            <a:ext cx="5202238" cy="134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278284" y="246994"/>
            <a:ext cx="563545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3200" b="1" spc="150" dirty="0">
                <a:ln w="11430"/>
                <a:solidFill>
                  <a:srgbClr val="1F497D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MS PGothic" panose="020B0600070205080204" pitchFamily="34" charset="-128"/>
              </a:rPr>
              <a:t>THE LINEAR MODEL NO LONGER VIABLE</a:t>
            </a:r>
          </a:p>
        </p:txBody>
      </p:sp>
      <p:sp>
        <p:nvSpPr>
          <p:cNvPr id="31752" name="TextBox 7"/>
          <p:cNvSpPr txBox="1">
            <a:spLocks noChangeArrowheads="1"/>
          </p:cNvSpPr>
          <p:nvPr/>
        </p:nvSpPr>
        <p:spPr bwMode="auto">
          <a:xfrm>
            <a:off x="1690689" y="6324601"/>
            <a:ext cx="7778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b="1">
                <a:solidFill>
                  <a:prstClr val="black"/>
                </a:solidFill>
              </a:rPr>
              <a:t>Source: </a:t>
            </a:r>
          </a:p>
        </p:txBody>
      </p:sp>
      <p:sp>
        <p:nvSpPr>
          <p:cNvPr id="31753" name="AutoShape 2" descr="data:image/png;base64,iVBORw0KGgoAAAANSUhEUgAAAWQAAACNCAMAAAC3+fDsAAAAwFBMVEX///8Bbo0Ab43//v8AaYkAb4wAZ4gAa4r///0AZocBbo8AbIr8/v4AaYikytXb6e14pLW80tykwc0dfZlim69po7iUvsyHt8bV7PATdZDp8fQdf5vG3uSTs8EyjKSZxc/S3+Suy9bx9vlxqbrk7/OBtMKVvc59rsCCt8VXma9JkqnF3OVcn7K2094mepdMj6YxkKYwfZpOnLCjyNcAXoM7hp+r0Nju9/W1y9cghqBlp7lyqL5QkKjH2uW61dpdlKkGKs0gAAAXG0lEQVR4nO1ce0PiONdv07Rp0wIjlyKFVSk4LCC6O7PoOjOPfv9v9eackxToBXFW/OfNb3TU0rTJycm5J45jYWFhYWFhYWFhYWFhYWFhYWFhYWFhYWFhYWFhYWFhYWFhYWFhYWFhYWFhYWFhYWFhYWFhYWFhYfH/DB58h2HDJ3UIzSeh/q5t6B38BTfW3Wqe4zl7XTi4sakXeOPBh8fu3HtwWLmy+6uxi/8BoaFT6OR5drOZfk/TdPo4yfI8gc+buu2p0SVJ6IVOkmfzycsjtLuebv7XybI8CfGxBQFCnJWE5gbuXz9O069p+ri5Ue/Z64oZoedk8DxCcmyyHScvbkyfzPW8ncLz96D+2jz+T/XNqRIyDMOs/eNuMUnOQeG9rmaT7uDZ5UEUBTyKWtwd36UXcyRVzZs1EdXETKaLVY+pJkEUqMYR56Pn1aL70kkOWMTzgFDqSmczXI4l3M/hfj7aDroTGLm3x+nqR7aN1A0KEZ8cY6/QWUcBIboq5isbmYs7qFEFUo3qJdsfk3qnYpTJ82L60r0a5s1r7T9CDW8+/DUKuIhdKZl0mfr2BW+NtovLpqEB2Zz8+rUnoZnrMvgnpXRdIXgg2LabgADQt3u60WSwZS0RM1dCEyYZc0XA73+lWWUNz1rqQ3WT5GlJJpR6MuOMHsa/GtqF2Vhij1x8hkv/wTtjxQQPt53SQzrj9XQx3MyX6bl4OQw7MxkIoXriu8xXHcE+u9KPFQFWN0n92EInS0c8iBmDgRDRVGsktuv70TBxdoTz4Jfk5S8ew/1qKvDbJfhqAbHbbE+8A00nERGZ8de8kZPhuT2hHzRaF2IlG6un7gBdZATgAs6XN+ZN8IRkliaD9HF1nV2Vyf9RyL+PI9cvJht+kfQLkJ2Phlnt8JyblWJY6UvgF+BgGIIPawAG5IruPm+Giu/ntwHHcarpY2bktAZUa76d7rgIpFGiP/Vl76aRyOqDyxY9i/Ffu45m41g3L34QQ8OrpCv5KDWiBUTTX51kMHe6P5zF9/9Oz7peJj9c7iMnujjd8MOHngCJ1a9crqpUVhxz0TMko8VPI4XB+IrYkk0PaeF0toKZN9A8wBdOETbl/q0ZNKnAb5xoJMX0mMpP4TZfPTJY7GZVEdnXUoLe6Eo9JFp0ipsVVRUX4xLrfMuSn9/6zy9OevtBdC1GjqomW0UxspZhK9esecWdii19tZh7k4qh42y4kEhWEq3qbj0p6ooPfP2yf78XTniseQqGC/9L13fNKkahEd0puWCEhheuIxefylp3tRKL+pG/CpJTMp7sjBAlLpgWEnryfWAFWHaat91g2zEKMPtrnvx8/JGGzqL94ZpP2cZPd4ofYyIRMwIMxAVDfoYP1Ofbiqjq9ATSqhCrWkvBFOHl3nqfFuFaSU5aJozojHeryWXEzHgtHiQ087hUOmNB8ouNGonsODc9zchytKcEMtXWN9NHvIBaA+Zfan4Wqzka/MoIHbSTQSdbTj5eJodgu/xQCg9nGUapJCkXChy+tCCDqzFflbRu3ueuNKJOsbsQsWrCqa1SnGpeDuySbMuZLIQko9coBSTiQv9BL4LUMYRKnHwWEEH8aNI0Bi/8V2InpRvf7VwkJ+sFogQOo4phkcVazPFBrtfNZNxpZ84knc2OTOfvQfVoEyHb+aR7gvHrzz/Tdvt6uOhvJWcgK2CNSRkND/2BqSC2Rf7nsverv1j8qXC7mPVfH8ZMRNv5/v3LSIlpI7S5v+3fqte0r/+cvfZoOnER+8JfA3kdWsdTrShk60fjGJ6UpYdk9vkaiKx7mT+2K0iHi9e/JTfKQ3UkSElceM7Lczq5ufg2+3g7OQznW6FZGOzV1fSmsOafOv/2heJWVImqP/c3+2I5WXHJyK5QXLm8WD/tOCDJ55fri6/DfO9Na+lLs2y5PwNPheDlk+4qEmQxqrkW/dwpFk2nF8P69qXYNjKYkgsg2aWMe9kefRrs6rxzsRRan0Lne3P0f9SKvkm/fZtN82MW+e8hdLoxiUOl40Rvmh985iSTMZeolZVwbi2SIgLhOZMAKQ9CW2w3+wax+S0pyAhjW3KSx/CeFVB4n1/ydCSMBnTZJiz8vmTJkUv9WFnASVhLuXVA9jALfp7mRyQvW47iGnSHMkiKHuswwgfDU5JSkAOhWOihLPLBfhwIbWxId3RjrqqvGdfmvcvH8/2YQwX42UUhjJkLUi/0DugVrtG6Q5NGSX8zas+5DnwfzT2RViisvfAZmJ9Krh2ajEcQOk8PsHIUYzFfjOblENOHYw1mFQqEuNcpUcoDa+rpijNUfYwpnRSSn6y+cHLURV+4L/pSEyAitDCOrxsMnqozohwK7htLJegYeir3JWLoJYGKqjyYnjIWICuUNO81BAAq/VEO7oOQ2nKWaVN05sNw13JRG/kyuHCqprD66pBtp0gQP+8+79zH2tjjXxIwUo53MusJlyxhdwRxsrAa8kyFtquYUrG7HjyjLa7YeVw1rcA2ctaoGNXs8f7J/Bg663uJTifzeb86ex+MkSQiu+IuKa95CGV6YTLkQBvgs2hu+uhstJOmrr68pY6BEiTBdazHqTK+cokeuDbk+IP5PEycNCA/BZnAqxEZQ0FOEyPj7xR4GHxCRvbdWM1eSXh9MDoRWVW+jKcVQQmcosi+HgkKY7DosYiqtY2NL5SXglQ72s1hoN0Q0QOGDKu3h85XbVhJ8fd89/EEVBS4Q62Zo6NMe/BCMNdh0SvdcKoXgc+YRNqpdd31LlZ4FjwG2j4TVY/O4GnJtc/Bya0HAij+IfDXU1Q6BiHgIfxL7eIE4k3utWJkoxenUPPZimtHdJTXyfJJT0cx+fP7KDWWOo7CT14Bv4kh1x7dMckESotciD4pQ7ymh87v3n5LCGqSXLqg20SKMN8KE8pp7zX9I9YX65y+UPlEWl22qubHUdxxHXds/XxPs9/ATGjXRzS+yXNSTm4dE6/mYvIl0MEtPjvhNcm91OKiwcxCa+yX0GF1seMtL9z4OhLc+tM5FGfwR4LxevBj/Jt3cXI4bOlQq1idwzrew4CmU8nBYfNNbVfSMMWDYffkC9dhl+DNyKAa+nwUm6j6S7O11y9kyh/mEqRetuSnuOj0lc2ffERRJ0Wq2ph3E7zw34BCT664OqdAVrTqC5fif+KIYHoEMxQHss0o5xRqIoO4GL65SpURPIq1WL9vytaFOOPa7f6jeCZcDqipuK+RF5NARz1aab0/2Nini0CnDcRV8j5B804oIkuKrx4lMtOBHQEhH+gPEFmzZuvIEihwOdLWmVtHKIOBfibbcTK8bhPpdJXbLVsXnnL3dISVbY46RFXcRDr/BUQ+Jy8nfYpIubVE9tAj9py2AGMfnMJfuYkpfNFcxxQnv80HlyMd2WVHiSw0vVp/7F/OWUwBaP7l6eB+ZXF6Pa1/xUO2v0LQBCSH52neqcWUU1QbOfmcIHHRRGQaRugsBCVMJH91EiJo8kUYmXwaJ5u8y9tEPpDJiDvF4TGE2CtOXzjR1rqLVvSOzJ6OpjxNh4Or7bhXg3uTODk/kTnlm+o5GdhYuWKg9dFxVcZOwcnaLEFOfhOGk9lbnKwtlkMiTwMKazB5Ueqgk+rYnRu97K0n7VuE2e3WF5gVcIWx6136JY7ZZxKZuLSByMAdbYkxQem70bXx1IDIWn6+i8hvcXKVyJiEokSGbM1KShPdPYq+ezuRDP6kWoD5tcuF6jvzdfhP/6dVMF5mnyIuuEnd1ouLEOPmGEFSrnfUcbQA1uKCrIu3oYnsvi0uWJXI3lOf+1hqEPdKLTpj4+4tnT3V4IEJ1FkiITFZa/Iursmq6pwxWf+fIpObiewk+eZvkpSKl8W4KKMqZPLJRNYlL6cQeU/x0cK/lpAcgWR2qfVUT7UMwMfZq7tKwvlzEGMK2CdW3jGxTq1KtmfCnRNAZJLJcb9bh8UVp2C6xHzYrqG2k09WfHp8QORGW2RgtHBwKJOdy/vYx2w6eD5hEbwOkx/C3Qs7GYCwmK+0tsFFqPu6y8XrfDXx12cQGXxSxaYHlXlcffEoCGI9CpRdz7uR7Dj5ZCJTUu04J5vFXyJysiUel/xhnx5h3ouxa+WIfhgmA75XOaQXSFFCxExZDV74HE5WNC7WjkkwukUNBq4rdAfauwAkOCPU5FQisxOcER3rKdnJCsPIpbz46KD5OiJRL1m31KDdil2zeDQXGzY23wXxP8eEw0opf7egijln2p3G/Ccf7LkCRvGdLi70IN/y+PBtZU52OgF0EaLeKaVDCDMMD7p+fPhUZViMhWYScGa5WpUVtDhGqTF28TlEZlhbVYgpPdPAvrpUAjJo+1UU7yeyfu5xIuv3Vzg5GQviSZxpQ2SUIlA4JH6VyPQYM1MxE0dXw+lFDdKWtjQ+R1zoSqwdlbUI8wvRAdPd2c9m/I7iwyDJ/br5rgHXxVslIiuLZqjTV/GoQx4SYEJCSLpRyTRSNp/0aQnG203D224iLUT4+YmMyUTmG2vdSLKddMb/o7vOQXAGiMze41abB70hLqgLZesiDNeuIB5QthplzBWpU6xmUOSMSu52ZywMb4wnTZmxm0gP8JOcEVAdvrHTdwwN3hLkieNAprlzkJHeudWnE/kEmayXeJnIWHSr41HfiuhPDjFQ0Nqi7KNcUNJPIboOm5KPisjaDzs/kbWLCTOqpj/WgPK82I0FV0rj/mH4hCM7EBfGOzuVyOxEItfZyQoLXebBOG6rgUs3PagXUbo5GJYCoCnpSeDzxAkbqhWAkz8pdiF0FbY/Go/Hvd7YgCJV4+3yS3eNu1jCcD/5g4qPXOCP5WQiZFlceM6UkbXG/imKnqfgbKMUKsl5SEnRbPFVc5AZONn9xAAR8MNtntUhh1x0eLglz9k5IyfHLhg7wbqoi10gQie710ZZPDM9uRPAHsq2vJofepHJUuiSZ7XMvCOcjH7fZ3Gy2xi7IB7Gmv/Dceynn94GudXIyQ3WBWizwkurKD714Z1Oj4vtnKqqcldSAZf4o8StySqgal8WYNq7XijfRJL0z6dwMgQx3fh9xQc6MwJK6jQia70le02crMg2oB0ossrJiortiJwiMdoQTTeRnhL/sUJkYaoIvjsNZW6ecxHozUHi6rzlhhguoOk8hVY7ECfDCPkp+1jm2hlhmK2uAdbGaS1cjV3A5xnD7T7qw5SIRnzvYuLxkI5KXGB6WJk+fzbXQk4jk7n867yJVEerCN/n76nwCJ0EU1JY6vlm3QXUOd/HWij708biFudBBy4Z/1r5MEzuWqQFYsr951i8DjfflZk1mQWoldWS+Ok0mXDhUMsfZRWeVVx4zpBj3Szz49ent+/fw6LIx51QQeQ5z+RL4N6+eiKHusACo+ztGtbqcoqkSPcGt14xLa+ix8qjhsrhQ+OfXzlNjBxCeTkSubV4ewT/CY+6EIhVk5TNAAKkggJLUjycwgd3OmjnBoP6PRnqmesRGWk+xNqq90x6eqNQawiMPTRy180rdbhTk0oXAvZS1bFy6I2E9mhFt6zWPxjzlgkJienJhdDgX19jKBFKVreXTnHMwA6HNbhOGuh9iofhdbozpHTiUCtHN/57XqkU8nC3HhZ7iWcoDn8QtC1KuYBemVsnI9gwCCXVwOaVUmhd1QnOLDC8u35nxca7cR+bdbwKwyaTsgZ6tUoZsw3EEsqlnft/KjZZ41Yx2BCsaygLH93TteYebqygYMKqlvlQiMJmLJGFzo3Z8hhNnUpFLe18RYu7f7ibxXHMVoFBS6dS5TvW8G9i1tKulITenrZo4K5LcA6kGrIrdJy5XNuzU0dQ//CMxYQMdmXOy0+j2261U81YlNZy1oTFJLGjaweWBoqEmFZGifEp0IzcM63UNJMBODJZCdjKd15GxhJ4Em7icAvZUeCeEb2LAMYBzQ4nyNu/oBbsAt0ziOfwZRYejjuE4vM1pw3wrox5aRr0XSaoLHkfdjngDmMJG9Ic71AthM4jSjLM/m0nlfp8RVMIOEkKPbpt58xVnV52JUyI/kgdeA1+UAkmCJrRZd0OhZ2BCj9emMAZgTME7oD1d3TGsOW6J0wIsLL31WAWUGZBdTSPfHDp1OL46jiVvQhhPjIVC5LDqEpExj1fUmIyyL2vndKPxZR8Cthmxnl6evnppGWKQ5QT9h3alSmT6OQmhu8SqiaETV0y6F087d2trO5sBhU+sY62rpsiwFxqNb25jqBCQGmE+8rGetQB14EgA0+ZcYxGtZu5rK0UI+z+BW5X/sqZHT7wpFZ65wt6U1fpupHOO9YDZZVfxdqtgizaQ3fT2Rna+bwzmXYXP/ettQkZI7hsYtbvXu7OsXkZPgcSLWDQjpB5rtfA+bOgRRcsVjEdLhPrjaplOmVb8Eh92psptt3dqLJJdyUEMZYvdVbtvPv41GjWERmntBL5/XY5u02vCXBwk0FaklxdqiYg3hJ8tH3o3w1mP2d3/deH7d/3UgSH4udH5JusgAt7sR/uft6mw9sfy+1ICErYQmlCDEZy7ZjDZBEwSp73qIyBCjGqUGtnSm48dU+I+20fRnU762/vA+G7OqrPYt4+s9LD/oTOrTDbLtC/kIK3gsgcjASnN9H3P0+H6zJb6hWpk2mwB7/FeQv34gslMd2DYFCYrzilEqkVnCgABR50fJGun1KCVrSb7fWXvSorF0VyOfGk34VW9+7wHdeHAwxgUKpruCNf6mOAxOLMSs8h5eTlEGrxyezV8rkoUtBEgVFFJSIrk8qkoMgbph1b2oiAVqVgUGfLTRmaNINHq8032yUU4cQCK4TKZhf1trPVxx1BR6FkWoyThrr9MF8Gasp8U3FRNMM4H6oGNeOtVXbuLb8I2JWxhKifTljrH6bAxRBZslaZyMp7NSdiUDW1bsZ8OsFCuqVNOJ0RF3heizQKDPW/XtTE3gs8uqyWxMqXRvtXuySQQ43qGRGLOrMlN0RlqCQlZjJ1b3GO+MP8E2hs3nA7ErquxEdePCQyESAoRZAUIaY9EzdjTJeXmZaglCgYVNhxyjpd6rNpirNaDquVWqOiNrdKZnCt23w3lcD3fm3gVJf85kMpCp+EuMDXMSEfYujCXRT5wvOCXpFsniOBO59JJxSiomBqFBdeue3kKhJSSt8tWFPqbxgNH+Kua3Oz+iVLlcxGO46eqf7FdM4R8HO0XXsm0lAzdMW0T3gsgxbgaAM3bfLBH9/HkcBDBsh0wcMODEvEUa+bNLzpHIDK/6dhz6WMkjmtje1DXQ1K4gJjX3k6dnnsYuGGZho68Q0IGX1JKvGty8G90j14fojJLqIWiDkbX1e2kB28D6ZrFft+QSjaO9/YAk6GHCorhyS+T1IJ40bKuhGj209wQg57o7qaXfd7LSVlzdllRvnJneI73KpIoiC/HoxBaxeTg4sBSglGD2kl0KgaXC5WoyjQ9+MpYqD6x/3HvHhmQzfVdztS60YvA+WAP9aLbzMs9eE87feCQMR4YiOW30rRCkb9tKhn/yzgxnXFljcXs6sRjzSMDRfRCZz/PFX8ZirFeOpcDJdjVrSLIrd3dff1YjJPwM2qRkDn6/bgubi/JXqrxUXHOC7NVAvRdYr2sMyPzgmFnp4m/y72RzV6nv0LJ4MmZz0ZoAoP1yL0KUnAW9tUj0j6/v17yVoKi7N7Ib+U5J3OerNpTy/WnU6WYCGBUz3PxfN0Ogjuf1G3byaX80SHI8NdSK6hl0749PK96NL6+P47b/cjhEORNt/bm3VnnoNepBqkzwTRwnv38glJj0OrSktz/Gn5cAcnrNrAGMPzjHF8lJNLV46dykPBtyMy+3MZ+URUetuYEf2dhxneejO2G9b+evJ7LCwsLCwsLCwsLCwsLCwsLCwsLCwsLCwsLCwsLCwsLCwsLCwsLCwsLCwsLCwsLCzOgf8DV3haMIca1c0AAAAASUVORK5CYII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>
              <a:solidFill>
                <a:prstClr val="black"/>
              </a:solidFill>
            </a:endParaRPr>
          </a:p>
        </p:txBody>
      </p:sp>
      <p:pic>
        <p:nvPicPr>
          <p:cNvPr id="31754" name="Picture 4" descr="http://mms.businesswire.com/media/20141029006035/en/362987/4/ecova_log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1" y="6294439"/>
            <a:ext cx="866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5" name="Picture 10" descr="Screen Shot 2015-11-08 at 7.04.53 PM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75" y="-144463"/>
            <a:ext cx="90979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715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9" name="Picture 5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8" y="360364"/>
            <a:ext cx="4686301" cy="262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0" name="Picture 6" descr="Rooftop-Gardening-NYC-Beirut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38" y="333376"/>
            <a:ext cx="4494212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8" descr="TMD_1-0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505201"/>
            <a:ext cx="448468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2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550" y="2984500"/>
            <a:ext cx="4311650" cy="303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4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5" descr="Foundation circular economy diagram_July201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85" y="49214"/>
            <a:ext cx="11114903" cy="680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11668" y="1"/>
            <a:ext cx="327660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400" b="1" spc="150" dirty="0">
                <a:ln w="11430"/>
                <a:solidFill>
                  <a:srgbClr val="1F497D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MS PGothic" panose="020B0600070205080204" pitchFamily="34" charset="-128"/>
              </a:rPr>
              <a:t>A NEW SYSTEM APPROACH</a:t>
            </a:r>
          </a:p>
        </p:txBody>
      </p:sp>
      <p:pic>
        <p:nvPicPr>
          <p:cNvPr id="33796" name="Picture 22" descr="http://www.buildingthece.com/uploads/2/6/3/0/26303998/7109630_ori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492" y="6017756"/>
            <a:ext cx="2916194" cy="574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7" name="TextBox 1"/>
          <p:cNvSpPr txBox="1">
            <a:spLocks noChangeArrowheads="1"/>
          </p:cNvSpPr>
          <p:nvPr/>
        </p:nvSpPr>
        <p:spPr bwMode="auto">
          <a:xfrm>
            <a:off x="763311" y="6067167"/>
            <a:ext cx="74835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b="1" dirty="0">
                <a:solidFill>
                  <a:prstClr val="black"/>
                </a:solidFill>
              </a:rPr>
              <a:t>Source:</a:t>
            </a:r>
          </a:p>
        </p:txBody>
      </p:sp>
    </p:spTree>
    <p:extLst>
      <p:ext uri="{BB962C8B-B14F-4D97-AF65-F5344CB8AC3E}">
        <p14:creationId xmlns:p14="http://schemas.microsoft.com/office/powerpoint/2010/main" val="295037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59331" y="553749"/>
            <a:ext cx="5673348" cy="584775"/>
          </a:xfrm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+mj-ea"/>
                <a:cs typeface="+mj-cs"/>
              </a:rPr>
              <a:t>REIMAGINING THE FUTURE OF BUSINESS</a:t>
            </a:r>
          </a:p>
        </p:txBody>
      </p:sp>
      <p:pic>
        <p:nvPicPr>
          <p:cNvPr id="35843" name="Picture 3" descr="J:\CCC\Communications\2. Publications\2015 Case Study Pubs\Circular Economy\Steelcase\13-0005342.t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1493838"/>
            <a:ext cx="19843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4" descr="J:\CCC\Communications\2. Publications\2015 Case Study Pubs\Circular Economy\eBay\BFA_12476_1543920 (1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1" y="1717675"/>
            <a:ext cx="2703513" cy="179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5" descr="J:\CCC\Communications\2. Publications\2015 Case Study Pubs\Circular Economy\HP\HP_Circular_Economy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1" y="4433889"/>
            <a:ext cx="251142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6" descr="J:\CCC\Communications\2. Publications\2015 Case Study Pubs\Circular Economy\Philips\refurb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1" y="1717675"/>
            <a:ext cx="2511425" cy="167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7" name="Picture 7" descr="J:\CCC\Communications\2. Publications\2015 Case Study Pubs\Circular Economy\Caterpillar\Reman_transition_-_hi_res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378" y="419100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8" name="Picture 8" descr="J:\CCC\Communications\2. Publications\2015 Case Study Pubs\Circular Economy\SunPower\sp_bavaria_landscap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163" y="4433889"/>
            <a:ext cx="2673350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343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9655" y="1012874"/>
            <a:ext cx="1109941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</a:t>
            </a:r>
            <a:r>
              <a:rPr lang="en-GB" sz="2400" dirty="0" smtClean="0"/>
              <a:t>ow do we determine the value proposition needed to increase levels of circularity?</a:t>
            </a:r>
          </a:p>
          <a:p>
            <a:endParaRPr lang="en-GB" sz="2400" dirty="0" smtClean="0"/>
          </a:p>
          <a:p>
            <a:r>
              <a:rPr lang="en-GB" sz="2400" dirty="0" smtClean="0"/>
              <a:t>How to reduce the cost of closing the loop in a supply chain (or in own operations)?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Better processing, stronger eco-systems of companies (e.g. UK metals sector)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Better waste management and increased use of alternatives in FMCG packaging.</a:t>
            </a:r>
          </a:p>
          <a:p>
            <a:endParaRPr lang="en-GB" sz="2400" dirty="0" smtClean="0"/>
          </a:p>
          <a:p>
            <a:pPr marL="285750" indent="-285750">
              <a:buFontTx/>
              <a:buChar char="-"/>
            </a:pPr>
            <a:endParaRPr lang="en-GB" sz="2400" dirty="0"/>
          </a:p>
          <a:p>
            <a:r>
              <a:rPr lang="en-GB" sz="2400" dirty="0" smtClean="0"/>
              <a:t>And ultimately, </a:t>
            </a:r>
          </a:p>
          <a:p>
            <a:r>
              <a:rPr lang="en-GB" sz="2400" dirty="0" smtClean="0"/>
              <a:t>- How does this help meet critical environmental targets? Is circularity actually an idea we needed 15 years ago, but is no longer the biggest problem?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388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2067" y="412266"/>
            <a:ext cx="8649730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Linking </a:t>
            </a:r>
            <a:r>
              <a:rPr lang="en-GB" sz="2400" b="1" dirty="0"/>
              <a:t>the Circular Economy field with value modelling in the Operations Management, Supply Chain Management, and Industrial Ecology </a:t>
            </a:r>
            <a:r>
              <a:rPr lang="en-GB" sz="2400" b="1" dirty="0" smtClean="0"/>
              <a:t>literature</a:t>
            </a:r>
          </a:p>
          <a:p>
            <a:endParaRPr lang="en-GB" sz="2400" b="1" dirty="0"/>
          </a:p>
          <a:p>
            <a:r>
              <a:rPr lang="en-GB" sz="2000" b="1" dirty="0" smtClean="0"/>
              <a:t>Conference theme:   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400" i="1" dirty="0" smtClean="0"/>
              <a:t>What CE practices have existed in the past, how might they be evaluated and what can we learn from these?</a:t>
            </a:r>
          </a:p>
          <a:p>
            <a:endParaRPr lang="en-GB" sz="2400" b="1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</a:t>
            </a:r>
            <a:r>
              <a:rPr lang="en-GB" b="1" dirty="0"/>
              <a:t>Anthony </a:t>
            </a:r>
            <a:r>
              <a:rPr lang="en-GB" b="1" dirty="0" smtClean="0"/>
              <a:t>Alexander</a:t>
            </a:r>
            <a:r>
              <a:rPr lang="en-GB" dirty="0" smtClean="0"/>
              <a:t>, (</a:t>
            </a:r>
            <a:r>
              <a:rPr lang="en-GB" dirty="0" smtClean="0">
                <a:hlinkClick r:id="rId2"/>
              </a:rPr>
              <a:t>fm10aa@mail.wbs.ac.uk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Lecturer in Operations Management, University </a:t>
            </a:r>
            <a:r>
              <a:rPr lang="en-GB" i="1" dirty="0"/>
              <a:t>of Sussex, School of Business, Management &amp; </a:t>
            </a:r>
            <a:r>
              <a:rPr lang="en-GB" i="1" dirty="0" smtClean="0"/>
              <a:t>Economics,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ESRC Doctoral Research Fellow for Sustainable Supply Chain Management 2012-2015.</a:t>
            </a:r>
          </a:p>
          <a:p>
            <a:r>
              <a:rPr lang="en-GB" dirty="0" smtClean="0"/>
              <a:t> </a:t>
            </a:r>
            <a:endParaRPr lang="en-GB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Geraldine Brennan,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G.Brennan@mdx.ac.uk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Research Fellow in Enterprise and Sustainability, Middlesex </a:t>
            </a:r>
            <a:r>
              <a:rPr lang="en-GB" i="1" dirty="0"/>
              <a:t>University Business School. </a:t>
            </a:r>
            <a:endParaRPr lang="en-GB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Member of ESRC Centre for Understanding Sustainable Prosperity (CUSP) and EPSRC Centre for Industrial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endParaRPr lang="en-GB" i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Picture 6" descr="sussex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60488" y="273721"/>
            <a:ext cx="114558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31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64638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2895600" y="685800"/>
            <a:ext cx="7467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</a:pPr>
            <a:endParaRPr lang="en-US" altLang="en-US" sz="2400">
              <a:solidFill>
                <a:srgbClr val="FFFFFF"/>
              </a:solidFill>
              <a:latin typeface="Lucida Grande" pitchFamily="4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4823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494903" y="2263346"/>
            <a:ext cx="6858000" cy="1443681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ZA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 returns and reverse logistics management</a:t>
            </a:r>
            <a:endParaRPr lang="en-US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543840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Outline</a:t>
            </a:r>
            <a:endParaRPr lang="en-US" altLang="en-US" sz="36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114331" y="1243367"/>
            <a:ext cx="7963723" cy="48006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Logistics systems are traditionally designed to handle product flows in one direction only.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Product returns and waste management requirements have led to products flowing back from customers to suppliers and manufacturers.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Unpredictability and lower volumes complicate the process.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The environment has to be taken into account through environmental management systems, ISO 14000 and carbon footprint reduction.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</a:t>
            </a:r>
            <a:r>
              <a:rPr lang="en-ZA" altLang="en-US" sz="2400" b="1" dirty="0"/>
              <a:t>Closed-loop supply chains </a:t>
            </a:r>
            <a:r>
              <a:rPr lang="en-ZA" altLang="en-US" sz="2400" dirty="0"/>
              <a:t>aim to achieve zero waste by integrating forward and reverse supply chain activities.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247601448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 dirty="0"/>
              <a:t>Learning outcomes</a:t>
            </a:r>
            <a:endParaRPr lang="en-US" altLang="en-US" sz="3600" dirty="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2848455" y="1693864"/>
            <a:ext cx="8183551" cy="4435475"/>
          </a:xfrm>
        </p:spPr>
        <p:txBody>
          <a:bodyPr/>
          <a:lstStyle/>
          <a:p>
            <a:pPr marL="0" indent="0" eaLnBrk="1" hangingPunct="1"/>
            <a:r>
              <a:rPr lang="en-ZA" altLang="en-US" sz="2000" dirty="0"/>
              <a:t> The returns management process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role of reverse logistics in returns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way in which reverse logistics is managed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reasons for returning products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stages through which returned products move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difference between product recovery and waste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Environmentally sound supply chain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ISO 14000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The concept of closed-loop supply chains</a:t>
            </a:r>
          </a:p>
        </p:txBody>
      </p:sp>
    </p:spTree>
    <p:extLst>
      <p:ext uri="{BB962C8B-B14F-4D97-AF65-F5344CB8AC3E}">
        <p14:creationId xmlns:p14="http://schemas.microsoft.com/office/powerpoint/2010/main" val="3307825164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Role of reverse logistics in returns management</a:t>
            </a:r>
            <a:endParaRPr lang="en-US" altLang="en-US" sz="36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Returns management is about:</a:t>
            </a:r>
          </a:p>
          <a:p>
            <a:pPr marL="0" indent="0" eaLnBrk="1" hangingPunct="1"/>
            <a:r>
              <a:rPr lang="en-ZA" altLang="en-US" sz="2000"/>
              <a:t>  avoidance;</a:t>
            </a:r>
          </a:p>
          <a:p>
            <a:pPr marL="0" indent="0" eaLnBrk="1" hangingPunct="1"/>
            <a:r>
              <a:rPr lang="en-ZA" altLang="en-US" sz="2000"/>
              <a:t>  gatekeeping; and</a:t>
            </a:r>
          </a:p>
          <a:p>
            <a:pPr marL="0" indent="0" eaLnBrk="1" hangingPunct="1"/>
            <a:r>
              <a:rPr lang="en-ZA" altLang="en-US" sz="2000"/>
              <a:t>  disposition.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400"/>
              <a:t>Reverse logistics:</a:t>
            </a:r>
          </a:p>
          <a:p>
            <a:pPr marL="0" indent="0" eaLnBrk="1" hangingPunct="1"/>
            <a:r>
              <a:rPr lang="en-ZA" altLang="en-US" sz="2000"/>
              <a:t>  Part of returns management</a:t>
            </a:r>
            <a:endParaRPr lang="en-ZA" altLang="en-US" sz="1600"/>
          </a:p>
          <a:p>
            <a:pPr marL="0" indent="0" eaLnBrk="1" hangingPunct="1"/>
            <a:r>
              <a:rPr lang="en-ZA" altLang="en-US" sz="2000"/>
              <a:t>  From point of consumption or intermediate point back towards origin or away from the supply chain</a:t>
            </a:r>
          </a:p>
          <a:p>
            <a:pPr marL="0" indent="0" eaLnBrk="1" hangingPunct="1"/>
            <a:r>
              <a:rPr lang="en-ZA" altLang="en-US" sz="2000"/>
              <a:t>  Recapture value or properly dispose of goods</a:t>
            </a:r>
          </a:p>
        </p:txBody>
      </p:sp>
    </p:spTree>
    <p:extLst>
      <p:ext uri="{BB962C8B-B14F-4D97-AF65-F5344CB8AC3E}">
        <p14:creationId xmlns:p14="http://schemas.microsoft.com/office/powerpoint/2010/main" val="2926207423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Product returns management</a:t>
            </a:r>
            <a:endParaRPr lang="en-US" altLang="en-US" sz="36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000"/>
              <a:t>  Return products to source or for waste disposal</a:t>
            </a:r>
          </a:p>
          <a:p>
            <a:pPr marL="0" indent="0" eaLnBrk="1" hangingPunct="1"/>
            <a:r>
              <a:rPr lang="en-ZA" altLang="en-US" sz="2000"/>
              <a:t>  Waste = by-product of manufacturing and consumption</a:t>
            </a:r>
          </a:p>
          <a:p>
            <a:pPr marL="400050" lvl="1" indent="0" eaLnBrk="1" hangingPunct="1"/>
            <a:r>
              <a:rPr lang="en-ZA" altLang="en-US" sz="2000"/>
              <a:t>  process, reuse, recycle and dispose of responsibly</a:t>
            </a:r>
          </a:p>
          <a:p>
            <a:pPr marL="0" indent="0" eaLnBrk="1" hangingPunct="1"/>
            <a:r>
              <a:rPr lang="en-ZA" altLang="en-US" sz="2000"/>
              <a:t>  Returns management comprises wide array of activities </a:t>
            </a:r>
          </a:p>
          <a:p>
            <a:pPr marL="0" indent="0" eaLnBrk="1" hangingPunct="1">
              <a:buNone/>
            </a:pPr>
            <a:r>
              <a:rPr lang="en-ZA" altLang="en-US" sz="2000"/>
              <a:t>(see pp. 422</a:t>
            </a:r>
            <a:r>
              <a:rPr lang="en-ZA" altLang="en-US" sz="2000">
                <a:cs typeface="Arial" panose="020B0604020202020204" pitchFamily="34" charset="0"/>
              </a:rPr>
              <a:t>–</a:t>
            </a:r>
            <a:r>
              <a:rPr lang="en-ZA" altLang="en-US" sz="2000"/>
              <a:t>3)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000"/>
              <a:t>Types of returns:</a:t>
            </a:r>
          </a:p>
          <a:p>
            <a:pPr marL="0" indent="0" eaLnBrk="1" hangingPunct="1"/>
            <a:r>
              <a:rPr lang="en-ZA" altLang="en-US" sz="2000"/>
              <a:t>  Manufacturing</a:t>
            </a:r>
          </a:p>
          <a:p>
            <a:pPr marL="0" indent="0" eaLnBrk="1" hangingPunct="1"/>
            <a:r>
              <a:rPr lang="en-ZA" altLang="en-US" sz="2000"/>
              <a:t>  Distribution</a:t>
            </a:r>
          </a:p>
          <a:p>
            <a:pPr marL="0" indent="0" eaLnBrk="1" hangingPunct="1"/>
            <a:r>
              <a:rPr lang="en-ZA" altLang="en-US" sz="2000"/>
              <a:t>  Customer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000"/>
              <a:t>Reasons for returns:  see p. 423</a:t>
            </a:r>
          </a:p>
        </p:txBody>
      </p:sp>
    </p:spTree>
    <p:extLst>
      <p:ext uri="{BB962C8B-B14F-4D97-AF65-F5344CB8AC3E}">
        <p14:creationId xmlns:p14="http://schemas.microsoft.com/office/powerpoint/2010/main" val="256341440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Path of returned products and materials</a:t>
            </a:r>
            <a:endParaRPr lang="en-US" altLang="en-US" sz="36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Minimise number of items that need to enter return flow</a:t>
            </a:r>
            <a:r>
              <a:rPr lang="en-US" altLang="en-US" sz="2400"/>
              <a:t> through avoidance and gatekeeping.</a:t>
            </a:r>
            <a:endParaRPr lang="en-ZA" altLang="en-US" sz="2400"/>
          </a:p>
          <a:p>
            <a:pPr marL="0" indent="0" eaLnBrk="1" hangingPunct="1">
              <a:buNone/>
            </a:pPr>
            <a:r>
              <a:rPr lang="en-ZA" altLang="en-US" sz="2400"/>
              <a:t>Paths for returns (from most to least attractive):</a:t>
            </a:r>
          </a:p>
          <a:p>
            <a:pPr marL="0" indent="0" eaLnBrk="1" hangingPunct="1"/>
            <a:r>
              <a:rPr lang="en-ZA" altLang="en-US" sz="2000"/>
              <a:t>  Return to vendor for refund</a:t>
            </a:r>
          </a:p>
          <a:p>
            <a:pPr marL="0" indent="0" eaLnBrk="1" hangingPunct="1"/>
            <a:r>
              <a:rPr lang="en-ZA" altLang="en-US" sz="2000"/>
              <a:t>  Sell as new (repackaging may be required)</a:t>
            </a:r>
          </a:p>
          <a:p>
            <a:pPr marL="0" indent="0" eaLnBrk="1" hangingPunct="1"/>
            <a:r>
              <a:rPr lang="en-ZA" altLang="en-US" sz="2000"/>
              <a:t>  Sell via auction or outlet</a:t>
            </a:r>
          </a:p>
          <a:p>
            <a:pPr marL="0" indent="0" eaLnBrk="1" hangingPunct="1"/>
            <a:r>
              <a:rPr lang="en-ZA" altLang="en-US" sz="2000"/>
              <a:t>  Remanufacture or refurbish</a:t>
            </a:r>
          </a:p>
          <a:p>
            <a:pPr marL="0" indent="0" eaLnBrk="1" hangingPunct="1"/>
            <a:r>
              <a:rPr lang="en-ZA" altLang="en-US" sz="2000"/>
              <a:t>  Sell to broker</a:t>
            </a:r>
          </a:p>
          <a:p>
            <a:pPr marL="0" indent="0" eaLnBrk="1" hangingPunct="1"/>
            <a:r>
              <a:rPr lang="en-ZA" altLang="en-US" sz="2000"/>
              <a:t>  Donate to charity</a:t>
            </a:r>
          </a:p>
          <a:p>
            <a:pPr marL="0" indent="0" eaLnBrk="1" hangingPunct="1"/>
            <a:r>
              <a:rPr lang="en-ZA" altLang="en-US" sz="2000"/>
              <a:t>  Recycle</a:t>
            </a:r>
          </a:p>
          <a:p>
            <a:pPr marL="0" indent="0" eaLnBrk="1" hangingPunct="1"/>
            <a:r>
              <a:rPr lang="en-ZA" altLang="en-US" sz="2000"/>
              <a:t>  Dispose of in landfill</a:t>
            </a:r>
          </a:p>
        </p:txBody>
      </p:sp>
    </p:spTree>
    <p:extLst>
      <p:ext uri="{BB962C8B-B14F-4D97-AF65-F5344CB8AC3E}">
        <p14:creationId xmlns:p14="http://schemas.microsoft.com/office/powerpoint/2010/main" val="141457227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Product recovery and waste management</a:t>
            </a:r>
            <a:endParaRPr lang="en-US" altLang="en-US" sz="36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000"/>
              <a:t>Consider waste disposal options in terms of environment.</a:t>
            </a:r>
          </a:p>
          <a:p>
            <a:pPr marL="0" indent="0" eaLnBrk="1" hangingPunct="1">
              <a:buNone/>
            </a:pPr>
            <a:endParaRPr lang="en-ZA" altLang="en-US" sz="2000"/>
          </a:p>
        </p:txBody>
      </p:sp>
      <p:pic>
        <p:nvPicPr>
          <p:cNvPr id="18436" name="Picture 4" descr="C:\Users\Jane\Desktop\Figs &amp; tables for slides\Fig 19.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1" y="2362201"/>
            <a:ext cx="6113463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161448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Differences between forward and reverse logistics – management </a:t>
            </a:r>
            <a:endParaRPr lang="en-US" altLang="en-US" sz="36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spcBef>
                <a:spcPts val="400"/>
              </a:spcBef>
              <a:buNone/>
            </a:pPr>
            <a:r>
              <a:rPr lang="en-ZA" altLang="en-US" sz="2400"/>
              <a:t>Forward logistics: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Sales and marketing forecast plan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Single or limited origin of products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Distribution planning possible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High visibility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Cost known or can be estimated before shipping</a:t>
            </a:r>
          </a:p>
          <a:p>
            <a:pPr marL="0" indent="0" eaLnBrk="1" hangingPunct="1">
              <a:spcBef>
                <a:spcPts val="400"/>
              </a:spcBef>
              <a:buNone/>
            </a:pPr>
            <a:endParaRPr lang="en-ZA" altLang="en-US" sz="2000"/>
          </a:p>
          <a:p>
            <a:pPr marL="0" indent="0" eaLnBrk="1" hangingPunct="1">
              <a:spcBef>
                <a:spcPts val="400"/>
              </a:spcBef>
              <a:buNone/>
            </a:pPr>
            <a:r>
              <a:rPr lang="en-ZA" altLang="en-US" sz="2400"/>
              <a:t>Reverse logistics: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Difficult/impossible to forecast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Many-to-one distribution network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Reactive planning for distribution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Low visibility into product flows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</a:t>
            </a:r>
            <a:r>
              <a:rPr lang="en-US" altLang="en-US" sz="2000"/>
              <a:t>Difficult to predetermine costs</a:t>
            </a:r>
            <a:endParaRPr lang="en-ZA" altLang="en-US" sz="2000"/>
          </a:p>
        </p:txBody>
      </p:sp>
    </p:spTree>
    <p:extLst>
      <p:ext uri="{BB962C8B-B14F-4D97-AF65-F5344CB8AC3E}">
        <p14:creationId xmlns:p14="http://schemas.microsoft.com/office/powerpoint/2010/main" val="3759156639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Differences between forward and reverse logistics – costs </a:t>
            </a:r>
            <a:endParaRPr lang="en-US" altLang="en-US" sz="3600"/>
          </a:p>
        </p:txBody>
      </p:sp>
      <p:graphicFrame>
        <p:nvGraphicFramePr>
          <p:cNvPr id="12339" name="Group 51"/>
          <p:cNvGraphicFramePr>
            <a:graphicFrameLocks noGrp="1"/>
          </p:cNvGraphicFramePr>
          <p:nvPr/>
        </p:nvGraphicFramePr>
        <p:xfrm>
          <a:off x="3505200" y="1752601"/>
          <a:ext cx="6858000" cy="4746840"/>
        </p:xfrm>
        <a:graphic>
          <a:graphicData uri="http://schemas.openxmlformats.org/drawingml/2006/table">
            <a:tbl>
              <a:tblPr/>
              <a:tblGrid>
                <a:gridCol w="1785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6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5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Cost category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Forward logistics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Reverse logistics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Transport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bulk rates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 cost per unit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Inventory-holding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Generally higher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 holding cost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Shrinkage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due to various factors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Obsolescence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Result of bad inventory management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 cost, as products less likely to still be sold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Collection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 from DC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 cost of special arrangements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Sorting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Standardised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Inspection cost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Handling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cost (unitised)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 cost  (single units)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Refurbishment and repackaging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Non-existent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Variable, but often applicable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Book value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Little change, except with obsolescence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Always below market value of new product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726157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Information management challenges of reverse logistics</a:t>
            </a:r>
            <a:endParaRPr lang="en-US" altLang="en-US" sz="360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400"/>
              <a:t> Special information requirements of reverse logistics cannot be handled by traditional ERP, WMS and TMS.</a:t>
            </a:r>
          </a:p>
          <a:p>
            <a:pPr marL="0" indent="0" eaLnBrk="1" hangingPunct="1"/>
            <a:r>
              <a:rPr lang="en-ZA" altLang="en-US" sz="2400"/>
              <a:t> End-to-end information system should be able to support:</a:t>
            </a:r>
          </a:p>
          <a:p>
            <a:pPr marL="0" indent="0" eaLnBrk="1" hangingPunct="1"/>
            <a:r>
              <a:rPr lang="en-ZA" altLang="en-US" sz="2000"/>
              <a:t>  Warranty and return management</a:t>
            </a:r>
          </a:p>
          <a:p>
            <a:pPr marL="0" indent="0" eaLnBrk="1" hangingPunct="1"/>
            <a:r>
              <a:rPr lang="en-ZA" altLang="en-US" sz="2000"/>
              <a:t>  Recall management</a:t>
            </a:r>
          </a:p>
          <a:p>
            <a:pPr marL="0" indent="0" eaLnBrk="1" hangingPunct="1"/>
            <a:r>
              <a:rPr lang="en-ZA" altLang="en-US" sz="2000"/>
              <a:t>  Depot repair management</a:t>
            </a:r>
          </a:p>
          <a:p>
            <a:pPr marL="0" indent="0" eaLnBrk="1" hangingPunct="1"/>
            <a:r>
              <a:rPr lang="en-ZA" altLang="en-US" sz="2000"/>
              <a:t>  Regulatory compliance management</a:t>
            </a:r>
          </a:p>
          <a:p>
            <a:pPr marL="0" indent="0" eaLnBrk="1" hangingPunct="1"/>
            <a:r>
              <a:rPr lang="en-ZA" altLang="en-US" sz="2000"/>
              <a:t>  Business analytics and reporting</a:t>
            </a:r>
          </a:p>
          <a:p>
            <a:pPr marL="0" indent="0" eaLnBrk="1" hangingPunct="1"/>
            <a:r>
              <a:rPr lang="en-ZA" altLang="en-US" sz="2000"/>
              <a:t>  etc.</a:t>
            </a:r>
            <a:endParaRPr lang="en-US" altLang="en-US" sz="1600"/>
          </a:p>
        </p:txBody>
      </p:sp>
    </p:spTree>
    <p:extLst>
      <p:ext uri="{BB962C8B-B14F-4D97-AF65-F5344CB8AC3E}">
        <p14:creationId xmlns:p14="http://schemas.microsoft.com/office/powerpoint/2010/main" val="2832963284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Life-cycle assessment (LCA)</a:t>
            </a:r>
            <a:endParaRPr lang="en-US" altLang="en-US" sz="36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Quantify the resource and energy use and environmental burdens of a product or process over its entire life cycle.</a:t>
            </a:r>
          </a:p>
          <a:p>
            <a:pPr marL="0" indent="0" eaLnBrk="1" hangingPunct="1"/>
            <a:r>
              <a:rPr lang="en-ZA" altLang="en-US" sz="2000"/>
              <a:t>  Cradle-to-grave perspective</a:t>
            </a:r>
          </a:p>
          <a:p>
            <a:pPr marL="0" indent="0" eaLnBrk="1" hangingPunct="1"/>
            <a:r>
              <a:rPr lang="en-ZA" altLang="en-US" sz="2000"/>
              <a:t>  Comparative nature</a:t>
            </a:r>
          </a:p>
          <a:p>
            <a:pPr marL="0" indent="0" eaLnBrk="1" hangingPunct="1"/>
            <a:r>
              <a:rPr lang="en-ZA" altLang="en-US" sz="2000"/>
              <a:t>  Can also be used to compare distribution strategies</a:t>
            </a:r>
          </a:p>
          <a:p>
            <a:pPr marL="0" indent="0" eaLnBrk="1" hangingPunct="1"/>
            <a:r>
              <a:rPr lang="en-ZA" altLang="en-US" sz="2000"/>
              <a:t>  Sustainability efforts can be included during:</a:t>
            </a:r>
          </a:p>
          <a:p>
            <a:pPr marL="400050" lvl="1" indent="0" eaLnBrk="1" hangingPunct="1"/>
            <a:r>
              <a:rPr lang="en-ZA" altLang="en-US" sz="1600"/>
              <a:t>   </a:t>
            </a:r>
            <a:r>
              <a:rPr lang="en-ZA" altLang="en-US" sz="1800"/>
              <a:t>Design</a:t>
            </a:r>
          </a:p>
          <a:p>
            <a:pPr marL="400050" lvl="1" indent="0" eaLnBrk="1" hangingPunct="1"/>
            <a:r>
              <a:rPr lang="en-ZA" altLang="en-US" sz="1800"/>
              <a:t>  Source</a:t>
            </a:r>
          </a:p>
          <a:p>
            <a:pPr marL="400050" lvl="1" indent="0" eaLnBrk="1" hangingPunct="1"/>
            <a:r>
              <a:rPr lang="en-ZA" altLang="en-US" sz="1800"/>
              <a:t>  Manufacture</a:t>
            </a:r>
          </a:p>
          <a:p>
            <a:pPr marL="400050" lvl="1" indent="0" eaLnBrk="1" hangingPunct="1"/>
            <a:r>
              <a:rPr lang="en-ZA" altLang="en-US" sz="1800"/>
              <a:t>  Distribution</a:t>
            </a:r>
          </a:p>
          <a:p>
            <a:pPr marL="400050" lvl="1" indent="0" eaLnBrk="1" hangingPunct="1"/>
            <a:r>
              <a:rPr lang="en-ZA" altLang="en-US" sz="1800"/>
              <a:t>  Post-sales service</a:t>
            </a:r>
          </a:p>
          <a:p>
            <a:pPr marL="400050" lvl="1" indent="0" eaLnBrk="1" hangingPunct="1"/>
            <a:r>
              <a:rPr lang="en-ZA" altLang="en-US" sz="1800"/>
              <a:t>  Returns/recycling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113126471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Stages in the reverse logistics process</a:t>
            </a:r>
            <a:endParaRPr lang="en-US" altLang="en-US" sz="360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Typical stages of product returns to a warehouse:</a:t>
            </a:r>
          </a:p>
          <a:p>
            <a:pPr marL="0" indent="0" eaLnBrk="1" hangingPunct="1"/>
            <a:r>
              <a:rPr lang="en-ZA" altLang="en-US" sz="2000"/>
              <a:t> Receipt </a:t>
            </a:r>
          </a:p>
          <a:p>
            <a:pPr marL="400050" lvl="1" indent="0" eaLnBrk="1" hangingPunct="1"/>
            <a:r>
              <a:rPr lang="en-ZA" altLang="en-US" sz="1800"/>
              <a:t>  separately from normal inbound products</a:t>
            </a:r>
          </a:p>
          <a:p>
            <a:pPr marL="0" indent="0" eaLnBrk="1" hangingPunct="1"/>
            <a:r>
              <a:rPr lang="en-ZA" altLang="en-US" sz="2000"/>
              <a:t>  Sort and stage</a:t>
            </a:r>
          </a:p>
          <a:p>
            <a:pPr marL="400050" lvl="1" indent="0" eaLnBrk="1" hangingPunct="1"/>
            <a:r>
              <a:rPr lang="en-ZA" altLang="en-US" sz="1800"/>
              <a:t>  preparation for returns processing</a:t>
            </a:r>
          </a:p>
          <a:p>
            <a:pPr marL="0" indent="0" eaLnBrk="1" hangingPunct="1"/>
            <a:r>
              <a:rPr lang="en-ZA" altLang="en-US" sz="2000"/>
              <a:t>  Returns processing</a:t>
            </a:r>
          </a:p>
          <a:p>
            <a:pPr marL="400050" lvl="1" indent="0" eaLnBrk="1" hangingPunct="1"/>
            <a:r>
              <a:rPr lang="en-ZA" altLang="en-US" sz="1800"/>
              <a:t>  further sorting and capturing of information</a:t>
            </a:r>
          </a:p>
          <a:p>
            <a:pPr marL="0" indent="0" eaLnBrk="1" hangingPunct="1"/>
            <a:r>
              <a:rPr lang="en-ZA" altLang="en-US" sz="2000"/>
              <a:t>  Returns analysis</a:t>
            </a:r>
          </a:p>
          <a:p>
            <a:pPr marL="400050" lvl="1" indent="0" eaLnBrk="1" hangingPunct="1"/>
            <a:r>
              <a:rPr lang="en-ZA" altLang="en-US" sz="1800"/>
              <a:t>  make decision on path that each item should take</a:t>
            </a:r>
          </a:p>
          <a:p>
            <a:pPr marL="0" indent="0" eaLnBrk="1" hangingPunct="1"/>
            <a:r>
              <a:rPr lang="en-ZA" altLang="en-US" sz="2000"/>
              <a:t>  Support operations</a:t>
            </a:r>
          </a:p>
          <a:p>
            <a:pPr marL="400050" lvl="1" indent="0" eaLnBrk="1" hangingPunct="1"/>
            <a:r>
              <a:rPr lang="en-ZA" altLang="en-US" sz="1800"/>
              <a:t>  distribute items according to where they should go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20167994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(1)</a:t>
            </a:r>
            <a:endParaRPr lang="en-US" altLang="en-US" sz="36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Environmentally sound supply chain management:</a:t>
            </a:r>
          </a:p>
          <a:p>
            <a:pPr marL="0" indent="0" eaLnBrk="1" hangingPunct="1"/>
            <a:r>
              <a:rPr lang="en-ZA" altLang="en-US" sz="2000"/>
              <a:t>  Pressure from consumers, clients and government</a:t>
            </a:r>
          </a:p>
          <a:p>
            <a:pPr marL="0" indent="0" eaLnBrk="1" hangingPunct="1"/>
            <a:r>
              <a:rPr lang="en-ZA" altLang="en-US" sz="2000"/>
              <a:t>  Compliance with composite framework of requirements identified on behalf of an organisation’s stakeholders</a:t>
            </a:r>
          </a:p>
          <a:p>
            <a:pPr marL="0" indent="0" eaLnBrk="1" hangingPunct="1"/>
            <a:r>
              <a:rPr lang="en-ZA" altLang="en-US" sz="2000"/>
              <a:t>  Legislative pressures traditionally main reason for change</a:t>
            </a:r>
          </a:p>
          <a:p>
            <a:pPr marL="0" indent="0" eaLnBrk="1" hangingPunct="1"/>
            <a:r>
              <a:rPr lang="en-ZA" altLang="en-US" sz="2000"/>
              <a:t>  Sound environmental practices can have financial benefits</a:t>
            </a:r>
          </a:p>
          <a:p>
            <a:pPr marL="0" indent="0" eaLnBrk="1" hangingPunct="1"/>
            <a:r>
              <a:rPr lang="en-ZA" altLang="en-US" sz="2000"/>
              <a:t>  Easily addressed in reverse logistics, packaging, transport and facility location/network design</a:t>
            </a:r>
          </a:p>
          <a:p>
            <a:pPr marL="0" indent="0" eaLnBrk="1" hangingPunct="1"/>
            <a:r>
              <a:rPr lang="en-ZA" altLang="en-US" sz="2000"/>
              <a:t>  Internal and external collaboration around issues needed</a:t>
            </a: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4045794373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(2)</a:t>
            </a:r>
            <a:endParaRPr lang="en-US" altLang="en-US" sz="36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400"/>
              <a:t> ISO 14000  </a:t>
            </a:r>
            <a:r>
              <a:rPr lang="en-ZA" altLang="en-US" sz="2400">
                <a:cs typeface="Arial" panose="020B0604020202020204" pitchFamily="34" charset="0"/>
              </a:rPr>
              <a:t>–</a:t>
            </a:r>
            <a:r>
              <a:rPr lang="en-ZA" altLang="en-US" sz="2000"/>
              <a:t> </a:t>
            </a:r>
            <a:r>
              <a:rPr lang="en-ZA" altLang="en-US" sz="2400"/>
              <a:t>focus on environmental management:</a:t>
            </a:r>
          </a:p>
          <a:p>
            <a:pPr marL="400050" lvl="1" indent="0" eaLnBrk="1" hangingPunct="1"/>
            <a:r>
              <a:rPr lang="en-ZA" altLang="en-US" sz="2000"/>
              <a:t>  Minimising harmful effects of activities</a:t>
            </a:r>
          </a:p>
          <a:p>
            <a:pPr marL="400050" lvl="1" indent="0" eaLnBrk="1" hangingPunct="1"/>
            <a:r>
              <a:rPr lang="en-ZA" altLang="en-US" sz="2000"/>
              <a:t>  Continual improvement in environmental performance</a:t>
            </a:r>
          </a:p>
          <a:p>
            <a:pPr marL="0" indent="0" eaLnBrk="1" hangingPunct="1"/>
            <a:r>
              <a:rPr lang="en-ZA" altLang="en-US" sz="2400"/>
              <a:t>  Requirements and guidelines for an EMS:</a:t>
            </a:r>
          </a:p>
          <a:p>
            <a:pPr marL="400050" lvl="1" indent="0" eaLnBrk="1" hangingPunct="1"/>
            <a:r>
              <a:rPr lang="en-ZA" altLang="en-US" sz="2000"/>
              <a:t>  ID and control</a:t>
            </a:r>
          </a:p>
          <a:p>
            <a:pPr marL="400050" lvl="1" indent="0" eaLnBrk="1" hangingPunct="1"/>
            <a:r>
              <a:rPr lang="en-ZA" altLang="en-US" sz="2000"/>
              <a:t>  Continuously improve</a:t>
            </a:r>
          </a:p>
          <a:p>
            <a:pPr marL="400050" lvl="1" indent="0" eaLnBrk="1" hangingPunct="1"/>
            <a:r>
              <a:rPr lang="en-ZA" altLang="en-US" sz="2000"/>
              <a:t>  Systematic approach</a:t>
            </a:r>
          </a:p>
          <a:p>
            <a:pPr marL="0" indent="0" eaLnBrk="1" hangingPunct="1"/>
            <a:r>
              <a:rPr lang="en-ZA" altLang="en-US" sz="2400"/>
              <a:t>  Benefits of implementation: see pp. 432</a:t>
            </a:r>
            <a:r>
              <a:rPr lang="en-ZA" altLang="en-US" sz="2400">
                <a:cs typeface="Arial" panose="020B0604020202020204" pitchFamily="34" charset="0"/>
              </a:rPr>
              <a:t>–</a:t>
            </a:r>
            <a:r>
              <a:rPr lang="en-ZA" altLang="en-US" sz="2400"/>
              <a:t>3</a:t>
            </a:r>
          </a:p>
          <a:p>
            <a:pPr marL="0" indent="0" eaLnBrk="1" hangingPunct="1"/>
            <a:r>
              <a:rPr lang="en-ZA" altLang="en-US" sz="2400"/>
              <a:t>  Beware of fragmented procedures, conflicting interests and lack of customer focus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5151790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(3)</a:t>
            </a:r>
            <a:endParaRPr lang="en-US" altLang="en-US" sz="3600"/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 b="1" dirty="0"/>
              <a:t>Carbon footprint</a:t>
            </a:r>
            <a:r>
              <a:rPr lang="en-ZA" altLang="en-US" sz="2400" dirty="0"/>
              <a:t>:</a:t>
            </a:r>
          </a:p>
          <a:p>
            <a:pPr marL="0" indent="0" eaLnBrk="1" hangingPunct="1"/>
            <a:r>
              <a:rPr lang="en-ZA" altLang="en-US" sz="2400" dirty="0"/>
              <a:t> </a:t>
            </a:r>
            <a:r>
              <a:rPr lang="en-ZA" altLang="en-US" sz="2000" dirty="0"/>
              <a:t>Measure greenhouse gases produced in units of CO</a:t>
            </a:r>
            <a:r>
              <a:rPr lang="en-ZA" altLang="en-US" sz="2000" baseline="-25000" dirty="0"/>
              <a:t>2</a:t>
            </a:r>
            <a:endParaRPr lang="en-US" altLang="en-US" sz="2000" dirty="0"/>
          </a:p>
          <a:p>
            <a:pPr marL="0" indent="0" eaLnBrk="1" hangingPunct="1"/>
            <a:r>
              <a:rPr lang="en-ZA" altLang="en-US" sz="2000" dirty="0"/>
              <a:t> Fossil fuel combustion is the main source</a:t>
            </a:r>
          </a:p>
          <a:p>
            <a:pPr marL="0" indent="0" eaLnBrk="1" hangingPunct="1"/>
            <a:r>
              <a:rPr lang="en-ZA" altLang="en-US" sz="2000" dirty="0"/>
              <a:t> Various strategies for </a:t>
            </a:r>
            <a:r>
              <a:rPr lang="en-ZA" altLang="en-US" sz="2000" dirty="0" smtClean="0"/>
              <a:t>reduction</a:t>
            </a:r>
            <a:endParaRPr lang="en-ZA" altLang="en-US" sz="2000" dirty="0"/>
          </a:p>
          <a:p>
            <a:pPr marL="0" indent="0" eaLnBrk="1" hangingPunct="1">
              <a:buNone/>
            </a:pPr>
            <a:endParaRPr lang="en-ZA" altLang="en-US" sz="2000" dirty="0"/>
          </a:p>
          <a:p>
            <a:pPr marL="0" indent="0" eaLnBrk="1" hangingPunct="1">
              <a:buNone/>
            </a:pPr>
            <a:r>
              <a:rPr lang="en-ZA" altLang="en-US" sz="2400" b="1" dirty="0"/>
              <a:t>Closed-loop supply chains</a:t>
            </a:r>
            <a:r>
              <a:rPr lang="en-ZA" altLang="en-US" sz="2400" dirty="0"/>
              <a:t>:</a:t>
            </a:r>
          </a:p>
          <a:p>
            <a:pPr marL="0" indent="0" eaLnBrk="1" hangingPunct="1"/>
            <a:r>
              <a:rPr lang="en-ZA" altLang="en-US" sz="2000" dirty="0"/>
              <a:t>  Forward and reverse logistics activities combined into a single system</a:t>
            </a:r>
          </a:p>
          <a:p>
            <a:pPr marL="0" indent="0" eaLnBrk="1" hangingPunct="1"/>
            <a:r>
              <a:rPr lang="en-ZA" altLang="en-US" sz="2000" dirty="0"/>
              <a:t>  Zero-waste supply chain</a:t>
            </a:r>
          </a:p>
          <a:p>
            <a:pPr marL="0" indent="0" eaLnBrk="1" hangingPunct="1"/>
            <a:r>
              <a:rPr lang="en-ZA" altLang="en-US" sz="2000" dirty="0"/>
              <a:t>  Maximise reuse, recycling and composting of materials</a:t>
            </a:r>
          </a:p>
          <a:p>
            <a:pPr marL="0" indent="0" eaLnBrk="1" hangingPunct="1"/>
            <a:r>
              <a:rPr lang="en-ZA" altLang="en-US" sz="2000" dirty="0"/>
              <a:t>  Return products to manufacturer at end of useful life</a:t>
            </a:r>
          </a:p>
        </p:txBody>
      </p:sp>
    </p:spTree>
    <p:extLst>
      <p:ext uri="{BB962C8B-B14F-4D97-AF65-F5344CB8AC3E}">
        <p14:creationId xmlns:p14="http://schemas.microsoft.com/office/powerpoint/2010/main" val="1174617842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513" y="3962401"/>
            <a:ext cx="1312862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741488"/>
            <a:ext cx="1314450" cy="143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962401"/>
            <a:ext cx="131445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513" y="1639888"/>
            <a:ext cx="1312862" cy="143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1662113"/>
            <a:ext cx="1314450" cy="144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3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3962401"/>
            <a:ext cx="131445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506297" y="449491"/>
            <a:ext cx="4659639" cy="92333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5400" b="1" spc="1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MT Condensed" panose="020B0506020104020203" pitchFamily="34" charset="0"/>
              </a:rPr>
              <a:t>FOCUS </a:t>
            </a:r>
            <a:r>
              <a:rPr lang="en-US" sz="5400" b="1" spc="1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MT Condensed" panose="020B0506020104020203" pitchFamily="34" charset="0"/>
              </a:rPr>
              <a:t>AREAS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057400" y="3200400"/>
            <a:ext cx="2057400" cy="70788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Community Improvement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181601" y="3200400"/>
            <a:ext cx="226408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Disaster Preparedness,</a:t>
            </a:r>
            <a:b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</a:b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Response, &amp; Recovery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686801" y="3352800"/>
            <a:ext cx="1074333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Education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413594" y="5412830"/>
            <a:ext cx="1309269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Environment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105401" y="5410200"/>
            <a:ext cx="2174671" cy="70788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Economic Empowerment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281043" y="5412830"/>
            <a:ext cx="1841530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Health &amp; Wellness</a:t>
            </a:r>
          </a:p>
        </p:txBody>
      </p:sp>
    </p:spTree>
    <p:extLst>
      <p:ext uri="{BB962C8B-B14F-4D97-AF65-F5344CB8AC3E}">
        <p14:creationId xmlns:p14="http://schemas.microsoft.com/office/powerpoint/2010/main" val="20606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 bwMode="black">
          <a:xfrm>
            <a:off x="2578283" y="611205"/>
            <a:ext cx="8229600" cy="715962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b="1" i="0" kern="1200">
                <a:solidFill>
                  <a:srgbClr val="000000"/>
                </a:solidFill>
                <a:latin typeface="HP Simplified" pitchFamily="34" charset="0"/>
                <a:ea typeface="+mj-ea"/>
                <a:cs typeface="HP Simplified" pitchFamily="34" charset="0"/>
              </a:defRPr>
            </a:lvl1pPr>
          </a:lstStyle>
          <a:p>
            <a:pPr algn="l"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Scaling the circular economy at HP</a:t>
            </a:r>
          </a:p>
        </p:txBody>
      </p:sp>
      <p:sp>
        <p:nvSpPr>
          <p:cNvPr id="70659" name="Content Placeholder 2"/>
          <p:cNvSpPr txBox="1">
            <a:spLocks/>
          </p:cNvSpPr>
          <p:nvPr/>
        </p:nvSpPr>
        <p:spPr bwMode="auto">
          <a:xfrm>
            <a:off x="322342" y="1689100"/>
            <a:ext cx="5773658" cy="344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design – designing out waste, materials use, upgradeability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New business models – service-based solutions</a:t>
            </a:r>
            <a:endParaRPr lang="en-US" altLang="en-US" b="1" dirty="0">
              <a:solidFill>
                <a:srgbClr val="0096D6"/>
              </a:solidFill>
              <a:latin typeface="Arial" panose="020B060402020202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Reverse cycles – “closed loop” recycling, reuse and refurbishment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Breakthrough innovation – disrupting global supply chains and manufacturing</a:t>
            </a:r>
          </a:p>
        </p:txBody>
      </p:sp>
      <p:pic>
        <p:nvPicPr>
          <p:cNvPr id="70660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955" y="1735149"/>
            <a:ext cx="4535488" cy="305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5460905"/>
      </p:ext>
    </p:extLst>
  </p:cSld>
  <p:clrMapOvr>
    <a:masterClrMapping/>
  </p:clrMapOvr>
  <p:transition advClick="0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1682" name="Subtitle 2"/>
          <p:cNvSpPr txBox="1">
            <a:spLocks/>
          </p:cNvSpPr>
          <p:nvPr/>
        </p:nvSpPr>
        <p:spPr bwMode="black">
          <a:xfrm>
            <a:off x="2894504" y="963613"/>
            <a:ext cx="859298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en-US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design eliminates waste</a:t>
            </a:r>
          </a:p>
        </p:txBody>
      </p:sp>
      <p:sp>
        <p:nvSpPr>
          <p:cNvPr id="71683" name="Title 1"/>
          <p:cNvSpPr txBox="1">
            <a:spLocks/>
          </p:cNvSpPr>
          <p:nvPr/>
        </p:nvSpPr>
        <p:spPr bwMode="black">
          <a:xfrm>
            <a:off x="1873250" y="254001"/>
            <a:ext cx="708660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HP </a:t>
            </a:r>
            <a:r>
              <a:rPr lang="en-US" altLang="en-US" sz="28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PageWide</a:t>
            </a: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technology</a:t>
            </a:r>
          </a:p>
        </p:txBody>
      </p:sp>
      <p:sp>
        <p:nvSpPr>
          <p:cNvPr id="71684" name="Rectangle 10"/>
          <p:cNvSpPr>
            <a:spLocks noChangeArrowheads="1"/>
          </p:cNvSpPr>
          <p:nvPr/>
        </p:nvSpPr>
        <p:spPr bwMode="auto">
          <a:xfrm>
            <a:off x="1978026" y="6297613"/>
            <a:ext cx="4545013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100">
                <a:solidFill>
                  <a:srgbClr val="87898B"/>
                </a:solidFill>
                <a:latin typeface="Arial" panose="020B0604020202020204" pitchFamily="34" charset="0"/>
              </a:rPr>
              <a:t>1 Using ENERGY STAR Total Energy Consumed (TEC) calculations.  </a:t>
            </a:r>
          </a:p>
        </p:txBody>
      </p:sp>
      <p:sp>
        <p:nvSpPr>
          <p:cNvPr id="71685" name="Content Placeholder 2"/>
          <p:cNvSpPr txBox="1">
            <a:spLocks/>
          </p:cNvSpPr>
          <p:nvPr/>
        </p:nvSpPr>
        <p:spPr bwMode="auto">
          <a:xfrm>
            <a:off x="223666" y="1638025"/>
            <a:ext cx="6299373" cy="409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5425" indent="-225425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94% less supplies and packaging waste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 comparable laser printers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carbon footprint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printing up to 55% per printer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up to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84% less energy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printing and up to 25% less power overall</a:t>
            </a:r>
            <a:r>
              <a:rPr lang="en-US" altLang="en-US" sz="20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than lasers in its class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Prints up to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twice the speed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half the cost per page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other color lasers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Meets ISO specifications for use in cleanrooms</a:t>
            </a:r>
          </a:p>
        </p:txBody>
      </p:sp>
      <p:pic>
        <p:nvPicPr>
          <p:cNvPr id="71686" name="Picture 9" descr="HP2014032644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>
            <a:fillRect/>
          </a:stretch>
        </p:blipFill>
        <p:spPr bwMode="auto">
          <a:xfrm>
            <a:off x="6651625" y="1970088"/>
            <a:ext cx="4616450" cy="307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926799"/>
      </p:ext>
    </p:extLst>
  </p:cSld>
  <p:clrMapOvr>
    <a:masterClrMapping/>
  </p:clrMapOvr>
  <p:transition advClick="0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2706" name="Content Placeholder 2"/>
          <p:cNvSpPr txBox="1">
            <a:spLocks/>
          </p:cNvSpPr>
          <p:nvPr/>
        </p:nvSpPr>
        <p:spPr bwMode="auto">
          <a:xfrm>
            <a:off x="763096" y="1693394"/>
            <a:ext cx="553867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5425" indent="-225425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Printers generate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up to 67% less waste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per printed page than conventional business models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Ink replacement cartridges automatically delivered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when printer is running low on ink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Used cartridges returned to HP and fed directly into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“closed loop” recycling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program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Customers can choose from different monthly service plans based on pages printed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Enables customers to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save up to 50%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on ink</a:t>
            </a:r>
          </a:p>
        </p:txBody>
      </p:sp>
      <p:sp>
        <p:nvSpPr>
          <p:cNvPr id="72707" name="Subtitle 2"/>
          <p:cNvSpPr txBox="1">
            <a:spLocks/>
          </p:cNvSpPr>
          <p:nvPr/>
        </p:nvSpPr>
        <p:spPr bwMode="black">
          <a:xfrm>
            <a:off x="938950" y="1065236"/>
            <a:ext cx="9374244" cy="844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en-US" altLang="en-US" sz="2000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business models, including Internet-connected printing subscription services</a:t>
            </a:r>
          </a:p>
        </p:txBody>
      </p:sp>
      <p:sp>
        <p:nvSpPr>
          <p:cNvPr id="72708" name="Title 1"/>
          <p:cNvSpPr txBox="1">
            <a:spLocks/>
          </p:cNvSpPr>
          <p:nvPr/>
        </p:nvSpPr>
        <p:spPr bwMode="black">
          <a:xfrm>
            <a:off x="1906588" y="152401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HP Instant Ink</a:t>
            </a:r>
          </a:p>
        </p:txBody>
      </p:sp>
      <p:pic>
        <p:nvPicPr>
          <p:cNvPr id="7270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085975"/>
            <a:ext cx="3943350" cy="347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1206461"/>
      </p:ext>
    </p:extLst>
  </p:cSld>
  <p:clrMapOvr>
    <a:masterClrMapping/>
  </p:clrMapOvr>
  <p:transition advClick="0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3730" name="Content Placeholder 2"/>
          <p:cNvSpPr txBox="1">
            <a:spLocks/>
          </p:cNvSpPr>
          <p:nvPr/>
        </p:nvSpPr>
        <p:spPr bwMode="auto">
          <a:xfrm>
            <a:off x="1828800" y="2144714"/>
            <a:ext cx="4324350" cy="341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Manufacturing new ink cartridges using returned cartridges and other plastics contributes to circular economy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In five years, HP has helped divert on average more than </a:t>
            </a:r>
            <a:r>
              <a:rPr lang="en-US" altLang="en-US" sz="20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1 million water bottles per day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</a:t>
            </a:r>
            <a:r>
              <a:rPr lang="en-US" altLang="en-US" sz="2000" b="1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 billion cartridges 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produced using over 3 billion bottles and 40 million hangers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Recycled plastic has </a:t>
            </a:r>
            <a:r>
              <a:rPr lang="en-US" altLang="en-US" sz="2000" b="1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a 33% smaller footprint 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 virgin plastic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HP to reduce fossil fuel consumption by 54% and water consumption by 75% </a:t>
            </a:r>
          </a:p>
        </p:txBody>
      </p:sp>
      <p:sp>
        <p:nvSpPr>
          <p:cNvPr id="73731" name="Subtitle 2"/>
          <p:cNvSpPr txBox="1">
            <a:spLocks/>
          </p:cNvSpPr>
          <p:nvPr/>
        </p:nvSpPr>
        <p:spPr bwMode="black">
          <a:xfrm>
            <a:off x="1822450" y="1069975"/>
            <a:ext cx="8464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en-US" altLang="en-US" sz="200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Reverse cycle solution featuring cross-industry collaboration and upcycling</a:t>
            </a:r>
          </a:p>
        </p:txBody>
      </p:sp>
      <p:sp>
        <p:nvSpPr>
          <p:cNvPr id="73732" name="Title 1"/>
          <p:cNvSpPr txBox="1">
            <a:spLocks/>
          </p:cNvSpPr>
          <p:nvPr/>
        </p:nvSpPr>
        <p:spPr bwMode="black">
          <a:xfrm>
            <a:off x="1822450" y="422276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HP “closed loop” recycling program</a:t>
            </a:r>
          </a:p>
        </p:txBody>
      </p:sp>
      <p:pic>
        <p:nvPicPr>
          <p:cNvPr id="73733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2459039"/>
            <a:ext cx="4179888" cy="278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4802026"/>
      </p:ext>
    </p:extLst>
  </p:cSld>
  <p:clrMapOvr>
    <a:masterClrMapping/>
  </p:clrMapOvr>
  <p:transition advClick="0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4754" name="Title 3"/>
          <p:cNvSpPr>
            <a:spLocks noGrp="1"/>
          </p:cNvSpPr>
          <p:nvPr>
            <p:ph type="title"/>
          </p:nvPr>
        </p:nvSpPr>
        <p:spPr>
          <a:xfrm>
            <a:off x="1752600" y="381001"/>
            <a:ext cx="8116888" cy="574675"/>
          </a:xfrm>
        </p:spPr>
        <p:txBody>
          <a:bodyPr/>
          <a:lstStyle/>
          <a:p>
            <a:pPr algn="ctr" eaLnBrk="1" hangingPunct="1"/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Closed loop” recycled plastic progression</a:t>
            </a:r>
          </a:p>
        </p:txBody>
      </p:sp>
      <p:sp>
        <p:nvSpPr>
          <p:cNvPr id="74755" name="Text Placeholder 6"/>
          <p:cNvSpPr>
            <a:spLocks noGrp="1"/>
          </p:cNvSpPr>
          <p:nvPr>
            <p:ph sz="quarter" idx="10"/>
          </p:nvPr>
        </p:nvSpPr>
        <p:spPr>
          <a:xfrm>
            <a:off x="1828800" y="1489076"/>
            <a:ext cx="4495800" cy="4683125"/>
          </a:xfrm>
        </p:spPr>
        <p:txBody>
          <a:bodyPr/>
          <a:lstStyle/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PET (rPET)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Five year development; implemented in 2005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polypropylene (rPP)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Three year development; implemented in 2013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high impact polypropylene (r2P2)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Less than 12 months development; implementation began in 2014</a:t>
            </a:r>
          </a:p>
          <a:p>
            <a:pPr>
              <a:spcAft>
                <a:spcPts val="1600"/>
              </a:spcAft>
            </a:pPr>
            <a:r>
              <a:rPr lang="en-US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More than 75% </a:t>
            </a: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of HP inkjet supplies contain “closed loop” plastic</a:t>
            </a:r>
          </a:p>
        </p:txBody>
      </p:sp>
      <p:pic>
        <p:nvPicPr>
          <p:cNvPr id="7475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5476" y="2998788"/>
            <a:ext cx="14319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7" name="Picture 2" descr="C:\Users\deanmill\Pictures\HP 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425" y="1646239"/>
            <a:ext cx="698500" cy="99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Notched Right Arrow 17"/>
          <p:cNvSpPr/>
          <p:nvPr/>
        </p:nvSpPr>
        <p:spPr>
          <a:xfrm>
            <a:off x="5562600" y="1685926"/>
            <a:ext cx="2020888" cy="981075"/>
          </a:xfrm>
          <a:prstGeom prst="notchedRightArrow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1: </a:t>
            </a:r>
            <a:r>
              <a:rPr lang="en-US" sz="1466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rPET</a:t>
            </a:r>
            <a:endParaRPr lang="en-US" sz="1466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Notched Right Arrow 18"/>
          <p:cNvSpPr/>
          <p:nvPr/>
        </p:nvSpPr>
        <p:spPr>
          <a:xfrm>
            <a:off x="6072189" y="2913064"/>
            <a:ext cx="2020887" cy="981075"/>
          </a:xfrm>
          <a:prstGeom prst="notchedRightArrow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2: </a:t>
            </a:r>
            <a:r>
              <a:rPr lang="en-US" sz="1466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rPP</a:t>
            </a: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0" name="Notched Right Arrow 19"/>
          <p:cNvSpPr/>
          <p:nvPr/>
        </p:nvSpPr>
        <p:spPr>
          <a:xfrm>
            <a:off x="6543675" y="4221164"/>
            <a:ext cx="2109788" cy="1036637"/>
          </a:xfrm>
          <a:prstGeom prst="notched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3: r2P2</a:t>
            </a:r>
          </a:p>
        </p:txBody>
      </p:sp>
      <p:pic>
        <p:nvPicPr>
          <p:cNvPr id="74761" name="Picture 3" descr="C:\Users\deanmill\Pictures\Nesta Supplie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225" y="4235450"/>
            <a:ext cx="1747838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585501"/>
      </p:ext>
    </p:extLst>
  </p:cSld>
  <p:clrMapOvr>
    <a:masterClrMapping/>
  </p:clrMapOvr>
  <p:transition advClick="0"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6" name="TextBox 38"/>
          <p:cNvSpPr txBox="1">
            <a:spLocks noChangeArrowheads="1"/>
          </p:cNvSpPr>
          <p:nvPr/>
        </p:nvSpPr>
        <p:spPr bwMode="auto">
          <a:xfrm>
            <a:off x="1852614" y="3408364"/>
            <a:ext cx="25304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recycling and RCP solutions</a:t>
            </a: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no precedent or roadmap, creativity and invention essential</a:t>
            </a:r>
          </a:p>
        </p:txBody>
      </p:sp>
      <p:sp>
        <p:nvSpPr>
          <p:cNvPr id="7" name="TextBox 38"/>
          <p:cNvSpPr txBox="1">
            <a:spLocks noChangeArrowheads="1"/>
          </p:cNvSpPr>
          <p:nvPr/>
        </p:nvSpPr>
        <p:spPr bwMode="auto">
          <a:xfrm>
            <a:off x="7847014" y="3406776"/>
            <a:ext cx="2820987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Patience and persistence 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development process</a:t>
            </a:r>
            <a:endParaRPr lang="en-US" sz="2399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provided team time and resources for success</a:t>
            </a:r>
          </a:p>
        </p:txBody>
      </p:sp>
      <p:sp>
        <p:nvSpPr>
          <p:cNvPr id="8" name="TextBox 38"/>
          <p:cNvSpPr txBox="1">
            <a:spLocks noChangeArrowheads="1"/>
          </p:cNvSpPr>
          <p:nvPr/>
        </p:nvSpPr>
        <p:spPr bwMode="auto">
          <a:xfrm>
            <a:off x="4891088" y="3408363"/>
            <a:ext cx="2462212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Partnering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innovative suppliers</a:t>
            </a:r>
            <a:endParaRPr lang="en-US" sz="2399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 with partners leveraged core competencies</a:t>
            </a:r>
          </a:p>
        </p:txBody>
      </p:sp>
      <p:sp>
        <p:nvSpPr>
          <p:cNvPr id="75781" name="Title 2"/>
          <p:cNvSpPr>
            <a:spLocks noGrp="1"/>
          </p:cNvSpPr>
          <p:nvPr>
            <p:ph type="title"/>
          </p:nvPr>
        </p:nvSpPr>
        <p:spPr>
          <a:xfrm>
            <a:off x="1916114" y="409575"/>
            <a:ext cx="8461375" cy="573088"/>
          </a:xfrm>
        </p:spPr>
        <p:txBody>
          <a:bodyPr/>
          <a:lstStyle/>
          <a:p>
            <a:pPr algn="l" eaLnBrk="1" hangingPunct="1"/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Keys to HP’s “closed loop” recycling success</a:t>
            </a:r>
            <a:endParaRPr lang="en-US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5782" name="Picture 2" descr="C:\Users\kortni.bottini\Desktop\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4" y="1524000"/>
            <a:ext cx="274002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3" name="Picture 4" descr="C:\Users\kortni.bottini\Desktop\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014" y="1524000"/>
            <a:ext cx="2746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524000"/>
            <a:ext cx="2749550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919435"/>
      </p:ext>
    </p:extLst>
  </p:cSld>
  <p:clrMapOvr>
    <a:masterClrMapping/>
  </p:clrMapOvr>
  <p:transition advClick="0"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1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313" y="2141539"/>
            <a:ext cx="3638550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2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" name="Round Single Corner Rectangle 6"/>
          <p:cNvSpPr>
            <a:spLocks noChangeAspect="1" noChangeArrowheads="1"/>
          </p:cNvSpPr>
          <p:nvPr/>
        </p:nvSpPr>
        <p:spPr bwMode="auto">
          <a:xfrm>
            <a:off x="6400800" y="24384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</p:txBody>
      </p:sp>
      <p:sp>
        <p:nvSpPr>
          <p:cNvPr id="8" name="Round Diagonal Corner Rectangle 10"/>
          <p:cNvSpPr/>
          <p:nvPr/>
        </p:nvSpPr>
        <p:spPr>
          <a:xfrm>
            <a:off x="5657851" y="24384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9" name="Round Single Corner Rectangle 8"/>
          <p:cNvSpPr>
            <a:spLocks noChangeAspect="1" noChangeArrowheads="1"/>
          </p:cNvSpPr>
          <p:nvPr/>
        </p:nvSpPr>
        <p:spPr bwMode="auto">
          <a:xfrm>
            <a:off x="6400800" y="31115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</a:p>
        </p:txBody>
      </p:sp>
      <p:sp>
        <p:nvSpPr>
          <p:cNvPr id="10" name="Round Diagonal Corner Rectangle 10"/>
          <p:cNvSpPr/>
          <p:nvPr/>
        </p:nvSpPr>
        <p:spPr>
          <a:xfrm>
            <a:off x="5648326" y="31115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1" name="Round Single Corner Rectangle 10"/>
          <p:cNvSpPr>
            <a:spLocks noChangeAspect="1" noChangeArrowheads="1"/>
          </p:cNvSpPr>
          <p:nvPr/>
        </p:nvSpPr>
        <p:spPr bwMode="auto">
          <a:xfrm>
            <a:off x="6400800" y="37846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Economics</a:t>
            </a:r>
          </a:p>
        </p:txBody>
      </p:sp>
      <p:sp>
        <p:nvSpPr>
          <p:cNvPr id="12" name="Round Diagonal Corner Rectangle 10"/>
          <p:cNvSpPr/>
          <p:nvPr/>
        </p:nvSpPr>
        <p:spPr>
          <a:xfrm>
            <a:off x="5648326" y="37846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3" name="Round Single Corner Rectangle 12"/>
          <p:cNvSpPr>
            <a:spLocks noChangeAspect="1" noChangeArrowheads="1"/>
          </p:cNvSpPr>
          <p:nvPr/>
        </p:nvSpPr>
        <p:spPr bwMode="auto">
          <a:xfrm>
            <a:off x="6400800" y="44577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</a:p>
        </p:txBody>
      </p:sp>
      <p:sp>
        <p:nvSpPr>
          <p:cNvPr id="14" name="Round Diagonal Corner Rectangle 10"/>
          <p:cNvSpPr/>
          <p:nvPr/>
        </p:nvSpPr>
        <p:spPr>
          <a:xfrm>
            <a:off x="5638801" y="44577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76811" name="Content Placeholder 2"/>
          <p:cNvSpPr txBox="1">
            <a:spLocks/>
          </p:cNvSpPr>
          <p:nvPr/>
        </p:nvSpPr>
        <p:spPr bwMode="auto">
          <a:xfrm>
            <a:off x="1676401" y="1689100"/>
            <a:ext cx="4041775" cy="440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Additive manufacturing enables unique structural designs with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no manufacturing waste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 new part/service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supply chains for other industries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Exact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supply and demand matching </a:t>
            </a: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delivers ability to economically produce small quantities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Analogy to digital print manufacturing with customized product options that 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reduce waste</a:t>
            </a: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12" name="Subtitle 2"/>
          <p:cNvSpPr txBox="1">
            <a:spLocks/>
          </p:cNvSpPr>
          <p:nvPr/>
        </p:nvSpPr>
        <p:spPr bwMode="auto">
          <a:xfrm>
            <a:off x="1906589" y="1069975"/>
            <a:ext cx="81168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200"/>
              </a:spcBef>
            </a:pPr>
            <a:r>
              <a:rPr lang="en-US" altLang="en-US" sz="2000" b="1">
                <a:solidFill>
                  <a:srgbClr val="59BBE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Breakthrough innovation will transform supply chains and industries</a:t>
            </a:r>
          </a:p>
        </p:txBody>
      </p:sp>
      <p:sp>
        <p:nvSpPr>
          <p:cNvPr id="76813" name="Title 1"/>
          <p:cNvSpPr txBox="1">
            <a:spLocks/>
          </p:cNvSpPr>
          <p:nvPr/>
        </p:nvSpPr>
        <p:spPr bwMode="auto">
          <a:xfrm>
            <a:off x="1968500" y="422276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3D printing and HP MultiJet Fusion™ Technology</a:t>
            </a:r>
          </a:p>
        </p:txBody>
      </p:sp>
      <p:pic>
        <p:nvPicPr>
          <p:cNvPr id="76814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900" y="5200650"/>
            <a:ext cx="1866900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9252211"/>
      </p:ext>
    </p:extLst>
  </p:cSld>
  <p:clrMapOvr>
    <a:masterClrMapping/>
  </p:clrMapOvr>
  <p:transition advClick="0"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7826" name="Title 9"/>
          <p:cNvSpPr txBox="1">
            <a:spLocks/>
          </p:cNvSpPr>
          <p:nvPr/>
        </p:nvSpPr>
        <p:spPr bwMode="black">
          <a:xfrm>
            <a:off x="1890714" y="465139"/>
            <a:ext cx="7050087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US" altLang="en-US" sz="36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circular economy</a:t>
            </a: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7827" name="Content Placeholder 3"/>
          <p:cNvSpPr txBox="1">
            <a:spLocks/>
          </p:cNvSpPr>
          <p:nvPr/>
        </p:nvSpPr>
        <p:spPr bwMode="auto">
          <a:xfrm>
            <a:off x="1890714" y="2038200"/>
            <a:ext cx="3908425" cy="2983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latin typeface="Arial" panose="020B0604020202020204" pitchFamily="34" charset="0"/>
                <a:cs typeface="Calibri" panose="020F0502020204030204" pitchFamily="34" charset="0"/>
              </a:rPr>
              <a:t>Leadership </a:t>
            </a:r>
            <a:r>
              <a:rPr lang="en-US" altLang="en-US" sz="2000" dirty="0">
                <a:latin typeface="Arial" panose="020B0604020202020204" pitchFamily="34" charset="0"/>
                <a:cs typeface="Calibri" panose="020F0502020204030204" pitchFamily="34" charset="0"/>
              </a:rPr>
              <a:t>in products and services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makes good business sense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Disruptive innovation to transform other industries</a:t>
            </a: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782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2133601"/>
            <a:ext cx="4184650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521355"/>
      </p:ext>
    </p:extLst>
  </p:cSld>
  <p:clrMapOvr>
    <a:masterClrMapping/>
  </p:clrMapOvr>
  <p:transition advClick="0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3" name="Picture 1" descr="C:\Users\usprestesg\AppData\Local\Temp\wz33b8\IB11086_2014-05-08_scre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01" y="307976"/>
            <a:ext cx="7370763" cy="622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10379076" y="6630989"/>
            <a:ext cx="269875" cy="142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76746" tIns="38373" rIns="76746" bIns="38373" rtlCol="0" anchor="ctr"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t>/ </a:t>
            </a:r>
            <a:fld id="{21E3273D-502A-48FB-BEB8-B48E65958918}" type="slidenum"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pPr eaLnBrk="1" hangingPunct="1"/>
              <a:t>46</a:t>
            </a:fld>
            <a:endParaRPr lang="en-GB"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sp>
        <p:nvSpPr>
          <p:cNvPr id="79875" name="Title 9"/>
          <p:cNvSpPr>
            <a:spLocks noGrp="1"/>
          </p:cNvSpPr>
          <p:nvPr>
            <p:ph type="title" idx="4294967295"/>
          </p:nvPr>
        </p:nvSpPr>
        <p:spPr>
          <a:xfrm>
            <a:off x="2482850" y="457201"/>
            <a:ext cx="8185150" cy="720725"/>
          </a:xfrm>
        </p:spPr>
        <p:txBody>
          <a:bodyPr vert="horz" lIns="76746" tIns="38373" rIns="76746" bIns="38373" rtlCol="0" anchor="ctr">
            <a:normAutofit/>
          </a:bodyPr>
          <a:lstStyle/>
          <a:p>
            <a:pPr eaLnBrk="1" hangingPunct="1"/>
            <a:r>
              <a:rPr lang="en-US" altLang="en-US" smtClean="0"/>
              <a:t> </a:t>
            </a:r>
          </a:p>
        </p:txBody>
      </p:sp>
      <p:sp>
        <p:nvSpPr>
          <p:cNvPr id="79876" name="Text Placeholder 6"/>
          <p:cNvSpPr txBox="1">
            <a:spLocks/>
          </p:cNvSpPr>
          <p:nvPr/>
        </p:nvSpPr>
        <p:spPr bwMode="auto">
          <a:xfrm>
            <a:off x="1587843" y="2495508"/>
            <a:ext cx="8402596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ts val="488"/>
              </a:spcBef>
              <a:buClr>
                <a:srgbClr val="3E5FC2"/>
              </a:buClr>
              <a:buSzPct val="80000"/>
            </a:pPr>
            <a:r>
              <a:rPr lang="en-US" altLang="en-US" sz="2000" dirty="0">
                <a:solidFill>
                  <a:srgbClr val="3E5FC2"/>
                </a:solidFill>
                <a:latin typeface="Arial" panose="020B0604020202020204" pitchFamily="34" charset="0"/>
              </a:rPr>
              <a:t>“</a:t>
            </a:r>
            <a:r>
              <a:rPr lang="en-US" altLang="ja-JP" sz="3200" i="1" dirty="0">
                <a:solidFill>
                  <a:srgbClr val="3E5F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A package should save more than it costs</a:t>
            </a:r>
            <a:r>
              <a:rPr lang="en-US" altLang="en-US" sz="3200" dirty="0">
                <a:solidFill>
                  <a:srgbClr val="3E5FC2"/>
                </a:solidFill>
                <a:latin typeface="Arial" panose="020B0604020202020204" pitchFamily="34" charset="0"/>
              </a:rPr>
              <a:t>”</a:t>
            </a:r>
            <a:r>
              <a:rPr lang="en-US" altLang="ja-JP" sz="3200" dirty="0">
                <a:solidFill>
                  <a:srgbClr val="3E5FC2"/>
                </a:solidFill>
                <a:latin typeface="Arial" panose="020B0604020202020204" pitchFamily="34" charset="0"/>
              </a:rPr>
              <a:t> – Dr. Ruben </a:t>
            </a:r>
            <a:r>
              <a:rPr lang="en-US" altLang="ja-JP" sz="3200" dirty="0" err="1">
                <a:solidFill>
                  <a:srgbClr val="3E5FC2"/>
                </a:solidFill>
                <a:latin typeface="Arial" panose="020B0604020202020204" pitchFamily="34" charset="0"/>
              </a:rPr>
              <a:t>Rausing</a:t>
            </a:r>
            <a:endParaRPr lang="en-US" altLang="ja-JP" sz="3200" dirty="0">
              <a:solidFill>
                <a:srgbClr val="3E5FC2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►"/>
            </a:pPr>
            <a:endParaRPr lang="en-GB" altLang="en-US" sz="1800" i="1" dirty="0">
              <a:solidFill>
                <a:srgbClr val="3E5FC2"/>
              </a:solidFill>
              <a:latin typeface="Arial" panose="020B0604020202020204" pitchFamily="34" charset="0"/>
            </a:endParaRPr>
          </a:p>
        </p:txBody>
      </p:sp>
      <p:sp>
        <p:nvSpPr>
          <p:cNvPr id="79877" name="Title 9"/>
          <p:cNvSpPr txBox="1">
            <a:spLocks/>
          </p:cNvSpPr>
          <p:nvPr/>
        </p:nvSpPr>
        <p:spPr bwMode="auto">
          <a:xfrm>
            <a:off x="1992313" y="357189"/>
            <a:ext cx="81851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 anchor="ctr"/>
          <a:lstStyle>
            <a:lvl1pPr marL="7477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About Tetra Pak: 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Protecting What’s Good</a:t>
            </a:r>
          </a:p>
        </p:txBody>
      </p:sp>
    </p:spTree>
    <p:extLst>
      <p:ext uri="{BB962C8B-B14F-4D97-AF65-F5344CB8AC3E}">
        <p14:creationId xmlns:p14="http://schemas.microsoft.com/office/powerpoint/2010/main" val="271995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>
          <a:xfrm>
            <a:off x="690735" y="1125246"/>
            <a:ext cx="10650456" cy="719137"/>
          </a:xfrm>
        </p:spPr>
        <p:txBody>
          <a:bodyPr/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and </a:t>
            </a:r>
            <a:r>
              <a:rPr lang="en-US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Deploying Best </a:t>
            </a:r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Practices</a:t>
            </a:r>
            <a:b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altLang="en-US" sz="3200" dirty="0"/>
              <a:t> </a:t>
            </a:r>
          </a:p>
        </p:txBody>
      </p:sp>
      <p:sp>
        <p:nvSpPr>
          <p:cNvPr id="81922" name="AutoShape 2" descr="Image result for fsc logo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1923" name="AutoShape 4" descr="Image result for fsc logo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81924" name="Picture 2" descr="FSC Chain of Custody certific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2016126"/>
            <a:ext cx="9137650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7626350" y="4275138"/>
            <a:ext cx="2921000" cy="18732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2250" indent="-222250"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FFFF"/>
                </a:solidFill>
              </a:rPr>
              <a:t>43% of  2014 supply  was certified </a:t>
            </a:r>
          </a:p>
          <a:p>
            <a:pPr marL="222250" indent="-222250">
              <a:defRPr/>
            </a:pPr>
            <a:endParaRPr lang="en-US" sz="2000" dirty="0">
              <a:solidFill>
                <a:srgbClr val="FFFFFF"/>
              </a:solidFill>
            </a:endParaRPr>
          </a:p>
          <a:p>
            <a:pPr marL="222250" indent="-222250"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FFFF"/>
                </a:solidFill>
              </a:rPr>
              <a:t>100% of paperboard met controlled wood requirements  </a:t>
            </a:r>
          </a:p>
        </p:txBody>
      </p:sp>
    </p:spTree>
    <p:extLst>
      <p:ext uri="{BB962C8B-B14F-4D97-AF65-F5344CB8AC3E}">
        <p14:creationId xmlns:p14="http://schemas.microsoft.com/office/powerpoint/2010/main" val="279523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Date Placeholder 1"/>
          <p:cNvSpPr>
            <a:spLocks noGrp="1"/>
          </p:cNvSpPr>
          <p:nvPr>
            <p:ph type="dt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7" tIns="45713" rIns="91427" bIns="45713" numCol="1" rtlCol="0" anchor="ctr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sz="900">
                <a:solidFill>
                  <a:srgbClr val="7F7F7F"/>
                </a:solidFill>
                <a:latin typeface="Arial" panose="020B0604020202020204" pitchFamily="34" charset="0"/>
              </a:rPr>
              <a:t>EC/06.10.14</a:t>
            </a:r>
            <a:endParaRPr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1026" name="Picture 2" descr="C:\Users\USCOMEREE\Pictures\Picture1.jpg"/>
          <p:cNvPicPr>
            <a:picLocks noChangeAspect="1" noChangeArrowheads="1"/>
          </p:cNvPicPr>
          <p:nvPr/>
        </p:nvPicPr>
        <p:blipFill>
          <a:blip r:embed="rId3" cstate="email">
            <a:grayscl/>
          </a:blip>
          <a:srcRect/>
          <a:stretch>
            <a:fillRect/>
          </a:stretch>
        </p:blipFill>
        <p:spPr bwMode="auto">
          <a:xfrm>
            <a:off x="8127001" y="0"/>
            <a:ext cx="254100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3971" name="Group 6"/>
          <p:cNvGrpSpPr>
            <a:grpSpLocks/>
          </p:cNvGrpSpPr>
          <p:nvPr/>
        </p:nvGrpSpPr>
        <p:grpSpPr bwMode="auto">
          <a:xfrm>
            <a:off x="1824039" y="2709863"/>
            <a:ext cx="6251575" cy="1384300"/>
            <a:chOff x="1581099" y="3157057"/>
            <a:chExt cx="6449436" cy="1263630"/>
          </a:xfrm>
        </p:grpSpPr>
        <p:grpSp>
          <p:nvGrpSpPr>
            <p:cNvPr id="83979" name="Group 7"/>
            <p:cNvGrpSpPr>
              <a:grpSpLocks/>
            </p:cNvGrpSpPr>
            <p:nvPr/>
          </p:nvGrpSpPr>
          <p:grpSpPr bwMode="auto">
            <a:xfrm>
              <a:off x="2887521" y="3304001"/>
              <a:ext cx="5143014" cy="1028075"/>
              <a:chOff x="2855140" y="3660023"/>
              <a:chExt cx="5956906" cy="1190772"/>
            </a:xfrm>
          </p:grpSpPr>
          <p:sp>
            <p:nvSpPr>
              <p:cNvPr id="11" name="Plus 10"/>
              <p:cNvSpPr/>
              <p:nvPr/>
            </p:nvSpPr>
            <p:spPr>
              <a:xfrm>
                <a:off x="2855716" y="3728164"/>
                <a:ext cx="965532" cy="950000"/>
              </a:xfrm>
              <a:prstGeom prst="mathPlus">
                <a:avLst/>
              </a:prstGeom>
              <a:solidFill>
                <a:schemeClr val="bg1"/>
              </a:solidFill>
              <a:ln>
                <a:solidFill>
                  <a:srgbClr val="5F5F5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srgbClr val="FFFFFF"/>
                  </a:solidFill>
                  <a:ea typeface="ＭＳ Ｐゴシック" charset="-128"/>
                  <a:cs typeface="ＭＳ Ｐゴシック" charset="-128"/>
                </a:endParaRPr>
              </a:p>
            </p:txBody>
          </p:sp>
          <p:sp>
            <p:nvSpPr>
              <p:cNvPr id="12" name="Equal 11"/>
              <p:cNvSpPr/>
              <p:nvPr/>
            </p:nvSpPr>
            <p:spPr>
              <a:xfrm>
                <a:off x="5547445" y="3835585"/>
                <a:ext cx="830851" cy="735159"/>
              </a:xfrm>
              <a:prstGeom prst="mathEqual">
                <a:avLst/>
              </a:prstGeom>
              <a:solidFill>
                <a:schemeClr val="bg1"/>
              </a:solidFill>
              <a:ln>
                <a:solidFill>
                  <a:srgbClr val="5F5F5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srgbClr val="FFFFFF"/>
                  </a:solidFill>
                  <a:ea typeface="ＭＳ Ｐゴシック" charset="-128"/>
                  <a:cs typeface="ＭＳ Ｐゴシック" charset="-128"/>
                </a:endParaRPr>
              </a:p>
            </p:txBody>
          </p:sp>
          <p:sp>
            <p:nvSpPr>
              <p:cNvPr id="83984" name="TextBox 9"/>
              <p:cNvSpPr txBox="1">
                <a:spLocks noChangeArrowheads="1"/>
              </p:cNvSpPr>
              <p:nvPr/>
            </p:nvSpPr>
            <p:spPr bwMode="auto">
              <a:xfrm>
                <a:off x="6294273" y="3660023"/>
                <a:ext cx="2517773" cy="11907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 eaLnBrk="1" hangingPunct="1">
                  <a:lnSpc>
                    <a:spcPct val="80000"/>
                  </a:lnSpc>
                </a:pPr>
                <a:r>
                  <a:rPr lang="en-US" altLang="en-US" sz="2800" b="1">
                    <a:solidFill>
                      <a:srgbClr val="FF0000"/>
                    </a:solidFill>
                    <a:latin typeface="Arial" panose="020B0604020202020204" pitchFamily="34" charset="0"/>
                  </a:rPr>
                  <a:t>A Better Packaging</a:t>
                </a:r>
              </a:p>
              <a:p>
                <a:pPr algn="ctr" eaLnBrk="1" hangingPunct="1">
                  <a:lnSpc>
                    <a:spcPct val="80000"/>
                  </a:lnSpc>
                </a:pPr>
                <a:r>
                  <a:rPr lang="en-US" altLang="en-US" sz="2800" b="1">
                    <a:solidFill>
                      <a:srgbClr val="FF0000"/>
                    </a:solidFill>
                    <a:latin typeface="Arial" panose="020B0604020202020204" pitchFamily="34" charset="0"/>
                  </a:rPr>
                  <a:t>Choice</a:t>
                </a:r>
              </a:p>
            </p:txBody>
          </p:sp>
        </p:grpSp>
        <p:pic>
          <p:nvPicPr>
            <p:cNvPr id="83980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1099" y="3157057"/>
              <a:ext cx="1212578" cy="12539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3981" name="Picture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3058" y="3227544"/>
              <a:ext cx="1235254" cy="11931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83972" name="Picture 13" descr="carton3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438" y="776289"/>
            <a:ext cx="2501900" cy="442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3" name="Content Placeholder 2"/>
          <p:cNvSpPr txBox="1">
            <a:spLocks/>
          </p:cNvSpPr>
          <p:nvPr/>
        </p:nvSpPr>
        <p:spPr bwMode="auto">
          <a:xfrm>
            <a:off x="1674814" y="4329113"/>
            <a:ext cx="2054225" cy="29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Average 74% paper</a:t>
            </a: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Green PE for caps</a:t>
            </a: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Green PE for packaging coating </a:t>
            </a:r>
            <a:endParaRPr lang="en-GB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3974" name="Content Placeholder 2"/>
          <p:cNvSpPr txBox="1">
            <a:spLocks/>
          </p:cNvSpPr>
          <p:nvPr/>
        </p:nvSpPr>
        <p:spPr bwMode="auto">
          <a:xfrm>
            <a:off x="3879850" y="4260850"/>
            <a:ext cx="2012950" cy="29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Over 55% of US HH have access to carton recycling in 48 States </a:t>
            </a:r>
            <a:endParaRPr lang="en-GB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3975" name="TextBox 4"/>
          <p:cNvSpPr txBox="1">
            <a:spLocks noChangeArrowheads="1"/>
          </p:cNvSpPr>
          <p:nvPr/>
        </p:nvSpPr>
        <p:spPr bwMode="auto">
          <a:xfrm>
            <a:off x="1881188" y="2093914"/>
            <a:ext cx="1611312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6746" tIns="38373" rIns="76746" bIns="38373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99"/>
                </a:solidFill>
                <a:latin typeface="Arial" panose="020B0604020202020204" pitchFamily="34" charset="0"/>
              </a:rPr>
              <a:t>Renewability</a:t>
            </a:r>
          </a:p>
        </p:txBody>
      </p:sp>
      <p:sp>
        <p:nvSpPr>
          <p:cNvPr id="83976" name="TextBox 5"/>
          <p:cNvSpPr txBox="1">
            <a:spLocks noChangeArrowheads="1"/>
          </p:cNvSpPr>
          <p:nvPr/>
        </p:nvSpPr>
        <p:spPr bwMode="auto">
          <a:xfrm>
            <a:off x="4087813" y="2093914"/>
            <a:ext cx="12700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6746" tIns="38373" rIns="76746" bIns="38373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99"/>
                </a:solidFill>
                <a:latin typeface="Arial" panose="020B0604020202020204" pitchFamily="34" charset="0"/>
              </a:rPr>
              <a:t>Recycling</a:t>
            </a:r>
          </a:p>
        </p:txBody>
      </p:sp>
      <p:sp>
        <p:nvSpPr>
          <p:cNvPr id="83977" name="Title 17"/>
          <p:cNvSpPr>
            <a:spLocks noGrp="1"/>
          </p:cNvSpPr>
          <p:nvPr>
            <p:ph type="title"/>
          </p:nvPr>
        </p:nvSpPr>
        <p:spPr>
          <a:xfrm>
            <a:off x="683214" y="383668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Recycling Alone Is Not Enough</a:t>
            </a:r>
            <a:endParaRPr lang="en-GB" altLang="en-US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3978" name="Text Placeholder 20"/>
          <p:cNvSpPr>
            <a:spLocks noGrp="1"/>
          </p:cNvSpPr>
          <p:nvPr>
            <p:ph type="body" sz="quarter" idx="13"/>
          </p:nvPr>
        </p:nvSpPr>
        <p:spPr>
          <a:xfrm>
            <a:off x="335499" y="992189"/>
            <a:ext cx="7886165" cy="935038"/>
          </a:xfrm>
        </p:spPr>
        <p:txBody>
          <a:bodyPr/>
          <a:lstStyle/>
          <a:p>
            <a:pPr marL="0" indent="0" algn="ctr"/>
            <a:r>
              <a:rPr lang="en-US" altLang="en-US" dirty="0" smtClean="0"/>
              <a:t>Expanding carton recycling while increasing share of renewable content 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8499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Title 5"/>
          <p:cNvSpPr>
            <a:spLocks noGrp="1"/>
          </p:cNvSpPr>
          <p:nvPr>
            <p:ph type="title"/>
          </p:nvPr>
        </p:nvSpPr>
        <p:spPr>
          <a:xfrm>
            <a:off x="2317750" y="506628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Innovation </a:t>
            </a:r>
            <a:r>
              <a:rPr lang="en-US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</a:t>
            </a:r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Front End  </a:t>
            </a:r>
          </a:p>
        </p:txBody>
      </p:sp>
      <p:pic>
        <p:nvPicPr>
          <p:cNvPr id="86018" name="Picture 2" descr="http://www.thebodyshop.com/image/values-campaigns/cft/alcohol/Alcohol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8" y="1138238"/>
            <a:ext cx="8024812" cy="530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19" name="Picture 9" descr="TP_Slide8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650" y="2830514"/>
            <a:ext cx="4859338" cy="293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233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Title 5"/>
          <p:cNvSpPr>
            <a:spLocks noGrp="1"/>
          </p:cNvSpPr>
          <p:nvPr>
            <p:ph type="title"/>
          </p:nvPr>
        </p:nvSpPr>
        <p:spPr>
          <a:xfrm>
            <a:off x="1973081" y="536142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Advantages</a:t>
            </a:r>
          </a:p>
        </p:txBody>
      </p:sp>
      <p:pic>
        <p:nvPicPr>
          <p:cNvPr id="88066" name="Picture 7" descr="TP_Slide6B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143000"/>
            <a:ext cx="8847138" cy="224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625600" y="3378200"/>
            <a:ext cx="8805331" cy="28956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  <a:alpha val="68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782764" y="3413126"/>
            <a:ext cx="8516937" cy="2847975"/>
          </a:xfrm>
          <a:prstGeom prst="rect">
            <a:avLst/>
          </a:prstGeom>
          <a:noFill/>
        </p:spPr>
        <p:txBody>
          <a:bodyPr lIns="76736" tIns="38368" rIns="76736" bIns="38368">
            <a:spAutoFit/>
          </a:bodyPr>
          <a:lstStyle/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Long term business growth</a:t>
            </a:r>
            <a:r>
              <a:rPr lang="en-US" sz="2000" dirty="0">
                <a:solidFill>
                  <a:srgbClr val="FFFFFF"/>
                </a:solidFill>
              </a:rPr>
              <a:t>: Secured long term supply of resources, retailer pressure, consumer demand</a:t>
            </a:r>
          </a:p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Better risk management</a:t>
            </a:r>
            <a:r>
              <a:rPr lang="en-US" sz="2000" dirty="0">
                <a:solidFill>
                  <a:srgbClr val="FFFFFF"/>
                </a:solidFill>
              </a:rPr>
              <a:t>: More reliable supply chain with less business disruption around supply of resources, better ability to manage costs and experience less price volatility.</a:t>
            </a:r>
          </a:p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Brand equity and reputation</a:t>
            </a:r>
            <a:r>
              <a:rPr lang="en-US" sz="2000" dirty="0">
                <a:solidFill>
                  <a:srgbClr val="FFFFFF"/>
                </a:solidFill>
              </a:rPr>
              <a:t>: Ability to make an emotional connection with consumers as the awareness around resource scarcity grows; ability to meet climate change goals</a:t>
            </a:r>
          </a:p>
          <a:p>
            <a:pPr marL="0" lvl="1" defTabSz="914140">
              <a:defRPr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35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t>/ </a:t>
            </a:r>
            <a:fld id="{CB9E7892-7778-4D93-8DCB-C69E8C416A35}" type="slidenum"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pPr eaLnBrk="1" hangingPunct="1"/>
              <a:t>51</a:t>
            </a:fld>
            <a:endParaRPr lang="en-GB"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90114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58814"/>
            <a:ext cx="9144000" cy="559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24000" y="1"/>
            <a:ext cx="9144000" cy="658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67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26420" y="822410"/>
            <a:ext cx="6546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312F30"/>
                </a:solidFill>
                <a:latin typeface="Source Sans Pro"/>
                <a:hlinkClick r:id="rId2"/>
              </a:rPr>
              <a:t>BMW accelerates into the circular economy</a:t>
            </a:r>
            <a:endParaRPr lang="en-GB" sz="2400" b="1" i="0" dirty="0">
              <a:solidFill>
                <a:srgbClr val="312F30"/>
              </a:solidFill>
              <a:effectLst/>
              <a:latin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36072086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itle 1"/>
          <p:cNvSpPr>
            <a:spLocks noGrp="1"/>
          </p:cNvSpPr>
          <p:nvPr>
            <p:ph type="title"/>
          </p:nvPr>
        </p:nvSpPr>
        <p:spPr>
          <a:xfrm>
            <a:off x="1609855" y="303943"/>
            <a:ext cx="8162925" cy="720725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Way Forward</a:t>
            </a:r>
            <a:b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62" name="Picture 2" descr="Forrest in Brazi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47800"/>
            <a:ext cx="91440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282826" y="4368800"/>
            <a:ext cx="4105275" cy="2057400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3838" indent="-223838"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sz="2400" dirty="0">
                <a:solidFill>
                  <a:srgbClr val="FFFFFF"/>
                </a:solidFill>
              </a:rPr>
              <a:t>Consensus</a:t>
            </a:r>
          </a:p>
          <a:p>
            <a:pPr marL="223838" indent="-223838"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</a:rPr>
              <a:t> Collaborative Approaches</a:t>
            </a:r>
          </a:p>
          <a:p>
            <a:pPr marL="223838" indent="-223838"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</a:rPr>
              <a:t> Common Understanding</a:t>
            </a:r>
          </a:p>
        </p:txBody>
      </p:sp>
    </p:spTree>
    <p:extLst>
      <p:ext uri="{BB962C8B-B14F-4D97-AF65-F5344CB8AC3E}">
        <p14:creationId xmlns:p14="http://schemas.microsoft.com/office/powerpoint/2010/main" val="148865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26855</TotalTime>
  <Words>3154</Words>
  <Application>Microsoft Office PowerPoint</Application>
  <PresentationFormat>Widescreen</PresentationFormat>
  <Paragraphs>531</Paragraphs>
  <Slides>53</Slides>
  <Notes>28</Notes>
  <HiddenSlides>1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53</vt:i4>
      </vt:variant>
    </vt:vector>
  </HeadingPairs>
  <TitlesOfParts>
    <vt:vector size="72" baseType="lpstr">
      <vt:lpstr>MS PGothic</vt:lpstr>
      <vt:lpstr>MS PGothic</vt:lpstr>
      <vt:lpstr>Arial</vt:lpstr>
      <vt:lpstr>Arial Black</vt:lpstr>
      <vt:lpstr>Calibri</vt:lpstr>
      <vt:lpstr>Calibri Light</vt:lpstr>
      <vt:lpstr>Gill Sans MT Condensed</vt:lpstr>
      <vt:lpstr>Helvetica Neue</vt:lpstr>
      <vt:lpstr>Helvetica Neue Light</vt:lpstr>
      <vt:lpstr>HP Simplified</vt:lpstr>
      <vt:lpstr>Lucida Grande</vt:lpstr>
      <vt:lpstr>Osaka</vt:lpstr>
      <vt:lpstr>Source Sans Pro</vt:lpstr>
      <vt:lpstr>Times New Roman</vt:lpstr>
      <vt:lpstr>ヒラギノ角ゴ Pro W3</vt:lpstr>
      <vt:lpstr>Office Theme</vt:lpstr>
      <vt:lpstr>1_Office Theme</vt:lpstr>
      <vt:lpstr>2_Office Theme</vt:lpstr>
      <vt:lpstr>3_Office Theme</vt:lpstr>
      <vt:lpstr>Circular Economy, Logistics, Supply Chain Management, Transportation and Motorsport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REIMAGINING THE FUTURE OF BUSINESS</vt:lpstr>
      <vt:lpstr>PowerPoint Presentation</vt:lpstr>
      <vt:lpstr>PowerPoint Presentation</vt:lpstr>
      <vt:lpstr>PowerPoint Presentation</vt:lpstr>
      <vt:lpstr>PowerPoint Presentation</vt:lpstr>
      <vt:lpstr>Outline</vt:lpstr>
      <vt:lpstr>Learning outcomes</vt:lpstr>
      <vt:lpstr>Role of reverse logistics in returns management</vt:lpstr>
      <vt:lpstr>Product returns management</vt:lpstr>
      <vt:lpstr>Path of returned products and materials</vt:lpstr>
      <vt:lpstr>Product recovery and waste management</vt:lpstr>
      <vt:lpstr>Differences between forward and reverse logistics – management </vt:lpstr>
      <vt:lpstr>Differences between forward and reverse logistics – costs </vt:lpstr>
      <vt:lpstr>Information management challenges of reverse logistics</vt:lpstr>
      <vt:lpstr>Life-cycle assessment (LCA)</vt:lpstr>
      <vt:lpstr>Stages in the reverse logistics process</vt:lpstr>
      <vt:lpstr>Logistics and the environment (1)</vt:lpstr>
      <vt:lpstr>Logistics and the environment (2)</vt:lpstr>
      <vt:lpstr>Logistics and the environment (3)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“Closed loop” recycled plastic progression</vt:lpstr>
      <vt:lpstr>Keys to HP’s “closed loop” recycling success</vt:lpstr>
      <vt:lpstr>PowerPoint Presentation</vt:lpstr>
      <vt:lpstr>PowerPoint Presentation</vt:lpstr>
      <vt:lpstr> </vt:lpstr>
      <vt:lpstr>Developing and Deploying Best Practices  </vt:lpstr>
      <vt:lpstr>Recycling Alone Is Not Enough</vt:lpstr>
      <vt:lpstr>Innovation on the Front End  </vt:lpstr>
      <vt:lpstr>Advantages</vt:lpstr>
      <vt:lpstr>PowerPoint Presentation</vt:lpstr>
      <vt:lpstr>PowerPoint Presentation</vt:lpstr>
      <vt:lpstr>The Way Forward </vt:lpstr>
    </vt:vector>
  </TitlesOfParts>
  <Company>University of Sussex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Alexander</dc:creator>
  <cp:lastModifiedBy>Irina Neaga</cp:lastModifiedBy>
  <cp:revision>73</cp:revision>
  <dcterms:created xsi:type="dcterms:W3CDTF">2018-05-31T10:23:26Z</dcterms:created>
  <dcterms:modified xsi:type="dcterms:W3CDTF">2020-10-25T21:01:21Z</dcterms:modified>
</cp:coreProperties>
</file>