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7" r:id="rId2"/>
    <p:sldId id="256" r:id="rId3"/>
    <p:sldId id="259" r:id="rId4"/>
    <p:sldId id="261" r:id="rId5"/>
    <p:sldId id="262" r:id="rId6"/>
    <p:sldId id="263" r:id="rId7"/>
    <p:sldId id="266" r:id="rId8"/>
    <p:sldId id="286" r:id="rId9"/>
    <p:sldId id="269" r:id="rId10"/>
    <p:sldId id="271" r:id="rId11"/>
    <p:sldId id="272" r:id="rId12"/>
    <p:sldId id="273" r:id="rId13"/>
    <p:sldId id="274" r:id="rId14"/>
    <p:sldId id="287" r:id="rId15"/>
    <p:sldId id="275" r:id="rId16"/>
    <p:sldId id="277" r:id="rId17"/>
    <p:sldId id="278" r:id="rId18"/>
    <p:sldId id="279" r:id="rId19"/>
    <p:sldId id="280" r:id="rId20"/>
    <p:sldId id="282" r:id="rId21"/>
    <p:sldId id="281" r:id="rId22"/>
    <p:sldId id="285" r:id="rId23"/>
  </p:sldIdLst>
  <p:sldSz cx="9144000" cy="6858000" type="screen4x3"/>
  <p:notesSz cx="7099300" cy="10234613"/>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572" y="-4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8C59663-B581-429A-BE64-A970AB623FDA}" type="slidenum">
              <a:rPr lang="en-GB" smtClean="0"/>
              <a:pPr>
                <a:defRPr/>
              </a:pPr>
              <a:t>‹#›</a:t>
            </a:fld>
            <a:endParaRPr lang="en-GB"/>
          </a:p>
        </p:txBody>
      </p:sp>
    </p:spTree>
    <p:extLst>
      <p:ext uri="{BB962C8B-B14F-4D97-AF65-F5344CB8AC3E}">
        <p14:creationId xmlns:p14="http://schemas.microsoft.com/office/powerpoint/2010/main" val="1728723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BF746EB-A10E-487F-B439-702C1D0A2392}" type="slidenum">
              <a:rPr lang="en-GB" smtClean="0"/>
              <a:pPr>
                <a:defRPr/>
              </a:pPr>
              <a:t>‹#›</a:t>
            </a:fld>
            <a:endParaRPr lang="en-GB"/>
          </a:p>
        </p:txBody>
      </p:sp>
    </p:spTree>
    <p:extLst>
      <p:ext uri="{BB962C8B-B14F-4D97-AF65-F5344CB8AC3E}">
        <p14:creationId xmlns:p14="http://schemas.microsoft.com/office/powerpoint/2010/main" val="1783791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1D72C90-5EFD-4A1D-B3C7-F4E5359BB0F8}" type="slidenum">
              <a:rPr lang="en-GB" smtClean="0"/>
              <a:pPr>
                <a:defRPr/>
              </a:pPr>
              <a:t>‹#›</a:t>
            </a:fld>
            <a:endParaRPr lang="en-GB"/>
          </a:p>
        </p:txBody>
      </p:sp>
    </p:spTree>
    <p:extLst>
      <p:ext uri="{BB962C8B-B14F-4D97-AF65-F5344CB8AC3E}">
        <p14:creationId xmlns:p14="http://schemas.microsoft.com/office/powerpoint/2010/main" val="355790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9FAC03B-D691-4DEC-B8F6-1A1A15049491}" type="slidenum">
              <a:rPr lang="en-GB" smtClean="0"/>
              <a:pPr>
                <a:defRPr/>
              </a:pPr>
              <a:t>‹#›</a:t>
            </a:fld>
            <a:endParaRPr lang="en-GB"/>
          </a:p>
        </p:txBody>
      </p:sp>
    </p:spTree>
    <p:extLst>
      <p:ext uri="{BB962C8B-B14F-4D97-AF65-F5344CB8AC3E}">
        <p14:creationId xmlns:p14="http://schemas.microsoft.com/office/powerpoint/2010/main" val="271106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B998A280-9D56-400E-8180-2FBA72D13676}" type="slidenum">
              <a:rPr lang="en-GB" smtClean="0"/>
              <a:pPr>
                <a:defRPr/>
              </a:pPr>
              <a:t>‹#›</a:t>
            </a:fld>
            <a:endParaRPr lang="en-GB"/>
          </a:p>
        </p:txBody>
      </p:sp>
    </p:spTree>
    <p:extLst>
      <p:ext uri="{BB962C8B-B14F-4D97-AF65-F5344CB8AC3E}">
        <p14:creationId xmlns:p14="http://schemas.microsoft.com/office/powerpoint/2010/main" val="2551503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C5C7004D-1C38-4DA7-A946-E5FC72818F9C}" type="slidenum">
              <a:rPr lang="en-GB" smtClean="0"/>
              <a:pPr>
                <a:defRPr/>
              </a:pPr>
              <a:t>‹#›</a:t>
            </a:fld>
            <a:endParaRPr lang="en-GB"/>
          </a:p>
        </p:txBody>
      </p:sp>
    </p:spTree>
    <p:extLst>
      <p:ext uri="{BB962C8B-B14F-4D97-AF65-F5344CB8AC3E}">
        <p14:creationId xmlns:p14="http://schemas.microsoft.com/office/powerpoint/2010/main" val="2531553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E28A6D74-0F42-477B-8BCA-5317386F4B32}" type="slidenum">
              <a:rPr lang="en-GB" smtClean="0"/>
              <a:pPr>
                <a:defRPr/>
              </a:pPr>
              <a:t>‹#›</a:t>
            </a:fld>
            <a:endParaRPr lang="en-GB"/>
          </a:p>
        </p:txBody>
      </p:sp>
    </p:spTree>
    <p:extLst>
      <p:ext uri="{BB962C8B-B14F-4D97-AF65-F5344CB8AC3E}">
        <p14:creationId xmlns:p14="http://schemas.microsoft.com/office/powerpoint/2010/main" val="2775030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AD70ECA-1A30-4CB3-A4C3-A570C7EA8C27}" type="slidenum">
              <a:rPr lang="en-GB" smtClean="0"/>
              <a:pPr>
                <a:defRPr/>
              </a:pPr>
              <a:t>‹#›</a:t>
            </a:fld>
            <a:endParaRPr lang="en-GB"/>
          </a:p>
        </p:txBody>
      </p:sp>
    </p:spTree>
    <p:extLst>
      <p:ext uri="{BB962C8B-B14F-4D97-AF65-F5344CB8AC3E}">
        <p14:creationId xmlns:p14="http://schemas.microsoft.com/office/powerpoint/2010/main" val="2301827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93DD204A-4F7A-4876-B4D5-DA28E06EFE4A}" type="slidenum">
              <a:rPr lang="en-GB" smtClean="0"/>
              <a:pPr>
                <a:defRPr/>
              </a:pPr>
              <a:t>‹#›</a:t>
            </a:fld>
            <a:endParaRPr lang="en-GB"/>
          </a:p>
        </p:txBody>
      </p:sp>
    </p:spTree>
    <p:extLst>
      <p:ext uri="{BB962C8B-B14F-4D97-AF65-F5344CB8AC3E}">
        <p14:creationId xmlns:p14="http://schemas.microsoft.com/office/powerpoint/2010/main" val="3701603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63663C6-1C48-41C9-841D-C155ADC8A7AF}" type="slidenum">
              <a:rPr lang="en-GB" smtClean="0"/>
              <a:pPr>
                <a:defRPr/>
              </a:pPr>
              <a:t>‹#›</a:t>
            </a:fld>
            <a:endParaRPr lang="en-GB"/>
          </a:p>
        </p:txBody>
      </p:sp>
    </p:spTree>
    <p:extLst>
      <p:ext uri="{BB962C8B-B14F-4D97-AF65-F5344CB8AC3E}">
        <p14:creationId xmlns:p14="http://schemas.microsoft.com/office/powerpoint/2010/main" val="1512579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C77AAC8-93C0-45FC-B54D-642D24C92EA3}" type="slidenum">
              <a:rPr lang="en-GB" smtClean="0"/>
              <a:pPr>
                <a:defRPr/>
              </a:pPr>
              <a:t>‹#›</a:t>
            </a:fld>
            <a:endParaRPr lang="en-GB"/>
          </a:p>
        </p:txBody>
      </p:sp>
    </p:spTree>
    <p:extLst>
      <p:ext uri="{BB962C8B-B14F-4D97-AF65-F5344CB8AC3E}">
        <p14:creationId xmlns:p14="http://schemas.microsoft.com/office/powerpoint/2010/main" val="4225857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6C84568-744B-401A-BBFE-8A4292C15705}" type="slidenum">
              <a:rPr lang="en-GB" smtClean="0"/>
              <a:pPr>
                <a:defRPr/>
              </a:pPr>
              <a:t>‹#›</a:t>
            </a:fld>
            <a:endParaRPr lang="en-GB"/>
          </a:p>
        </p:txBody>
      </p:sp>
    </p:spTree>
    <p:extLst>
      <p:ext uri="{BB962C8B-B14F-4D97-AF65-F5344CB8AC3E}">
        <p14:creationId xmlns:p14="http://schemas.microsoft.com/office/powerpoint/2010/main" val="1606557201"/>
      </p:ext>
    </p:extLst>
  </p:cSld>
  <p:clrMap bg1="dk1" tx1="lt1" bg2="dk2" tx2="lt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ctrTitle"/>
          </p:nvPr>
        </p:nvSpPr>
        <p:spPr/>
        <p:txBody>
          <a:bodyPr/>
          <a:lstStyle/>
          <a:p>
            <a:pPr eaLnBrk="1" hangingPunct="1"/>
            <a:r>
              <a:rPr lang="en-GB" altLang="en-US" b="1" smtClean="0"/>
              <a:t>Sparta from Tegea to Mantineia</a:t>
            </a:r>
          </a:p>
        </p:txBody>
      </p:sp>
      <p:sp>
        <p:nvSpPr>
          <p:cNvPr id="6146" name="Rectangle 3"/>
          <p:cNvSpPr>
            <a:spLocks noGrp="1" noChangeArrowheads="1"/>
          </p:cNvSpPr>
          <p:nvPr>
            <p:ph type="subTitle" idx="1"/>
          </p:nvPr>
        </p:nvSpPr>
        <p:spPr/>
        <p:txBody>
          <a:bodyPr/>
          <a:lstStyle/>
          <a:p>
            <a:pPr eaLnBrk="1" hangingPunct="1"/>
            <a:r>
              <a:rPr lang="en-GB" altLang="en-US" i="1" smtClean="0"/>
              <a:t>Neither Same nor Different</a:t>
            </a:r>
            <a:endParaRPr lang="en-GB" altLang="en-US" sz="2000" smtClean="0"/>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title"/>
          </p:nvPr>
        </p:nvSpPr>
        <p:spPr>
          <a:xfrm>
            <a:off x="571500" y="0"/>
            <a:ext cx="7772400" cy="1143000"/>
          </a:xfrm>
        </p:spPr>
        <p:txBody>
          <a:bodyPr/>
          <a:lstStyle/>
          <a:p>
            <a:pPr eaLnBrk="1" hangingPunct="1"/>
            <a:r>
              <a:rPr lang="en-GB" altLang="en-US" smtClean="0"/>
              <a:t>Women in the Greek world </a:t>
            </a:r>
          </a:p>
        </p:txBody>
      </p:sp>
      <p:sp>
        <p:nvSpPr>
          <p:cNvPr id="7171" name="Rectangle 8"/>
          <p:cNvSpPr>
            <a:spLocks noGrp="1" noChangeArrowheads="1"/>
          </p:cNvSpPr>
          <p:nvPr>
            <p:ph idx="1"/>
          </p:nvPr>
        </p:nvSpPr>
        <p:spPr>
          <a:xfrm>
            <a:off x="457200" y="1600200"/>
            <a:ext cx="4835525" cy="5068888"/>
          </a:xfrm>
        </p:spPr>
        <p:txBody>
          <a:bodyPr/>
          <a:lstStyle/>
          <a:p>
            <a:pPr eaLnBrk="1" hangingPunct="1"/>
            <a:r>
              <a:rPr lang="en-GB" altLang="en-US" smtClean="0"/>
              <a:t>The common image of women in the Greek world is that of the Athenian upper class woman.</a:t>
            </a:r>
          </a:p>
          <a:p>
            <a:pPr eaLnBrk="1" hangingPunct="1"/>
            <a:r>
              <a:rPr lang="en-GB" altLang="en-US" smtClean="0"/>
              <a:t>This common image is of women who never leave the house and spend their days weaving. </a:t>
            </a:r>
          </a:p>
        </p:txBody>
      </p:sp>
      <p:pic>
        <p:nvPicPr>
          <p:cNvPr id="717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1196975"/>
            <a:ext cx="3162300" cy="554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pPr eaLnBrk="1" fontAlgn="auto" hangingPunct="1">
              <a:spcAft>
                <a:spcPts val="0"/>
              </a:spcAft>
              <a:defRPr/>
            </a:pPr>
            <a:r>
              <a:rPr lang="en-GB"/>
              <a:t>The “Typical” Athenian Upper Class Woman</a:t>
            </a:r>
          </a:p>
        </p:txBody>
      </p:sp>
      <p:sp>
        <p:nvSpPr>
          <p:cNvPr id="8195" name="Rectangle 3"/>
          <p:cNvSpPr>
            <a:spLocks noGrp="1" noChangeArrowheads="1"/>
          </p:cNvSpPr>
          <p:nvPr>
            <p:ph idx="1"/>
          </p:nvPr>
        </p:nvSpPr>
        <p:spPr/>
        <p:txBody>
          <a:bodyPr/>
          <a:lstStyle/>
          <a:p>
            <a:pPr eaLnBrk="1" hangingPunct="1"/>
            <a:r>
              <a:rPr lang="en-GB" altLang="en-US" dirty="0" smtClean="0"/>
              <a:t>Hearing that the boy was at my house, he came there at night in a drunken state, broke down the doors, and entered the women's rooms: within were my sister and my nieces, </a:t>
            </a:r>
            <a:r>
              <a:rPr lang="en-GB" altLang="en-US" b="1" u="sng" dirty="0" smtClean="0"/>
              <a:t>whose lives have been so well-ordered that they are ashamed to be seen even by their kinsmen</a:t>
            </a:r>
            <a:r>
              <a:rPr lang="en-GB" altLang="en-US" dirty="0" smtClean="0"/>
              <a:t>. </a:t>
            </a:r>
            <a:r>
              <a:rPr lang="en-GB" altLang="en-US" dirty="0" err="1" smtClean="0"/>
              <a:t>Lysias</a:t>
            </a:r>
            <a:r>
              <a:rPr lang="en-GB" altLang="en-US" dirty="0" smtClean="0"/>
              <a:t> 3.6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mtClean="0"/>
              <a:t>Typical and Atypical in Athens </a:t>
            </a:r>
          </a:p>
        </p:txBody>
      </p:sp>
      <p:sp>
        <p:nvSpPr>
          <p:cNvPr id="9219" name="Rectangle 3"/>
          <p:cNvSpPr>
            <a:spLocks noGrp="1" noChangeArrowheads="1"/>
          </p:cNvSpPr>
          <p:nvPr>
            <p:ph idx="1"/>
          </p:nvPr>
        </p:nvSpPr>
        <p:spPr/>
        <p:txBody>
          <a:bodyPr/>
          <a:lstStyle/>
          <a:p>
            <a:pPr eaLnBrk="1" hangingPunct="1">
              <a:lnSpc>
                <a:spcPct val="90000"/>
              </a:lnSpc>
            </a:pPr>
            <a:r>
              <a:rPr lang="en-GB" altLang="en-US" smtClean="0"/>
              <a:t>There is no such thing as a typical woman in Athens.</a:t>
            </a:r>
          </a:p>
          <a:p>
            <a:pPr eaLnBrk="1" hangingPunct="1">
              <a:lnSpc>
                <a:spcPct val="90000"/>
              </a:lnSpc>
            </a:pPr>
            <a:r>
              <a:rPr lang="en-GB" altLang="en-US" smtClean="0"/>
              <a:t>Even within the upper classes, there are differences in how women are treated and how they are presented to other men.</a:t>
            </a:r>
          </a:p>
          <a:p>
            <a:pPr eaLnBrk="1" hangingPunct="1">
              <a:lnSpc>
                <a:spcPct val="90000"/>
              </a:lnSpc>
            </a:pPr>
            <a:r>
              <a:rPr lang="en-GB" altLang="en-US" smtClean="0"/>
              <a:t>For the lower classes of course, it is impossible to assume that women did not exit the house or did not contribute in the personnel of the oikos.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68313" y="-171450"/>
            <a:ext cx="8229600" cy="1143000"/>
          </a:xfrm>
        </p:spPr>
        <p:txBody>
          <a:bodyPr/>
          <a:lstStyle/>
          <a:p>
            <a:pPr eaLnBrk="1" hangingPunct="1"/>
            <a:r>
              <a:rPr lang="en-GB" altLang="en-US" smtClean="0"/>
              <a:t>The Athenian view of Sparta </a:t>
            </a:r>
          </a:p>
        </p:txBody>
      </p:sp>
      <p:sp>
        <p:nvSpPr>
          <p:cNvPr id="10243" name="Rectangle 3"/>
          <p:cNvSpPr>
            <a:spLocks noGrp="1" noChangeArrowheads="1"/>
          </p:cNvSpPr>
          <p:nvPr>
            <p:ph idx="1"/>
          </p:nvPr>
        </p:nvSpPr>
        <p:spPr>
          <a:xfrm>
            <a:off x="107950" y="1285875"/>
            <a:ext cx="9036050" cy="5383213"/>
          </a:xfrm>
        </p:spPr>
        <p:txBody>
          <a:bodyPr/>
          <a:lstStyle/>
          <a:p>
            <a:pPr eaLnBrk="1" hangingPunct="1">
              <a:lnSpc>
                <a:spcPct val="80000"/>
              </a:lnSpc>
            </a:pPr>
            <a:r>
              <a:rPr lang="en-GB" altLang="en-US" sz="2400" dirty="0" smtClean="0"/>
              <a:t>First, to begin at the beginning, I will take the begetting of children. In other states the girls who are destined to become mothers and are brought up in the approved fashion, live on the very plainest fare, with a most meagre allowance of delicacies. Wine is either </a:t>
            </a:r>
            <a:r>
              <a:rPr lang="en-GB" altLang="en-US" sz="2400" dirty="0" err="1" smtClean="0"/>
              <a:t>witheld</a:t>
            </a:r>
            <a:r>
              <a:rPr lang="en-GB" altLang="en-US" sz="2400" dirty="0" smtClean="0"/>
              <a:t> altogether, or, if allowed them, is diluted with water. </a:t>
            </a:r>
            <a:r>
              <a:rPr lang="en-GB" altLang="en-US" sz="2400" b="1" u="sng" dirty="0" smtClean="0"/>
              <a:t>The rest of the Greeks expect their girls to imitate the sedentary life that is typical of handicraftsmen -- to keep quiet and do wool-work</a:t>
            </a:r>
            <a:r>
              <a:rPr lang="en-GB" altLang="en-US" sz="2400" u="sng" dirty="0" smtClean="0"/>
              <a:t>. </a:t>
            </a:r>
            <a:r>
              <a:rPr lang="en-GB" altLang="en-US" sz="2400" dirty="0" smtClean="0"/>
              <a:t>How, then, is it to be expected that women so brought up will bear fine children? [4] But Lycurgus thought the labour of slave women sufficient to supply clothing. He believed motherhood to be the most important function of freeborn woman. </a:t>
            </a:r>
            <a:r>
              <a:rPr lang="en-GB" altLang="en-US" sz="2400" b="1" u="sng" dirty="0" smtClean="0"/>
              <a:t>Therefore, in the first place, he insisted on physical training for the female no less than for the male sex</a:t>
            </a:r>
            <a:r>
              <a:rPr lang="en-GB" altLang="en-US" sz="2400" u="sng" dirty="0" smtClean="0"/>
              <a:t>:</a:t>
            </a:r>
            <a:r>
              <a:rPr lang="en-GB" altLang="en-US" sz="2400" dirty="0" smtClean="0"/>
              <a:t> moreover, he instituted races and trials of strength for women competitors as for men, believing that if both parents are strong they produce more vigorous offspring. Xenophon </a:t>
            </a:r>
            <a:r>
              <a:rPr lang="en-GB" altLang="en-US" sz="2400" i="1" dirty="0" smtClean="0"/>
              <a:t>Spartan Constitution</a:t>
            </a:r>
            <a:r>
              <a:rPr lang="en-GB" altLang="en-US" sz="2400" dirty="0" smtClean="0"/>
              <a:t> 1.3-4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mtClean="0"/>
              <a:t>The Athenian View of Sparta </a:t>
            </a:r>
          </a:p>
        </p:txBody>
      </p:sp>
      <p:sp>
        <p:nvSpPr>
          <p:cNvPr id="11267" name="Rectangle 3"/>
          <p:cNvSpPr>
            <a:spLocks noGrp="1" noChangeArrowheads="1"/>
          </p:cNvSpPr>
          <p:nvPr>
            <p:ph idx="1"/>
          </p:nvPr>
        </p:nvSpPr>
        <p:spPr>
          <a:xfrm>
            <a:off x="457200" y="1600200"/>
            <a:ext cx="8229600" cy="4997450"/>
          </a:xfrm>
        </p:spPr>
        <p:txBody>
          <a:bodyPr/>
          <a:lstStyle/>
          <a:p>
            <a:pPr eaLnBrk="1" hangingPunct="1">
              <a:lnSpc>
                <a:spcPct val="90000"/>
              </a:lnSpc>
            </a:pPr>
            <a:r>
              <a:rPr lang="en-GB" altLang="en-US" smtClean="0"/>
              <a:t>Xenophon was pro-Spartan but he was born and raised in Athens.</a:t>
            </a:r>
          </a:p>
          <a:p>
            <a:pPr eaLnBrk="1" hangingPunct="1">
              <a:lnSpc>
                <a:spcPct val="90000"/>
              </a:lnSpc>
            </a:pPr>
            <a:r>
              <a:rPr lang="en-GB" altLang="en-US" smtClean="0"/>
              <a:t>Interestingly, he considers that the common Athenian upper class attitude towards women is less successful than the Spartan one.</a:t>
            </a:r>
          </a:p>
          <a:p>
            <a:pPr eaLnBrk="1" hangingPunct="1">
              <a:lnSpc>
                <a:spcPct val="90000"/>
              </a:lnSpc>
            </a:pPr>
            <a:r>
              <a:rPr lang="en-GB" altLang="en-US" smtClean="0"/>
              <a:t>Note, however, that the woman shut in the house doing wool-working is the </a:t>
            </a:r>
            <a:r>
              <a:rPr lang="en-GB" altLang="en-US" u="sng" smtClean="0"/>
              <a:t>upper</a:t>
            </a:r>
            <a:r>
              <a:rPr lang="en-GB" altLang="en-US" smtClean="0"/>
              <a:t> class woman. Lower-class women worked for a living.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mtClean="0"/>
              <a:t>Women in Early Sparta </a:t>
            </a:r>
          </a:p>
        </p:txBody>
      </p:sp>
      <p:sp>
        <p:nvSpPr>
          <p:cNvPr id="12291" name="Rectangle 3"/>
          <p:cNvSpPr>
            <a:spLocks noGrp="1" noChangeArrowheads="1"/>
          </p:cNvSpPr>
          <p:nvPr>
            <p:ph sz="half" idx="1"/>
          </p:nvPr>
        </p:nvSpPr>
        <p:spPr/>
        <p:txBody>
          <a:bodyPr>
            <a:noAutofit/>
          </a:bodyPr>
          <a:lstStyle/>
          <a:p>
            <a:pPr eaLnBrk="1" hangingPunct="1">
              <a:lnSpc>
                <a:spcPct val="80000"/>
              </a:lnSpc>
            </a:pPr>
            <a:r>
              <a:rPr lang="en-GB" altLang="en-US" sz="2000" dirty="0" smtClean="0"/>
              <a:t>Vendettas end among the gods.</a:t>
            </a:r>
            <a:br>
              <a:rPr lang="en-GB" altLang="en-US" sz="2000" dirty="0" smtClean="0"/>
            </a:br>
            <a:r>
              <a:rPr lang="en-GB" altLang="en-US" sz="2000" dirty="0" smtClean="0"/>
              <a:t>Serenity's against the odds.</a:t>
            </a:r>
            <a:br>
              <a:rPr lang="en-GB" altLang="en-US" sz="2000" dirty="0" smtClean="0"/>
            </a:br>
            <a:r>
              <a:rPr lang="en-GB" altLang="en-US" sz="2000" dirty="0" smtClean="0"/>
              <a:t>But weave and anguish is your thread.</a:t>
            </a:r>
            <a:br>
              <a:rPr lang="en-GB" altLang="en-US" sz="2000" dirty="0" smtClean="0"/>
            </a:br>
            <a:r>
              <a:rPr lang="en-GB" altLang="en-US" sz="2000" dirty="0" err="1" smtClean="0"/>
              <a:t>Agido's</a:t>
            </a:r>
            <a:r>
              <a:rPr lang="en-GB" altLang="en-US" sz="2000" dirty="0" smtClean="0"/>
              <a:t> light I sing instead,</a:t>
            </a:r>
            <a:br>
              <a:rPr lang="en-GB" altLang="en-US" sz="2000" dirty="0" smtClean="0"/>
            </a:br>
            <a:r>
              <a:rPr lang="en-GB" altLang="en-US" sz="2000" dirty="0" smtClean="0"/>
              <a:t>Which is the sun's, and she our sun;</a:t>
            </a:r>
            <a:br>
              <a:rPr lang="en-GB" altLang="en-US" sz="2000" dirty="0" smtClean="0"/>
            </a:br>
            <a:r>
              <a:rPr lang="en-GB" altLang="en-US" sz="2000" dirty="0" smtClean="0"/>
              <a:t>They shine, we cannot tell which one.</a:t>
            </a:r>
            <a:br>
              <a:rPr lang="en-GB" altLang="en-US" sz="2000" dirty="0" smtClean="0"/>
            </a:br>
            <a:r>
              <a:rPr lang="en-GB" altLang="en-US" sz="2000" dirty="0" smtClean="0"/>
              <a:t>And yet I must not praise her so:</a:t>
            </a:r>
            <a:br>
              <a:rPr lang="en-GB" altLang="en-US" sz="2000" dirty="0" smtClean="0"/>
            </a:br>
            <a:r>
              <a:rPr lang="en-GB" altLang="en-US" sz="2000" dirty="0" smtClean="0"/>
              <a:t>One lovelier than </a:t>
            </a:r>
            <a:r>
              <a:rPr lang="en-GB" altLang="en-US" sz="2000" dirty="0" err="1" smtClean="0"/>
              <a:t>Agido</a:t>
            </a:r>
            <a:r>
              <a:rPr lang="en-GB" altLang="en-US" sz="2000" dirty="0" smtClean="0"/>
              <a:t/>
            </a:r>
            <a:br>
              <a:rPr lang="en-GB" altLang="en-US" sz="2000" dirty="0" smtClean="0"/>
            </a:br>
            <a:r>
              <a:rPr lang="en-GB" altLang="en-US" sz="2000" dirty="0" smtClean="0"/>
              <a:t>Must have first praise. Choirmaster, she,</a:t>
            </a:r>
            <a:br>
              <a:rPr lang="en-GB" altLang="en-US" sz="2000" dirty="0" smtClean="0"/>
            </a:br>
            <a:r>
              <a:rPr lang="en-GB" altLang="en-US" sz="2000" dirty="0" smtClean="0"/>
              <a:t>Dazzling as when a stallion, he</a:t>
            </a:r>
            <a:br>
              <a:rPr lang="en-GB" altLang="en-US" sz="2000" dirty="0" smtClean="0"/>
            </a:br>
            <a:r>
              <a:rPr lang="en-GB" altLang="en-US" sz="2000" dirty="0" smtClean="0"/>
              <a:t>Runs beside his stateliest mare,</a:t>
            </a:r>
            <a:br>
              <a:rPr lang="en-GB" altLang="en-US" sz="2000" dirty="0" smtClean="0"/>
            </a:br>
            <a:r>
              <a:rPr lang="en-GB" altLang="en-US" sz="2000" dirty="0" smtClean="0"/>
              <a:t>Outshines us all, O no compare!</a:t>
            </a:r>
            <a:br>
              <a:rPr lang="en-GB" altLang="en-US" sz="2000" dirty="0" smtClean="0"/>
            </a:br>
            <a:r>
              <a:rPr lang="en-GB" altLang="en-US" sz="2000" dirty="0" smtClean="0"/>
              <a:t>A race-horse, she, a champion blood</a:t>
            </a:r>
            <a:br>
              <a:rPr lang="en-GB" altLang="en-US" sz="2000" dirty="0" smtClean="0"/>
            </a:br>
            <a:r>
              <a:rPr lang="en-GB" altLang="en-US" sz="2000" dirty="0" smtClean="0"/>
              <a:t>Long-tailed </a:t>
            </a:r>
            <a:r>
              <a:rPr lang="en-GB" altLang="en-US" sz="2000" dirty="0" err="1" smtClean="0"/>
              <a:t>Paphlagonian</a:t>
            </a:r>
            <a:r>
              <a:rPr lang="en-GB" altLang="en-US" sz="2000" dirty="0" smtClean="0"/>
              <a:t> stud. </a:t>
            </a:r>
            <a:r>
              <a:rPr lang="en-GB" altLang="en-US" sz="2000" dirty="0" err="1" smtClean="0"/>
              <a:t>Alkman</a:t>
            </a:r>
            <a:r>
              <a:rPr lang="en-GB" altLang="en-US" sz="2000" dirty="0" smtClean="0"/>
              <a:t> 1.39-49</a:t>
            </a:r>
          </a:p>
        </p:txBody>
      </p:sp>
      <p:sp>
        <p:nvSpPr>
          <p:cNvPr id="12292" name="Content Placeholder 3"/>
          <p:cNvSpPr>
            <a:spLocks noGrp="1"/>
          </p:cNvSpPr>
          <p:nvPr>
            <p:ph sz="half" idx="2"/>
          </p:nvPr>
        </p:nvSpPr>
        <p:spPr/>
        <p:txBody>
          <a:bodyPr>
            <a:normAutofit fontScale="92500" lnSpcReduction="20000"/>
          </a:bodyPr>
          <a:lstStyle/>
          <a:p>
            <a:pPr eaLnBrk="1" hangingPunct="1"/>
            <a:r>
              <a:rPr lang="en-GB" altLang="en-US" smtClean="0"/>
              <a:t>From the little information surviving (mainly the poems of Alkman), in the archaic period, Spartan women appear to be no different from women in other parts of the Greek world.</a:t>
            </a:r>
          </a:p>
          <a:p>
            <a:pPr eaLnBrk="1" hangingPunct="1"/>
            <a:r>
              <a:rPr lang="en-GB" altLang="en-US" smtClean="0"/>
              <a:t>They take part in religious festivals and have associations of their own; something similar is known for archaic Lesbos.</a:t>
            </a:r>
          </a:p>
          <a:p>
            <a:pPr>
              <a:buFont typeface="Wingdings 2" pitchFamily="18" charset="2"/>
              <a:buNone/>
            </a:pPr>
            <a:endParaRPr lang="en-GB" alt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0" y="333375"/>
            <a:ext cx="7772400" cy="476250"/>
          </a:xfrm>
        </p:spPr>
        <p:txBody>
          <a:bodyPr>
            <a:normAutofit fontScale="90000"/>
          </a:bodyPr>
          <a:lstStyle/>
          <a:p>
            <a:r>
              <a:rPr lang="en-GB" altLang="en-US" smtClean="0"/>
              <a:t>Representations of archaic women</a:t>
            </a:r>
          </a:p>
        </p:txBody>
      </p:sp>
      <p:pic>
        <p:nvPicPr>
          <p:cNvPr id="133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268413"/>
            <a:ext cx="4049712"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4"/>
          <p:cNvSpPr txBox="1">
            <a:spLocks noChangeArrowheads="1"/>
          </p:cNvSpPr>
          <p:nvPr/>
        </p:nvSpPr>
        <p:spPr bwMode="auto">
          <a:xfrm>
            <a:off x="4306888" y="1196975"/>
            <a:ext cx="414655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Base of stele, 6th century BCE. </a:t>
            </a:r>
          </a:p>
          <a:p>
            <a:pPr eaLnBrk="1" hangingPunct="1"/>
            <a:r>
              <a:rPr lang="en-GB" altLang="en-US"/>
              <a:t>On the one side, man killing woman </a:t>
            </a:r>
          </a:p>
          <a:p>
            <a:pPr eaLnBrk="1" hangingPunct="1"/>
            <a:r>
              <a:rPr lang="en-GB" altLang="en-US"/>
              <a:t>(Helen and Menelaus?). </a:t>
            </a:r>
          </a:p>
          <a:p>
            <a:pPr eaLnBrk="1" hangingPunct="1"/>
            <a:r>
              <a:rPr lang="en-GB" altLang="en-US"/>
              <a:t>On the other, wedding scene </a:t>
            </a:r>
          </a:p>
          <a:p>
            <a:pPr eaLnBrk="1" hangingPunct="1"/>
            <a:r>
              <a:rPr lang="en-GB" altLang="en-US"/>
              <a:t>(Helen and Paris?). Found in Magoula.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mtClean="0"/>
              <a:t>Women, Competition and Sport</a:t>
            </a:r>
          </a:p>
        </p:txBody>
      </p:sp>
      <p:sp>
        <p:nvSpPr>
          <p:cNvPr id="14339" name="Rectangle 3"/>
          <p:cNvSpPr>
            <a:spLocks noGrp="1" noChangeArrowheads="1"/>
          </p:cNvSpPr>
          <p:nvPr>
            <p:ph sz="half" idx="1"/>
          </p:nvPr>
        </p:nvSpPr>
        <p:spPr/>
        <p:txBody>
          <a:bodyPr>
            <a:normAutofit fontScale="85000" lnSpcReduction="20000"/>
          </a:bodyPr>
          <a:lstStyle/>
          <a:p>
            <a:pPr eaLnBrk="1" hangingPunct="1"/>
            <a:r>
              <a:rPr lang="en-GB" altLang="en-US" smtClean="0"/>
              <a:t>Bibasis was a kind of Lakonian dance, in which prizes were awarded not only to children but also to girls; one had to leap and touch the buttocks with one’s feet, and the jumps were counted, hence the inscription in honour of one of these girls: “Who once did a thousand at bibasis, the most ever done”. Pollux 4.102</a:t>
            </a:r>
          </a:p>
        </p:txBody>
      </p:sp>
      <p:sp>
        <p:nvSpPr>
          <p:cNvPr id="14340" name="Content Placeholder 3"/>
          <p:cNvSpPr>
            <a:spLocks noGrp="1"/>
          </p:cNvSpPr>
          <p:nvPr>
            <p:ph sz="half" idx="2"/>
          </p:nvPr>
        </p:nvSpPr>
        <p:spPr/>
        <p:txBody>
          <a:bodyPr>
            <a:normAutofit fontScale="85000" lnSpcReduction="20000"/>
          </a:bodyPr>
          <a:lstStyle/>
          <a:p>
            <a:r>
              <a:rPr lang="en-GB" altLang="en-US" sz="2400" dirty="0" err="1" smtClean="0"/>
              <a:t>Archidamus</a:t>
            </a:r>
            <a:r>
              <a:rPr lang="en-GB" altLang="en-US" sz="2400" dirty="0" smtClean="0"/>
              <a:t> left sons when he died, of whom </a:t>
            </a:r>
            <a:r>
              <a:rPr lang="en-GB" altLang="en-US" sz="2400" dirty="0" err="1" smtClean="0"/>
              <a:t>Agis</a:t>
            </a:r>
            <a:r>
              <a:rPr lang="en-GB" altLang="en-US" sz="2400" dirty="0" smtClean="0"/>
              <a:t> was the elder and inherited the throne instead of </a:t>
            </a:r>
            <a:r>
              <a:rPr lang="en-GB" altLang="en-US" sz="2400" dirty="0" err="1" smtClean="0"/>
              <a:t>Agesilaus</a:t>
            </a:r>
            <a:r>
              <a:rPr lang="en-GB" altLang="en-US" sz="2400" dirty="0" smtClean="0"/>
              <a:t>. </a:t>
            </a:r>
            <a:r>
              <a:rPr lang="en-GB" altLang="en-US" sz="2400" dirty="0" err="1" smtClean="0"/>
              <a:t>Archidamus</a:t>
            </a:r>
            <a:r>
              <a:rPr lang="en-GB" altLang="en-US" sz="2400" dirty="0" smtClean="0"/>
              <a:t> had also a daughter, whose name was </a:t>
            </a:r>
            <a:r>
              <a:rPr lang="en-GB" altLang="en-US" sz="2400" dirty="0" err="1" smtClean="0"/>
              <a:t>Cynisca</a:t>
            </a:r>
            <a:r>
              <a:rPr lang="en-GB" altLang="en-US" sz="2400" dirty="0" smtClean="0"/>
              <a:t>; she was exceedingly ambitious to succeed at the Olympic games, and was the first woman to breed horses and </a:t>
            </a:r>
            <a:r>
              <a:rPr lang="en-GB" altLang="en-US" sz="2400" b="1" u="sng" dirty="0" smtClean="0"/>
              <a:t>the first to win an Olympic victory</a:t>
            </a:r>
            <a:r>
              <a:rPr lang="en-GB" altLang="en-US" sz="2400" u="sng" dirty="0" smtClean="0"/>
              <a:t>. </a:t>
            </a:r>
            <a:r>
              <a:rPr lang="en-GB" altLang="en-US" sz="2400" dirty="0" smtClean="0"/>
              <a:t>After </a:t>
            </a:r>
            <a:r>
              <a:rPr lang="en-GB" altLang="en-US" sz="2400" dirty="0" err="1" smtClean="0"/>
              <a:t>Cynisca</a:t>
            </a:r>
            <a:r>
              <a:rPr lang="en-GB" altLang="en-US" sz="2400" dirty="0" smtClean="0"/>
              <a:t> other women, especially women of Lacedaemon, have won Olympic victories, but none of them was more distinguished for their victories than she. Pausanias 3.8.1</a:t>
            </a:r>
          </a:p>
          <a:p>
            <a:endParaRPr lang="en-GB" altLang="en-US" sz="20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mtClean="0"/>
              <a:t>Women, Competition and Sport</a:t>
            </a:r>
          </a:p>
        </p:txBody>
      </p:sp>
      <p:sp>
        <p:nvSpPr>
          <p:cNvPr id="15363" name="Rectangle 3"/>
          <p:cNvSpPr>
            <a:spLocks noGrp="1" noChangeArrowheads="1"/>
          </p:cNvSpPr>
          <p:nvPr>
            <p:ph idx="1"/>
          </p:nvPr>
        </p:nvSpPr>
        <p:spPr/>
        <p:txBody>
          <a:bodyPr/>
          <a:lstStyle/>
          <a:p>
            <a:pPr eaLnBrk="1" hangingPunct="1"/>
            <a:r>
              <a:rPr lang="en-GB" altLang="en-US" smtClean="0"/>
              <a:t>The encouragement of women to take part in athletic competitions was, as far as we know, unique to Sparta in the Greek world. </a:t>
            </a:r>
          </a:p>
          <a:p>
            <a:pPr eaLnBrk="1" hangingPunct="1"/>
            <a:r>
              <a:rPr lang="en-GB" altLang="en-US" smtClean="0"/>
              <a:t>In the 4</a:t>
            </a:r>
            <a:r>
              <a:rPr lang="en-GB" altLang="en-US" baseline="30000" smtClean="0"/>
              <a:t>th</a:t>
            </a:r>
            <a:r>
              <a:rPr lang="en-GB" altLang="en-US" smtClean="0"/>
              <a:t> century, Spartan women even took part in the Olympic Games; until then exclusively the province of men. </a:t>
            </a:r>
          </a:p>
          <a:p>
            <a:pPr eaLnBrk="1" hangingPunct="1"/>
            <a:endParaRPr lang="en-GB" altLang="en-US"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95288" y="-242888"/>
            <a:ext cx="8229600" cy="1143001"/>
          </a:xfrm>
        </p:spPr>
        <p:txBody>
          <a:bodyPr/>
          <a:lstStyle/>
          <a:p>
            <a:pPr eaLnBrk="1" hangingPunct="1"/>
            <a:r>
              <a:rPr lang="en-GB" altLang="en-US" smtClean="0"/>
              <a:t>Women and Marriage</a:t>
            </a:r>
          </a:p>
        </p:txBody>
      </p:sp>
      <p:sp>
        <p:nvSpPr>
          <p:cNvPr id="16387" name="Rectangle 3"/>
          <p:cNvSpPr>
            <a:spLocks noGrp="1" noChangeArrowheads="1"/>
          </p:cNvSpPr>
          <p:nvPr>
            <p:ph idx="1"/>
          </p:nvPr>
        </p:nvSpPr>
        <p:spPr>
          <a:xfrm>
            <a:off x="107950" y="765175"/>
            <a:ext cx="8928100" cy="5976938"/>
          </a:xfrm>
        </p:spPr>
        <p:txBody>
          <a:bodyPr/>
          <a:lstStyle/>
          <a:p>
            <a:pPr eaLnBrk="1" hangingPunct="1">
              <a:lnSpc>
                <a:spcPct val="80000"/>
              </a:lnSpc>
            </a:pPr>
            <a:r>
              <a:rPr lang="en-GB" altLang="en-US" sz="2200" dirty="0" smtClean="0"/>
              <a:t>He noticed, too, that, during the time immediately succeeding marriage, it was usual elsewhere for the husband to have unlimited intercourse with his wife. </a:t>
            </a:r>
            <a:r>
              <a:rPr lang="en-GB" altLang="en-US" sz="2200" b="1" u="sng" dirty="0" smtClean="0"/>
              <a:t>The rule that he adopted was the opposite of this: for he laid it down that the husband should be ashamed to be seen entering his wife's room or leaving it</a:t>
            </a:r>
            <a:r>
              <a:rPr lang="en-GB" altLang="en-US" sz="2200" b="1" dirty="0" smtClean="0"/>
              <a:t>. </a:t>
            </a:r>
            <a:r>
              <a:rPr lang="en-GB" altLang="en-US" sz="2200" dirty="0" smtClean="0"/>
              <a:t>With this restriction on intercourse the desire of the one for the other must necessarily be increased, and their offspring was bound to be more vigorous than if they were surfeited with one another. [6] </a:t>
            </a:r>
            <a:r>
              <a:rPr lang="en-GB" altLang="en-US" sz="2200" b="1" u="sng" dirty="0" smtClean="0"/>
              <a:t>In addition to this, he withdrew from men the right to take a wife whenever they chose, and insisted on their marrying in the prime of their manhood,</a:t>
            </a:r>
            <a:r>
              <a:rPr lang="en-GB" altLang="en-US" sz="2200" u="sng" dirty="0" smtClean="0"/>
              <a:t> </a:t>
            </a:r>
            <a:r>
              <a:rPr lang="en-GB" altLang="en-US" sz="2200" dirty="0" smtClean="0"/>
              <a:t>believing that this too promoted the production of fine children. [7] It might happen, however, that an old man had a young wife; and he observed that old men keep a very jealous watch over their young wives. To meet these cases he instituted an entirely different system by requiring the elderly husband to introduce into his house some man whose physical and moral qualities he admired, in order to beget children. [8] On the other hand, in case a man did not want to cohabit with his wife and nevertheless desired children of whom he could be proud, he made it lawful for him to choose a woman who was the mother of a fine family and of high birth, and if he obtained her husband's consent, to make her the mother of his children. Xenophon </a:t>
            </a:r>
            <a:r>
              <a:rPr lang="en-GB" altLang="en-US" sz="2200" i="1" dirty="0" smtClean="0"/>
              <a:t>Spartan Constitution</a:t>
            </a:r>
            <a:r>
              <a:rPr lang="en-GB" altLang="en-US" sz="2200" dirty="0" smtClean="0"/>
              <a:t> 1.5-8</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315913"/>
            <a:ext cx="8229600" cy="1143001"/>
          </a:xfrm>
        </p:spPr>
        <p:txBody>
          <a:bodyPr/>
          <a:lstStyle/>
          <a:p>
            <a:pPr eaLnBrk="1" hangingPunct="1"/>
            <a:r>
              <a:rPr lang="en-GB" altLang="en-US" smtClean="0"/>
              <a:t>Women and Marriage</a:t>
            </a:r>
          </a:p>
        </p:txBody>
      </p:sp>
      <p:sp>
        <p:nvSpPr>
          <p:cNvPr id="17411" name="Rectangle 3"/>
          <p:cNvSpPr>
            <a:spLocks noGrp="1" noChangeArrowheads="1"/>
          </p:cNvSpPr>
          <p:nvPr>
            <p:ph idx="1"/>
          </p:nvPr>
        </p:nvSpPr>
        <p:spPr>
          <a:xfrm>
            <a:off x="179388" y="620713"/>
            <a:ext cx="8785225" cy="6048375"/>
          </a:xfrm>
        </p:spPr>
        <p:txBody>
          <a:bodyPr/>
          <a:lstStyle/>
          <a:p>
            <a:pPr eaLnBrk="1" hangingPunct="1">
              <a:lnSpc>
                <a:spcPct val="80000"/>
              </a:lnSpc>
            </a:pPr>
            <a:r>
              <a:rPr lang="en-GB" altLang="en-US" sz="2400" b="1" u="sng" dirty="0" smtClean="0"/>
              <a:t>In their marriages, the husband carried off his bride by a sort of force; nor were their brides ever small and of tender years, but in their full bloom and ripeness</a:t>
            </a:r>
            <a:r>
              <a:rPr lang="en-GB" altLang="en-US" sz="2400" dirty="0" smtClean="0"/>
              <a:t>. After this, she who superintended the wedding comes and clips the hair of the bride close round her head, dresses her up in man's clothes, and leaves her upon a mattress in the dark; afterwards comes the bridegroom, in his everyday clothes, sober and composed, as having supped at the common table, and, entering privately into the room where the bride lies, unties her virgin zone, and takes her to himself; and, after staying some time together, he returns composedly to his own apartment, to sleep as usual with the other young men</a:t>
            </a:r>
            <a:r>
              <a:rPr lang="en-GB" altLang="en-US" sz="2400" b="1" dirty="0" smtClean="0"/>
              <a:t>. </a:t>
            </a:r>
            <a:r>
              <a:rPr lang="en-GB" altLang="en-US" sz="2400" b="1" u="sng" dirty="0" smtClean="0"/>
              <a:t>And so he continues to do, spending his days, and, indeed, his nights, with them, visiting his bride in fear and shame, and with circumspection, when he thought he should not be observed</a:t>
            </a:r>
            <a:r>
              <a:rPr lang="en-GB" altLang="en-US" sz="2400" u="sng" dirty="0" smtClean="0"/>
              <a:t> </a:t>
            </a:r>
            <a:r>
              <a:rPr lang="en-GB" altLang="en-US" sz="2400" dirty="0" smtClean="0"/>
              <a:t>she, also, on her part, using her wit to help and find favourable opportunities for their meeting, when company was out of the way. In this manner they lived a long time, insomuch that they sometimes had children by their wives before ever they saw their faces by daylight. Plutarch </a:t>
            </a:r>
            <a:r>
              <a:rPr lang="en-GB" altLang="en-US" sz="2400" i="1" dirty="0" err="1" smtClean="0"/>
              <a:t>Lykourgos</a:t>
            </a:r>
            <a:r>
              <a:rPr lang="en-GB" altLang="en-US" sz="2400" dirty="0" smtClean="0"/>
              <a:t> 15</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altLang="en-US" smtClean="0"/>
              <a:t>Women and Marriage</a:t>
            </a:r>
          </a:p>
        </p:txBody>
      </p:sp>
      <p:sp>
        <p:nvSpPr>
          <p:cNvPr id="18435" name="Rectangle 3"/>
          <p:cNvSpPr>
            <a:spLocks noGrp="1" noChangeArrowheads="1"/>
          </p:cNvSpPr>
          <p:nvPr>
            <p:ph idx="1"/>
          </p:nvPr>
        </p:nvSpPr>
        <p:spPr/>
        <p:txBody>
          <a:bodyPr/>
          <a:lstStyle/>
          <a:p>
            <a:pPr eaLnBrk="1" hangingPunct="1"/>
            <a:r>
              <a:rPr lang="en-GB" altLang="en-US" smtClean="0"/>
              <a:t>Unlike Athens, women in Sparta married after their teenage years; in Athens girls married around 14.</a:t>
            </a:r>
          </a:p>
          <a:p>
            <a:pPr eaLnBrk="1" hangingPunct="1"/>
            <a:r>
              <a:rPr lang="en-GB" altLang="en-US" smtClean="0"/>
              <a:t>Similarly, it appears that men married younger than in Athens, where the age of marriage for men was 30.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GB" altLang="en-US" smtClean="0"/>
              <a:t>Women and Childbirth</a:t>
            </a:r>
          </a:p>
        </p:txBody>
      </p:sp>
      <p:pic>
        <p:nvPicPr>
          <p:cNvPr id="1945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268413"/>
            <a:ext cx="4049712"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Box 3"/>
          <p:cNvSpPr txBox="1">
            <a:spLocks noChangeArrowheads="1"/>
          </p:cNvSpPr>
          <p:nvPr/>
        </p:nvSpPr>
        <p:spPr bwMode="auto">
          <a:xfrm>
            <a:off x="4643438" y="1844675"/>
            <a:ext cx="4532312"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Group of a nude woman kneeling, </a:t>
            </a:r>
          </a:p>
          <a:p>
            <a:pPr eaLnBrk="1" hangingPunct="1"/>
            <a:r>
              <a:rPr lang="en-GB" altLang="en-US"/>
              <a:t>550-525 BCE. Male figures on either side. </a:t>
            </a:r>
          </a:p>
          <a:p>
            <a:pPr eaLnBrk="1" hangingPunct="1"/>
            <a:r>
              <a:rPr lang="en-GB" altLang="en-US"/>
              <a:t>It is considered to be representing </a:t>
            </a:r>
          </a:p>
          <a:p>
            <a:pPr eaLnBrk="1" hangingPunct="1"/>
            <a:r>
              <a:rPr lang="en-GB" altLang="en-US"/>
              <a:t>the goddess of birth-giving, </a:t>
            </a:r>
          </a:p>
          <a:p>
            <a:pPr eaLnBrk="1" hangingPunct="1"/>
            <a:r>
              <a:rPr lang="en-GB" altLang="en-US"/>
              <a:t>Eilethyia. Found in Magoula.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5288" y="-242888"/>
            <a:ext cx="8229600" cy="1143001"/>
          </a:xfrm>
        </p:spPr>
        <p:txBody>
          <a:bodyPr/>
          <a:lstStyle/>
          <a:p>
            <a:pPr eaLnBrk="1" hangingPunct="1"/>
            <a:r>
              <a:rPr lang="en-GB" altLang="en-US" smtClean="0"/>
              <a:t>The Spartan Family</a:t>
            </a:r>
          </a:p>
        </p:txBody>
      </p:sp>
      <p:sp>
        <p:nvSpPr>
          <p:cNvPr id="20483" name="Rectangle 3"/>
          <p:cNvSpPr>
            <a:spLocks noGrp="1" noChangeArrowheads="1"/>
          </p:cNvSpPr>
          <p:nvPr>
            <p:ph idx="1"/>
          </p:nvPr>
        </p:nvSpPr>
        <p:spPr>
          <a:xfrm>
            <a:off x="179388" y="765175"/>
            <a:ext cx="8856662" cy="5903913"/>
          </a:xfrm>
        </p:spPr>
        <p:txBody>
          <a:bodyPr/>
          <a:lstStyle/>
          <a:p>
            <a:pPr eaLnBrk="1" hangingPunct="1">
              <a:lnSpc>
                <a:spcPct val="80000"/>
              </a:lnSpc>
            </a:pPr>
            <a:r>
              <a:rPr lang="en-GB" altLang="en-US" sz="2800" dirty="0" smtClean="0"/>
              <a:t>Nor was it in the power of the father to dispose of the child as he thought fit; </a:t>
            </a:r>
            <a:r>
              <a:rPr lang="en-GB" altLang="en-US" sz="2800" b="1" u="sng" dirty="0" smtClean="0"/>
              <a:t>he was obliged to carry it before certain triers at a place called </a:t>
            </a:r>
            <a:r>
              <a:rPr lang="en-GB" altLang="en-US" sz="2800" b="1" u="sng" dirty="0" err="1" smtClean="0"/>
              <a:t>Lesche</a:t>
            </a:r>
            <a:r>
              <a:rPr lang="en-GB" altLang="en-US" sz="2800" b="1" u="sng" dirty="0" smtClean="0"/>
              <a:t>; these were some of the elders of the tribe to which the child belonged</a:t>
            </a:r>
            <a:r>
              <a:rPr lang="en-GB" altLang="en-US" sz="2800" dirty="0" smtClean="0"/>
              <a:t>; their business it was carefully to view the infant, and, if they found it stout and well made, they gave order for its rearing, and allotted to it one of the nine thousand shares of land above mentioned for its maintenance</a:t>
            </a:r>
            <a:r>
              <a:rPr lang="en-GB" altLang="en-US" sz="2800" b="1" dirty="0" smtClean="0"/>
              <a:t>, </a:t>
            </a:r>
            <a:r>
              <a:rPr lang="en-GB" altLang="en-US" sz="2800" b="1" u="sng" dirty="0" smtClean="0"/>
              <a:t>but, if they found it puny and ill-shaped, ordered it to be taken to what was called the </a:t>
            </a:r>
            <a:r>
              <a:rPr lang="en-GB" altLang="en-US" sz="2800" b="1" u="sng" dirty="0" err="1" smtClean="0"/>
              <a:t>Apothetae</a:t>
            </a:r>
            <a:r>
              <a:rPr lang="en-GB" altLang="en-US" sz="2800" b="1" u="sng" dirty="0" smtClean="0"/>
              <a:t>, a sort of chasm under </a:t>
            </a:r>
            <a:r>
              <a:rPr lang="en-GB" altLang="en-US" sz="2800" b="1" u="sng" dirty="0" err="1" smtClean="0"/>
              <a:t>Taygetus</a:t>
            </a:r>
            <a:r>
              <a:rPr lang="en-GB" altLang="en-US" sz="2800" dirty="0" smtClean="0"/>
              <a:t>; as thinking it neither for the good of the child itself, nor for the public interest, that it should be brought up, if it did not, from the very outset, appear made to be healthy and vigorous. Plutarch </a:t>
            </a:r>
            <a:r>
              <a:rPr lang="en-GB" altLang="en-US" sz="2800" i="1" dirty="0" err="1" smtClean="0"/>
              <a:t>Lykourgos</a:t>
            </a:r>
            <a:r>
              <a:rPr lang="en-GB" altLang="en-US" sz="2800" i="1" dirty="0" smtClean="0"/>
              <a:t> </a:t>
            </a:r>
            <a:r>
              <a:rPr lang="en-GB" altLang="en-US" sz="2800" dirty="0" smtClean="0"/>
              <a:t>16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mtClean="0"/>
              <a:t>The Spartan Family</a:t>
            </a:r>
          </a:p>
        </p:txBody>
      </p:sp>
      <p:sp>
        <p:nvSpPr>
          <p:cNvPr id="21507" name="Rectangle 3"/>
          <p:cNvSpPr>
            <a:spLocks noGrp="1" noChangeArrowheads="1"/>
          </p:cNvSpPr>
          <p:nvPr>
            <p:ph idx="1"/>
          </p:nvPr>
        </p:nvSpPr>
        <p:spPr/>
        <p:txBody>
          <a:bodyPr/>
          <a:lstStyle/>
          <a:p>
            <a:pPr eaLnBrk="1" hangingPunct="1">
              <a:lnSpc>
                <a:spcPct val="90000"/>
              </a:lnSpc>
            </a:pPr>
            <a:r>
              <a:rPr lang="en-GB" altLang="en-US" smtClean="0"/>
              <a:t>The Spartan state intervened into the decisions of the family unlike in other poleis, where decisions on upbringing of children were made exclusively by the father. </a:t>
            </a:r>
          </a:p>
          <a:p>
            <a:pPr eaLnBrk="1" hangingPunct="1">
              <a:lnSpc>
                <a:spcPct val="90000"/>
              </a:lnSpc>
            </a:pPr>
            <a:r>
              <a:rPr lang="en-GB" altLang="en-US" smtClean="0"/>
              <a:t>It is clear from the sources that a large part of Spartan customs relating to marriage and family aimed to ensure healthy children.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altLang="en-US" smtClean="0"/>
              <a:t>Women and Property</a:t>
            </a:r>
          </a:p>
        </p:txBody>
      </p:sp>
      <p:sp>
        <p:nvSpPr>
          <p:cNvPr id="22531" name="Rectangle 3"/>
          <p:cNvSpPr>
            <a:spLocks noGrp="1" noChangeArrowheads="1"/>
          </p:cNvSpPr>
          <p:nvPr>
            <p:ph idx="1"/>
          </p:nvPr>
        </p:nvSpPr>
        <p:spPr>
          <a:xfrm>
            <a:off x="395536" y="1196752"/>
            <a:ext cx="8229600" cy="4525963"/>
          </a:xfrm>
        </p:spPr>
        <p:txBody>
          <a:bodyPr>
            <a:noAutofit/>
          </a:bodyPr>
          <a:lstStyle/>
          <a:p>
            <a:pPr eaLnBrk="1" hangingPunct="1">
              <a:lnSpc>
                <a:spcPct val="80000"/>
              </a:lnSpc>
            </a:pPr>
            <a:r>
              <a:rPr lang="en-GB" altLang="en-US" sz="2400" dirty="0" smtClean="0"/>
              <a:t>And this has taken place in the state under consideration, [20] for the lawgiver wishing the whole city to be of strong character displays his intention clearly in relation to the men, but in the case of the women has entirely neglected the matter; </a:t>
            </a:r>
            <a:r>
              <a:rPr lang="en-GB" altLang="en-US" sz="2400" b="1" u="sng" dirty="0" smtClean="0"/>
              <a:t>for they live dissolutely in respect of every sort of dissoluteness, and luxuriously. </a:t>
            </a:r>
            <a:r>
              <a:rPr lang="en-GB" altLang="en-US" sz="2400" dirty="0" smtClean="0"/>
              <a:t>So that the inevitable result is that in a state thus constituted wealth is held in </a:t>
            </a:r>
            <a:r>
              <a:rPr lang="en-GB" altLang="en-US" sz="2400" dirty="0" err="1" smtClean="0"/>
              <a:t>honor</a:t>
            </a:r>
            <a:r>
              <a:rPr lang="en-GB" altLang="en-US" sz="2400" dirty="0" smtClean="0"/>
              <a:t>, especially if it is the case that the people are under the sway of their women, as most of the military and warlike races are, except the Celts and such other races as have openly held in </a:t>
            </a:r>
            <a:r>
              <a:rPr lang="en-GB" altLang="en-US" sz="2400" dirty="0" err="1" smtClean="0"/>
              <a:t>honor</a:t>
            </a:r>
            <a:r>
              <a:rPr lang="en-GB" altLang="en-US" sz="2400" dirty="0" smtClean="0"/>
              <a:t> passionate friendship between males. For it appears that the original teller of the legend had good reason for uniting Ares with Aphrodite, for all men of martial spirit appear to be attracted to the companionship either of male associates or of women. </a:t>
            </a:r>
            <a:r>
              <a:rPr lang="en-GB" altLang="en-US" sz="2400" b="1" u="sng" dirty="0" smtClean="0"/>
              <a:t>Hence this characteristic existed among the Spartans, and in the time of their empire many things were controlled by the women; yet what difference does it make whether the women rule or the rulers are ruled by the women?</a:t>
            </a:r>
            <a:r>
              <a:rPr lang="en-GB" altLang="en-US" sz="2400" dirty="0" smtClean="0"/>
              <a:t> Aristotle </a:t>
            </a:r>
            <a:r>
              <a:rPr lang="en-GB" altLang="en-US" sz="2400" i="1" dirty="0" smtClean="0"/>
              <a:t>Politics </a:t>
            </a:r>
            <a:r>
              <a:rPr lang="en-GB" altLang="en-US" sz="2400" dirty="0" smtClean="0"/>
              <a:t>1269b</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242888"/>
            <a:ext cx="8229600" cy="1143001"/>
          </a:xfrm>
        </p:spPr>
        <p:txBody>
          <a:bodyPr/>
          <a:lstStyle/>
          <a:p>
            <a:pPr eaLnBrk="1" hangingPunct="1"/>
            <a:r>
              <a:rPr lang="en-GB" altLang="en-US" smtClean="0"/>
              <a:t>Women and Property</a:t>
            </a:r>
          </a:p>
        </p:txBody>
      </p:sp>
      <p:sp>
        <p:nvSpPr>
          <p:cNvPr id="23555" name="Rectangle 3"/>
          <p:cNvSpPr>
            <a:spLocks noGrp="1" noChangeArrowheads="1"/>
          </p:cNvSpPr>
          <p:nvPr>
            <p:ph idx="1"/>
          </p:nvPr>
        </p:nvSpPr>
        <p:spPr>
          <a:xfrm>
            <a:off x="179388" y="692150"/>
            <a:ext cx="8785225" cy="6049963"/>
          </a:xfrm>
        </p:spPr>
        <p:txBody>
          <a:bodyPr/>
          <a:lstStyle/>
          <a:p>
            <a:pPr eaLnBrk="1" hangingPunct="1">
              <a:lnSpc>
                <a:spcPct val="80000"/>
              </a:lnSpc>
            </a:pPr>
            <a:r>
              <a:rPr lang="en-GB" altLang="en-US" sz="2000" dirty="0" smtClean="0"/>
              <a:t>So the Spartan women are, it is true, responsible for what took place, and therefore manifestly for this mistake among the rest; although for our own part we are not considering the question who deserves excuse or does not, but what is the right or wrong mode of action. But, as was also said before, errors as regards the status of women seem not only to cause a certain unseemliness in the actual conduct of the state but to contribute in some degree to undue love of money</a:t>
            </a:r>
            <a:r>
              <a:rPr lang="en-GB" altLang="en-US" sz="2000" b="1" dirty="0" smtClean="0"/>
              <a:t>. </a:t>
            </a:r>
            <a:r>
              <a:rPr lang="en-GB" altLang="en-US" sz="2000" b="1" u="sng" dirty="0" smtClean="0"/>
              <a:t>For next to the things just spoken of one might censure the Spartan institutions with respect to the unequal distribution of wealth. It has come about that some of the Spartans own too much property and some extremely little; owing to which the land has fallen into few hands, and this has also been badly regulated by the laws</a:t>
            </a:r>
            <a:r>
              <a:rPr lang="en-GB" altLang="en-US" sz="2000" b="1" dirty="0" smtClean="0"/>
              <a:t>; </a:t>
            </a:r>
            <a:r>
              <a:rPr lang="en-GB" altLang="en-US" sz="2000" dirty="0" smtClean="0"/>
              <a:t>[20] for the lawgiver made it </a:t>
            </a:r>
            <a:r>
              <a:rPr lang="en-GB" altLang="en-US" sz="2000" dirty="0" err="1" smtClean="0"/>
              <a:t>dishonorable</a:t>
            </a:r>
            <a:r>
              <a:rPr lang="en-GB" altLang="en-US" sz="2000" dirty="0" smtClean="0"/>
              <a:t> to sell a family's existing estate, and did so rightly, but he granted liberty to alienate land at will by gift or bequest; yet the result that has happened was bound to follow in the one case as well as in the other. </a:t>
            </a:r>
            <a:r>
              <a:rPr lang="en-GB" altLang="en-US" sz="2000" b="1" u="sng" dirty="0" smtClean="0"/>
              <a:t>And also nearly two-fifths of the whole area of the country is owned by women, because of the number of women who inherit estates and the practice of giving large dowries; yet it would have been better if dowries had been prohibited by law or limited to a small or moderate amount </a:t>
            </a:r>
            <a:r>
              <a:rPr lang="en-GB" altLang="en-US" sz="2000" u="sng" dirty="0" smtClean="0"/>
              <a:t>. . . </a:t>
            </a:r>
            <a:r>
              <a:rPr lang="en-GB" altLang="en-US" sz="2000" dirty="0" smtClean="0"/>
              <a:t>But as it is he is allowed to give an heiress in marriage to whomever he likes; and if he dies without having made directions as to this by will, whoever he leaves as his executor bestows her upon whom he chooses. Aristotle </a:t>
            </a:r>
            <a:r>
              <a:rPr lang="en-GB" altLang="en-US" sz="2000" i="1" dirty="0" smtClean="0"/>
              <a:t>Politics</a:t>
            </a:r>
            <a:r>
              <a:rPr lang="en-GB" altLang="en-US" sz="2000" dirty="0" smtClean="0"/>
              <a:t> 1270a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smtClean="0"/>
              <a:t>Women and Property</a:t>
            </a:r>
          </a:p>
        </p:txBody>
      </p:sp>
      <p:sp>
        <p:nvSpPr>
          <p:cNvPr id="24579" name="Rectangle 3"/>
          <p:cNvSpPr>
            <a:spLocks noGrp="1" noChangeArrowheads="1"/>
          </p:cNvSpPr>
          <p:nvPr>
            <p:ph idx="1"/>
          </p:nvPr>
        </p:nvSpPr>
        <p:spPr>
          <a:xfrm>
            <a:off x="457200" y="1196975"/>
            <a:ext cx="8229600" cy="5545138"/>
          </a:xfrm>
        </p:spPr>
        <p:txBody>
          <a:bodyPr/>
          <a:lstStyle/>
          <a:p>
            <a:pPr eaLnBrk="1" hangingPunct="1">
              <a:lnSpc>
                <a:spcPct val="90000"/>
              </a:lnSpc>
            </a:pPr>
            <a:r>
              <a:rPr lang="en-GB" altLang="en-US" smtClean="0"/>
              <a:t>For Aristotle a major reason of Spartan downfall was the property legislation, which allowed women to amass great wealth.</a:t>
            </a:r>
          </a:p>
          <a:p>
            <a:pPr eaLnBrk="1" hangingPunct="1">
              <a:lnSpc>
                <a:spcPct val="90000"/>
              </a:lnSpc>
            </a:pPr>
            <a:r>
              <a:rPr lang="en-GB" altLang="en-US" smtClean="0"/>
              <a:t>Aristotle, unlike other Greek philosophers, found the Spartan regulation of women to be lacking because it gave them too much power. </a:t>
            </a:r>
          </a:p>
          <a:p>
            <a:pPr eaLnBrk="1" hangingPunct="1">
              <a:lnSpc>
                <a:spcPct val="90000"/>
              </a:lnSpc>
            </a:pPr>
            <a:r>
              <a:rPr lang="en-GB" altLang="en-US" smtClean="0"/>
              <a:t>However, the Spartan regulations of property do not appear to be unique in relation to the regulations of other Dorian states, ex. Gortyn in Crete.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altLang="en-US" smtClean="0"/>
              <a:t>Women, War and Honour</a:t>
            </a:r>
          </a:p>
        </p:txBody>
      </p:sp>
      <p:sp>
        <p:nvSpPr>
          <p:cNvPr id="25603" name="Rectangle 3"/>
          <p:cNvSpPr>
            <a:spLocks noGrp="1" noChangeArrowheads="1"/>
          </p:cNvSpPr>
          <p:nvPr>
            <p:ph sz="half" idx="1"/>
          </p:nvPr>
        </p:nvSpPr>
        <p:spPr/>
        <p:txBody>
          <a:bodyPr>
            <a:normAutofit fontScale="92500"/>
          </a:bodyPr>
          <a:lstStyle/>
          <a:p>
            <a:pPr eaLnBrk="1" hangingPunct="1"/>
            <a:r>
              <a:rPr lang="en-GB" altLang="en-US" sz="2400" smtClean="0"/>
              <a:t>Argileonis, asking some who came from Amphipolis if her son Brasidas died courageously and as became a Spartan, on their beginning to praise him to a high degree, and saying there was not such another left in Sparta, answered, "Do not say so; Brasidas was a good and brave man, but there are in Sparta many better than he." Plutarch </a:t>
            </a:r>
            <a:r>
              <a:rPr lang="en-GB" altLang="en-US" sz="2400" i="1" smtClean="0"/>
              <a:t>Lykourgos</a:t>
            </a:r>
            <a:r>
              <a:rPr lang="en-GB" altLang="en-US" sz="2400" smtClean="0"/>
              <a:t> 25.</a:t>
            </a:r>
          </a:p>
        </p:txBody>
      </p:sp>
      <p:sp>
        <p:nvSpPr>
          <p:cNvPr id="25604" name="Content Placeholder 3"/>
          <p:cNvSpPr>
            <a:spLocks noGrp="1"/>
          </p:cNvSpPr>
          <p:nvPr>
            <p:ph sz="half" idx="2"/>
          </p:nvPr>
        </p:nvSpPr>
        <p:spPr/>
        <p:txBody>
          <a:bodyPr>
            <a:normAutofit fontScale="92500"/>
          </a:bodyPr>
          <a:lstStyle/>
          <a:p>
            <a:r>
              <a:rPr lang="en-GB" altLang="en-US" smtClean="0"/>
              <a:t>Another woman, as she was handing her son his shield and giving him some encouragement, said: 'Son, either with this or on this”. Plutarch </a:t>
            </a:r>
            <a:r>
              <a:rPr lang="en-GB" altLang="en-US" i="1" smtClean="0"/>
              <a:t>Moralia</a:t>
            </a:r>
            <a:r>
              <a:rPr lang="en-GB" altLang="en-US" smtClean="0"/>
              <a:t> 241</a:t>
            </a:r>
          </a:p>
          <a:p>
            <a:endParaRPr lang="en-GB" altLang="en-US" b="1"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altLang="en-US" smtClean="0"/>
              <a:t>Women, War and Honour</a:t>
            </a:r>
          </a:p>
        </p:txBody>
      </p:sp>
      <p:sp>
        <p:nvSpPr>
          <p:cNvPr id="26627" name="Rectangle 3"/>
          <p:cNvSpPr>
            <a:spLocks noGrp="1" noChangeArrowheads="1"/>
          </p:cNvSpPr>
          <p:nvPr>
            <p:ph idx="1"/>
          </p:nvPr>
        </p:nvSpPr>
        <p:spPr/>
        <p:txBody>
          <a:bodyPr/>
          <a:lstStyle/>
          <a:p>
            <a:pPr eaLnBrk="1" hangingPunct="1"/>
            <a:r>
              <a:rPr lang="en-GB" altLang="en-US" smtClean="0"/>
              <a:t>There are numerous Spartan saying of women urging the men to war. </a:t>
            </a:r>
          </a:p>
          <a:p>
            <a:pPr eaLnBrk="1" hangingPunct="1"/>
            <a:r>
              <a:rPr lang="en-GB" altLang="en-US" smtClean="0"/>
              <a:t>In some ways, in the Greek image of Sparta, the women were the keepers of Spartan honour; an image very different from that presented by Aristotle.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GB" altLang="en-US" smtClean="0"/>
              <a:t>Spartan Women</a:t>
            </a:r>
          </a:p>
        </p:txBody>
      </p:sp>
      <p:sp>
        <p:nvSpPr>
          <p:cNvPr id="27651" name="Rectangle 3"/>
          <p:cNvSpPr>
            <a:spLocks noGrp="1" noChangeArrowheads="1"/>
          </p:cNvSpPr>
          <p:nvPr>
            <p:ph idx="1"/>
          </p:nvPr>
        </p:nvSpPr>
        <p:spPr/>
        <p:txBody>
          <a:bodyPr/>
          <a:lstStyle/>
          <a:p>
            <a:pPr eaLnBrk="1" hangingPunct="1">
              <a:lnSpc>
                <a:spcPct val="90000"/>
              </a:lnSpc>
            </a:pPr>
            <a:r>
              <a:rPr lang="en-GB" altLang="en-US" smtClean="0"/>
              <a:t>Spartan women lived different lives from the women of the Athenian upper classes.</a:t>
            </a:r>
          </a:p>
          <a:p>
            <a:pPr eaLnBrk="1" hangingPunct="1">
              <a:lnSpc>
                <a:spcPct val="90000"/>
              </a:lnSpc>
            </a:pPr>
            <a:r>
              <a:rPr lang="en-GB" altLang="en-US" smtClean="0"/>
              <a:t>In some matters, Spartan women appear to have had more freedom than women in other parts of the Greek world. </a:t>
            </a:r>
          </a:p>
          <a:p>
            <a:pPr eaLnBrk="1" hangingPunct="1">
              <a:lnSpc>
                <a:spcPct val="90000"/>
              </a:lnSpc>
            </a:pPr>
            <a:r>
              <a:rPr lang="en-GB" altLang="en-US" smtClean="0"/>
              <a:t>However, the role of the Spartan woman in the oikos and the polis, was not fundamentally different from than of a woman in any other polis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200</TotalTime>
  <Words>1914</Words>
  <Application>Microsoft Office PowerPoint</Application>
  <PresentationFormat>On-screen Show (4:3)</PresentationFormat>
  <Paragraphs>69</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Franklin Gothic Book</vt:lpstr>
      <vt:lpstr>Perpetua</vt:lpstr>
      <vt:lpstr>Wingdings 2</vt:lpstr>
      <vt:lpstr>Calibri</vt:lpstr>
      <vt:lpstr>Office Theme</vt:lpstr>
      <vt:lpstr>Sparta from Tegea to Mantineia</vt:lpstr>
      <vt:lpstr>Women in the Greek world </vt:lpstr>
      <vt:lpstr>The “Typical” Athenian Upper Class Woman</vt:lpstr>
      <vt:lpstr>Typical and Atypical in Athens </vt:lpstr>
      <vt:lpstr>The Athenian view of Sparta </vt:lpstr>
      <vt:lpstr>The Athenian View of Sparta </vt:lpstr>
      <vt:lpstr>Women in Early Sparta </vt:lpstr>
      <vt:lpstr>Representations of archaic women</vt:lpstr>
      <vt:lpstr>Women, Competition and Sport</vt:lpstr>
      <vt:lpstr>Women, Competition and Sport</vt:lpstr>
      <vt:lpstr>Women and Marriage</vt:lpstr>
      <vt:lpstr>Women and Marriage</vt:lpstr>
      <vt:lpstr>Women and Marriage</vt:lpstr>
      <vt:lpstr>Women and Childbirth</vt:lpstr>
      <vt:lpstr>The Spartan Family</vt:lpstr>
      <vt:lpstr>The Spartan Family</vt:lpstr>
      <vt:lpstr>Women and Property</vt:lpstr>
      <vt:lpstr>Women and Property</vt:lpstr>
      <vt:lpstr>Women and Property</vt:lpstr>
      <vt:lpstr>Women, War and Honour</vt:lpstr>
      <vt:lpstr>Women, War and Honour</vt:lpstr>
      <vt:lpstr>Spartan Women</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Sparta from Tegea to Mantineia</dc:title>
  <dc:creator>sf003</dc:creator>
  <cp:lastModifiedBy>Administrator</cp:lastModifiedBy>
  <cp:revision>54</cp:revision>
  <dcterms:created xsi:type="dcterms:W3CDTF">2008-03-03T09:27:35Z</dcterms:created>
  <dcterms:modified xsi:type="dcterms:W3CDTF">2016-06-21T16:11:49Z</dcterms:modified>
</cp:coreProperties>
</file>