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14"/>
  </p:notesMasterIdLst>
  <p:sldIdLst>
    <p:sldId id="256" r:id="rId2"/>
    <p:sldId id="257" r:id="rId3"/>
    <p:sldId id="258" r:id="rId4"/>
    <p:sldId id="259" r:id="rId5"/>
    <p:sldId id="260" r:id="rId6"/>
    <p:sldId id="262" r:id="rId7"/>
    <p:sldId id="269" r:id="rId8"/>
    <p:sldId id="267" r:id="rId9"/>
    <p:sldId id="270" r:id="rId10"/>
    <p:sldId id="268"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D55D"/>
    <a:srgbClr val="189A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96283" autoAdjust="0"/>
  </p:normalViewPr>
  <p:slideViewPr>
    <p:cSldViewPr snapToGrid="0">
      <p:cViewPr varScale="1">
        <p:scale>
          <a:sx n="81" d="100"/>
          <a:sy n="81" d="100"/>
        </p:scale>
        <p:origin x="71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mella Costa" userId="dacae0c508023736" providerId="LiveId" clId="{CEC805E8-DBCF-41FA-BA99-43A7B0920BC5}"/>
    <pc:docChg chg="custSel modSld">
      <pc:chgData name="Pamella Costa" userId="dacae0c508023736" providerId="LiveId" clId="{CEC805E8-DBCF-41FA-BA99-43A7B0920BC5}" dt="2026-07-13T03:50:26.655" v="570" actId="20577"/>
      <pc:docMkLst>
        <pc:docMk/>
      </pc:docMkLst>
      <pc:sldChg chg="modSp mod">
        <pc:chgData name="Pamella Costa" userId="dacae0c508023736" providerId="LiveId" clId="{CEC805E8-DBCF-41FA-BA99-43A7B0920BC5}" dt="2026-07-13T03:50:26.655" v="570" actId="20577"/>
        <pc:sldMkLst>
          <pc:docMk/>
          <pc:sldMk cId="1748499028" sldId="259"/>
        </pc:sldMkLst>
        <pc:spChg chg="mod">
          <ac:chgData name="Pamella Costa" userId="dacae0c508023736" providerId="LiveId" clId="{CEC805E8-DBCF-41FA-BA99-43A7B0920BC5}" dt="2026-07-13T03:50:26.655" v="570" actId="20577"/>
          <ac:spMkLst>
            <pc:docMk/>
            <pc:sldMk cId="1748499028" sldId="259"/>
            <ac:spMk id="3" creationId="{F9C1CCB3-874D-5E4A-629C-E7AA4A8AB46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030527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9693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116824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266566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457010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248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543232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122470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
        <p:nvSpPr>
          <p:cNvPr id="5" name="Date Placeholder 4"/>
          <p:cNvSpPr>
            <a:spLocks noGrp="1"/>
          </p:cNvSpPr>
          <p:nvPr>
            <p:ph type="dt" sz="half" idx="10"/>
          </p:nvPr>
        </p:nvSpPr>
        <p:spPr/>
        <p:txBody>
          <a:bodyPr/>
          <a:lstStyle/>
          <a:p>
            <a:fld id="{28C18859-9320-47B1-B84A-5AD18E8F8F05}" type="datetimeFigureOut">
              <a:rPr lang="en-GB" smtClean="0"/>
              <a:t>13/07/2026</a:t>
            </a:fld>
            <a:endParaRPr lang="en-GB"/>
          </a:p>
        </p:txBody>
      </p:sp>
    </p:spTree>
    <p:extLst>
      <p:ext uri="{BB962C8B-B14F-4D97-AF65-F5344CB8AC3E}">
        <p14:creationId xmlns:p14="http://schemas.microsoft.com/office/powerpoint/2010/main" val="132225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20355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70119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74584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144312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6266541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875156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144155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13/07/2026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407129229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1366885" y="1696825"/>
            <a:ext cx="7352909" cy="3116031"/>
          </a:xfrm>
        </p:spPr>
        <p:txBody>
          <a:bodyPr>
            <a:noAutofit/>
          </a:bodyPr>
          <a:lstStyle/>
          <a:p>
            <a:pPr algn="l"/>
            <a:r>
              <a:rPr lang="en-GB" sz="3200" dirty="0">
                <a:solidFill>
                  <a:srgbClr val="189ACE"/>
                </a:solidFill>
                <a:latin typeface="Arial" panose="020B0604020202020204" pitchFamily="34" charset="0"/>
                <a:cs typeface="Arial" panose="020B0604020202020204" pitchFamily="34" charset="0"/>
              </a:rPr>
              <a:t>Problem Solving and Decision Making</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LCLM4004</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Pamella Nayara Costa Gomes da Silva</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2526060</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Mubashir Qurashi</a:t>
            </a:r>
            <a:br>
              <a:rPr lang="en-GB" sz="3200" dirty="0">
                <a:solidFill>
                  <a:srgbClr val="189ACE"/>
                </a:solidFill>
                <a:latin typeface="Arial" panose="020B0604020202020204" pitchFamily="34" charset="0"/>
                <a:cs typeface="Arial" panose="020B0604020202020204" pitchFamily="34" charset="0"/>
              </a:rPr>
            </a:br>
            <a:r>
              <a:rPr lang="en-GB" sz="3200" dirty="0">
                <a:solidFill>
                  <a:srgbClr val="189ACE"/>
                </a:solidFill>
                <a:latin typeface="Arial" panose="020B0604020202020204" pitchFamily="34" charset="0"/>
                <a:cs typeface="Arial" panose="020B0604020202020204" pitchFamily="34" charset="0"/>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2" y="584542"/>
            <a:ext cx="8534401" cy="868680"/>
          </a:xfrm>
        </p:spPr>
        <p:txBody>
          <a:bodyPr/>
          <a:lstStyle/>
          <a:p>
            <a:pPr algn="ctr"/>
            <a:r>
              <a:rPr lang="en-GB" b="1" dirty="0">
                <a:solidFill>
                  <a:srgbClr val="189ACE"/>
                </a:solidFill>
              </a:rPr>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510874" y="1826538"/>
            <a:ext cx="7604044" cy="4092448"/>
          </a:xfrm>
        </p:spPr>
        <p:txBody>
          <a:bodyPr>
            <a:normAutofit/>
          </a:bodyPr>
          <a:lstStyle/>
          <a:p>
            <a:r>
              <a:rPr lang="en-GB" sz="2400" b="1" dirty="0">
                <a:solidFill>
                  <a:schemeClr val="tx1">
                    <a:lumMod val="75000"/>
                    <a:lumOff val="25000"/>
                  </a:schemeClr>
                </a:solidFill>
                <a:latin typeface="Arial" panose="020B0604020202020204" pitchFamily="34" charset="0"/>
                <a:cs typeface="Arial" panose="020B0604020202020204" pitchFamily="34" charset="0"/>
              </a:rPr>
              <a:t>Introduction </a:t>
            </a:r>
          </a:p>
          <a:p>
            <a:r>
              <a:rPr lang="en-GB" sz="2400" b="1" dirty="0">
                <a:solidFill>
                  <a:schemeClr val="tx1">
                    <a:lumMod val="75000"/>
                    <a:lumOff val="25000"/>
                  </a:schemeClr>
                </a:solidFill>
                <a:latin typeface="Arial" panose="020B0604020202020204" pitchFamily="34" charset="0"/>
                <a:cs typeface="Arial" panose="020B0604020202020204" pitchFamily="34" charset="0"/>
              </a:rPr>
              <a:t>Company background</a:t>
            </a:r>
          </a:p>
          <a:p>
            <a:r>
              <a:rPr lang="en-GB" sz="2400" b="1" dirty="0">
                <a:solidFill>
                  <a:schemeClr val="tx1">
                    <a:lumMod val="75000"/>
                    <a:lumOff val="25000"/>
                  </a:schemeClr>
                </a:solidFill>
                <a:latin typeface="Arial" panose="020B0604020202020204" pitchFamily="34" charset="0"/>
                <a:cs typeface="Arial" panose="020B0604020202020204" pitchFamily="34" charset="0"/>
              </a:rPr>
              <a:t>5W2H</a:t>
            </a:r>
          </a:p>
          <a:p>
            <a:r>
              <a:rPr lang="en-GB" sz="2400" b="1" dirty="0">
                <a:solidFill>
                  <a:schemeClr val="tx1">
                    <a:lumMod val="75000"/>
                    <a:lumOff val="25000"/>
                  </a:schemeClr>
                </a:solidFill>
                <a:latin typeface="Arial" panose="020B0604020202020204" pitchFamily="34" charset="0"/>
                <a:cs typeface="Arial" panose="020B0604020202020204" pitchFamily="34" charset="0"/>
              </a:rPr>
              <a:t>PESTLE ANALYSIS: Basil’s Bakery</a:t>
            </a:r>
          </a:p>
          <a:p>
            <a:r>
              <a:rPr lang="en-GB" sz="2400" b="1" dirty="0">
                <a:solidFill>
                  <a:schemeClr val="tx1">
                    <a:lumMod val="75000"/>
                    <a:lumOff val="25000"/>
                  </a:schemeClr>
                </a:solidFill>
                <a:latin typeface="Arial" panose="020B0604020202020204" pitchFamily="34" charset="0"/>
                <a:cs typeface="Arial" panose="020B0604020202020204" pitchFamily="34" charset="0"/>
              </a:rPr>
              <a:t>Cause and effect analysis: Fishbone diagram</a:t>
            </a:r>
          </a:p>
          <a:p>
            <a:r>
              <a:rPr lang="en-GB" sz="2400" b="1" dirty="0">
                <a:solidFill>
                  <a:schemeClr val="tx1">
                    <a:lumMod val="75000"/>
                    <a:lumOff val="25000"/>
                  </a:schemeClr>
                </a:solidFill>
                <a:latin typeface="Arial" panose="020B0604020202020204" pitchFamily="34" charset="0"/>
                <a:cs typeface="Arial" panose="020B0604020202020204" pitchFamily="34" charset="0"/>
              </a:rPr>
              <a:t>Conclusion</a:t>
            </a:r>
          </a:p>
          <a:p>
            <a:r>
              <a:rPr lang="en-GB" sz="2400" b="1" dirty="0">
                <a:solidFill>
                  <a:schemeClr val="tx1">
                    <a:lumMod val="75000"/>
                    <a:lumOff val="25000"/>
                  </a:schemeClr>
                </a:solidFill>
                <a:latin typeface="Arial" panose="020B0604020202020204" pitchFamily="34" charset="0"/>
                <a:cs typeface="Arial" panose="020B0604020202020204" pitchFamily="34" charset="0"/>
              </a:rPr>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3013417" y="395926"/>
            <a:ext cx="3726747" cy="655917"/>
          </a:xfrm>
        </p:spPr>
        <p:txBody>
          <a:bodyPr>
            <a:noAutofit/>
          </a:bodyPr>
          <a:lstStyle/>
          <a:p>
            <a:r>
              <a:rPr lang="en-GB" b="1" dirty="0">
                <a:solidFill>
                  <a:srgbClr val="189ACE"/>
                </a:solidFill>
              </a:rPr>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404566" y="1357460"/>
            <a:ext cx="9088225" cy="4628561"/>
          </a:xfrm>
        </p:spPr>
        <p:txBody>
          <a:bodyPr>
            <a:normAutofit fontScale="92500" lnSpcReduction="20000"/>
          </a:bodyPr>
          <a:lstStyle/>
          <a:p>
            <a:pPr marL="342900" indent="-342900" algn="just">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The presentation focuses on problems faced by Basil’s Bakery, examining their current business performance and operating environment</a:t>
            </a:r>
          </a:p>
          <a:p>
            <a:pPr marL="342900" indent="-342900" algn="just">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The analysis explore key internal and external factors influencing the business using concepts such as:</a:t>
            </a:r>
          </a:p>
          <a:p>
            <a:pPr marL="342900" indent="-342900" algn="just">
              <a:buFont typeface="Wingdings" panose="05000000000000000000" pitchFamily="2" charset="2"/>
              <a:buChar char="Ø"/>
            </a:pPr>
            <a:r>
              <a:rPr lang="en-GB" dirty="0">
                <a:solidFill>
                  <a:schemeClr val="tx1">
                    <a:lumMod val="75000"/>
                    <a:lumOff val="25000"/>
                  </a:schemeClr>
                </a:solidFill>
                <a:latin typeface="Arial" panose="020B0604020202020204" pitchFamily="34" charset="0"/>
                <a:cs typeface="Arial" panose="020B0604020202020204" pitchFamily="34" charset="0"/>
              </a:rPr>
              <a:t>5W2H – A structured framework used to facilitate the analysis by providing guiding questions when assessing a problem. By using standardized questions, this method is simple to apply and understand. However, it does not deeply analyse the possible causes of the problem.</a:t>
            </a:r>
          </a:p>
          <a:p>
            <a:pPr marL="342900" indent="-342900" algn="just">
              <a:buFont typeface="Wingdings" panose="05000000000000000000" pitchFamily="2" charset="2"/>
              <a:buChar char="Ø"/>
            </a:pPr>
            <a:r>
              <a:rPr lang="en-GB" dirty="0">
                <a:solidFill>
                  <a:schemeClr val="tx1">
                    <a:lumMod val="75000"/>
                    <a:lumOff val="25000"/>
                  </a:schemeClr>
                </a:solidFill>
                <a:latin typeface="Arial" panose="020B0604020202020204" pitchFamily="34" charset="0"/>
                <a:cs typeface="Arial" panose="020B0604020202020204" pitchFamily="34" charset="0"/>
              </a:rPr>
              <a:t>Pestle analysis – A technique used to identify and analyse the external factors that can impact a business. While it is an efficient method to understand vulnerabilities and adaptable to different projects, this method only covers external factors.</a:t>
            </a:r>
          </a:p>
          <a:p>
            <a:pPr marL="342900" indent="-342900" algn="just">
              <a:buFont typeface="Wingdings" panose="05000000000000000000" pitchFamily="2" charset="2"/>
              <a:buChar char="Ø"/>
            </a:pPr>
            <a:r>
              <a:rPr lang="en-GB" dirty="0">
                <a:solidFill>
                  <a:schemeClr val="tx1">
                    <a:lumMod val="75000"/>
                    <a:lumOff val="25000"/>
                  </a:schemeClr>
                </a:solidFill>
                <a:latin typeface="Arial" panose="020B0604020202020204" pitchFamily="34" charset="0"/>
                <a:cs typeface="Arial" panose="020B0604020202020204" pitchFamily="34" charset="0"/>
              </a:rPr>
              <a:t>Cause and effect analysis (Fishbone diagram) – A diagram-based tool used to identify the possible causes for a problem. This method organises information visually into categories, but can become confusing if there is to much information. It also does not make it clear which information to prioritise.</a:t>
            </a:r>
          </a:p>
          <a:p>
            <a:endParaRPr lang="en-GB" b="1" dirty="0">
              <a:solidFill>
                <a:srgbClr val="FF0000"/>
              </a:solidFill>
              <a:latin typeface="Arial" panose="020B0604020202020204" pitchFamily="34" charset="0"/>
              <a:ea typeface="Roboto"/>
              <a:cs typeface="Arial" panose="020B0604020202020204" pitchFamily="34" charset="0"/>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5395291" cy="756339"/>
          </a:xfrm>
        </p:spPr>
        <p:txBody>
          <a:bodyPr/>
          <a:lstStyle/>
          <a:p>
            <a:r>
              <a:rPr lang="en-GB" b="1" dirty="0">
                <a:solidFill>
                  <a:srgbClr val="189ACE"/>
                </a:solidFill>
              </a:rPr>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490949" y="1638284"/>
            <a:ext cx="8982990" cy="4149774"/>
          </a:xfrm>
        </p:spPr>
        <p:txBody>
          <a:bodyPr>
            <a:normAutofit/>
          </a:bodyPr>
          <a:lstStyle/>
          <a:p>
            <a:pPr algn="just"/>
            <a:r>
              <a:rPr lang="en-GB" sz="2400" b="1" dirty="0">
                <a:solidFill>
                  <a:schemeClr val="tx1">
                    <a:lumMod val="75000"/>
                    <a:lumOff val="25000"/>
                  </a:schemeClr>
                </a:solidFill>
                <a:latin typeface="Arial" panose="020B0604020202020204" pitchFamily="34" charset="0"/>
                <a:cs typeface="Arial" panose="020B0604020202020204" pitchFamily="34" charset="0"/>
              </a:rPr>
              <a:t>Basil’s Bakery</a:t>
            </a:r>
            <a:endParaRPr lang="en-GB" sz="24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buFont typeface="Arial" charset="2"/>
              <a:buChar char="•"/>
            </a:pPr>
            <a:r>
              <a:rPr lang="en-GB" dirty="0">
                <a:solidFill>
                  <a:schemeClr val="tx1">
                    <a:lumMod val="75000"/>
                    <a:lumOff val="25000"/>
                  </a:schemeClr>
                </a:solidFill>
                <a:latin typeface="Arial" panose="020B0604020202020204" pitchFamily="34" charset="0"/>
                <a:cs typeface="Arial" panose="020B0604020202020204" pitchFamily="34" charset="0"/>
              </a:rPr>
              <a:t>Basil’s bakery is a small independent business founded in 2015 and located in Coventry, UK.</a:t>
            </a:r>
          </a:p>
          <a:p>
            <a:pPr marL="342900" indent="-342900" algn="just">
              <a:buFont typeface="Arial" charset="2"/>
              <a:buChar char="•"/>
            </a:pPr>
            <a:r>
              <a:rPr lang="en-GB" dirty="0">
                <a:solidFill>
                  <a:schemeClr val="tx1">
                    <a:lumMod val="75000"/>
                    <a:lumOff val="25000"/>
                  </a:schemeClr>
                </a:solidFill>
                <a:latin typeface="Arial" panose="020B0604020202020204" pitchFamily="34" charset="0"/>
                <a:cs typeface="Arial" panose="020B0604020202020204" pitchFamily="34" charset="0"/>
              </a:rPr>
              <a:t>It is owned by Basil, an accomplished artisan baker.</a:t>
            </a:r>
          </a:p>
          <a:p>
            <a:pPr marL="342900" indent="-342900" algn="just">
              <a:buFont typeface="Arial" charset="2"/>
              <a:buChar char="•"/>
            </a:pPr>
            <a:r>
              <a:rPr lang="en-GB" dirty="0">
                <a:solidFill>
                  <a:schemeClr val="tx1">
                    <a:lumMod val="75000"/>
                    <a:lumOff val="25000"/>
                  </a:schemeClr>
                </a:solidFill>
                <a:latin typeface="Arial" panose="020B0604020202020204" pitchFamily="34" charset="0"/>
                <a:cs typeface="Arial" panose="020B0604020202020204" pitchFamily="34" charset="0"/>
              </a:rPr>
              <a:t>The products offered are made using high quality organic ingredients.</a:t>
            </a:r>
          </a:p>
          <a:p>
            <a:pPr marL="342900" indent="-342900" algn="just">
              <a:buFont typeface="Arial" charset="2"/>
              <a:buChar char="•"/>
            </a:pPr>
            <a:r>
              <a:rPr lang="en-GB" dirty="0">
                <a:solidFill>
                  <a:schemeClr val="tx1">
                    <a:lumMod val="75000"/>
                    <a:lumOff val="25000"/>
                  </a:schemeClr>
                </a:solidFill>
                <a:latin typeface="Arial" panose="020B0604020202020204" pitchFamily="34" charset="0"/>
                <a:cs typeface="Arial" panose="020B0604020202020204" pitchFamily="34" charset="0"/>
              </a:rPr>
              <a:t>The customers are local shoppers, retail workers, office workers and warehouse workers from nearby.</a:t>
            </a:r>
          </a:p>
          <a:p>
            <a:pPr marL="342900" indent="-342900" algn="just">
              <a:buFont typeface="Arial" charset="2"/>
              <a:buChar char="•"/>
            </a:pPr>
            <a:r>
              <a:rPr lang="en-GB" dirty="0">
                <a:solidFill>
                  <a:schemeClr val="tx1">
                    <a:lumMod val="75000"/>
                    <a:lumOff val="25000"/>
                  </a:schemeClr>
                </a:solidFill>
                <a:latin typeface="Arial" panose="020B0604020202020204" pitchFamily="34" charset="0"/>
                <a:cs typeface="Arial" panose="020B0604020202020204" pitchFamily="34" charset="0"/>
              </a:rPr>
              <a:t>Until 2019 the bakery always had increasing figures each year. During the pandemic in 2020 the sales decreased. Even though there was a rise on sales afterwards, the business never returned to the figures it reached before and stopped growing.</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4377164" y="351566"/>
            <a:ext cx="1718836" cy="713232"/>
          </a:xfrm>
        </p:spPr>
        <p:txBody>
          <a:bodyPr/>
          <a:lstStyle/>
          <a:p>
            <a:r>
              <a:rPr lang="en-GB" b="1" dirty="0">
                <a:solidFill>
                  <a:srgbClr val="189ACE"/>
                </a:solidFill>
              </a:rPr>
              <a:t>5W2H</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440564" y="1319754"/>
            <a:ext cx="9137069" cy="5269582"/>
          </a:xfrm>
        </p:spPr>
        <p:txBody>
          <a:bodyPr>
            <a:normAutofit fontScale="92500" lnSpcReduction="10000"/>
          </a:bodyPr>
          <a:lstStyle/>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Who it happened to: Basil’s Bakery</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Where it happened: A shopping retail park in Coventry, UK</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When it started happening: The problem started at Basil’s Bakery during the covid pandemic in 2020. The sales decreased significantly.</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What was supposed to happen but did not: Afterwards the situation was supposed to stabilise when the restrictions were lifted. However, that did not happen. </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Why the problem is happening: Although there was a rise in the annual sales, they never returned to the figures from before. The sales stagnated. </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How it happened: A lot of the shops in the area closed and the office workers started to sometimes work from home, reducing the amount of people visiting the location regularly.</a:t>
            </a: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How serious is the situation: The costs for running the business, such as material, bills and insurance have increased. If the situation does not improve, and changes are not made, maintaining the business might become unviable.</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476193" y="179109"/>
            <a:ext cx="7450992" cy="1216057"/>
          </a:xfrm>
        </p:spPr>
        <p:txBody>
          <a:bodyPr>
            <a:normAutofit fontScale="90000"/>
          </a:bodyPr>
          <a:lstStyle/>
          <a:p>
            <a:br>
              <a:rPr lang="en-GB" b="1" dirty="0"/>
            </a:br>
            <a:r>
              <a:rPr lang="en-GB" sz="3600" b="1" dirty="0">
                <a:solidFill>
                  <a:srgbClr val="189ACE"/>
                </a:solidFill>
              </a:rPr>
              <a:t>PESTLE ANALYSIS: Basil’s Bakery</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332469" y="1121790"/>
            <a:ext cx="9556249" cy="5307290"/>
          </a:xfrm>
        </p:spPr>
        <p:txBody>
          <a:bodyPr>
            <a:noAutofit/>
          </a:bodyPr>
          <a:lstStyle/>
          <a:p>
            <a:pPr marL="342900" indent="-342900" algn="just">
              <a:buFont typeface="Arial" panose="020B0604020202020204" pitchFamily="34" charset="0"/>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POLITICAL</a:t>
            </a:r>
          </a:p>
          <a:p>
            <a:pPr marL="342900" indent="-342900" algn="just">
              <a:buFont typeface="Wingdings" panose="05000000000000000000" pitchFamily="2" charset="2"/>
              <a:buChar char="Ø"/>
            </a:pPr>
            <a:r>
              <a:rPr lang="en-GB" sz="1800" dirty="0">
                <a:solidFill>
                  <a:schemeClr val="tx1">
                    <a:lumMod val="75000"/>
                    <a:lumOff val="25000"/>
                  </a:schemeClr>
                </a:solidFill>
                <a:latin typeface="Arial" panose="020B0604020202020204" pitchFamily="34" charset="0"/>
                <a:cs typeface="Arial" panose="020B0604020202020204" pitchFamily="34" charset="0"/>
              </a:rPr>
              <a:t>High corporate tax rates decreases the retained earnings for the business to reinvest in innovations and development. Basil’s overheads increased over the years.</a:t>
            </a:r>
            <a:endParaRPr lang="en-US" sz="1800" dirty="0">
              <a:latin typeface="Arial" panose="020B0604020202020204" pitchFamily="34" charset="0"/>
              <a:cs typeface="Arial" panose="020B0604020202020204" pitchFamily="34" charset="0"/>
            </a:endParaRPr>
          </a:p>
          <a:p>
            <a:pPr marL="342900" indent="-342900" algn="just">
              <a:buFont typeface="Wingdings" panose="05000000000000000000" pitchFamily="2" charset="2"/>
              <a:buChar char="Ø"/>
            </a:pPr>
            <a:r>
              <a:rPr lang="en-US" sz="1800" dirty="0">
                <a:solidFill>
                  <a:schemeClr val="tx1">
                    <a:lumMod val="75000"/>
                    <a:lumOff val="25000"/>
                  </a:schemeClr>
                </a:solidFill>
                <a:latin typeface="Arial" panose="020B0604020202020204" pitchFamily="34" charset="0"/>
                <a:cs typeface="Arial" panose="020B0604020202020204" pitchFamily="34" charset="0"/>
              </a:rPr>
              <a:t>High income tax affects the purchasing power of consumers, resulting in less sales, especially for non-essential products.</a:t>
            </a:r>
          </a:p>
          <a:p>
            <a:pPr algn="just"/>
            <a:endParaRPr lang="en-GB" sz="18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800" dirty="0">
                <a:solidFill>
                  <a:schemeClr val="tx1">
                    <a:lumMod val="75000"/>
                    <a:lumOff val="25000"/>
                  </a:schemeClr>
                </a:solidFill>
                <a:latin typeface="Arial" panose="020B0604020202020204" pitchFamily="34" charset="0"/>
                <a:cs typeface="Arial" panose="020B0604020202020204" pitchFamily="34" charset="0"/>
              </a:rPr>
              <a:t>ECONOMIC</a:t>
            </a:r>
          </a:p>
          <a:p>
            <a:pPr marL="342900" indent="-342900" algn="just">
              <a:buFont typeface="Wingdings" panose="05000000000000000000" pitchFamily="2" charset="2"/>
              <a:buChar char="Ø"/>
            </a:pPr>
            <a:r>
              <a:rPr lang="en-GB" sz="1800" dirty="0">
                <a:solidFill>
                  <a:schemeClr val="tx1">
                    <a:lumMod val="75000"/>
                    <a:lumOff val="25000"/>
                  </a:schemeClr>
                </a:solidFill>
                <a:latin typeface="Arial" panose="020B0604020202020204" pitchFamily="34" charset="0"/>
                <a:cs typeface="Arial" panose="020B0604020202020204" pitchFamily="34" charset="0"/>
              </a:rPr>
              <a:t>Inflation affects profitability by increasing the cost </a:t>
            </a:r>
          </a:p>
          <a:p>
            <a:pPr algn="just"/>
            <a:r>
              <a:rPr lang="en-GB" sz="1800" dirty="0">
                <a:solidFill>
                  <a:schemeClr val="tx1">
                    <a:lumMod val="75000"/>
                    <a:lumOff val="25000"/>
                  </a:schemeClr>
                </a:solidFill>
                <a:latin typeface="Arial" panose="020B0604020202020204" pitchFamily="34" charset="0"/>
                <a:cs typeface="Arial" panose="020B0604020202020204" pitchFamily="34" charset="0"/>
              </a:rPr>
              <a:t>of raw materials, wages and operational expenses. </a:t>
            </a:r>
          </a:p>
          <a:p>
            <a:pPr algn="just"/>
            <a:r>
              <a:rPr lang="en-GB" sz="1800" dirty="0">
                <a:solidFill>
                  <a:schemeClr val="tx1">
                    <a:lumMod val="75000"/>
                    <a:lumOff val="25000"/>
                  </a:schemeClr>
                </a:solidFill>
                <a:latin typeface="Arial" panose="020B0604020202020204" pitchFamily="34" charset="0"/>
                <a:cs typeface="Arial" panose="020B0604020202020204" pitchFamily="34" charset="0"/>
              </a:rPr>
              <a:t>In Basil’s bakery it hugely affects ingredients’ prices.</a:t>
            </a:r>
          </a:p>
          <a:p>
            <a:pPr marL="342900" indent="-342900" algn="just">
              <a:buFont typeface="Wingdings" panose="05000000000000000000" pitchFamily="2" charset="2"/>
              <a:buChar char="Ø"/>
            </a:pPr>
            <a:r>
              <a:rPr lang="en-GB" sz="1800" dirty="0">
                <a:solidFill>
                  <a:schemeClr val="tx1">
                    <a:lumMod val="75000"/>
                    <a:lumOff val="25000"/>
                  </a:schemeClr>
                </a:solidFill>
                <a:latin typeface="Arial" panose="020B0604020202020204" pitchFamily="34" charset="0"/>
                <a:cs typeface="Arial" panose="020B0604020202020204" pitchFamily="34" charset="0"/>
              </a:rPr>
              <a:t>Higher interest rates make loans and credit lines </a:t>
            </a:r>
          </a:p>
          <a:p>
            <a:pPr algn="just"/>
            <a:r>
              <a:rPr lang="en-GB" sz="1800" dirty="0">
                <a:solidFill>
                  <a:schemeClr val="tx1">
                    <a:lumMod val="75000"/>
                    <a:lumOff val="25000"/>
                  </a:schemeClr>
                </a:solidFill>
                <a:latin typeface="Arial" panose="020B0604020202020204" pitchFamily="34" charset="0"/>
                <a:cs typeface="Arial" panose="020B0604020202020204" pitchFamily="34" charset="0"/>
              </a:rPr>
              <a:t>more expensive, impeding capital investments, </a:t>
            </a:r>
          </a:p>
          <a:p>
            <a:pPr algn="just"/>
            <a:r>
              <a:rPr lang="en-GB" sz="1800" dirty="0">
                <a:solidFill>
                  <a:schemeClr val="tx1">
                    <a:lumMod val="75000"/>
                    <a:lumOff val="25000"/>
                  </a:schemeClr>
                </a:solidFill>
                <a:latin typeface="Arial" panose="020B0604020202020204" pitchFamily="34" charset="0"/>
                <a:cs typeface="Arial" panose="020B0604020202020204" pitchFamily="34" charset="0"/>
              </a:rPr>
              <a:t>expansion plans, and cash management.</a:t>
            </a:r>
          </a:p>
        </p:txBody>
      </p:sp>
      <p:pic>
        <p:nvPicPr>
          <p:cNvPr id="5" name="Picture 4">
            <a:extLst>
              <a:ext uri="{FF2B5EF4-FFF2-40B4-BE49-F238E27FC236}">
                <a16:creationId xmlns:a16="http://schemas.microsoft.com/office/drawing/2014/main" id="{9247D532-7E30-FC0F-0E10-6EA414094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3486107"/>
            <a:ext cx="4723536" cy="2339658"/>
          </a:xfrm>
          <a:prstGeom prst="rect">
            <a:avLst/>
          </a:prstGeom>
        </p:spPr>
      </p:pic>
      <p:sp>
        <p:nvSpPr>
          <p:cNvPr id="7" name="TextBox 6">
            <a:extLst>
              <a:ext uri="{FF2B5EF4-FFF2-40B4-BE49-F238E27FC236}">
                <a16:creationId xmlns:a16="http://schemas.microsoft.com/office/drawing/2014/main" id="{94BD8326-C764-1AAE-1331-03880E22FA9D}"/>
              </a:ext>
            </a:extLst>
          </p:cNvPr>
          <p:cNvSpPr txBox="1"/>
          <p:nvPr/>
        </p:nvSpPr>
        <p:spPr>
          <a:xfrm>
            <a:off x="6096000" y="5825765"/>
            <a:ext cx="259237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(Office for National Statistics, 2026)</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7F615-DA44-6674-D61B-674A98D4AA0F}"/>
              </a:ext>
            </a:extLst>
          </p:cNvPr>
          <p:cNvSpPr>
            <a:spLocks noGrp="1"/>
          </p:cNvSpPr>
          <p:nvPr>
            <p:ph type="title"/>
          </p:nvPr>
        </p:nvSpPr>
        <p:spPr>
          <a:xfrm>
            <a:off x="1525747" y="273378"/>
            <a:ext cx="7401436" cy="688157"/>
          </a:xfrm>
        </p:spPr>
        <p:txBody>
          <a:bodyPr>
            <a:normAutofit/>
          </a:bodyPr>
          <a:lstStyle/>
          <a:p>
            <a:r>
              <a:rPr lang="en-GB" sz="3200" b="1" dirty="0">
                <a:solidFill>
                  <a:srgbClr val="189ACE"/>
                </a:solidFill>
              </a:rPr>
              <a:t>PESTLE ANALYSIS: Basil’s Bakery</a:t>
            </a:r>
            <a:endParaRPr lang="en-GB" sz="3200" dirty="0"/>
          </a:p>
        </p:txBody>
      </p:sp>
      <p:sp>
        <p:nvSpPr>
          <p:cNvPr id="3" name="Text Placeholder 2">
            <a:extLst>
              <a:ext uri="{FF2B5EF4-FFF2-40B4-BE49-F238E27FC236}">
                <a16:creationId xmlns:a16="http://schemas.microsoft.com/office/drawing/2014/main" id="{2BFD0895-9F44-82DC-79E5-F0C2C10ED4EF}"/>
              </a:ext>
            </a:extLst>
          </p:cNvPr>
          <p:cNvSpPr>
            <a:spLocks noGrp="1"/>
          </p:cNvSpPr>
          <p:nvPr>
            <p:ph type="body" idx="1"/>
          </p:nvPr>
        </p:nvSpPr>
        <p:spPr>
          <a:xfrm>
            <a:off x="630201" y="1206631"/>
            <a:ext cx="9418772" cy="5165889"/>
          </a:xfrm>
        </p:spPr>
        <p:txBody>
          <a:bodyPr>
            <a:normAutofit fontScale="92500" lnSpcReduction="20000"/>
          </a:bodyPr>
          <a:lstStyle/>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SOCIAL</a:t>
            </a:r>
          </a:p>
          <a:p>
            <a:pPr marL="342900" indent="-342900" algn="just">
              <a:buFont typeface="Wingdings" panose="05000000000000000000" pitchFamily="2" charset="2"/>
              <a:buChar char="Ø"/>
            </a:pPr>
            <a:r>
              <a:rPr lang="en-GB" sz="2200" dirty="0">
                <a:solidFill>
                  <a:schemeClr val="tx1">
                    <a:lumMod val="75000"/>
                    <a:lumOff val="25000"/>
                  </a:schemeClr>
                </a:solidFill>
                <a:latin typeface="Arial" panose="020B0604020202020204" pitchFamily="34" charset="0"/>
                <a:cs typeface="Arial" panose="020B0604020202020204" pitchFamily="34" charset="0"/>
              </a:rPr>
              <a:t>People started to increasingly prefer shopping online other than going to a physical location. Therefore, the amount of people visiting the retail park decreased. </a:t>
            </a:r>
          </a:p>
          <a:p>
            <a:pPr marL="342900" indent="-342900" algn="just">
              <a:buFont typeface="Wingdings" panose="05000000000000000000" pitchFamily="2" charset="2"/>
              <a:buChar char="Ø"/>
            </a:pPr>
            <a:r>
              <a:rPr lang="en-GB" sz="2200" dirty="0">
                <a:solidFill>
                  <a:schemeClr val="tx1">
                    <a:lumMod val="75000"/>
                    <a:lumOff val="25000"/>
                  </a:schemeClr>
                </a:solidFill>
                <a:latin typeface="Arial" panose="020B0604020202020204" pitchFamily="34" charset="0"/>
                <a:cs typeface="Arial" panose="020B0604020202020204" pitchFamily="34" charset="0"/>
              </a:rPr>
              <a:t>Customers demand much more transparency about the quality of the products they consume. Be it pressuring sustainable practices or requesting clearer information on products origins and composition.</a:t>
            </a:r>
          </a:p>
          <a:p>
            <a:pPr algn="just"/>
            <a:endParaRPr lang="en-GB" sz="22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200" dirty="0">
                <a:solidFill>
                  <a:schemeClr val="tx1">
                    <a:lumMod val="75000"/>
                    <a:lumOff val="25000"/>
                  </a:schemeClr>
                </a:solidFill>
                <a:latin typeface="Arial" panose="020B0604020202020204" pitchFamily="34" charset="0"/>
                <a:cs typeface="Arial" panose="020B0604020202020204" pitchFamily="34" charset="0"/>
              </a:rPr>
              <a:t>TECHNOLOGICAL</a:t>
            </a:r>
          </a:p>
          <a:p>
            <a:pPr marL="342900" indent="-342900">
              <a:buFont typeface="Wingdings" panose="05000000000000000000" pitchFamily="2" charset="2"/>
              <a:buChar char="Ø"/>
            </a:pPr>
            <a:r>
              <a:rPr lang="en-GB" sz="2200" dirty="0">
                <a:solidFill>
                  <a:schemeClr val="tx1">
                    <a:lumMod val="75000"/>
                    <a:lumOff val="25000"/>
                  </a:schemeClr>
                </a:solidFill>
                <a:latin typeface="Arial" panose="020B0604020202020204" pitchFamily="34" charset="0"/>
                <a:cs typeface="Arial" panose="020B0604020202020204" pitchFamily="34" charset="0"/>
              </a:rPr>
              <a:t>Failing to maintain pace with technological change and innovations, for example, offering delivery services, prevents growth and reduces the competitiveness of the business.</a:t>
            </a:r>
            <a:r>
              <a:rPr lang="en-US" sz="2200" dirty="0">
                <a:solidFill>
                  <a:schemeClr val="tx1">
                    <a:lumMod val="75000"/>
                    <a:lumOff val="25000"/>
                  </a:schemeClr>
                </a:solidFill>
                <a:latin typeface="Arial" panose="020B0604020202020204" pitchFamily="34" charset="0"/>
                <a:cs typeface="Arial" panose="020B0604020202020204" pitchFamily="34" charset="0"/>
              </a:rPr>
              <a:t> “Through the emergence of technology, many businesses today can be wider and more expansive in the business environment by adopting e-Commerce.” (Hossain, M.B. et al, 2025)</a:t>
            </a:r>
          </a:p>
          <a:p>
            <a:pPr marL="342900" indent="-342900">
              <a:buFont typeface="Wingdings" panose="05000000000000000000" pitchFamily="2" charset="2"/>
              <a:buChar char="Ø"/>
            </a:pPr>
            <a:r>
              <a:rPr lang="en-GB" sz="2200" dirty="0">
                <a:solidFill>
                  <a:schemeClr val="tx1">
                    <a:lumMod val="75000"/>
                    <a:lumOff val="25000"/>
                  </a:schemeClr>
                </a:solidFill>
                <a:latin typeface="Arial" panose="020B0604020202020204" pitchFamily="34" charset="0"/>
                <a:cs typeface="Arial" panose="020B0604020202020204" pitchFamily="34" charset="0"/>
              </a:rPr>
              <a:t>Not having a website or online presence through social media reduces the prospect of attracting new customers.</a:t>
            </a:r>
          </a:p>
          <a:p>
            <a:pPr algn="just"/>
            <a:endParaRPr lang="en-GB" sz="2200" dirty="0">
              <a:solidFill>
                <a:schemeClr val="tx1">
                  <a:lumMod val="75000"/>
                  <a:lumOff val="25000"/>
                </a:schemeClr>
              </a:solidFill>
              <a:latin typeface="Arial" panose="020B0604020202020204" pitchFamily="34" charset="0"/>
              <a:cs typeface="Arial" panose="020B0604020202020204" pitchFamily="34" charset="0"/>
            </a:endParaRPr>
          </a:p>
          <a:p>
            <a:pPr algn="just"/>
            <a:endParaRPr lang="en-GB" sz="2200" dirty="0">
              <a:solidFill>
                <a:schemeClr val="tx1">
                  <a:lumMod val="75000"/>
                  <a:lumOff val="25000"/>
                </a:schemeClr>
              </a:solidFill>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dirty="0">
              <a:solidFill>
                <a:schemeClr val="tx1">
                  <a:lumMod val="75000"/>
                  <a:lumOff val="2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22079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407292"/>
            <a:ext cx="6740649" cy="751131"/>
          </a:xfrm>
        </p:spPr>
        <p:txBody>
          <a:bodyPr>
            <a:normAutofit fontScale="90000"/>
          </a:bodyPr>
          <a:lstStyle/>
          <a:p>
            <a:r>
              <a:rPr lang="en-GB" b="1" dirty="0">
                <a:solidFill>
                  <a:srgbClr val="189ACE"/>
                </a:solidFill>
              </a:rPr>
              <a:t>PESTLE ANALYSIS: Basil’s Bakery</a:t>
            </a:r>
            <a:br>
              <a:rPr lang="en-GB" dirty="0">
                <a:solidFill>
                  <a:srgbClr val="189ACE"/>
                </a:solidFill>
              </a:rPr>
            </a:br>
            <a:endParaRPr lang="en-GB" dirty="0">
              <a:solidFill>
                <a:srgbClr val="189ACE"/>
              </a:solidFill>
            </a:endParaRPr>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410685" y="1158422"/>
            <a:ext cx="9634011" cy="5478047"/>
          </a:xfrm>
        </p:spPr>
        <p:txBody>
          <a:bodyPr>
            <a:noAutofi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LEGAL</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The lockdown restrictions led to huge losses on sales for street shops. This also permanently influenced consumers habits, causing a shift towards online purchasing. As a result, many business in the same retail park as Basil’s bakery, closed their physical stores and migrated to providing online services.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Many businesses adopted for remote working as a rapid solution, changes that were maintained, to an extent, afterwards as well. This reduces the amount of people regularly buying lunch.</a:t>
            </a: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INTERNATIONAL</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International inflation and trade policies affect the prices of imported supplies, material and technology impacting the internal market and causing unstable prices if managed incorrectly. </a:t>
            </a:r>
            <a:r>
              <a:rPr lang="en-US" dirty="0"/>
              <a:t>(Anil </a:t>
            </a:r>
            <a:r>
              <a:rPr lang="en-US" i="1" dirty="0"/>
              <a:t>et al</a:t>
            </a:r>
            <a:r>
              <a:rPr lang="en-US" dirty="0"/>
              <a:t>., 2025, p.18) suggest that the UK trade suffered a decrease in both imports and exports after leaving the EU, due to changes in trade policies.</a:t>
            </a: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dirty="0">
                <a:latin typeface="Arial" panose="020B0604020202020204" pitchFamily="34" charset="0"/>
                <a:cs typeface="Arial" panose="020B0604020202020204" pitchFamily="34" charset="0"/>
              </a:rPr>
              <a:t>Supply chain disruptions and can cause production delays, insufficient stock and significant overhead price increase. </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79741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0A479-D7E8-6D86-419F-89AF6D7B7F68}"/>
              </a:ext>
            </a:extLst>
          </p:cNvPr>
          <p:cNvSpPr>
            <a:spLocks noGrp="1"/>
          </p:cNvSpPr>
          <p:nvPr>
            <p:ph type="title"/>
          </p:nvPr>
        </p:nvSpPr>
        <p:spPr>
          <a:xfrm>
            <a:off x="1469186" y="470988"/>
            <a:ext cx="7326023" cy="691299"/>
          </a:xfrm>
        </p:spPr>
        <p:txBody>
          <a:bodyPr>
            <a:normAutofit/>
          </a:bodyPr>
          <a:lstStyle/>
          <a:p>
            <a:r>
              <a:rPr lang="en-GB" sz="3200" b="1" dirty="0">
                <a:solidFill>
                  <a:srgbClr val="189ACE"/>
                </a:solidFill>
              </a:rPr>
              <a:t>PESTLE ANALYSIS: Basil’s Bakery</a:t>
            </a:r>
            <a:endParaRPr lang="en-GB" sz="3200" dirty="0"/>
          </a:p>
        </p:txBody>
      </p:sp>
      <p:sp>
        <p:nvSpPr>
          <p:cNvPr id="3" name="Content Placeholder 2">
            <a:extLst>
              <a:ext uri="{FF2B5EF4-FFF2-40B4-BE49-F238E27FC236}">
                <a16:creationId xmlns:a16="http://schemas.microsoft.com/office/drawing/2014/main" id="{EE86B667-EED2-CA5E-1C74-34FA421AF4A8}"/>
              </a:ext>
            </a:extLst>
          </p:cNvPr>
          <p:cNvSpPr>
            <a:spLocks noGrp="1"/>
          </p:cNvSpPr>
          <p:nvPr>
            <p:ph idx="1"/>
          </p:nvPr>
        </p:nvSpPr>
        <p:spPr>
          <a:xfrm>
            <a:off x="677334" y="1508289"/>
            <a:ext cx="8596668" cy="4533073"/>
          </a:xfrm>
        </p:spPr>
        <p:txBody>
          <a:bodyPr>
            <a:norm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ENVIRONMENTAL</a:t>
            </a:r>
          </a:p>
          <a:p>
            <a:pPr>
              <a:buFont typeface="Wingdings" panose="05000000000000000000" pitchFamily="2" charset="2"/>
              <a:buChar char="Ø"/>
            </a:pPr>
            <a:r>
              <a:rPr lang="en-GB" sz="2000" dirty="0">
                <a:latin typeface="Arial" panose="020B0604020202020204" pitchFamily="34" charset="0"/>
                <a:cs typeface="Arial" panose="020B0604020202020204" pitchFamily="34" charset="0"/>
              </a:rPr>
              <a:t>Climate change affects agricultural production, causing the price increase of crop products. Organically grown products, as used in Basil’s Bakery, are specially vulnerable to crop failure. Therefore they need very stable conditions. </a:t>
            </a:r>
          </a:p>
          <a:p>
            <a:pPr>
              <a:buFont typeface="Wingdings" panose="05000000000000000000" pitchFamily="2" charset="2"/>
              <a:buChar char="Ø"/>
            </a:pPr>
            <a:r>
              <a:rPr lang="en-US" sz="2000" dirty="0">
                <a:latin typeface="Arial" panose="020B0604020202020204" pitchFamily="34" charset="0"/>
                <a:cs typeface="Arial" panose="020B0604020202020204" pitchFamily="34" charset="0"/>
              </a:rPr>
              <a:t>Policies and guidelines encourage businesses to improve waste management, reduce plastic usage and adopt sustainable energy sources. Integrating sustainability into business decisions is a strategy that can heavily impact the environment and society (Cerciello et al., 2023). Consumers who prefer organic products </a:t>
            </a:r>
            <a:r>
              <a:rPr lang="en-GB" sz="2000" dirty="0">
                <a:latin typeface="Arial" panose="020B0604020202020204" pitchFamily="34" charset="0"/>
                <a:cs typeface="Arial" panose="020B0604020202020204" pitchFamily="34" charset="0"/>
              </a:rPr>
              <a:t>tend to be more environmentally conscious.</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994065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136912" y="160634"/>
            <a:ext cx="8896020" cy="1271741"/>
          </a:xfrm>
        </p:spPr>
        <p:txBody>
          <a:bodyPr/>
          <a:lstStyle/>
          <a:p>
            <a:r>
              <a:rPr lang="en-GB" sz="3200" b="1" dirty="0">
                <a:solidFill>
                  <a:srgbClr val="189ACE"/>
                </a:solidFill>
              </a:rPr>
              <a:t>Cause and effect analysis (Fishbone diagram)</a:t>
            </a:r>
            <a:endParaRPr lang="en-US" sz="3200" dirty="0">
              <a:solidFill>
                <a:srgbClr val="189ACE"/>
              </a:solidFill>
            </a:endParaRPr>
          </a:p>
          <a:p>
            <a:endParaRPr lang="en-US" dirty="0"/>
          </a:p>
        </p:txBody>
      </p:sp>
      <p:sp>
        <p:nvSpPr>
          <p:cNvPr id="4" name="Line 43">
            <a:extLst>
              <a:ext uri="{FF2B5EF4-FFF2-40B4-BE49-F238E27FC236}">
                <a16:creationId xmlns:a16="http://schemas.microsoft.com/office/drawing/2014/main" id="{5ECFDC5F-4425-26F4-DE3B-21F00DCB1794}"/>
              </a:ext>
            </a:extLst>
          </p:cNvPr>
          <p:cNvSpPr>
            <a:spLocks noChangeShapeType="1"/>
          </p:cNvSpPr>
          <p:nvPr/>
        </p:nvSpPr>
        <p:spPr bwMode="auto">
          <a:xfrm>
            <a:off x="1949990" y="2150351"/>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 Box 42">
            <a:extLst>
              <a:ext uri="{FF2B5EF4-FFF2-40B4-BE49-F238E27FC236}">
                <a16:creationId xmlns:a16="http://schemas.microsoft.com/office/drawing/2014/main" id="{454E52F3-547A-0EE9-D18C-EDCA743C89A5}"/>
              </a:ext>
            </a:extLst>
          </p:cNvPr>
          <p:cNvSpPr txBox="1">
            <a:spLocks noChangeArrowheads="1"/>
          </p:cNvSpPr>
          <p:nvPr/>
        </p:nvSpPr>
        <p:spPr bwMode="auto">
          <a:xfrm>
            <a:off x="881517" y="2535317"/>
            <a:ext cx="1659829" cy="46315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Shops closing and no new shops moving in</a:t>
            </a:r>
          </a:p>
        </p:txBody>
      </p:sp>
      <p:sp>
        <p:nvSpPr>
          <p:cNvPr id="6" name="Line 41">
            <a:extLst>
              <a:ext uri="{FF2B5EF4-FFF2-40B4-BE49-F238E27FC236}">
                <a16:creationId xmlns:a16="http://schemas.microsoft.com/office/drawing/2014/main" id="{9E030D2A-6AA8-78FC-DC36-E848B3605FCC}"/>
              </a:ext>
            </a:extLst>
          </p:cNvPr>
          <p:cNvSpPr>
            <a:spLocks noChangeShapeType="1"/>
          </p:cNvSpPr>
          <p:nvPr/>
        </p:nvSpPr>
        <p:spPr bwMode="auto">
          <a:xfrm>
            <a:off x="3054782" y="3321224"/>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 Box 40">
            <a:extLst>
              <a:ext uri="{FF2B5EF4-FFF2-40B4-BE49-F238E27FC236}">
                <a16:creationId xmlns:a16="http://schemas.microsoft.com/office/drawing/2014/main" id="{B5B36680-E99F-F39B-36F5-FA0C94EDCEB6}"/>
              </a:ext>
            </a:extLst>
          </p:cNvPr>
          <p:cNvSpPr txBox="1">
            <a:spLocks noChangeArrowheads="1"/>
          </p:cNvSpPr>
          <p:nvPr/>
        </p:nvSpPr>
        <p:spPr bwMode="auto">
          <a:xfrm>
            <a:off x="1348416" y="3116471"/>
            <a:ext cx="1736543" cy="44321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Less people visiting the retail park</a:t>
            </a:r>
          </a:p>
        </p:txBody>
      </p:sp>
      <p:sp>
        <p:nvSpPr>
          <p:cNvPr id="10" name="Line 37">
            <a:extLst>
              <a:ext uri="{FF2B5EF4-FFF2-40B4-BE49-F238E27FC236}">
                <a16:creationId xmlns:a16="http://schemas.microsoft.com/office/drawing/2014/main" id="{FF9B18CA-2F63-FD4B-7659-DA15A6A461EE}"/>
              </a:ext>
            </a:extLst>
          </p:cNvPr>
          <p:cNvSpPr>
            <a:spLocks noChangeShapeType="1"/>
          </p:cNvSpPr>
          <p:nvPr/>
        </p:nvSpPr>
        <p:spPr bwMode="auto">
          <a:xfrm>
            <a:off x="4430393" y="2144004"/>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Text Box 36">
            <a:extLst>
              <a:ext uri="{FF2B5EF4-FFF2-40B4-BE49-F238E27FC236}">
                <a16:creationId xmlns:a16="http://schemas.microsoft.com/office/drawing/2014/main" id="{E0F5CBF9-FEF8-4064-9730-A5DCFCA45262}"/>
              </a:ext>
            </a:extLst>
          </p:cNvPr>
          <p:cNvSpPr txBox="1">
            <a:spLocks noChangeArrowheads="1"/>
          </p:cNvSpPr>
          <p:nvPr/>
        </p:nvSpPr>
        <p:spPr bwMode="auto">
          <a:xfrm>
            <a:off x="2779393" y="1910261"/>
            <a:ext cx="1651000" cy="42515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Organic products are expensive</a:t>
            </a:r>
          </a:p>
        </p:txBody>
      </p:sp>
      <p:sp>
        <p:nvSpPr>
          <p:cNvPr id="12" name="Line 35">
            <a:extLst>
              <a:ext uri="{FF2B5EF4-FFF2-40B4-BE49-F238E27FC236}">
                <a16:creationId xmlns:a16="http://schemas.microsoft.com/office/drawing/2014/main" id="{469BEC05-BB58-ACC6-EC25-AEF7366AD461}"/>
              </a:ext>
            </a:extLst>
          </p:cNvPr>
          <p:cNvSpPr>
            <a:spLocks noChangeShapeType="1"/>
          </p:cNvSpPr>
          <p:nvPr/>
        </p:nvSpPr>
        <p:spPr bwMode="auto">
          <a:xfrm>
            <a:off x="4949320" y="2732473"/>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Text Box 34">
            <a:extLst>
              <a:ext uri="{FF2B5EF4-FFF2-40B4-BE49-F238E27FC236}">
                <a16:creationId xmlns:a16="http://schemas.microsoft.com/office/drawing/2014/main" id="{EB8BADF5-DC2F-7EF8-0A70-CF9C0FDE027D}"/>
              </a:ext>
            </a:extLst>
          </p:cNvPr>
          <p:cNvSpPr txBox="1">
            <a:spLocks noChangeArrowheads="1"/>
          </p:cNvSpPr>
          <p:nvPr/>
        </p:nvSpPr>
        <p:spPr bwMode="auto">
          <a:xfrm>
            <a:off x="3293116" y="2567434"/>
            <a:ext cx="1651000" cy="317501"/>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delivery service</a:t>
            </a:r>
          </a:p>
        </p:txBody>
      </p:sp>
      <p:sp>
        <p:nvSpPr>
          <p:cNvPr id="14" name="Line 33">
            <a:extLst>
              <a:ext uri="{FF2B5EF4-FFF2-40B4-BE49-F238E27FC236}">
                <a16:creationId xmlns:a16="http://schemas.microsoft.com/office/drawing/2014/main" id="{5C2A82BC-52D0-F69B-CF38-3297C18AD985}"/>
              </a:ext>
            </a:extLst>
          </p:cNvPr>
          <p:cNvSpPr>
            <a:spLocks noChangeShapeType="1"/>
          </p:cNvSpPr>
          <p:nvPr/>
        </p:nvSpPr>
        <p:spPr bwMode="auto">
          <a:xfrm>
            <a:off x="5454964" y="3279078"/>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5" name="Text Box 32">
            <a:extLst>
              <a:ext uri="{FF2B5EF4-FFF2-40B4-BE49-F238E27FC236}">
                <a16:creationId xmlns:a16="http://schemas.microsoft.com/office/drawing/2014/main" id="{FD616EDE-FD78-CD46-E13B-A628CCB9ED88}"/>
              </a:ext>
            </a:extLst>
          </p:cNvPr>
          <p:cNvSpPr txBox="1">
            <a:spLocks noChangeArrowheads="1"/>
          </p:cNvSpPr>
          <p:nvPr/>
        </p:nvSpPr>
        <p:spPr bwMode="auto">
          <a:xfrm>
            <a:off x="3858973" y="3150150"/>
            <a:ext cx="1595690" cy="29324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pre-order service</a:t>
            </a:r>
          </a:p>
        </p:txBody>
      </p:sp>
      <p:sp>
        <p:nvSpPr>
          <p:cNvPr id="17" name="Text Box 30">
            <a:extLst>
              <a:ext uri="{FF2B5EF4-FFF2-40B4-BE49-F238E27FC236}">
                <a16:creationId xmlns:a16="http://schemas.microsoft.com/office/drawing/2014/main" id="{5FEA4AE7-432C-76DA-E3B8-59299645BF54}"/>
              </a:ext>
            </a:extLst>
          </p:cNvPr>
          <p:cNvSpPr txBox="1">
            <a:spLocks noChangeArrowheads="1"/>
          </p:cNvSpPr>
          <p:nvPr/>
        </p:nvSpPr>
        <p:spPr bwMode="auto">
          <a:xfrm>
            <a:off x="5648449" y="1747135"/>
            <a:ext cx="1496837" cy="28833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Lack of automation</a:t>
            </a:r>
          </a:p>
        </p:txBody>
      </p:sp>
      <p:sp>
        <p:nvSpPr>
          <p:cNvPr id="18" name="Line 29">
            <a:extLst>
              <a:ext uri="{FF2B5EF4-FFF2-40B4-BE49-F238E27FC236}">
                <a16:creationId xmlns:a16="http://schemas.microsoft.com/office/drawing/2014/main" id="{044326D0-CBAC-2B82-709B-137A37712A92}"/>
              </a:ext>
            </a:extLst>
          </p:cNvPr>
          <p:cNvSpPr>
            <a:spLocks noChangeShapeType="1"/>
          </p:cNvSpPr>
          <p:nvPr/>
        </p:nvSpPr>
        <p:spPr bwMode="auto">
          <a:xfrm>
            <a:off x="8464838" y="3338534"/>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 Box 28">
            <a:extLst>
              <a:ext uri="{FF2B5EF4-FFF2-40B4-BE49-F238E27FC236}">
                <a16:creationId xmlns:a16="http://schemas.microsoft.com/office/drawing/2014/main" id="{A4F4193F-5CFC-CE0B-FF7A-61272490C2BE}"/>
              </a:ext>
            </a:extLst>
          </p:cNvPr>
          <p:cNvSpPr txBox="1">
            <a:spLocks noChangeArrowheads="1"/>
          </p:cNvSpPr>
          <p:nvPr/>
        </p:nvSpPr>
        <p:spPr bwMode="auto">
          <a:xfrm>
            <a:off x="5960608" y="2223314"/>
            <a:ext cx="1610433" cy="30311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online presence</a:t>
            </a:r>
          </a:p>
        </p:txBody>
      </p:sp>
      <p:sp>
        <p:nvSpPr>
          <p:cNvPr id="21" name="Text Box 26">
            <a:extLst>
              <a:ext uri="{FF2B5EF4-FFF2-40B4-BE49-F238E27FC236}">
                <a16:creationId xmlns:a16="http://schemas.microsoft.com/office/drawing/2014/main" id="{22A01370-7C77-6D7E-07AA-0F67AA28B4AC}"/>
              </a:ext>
            </a:extLst>
          </p:cNvPr>
          <p:cNvSpPr txBox="1">
            <a:spLocks noChangeArrowheads="1"/>
          </p:cNvSpPr>
          <p:nvPr/>
        </p:nvSpPr>
        <p:spPr bwMode="auto">
          <a:xfrm>
            <a:off x="6316268" y="3161087"/>
            <a:ext cx="2136329" cy="31291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time to answer the phone</a:t>
            </a:r>
          </a:p>
        </p:txBody>
      </p:sp>
      <p:sp>
        <p:nvSpPr>
          <p:cNvPr id="22" name="Line 25">
            <a:extLst>
              <a:ext uri="{FF2B5EF4-FFF2-40B4-BE49-F238E27FC236}">
                <a16:creationId xmlns:a16="http://schemas.microsoft.com/office/drawing/2014/main" id="{5A18A26F-B1CF-AEE6-B18C-3A82C0ECB01F}"/>
              </a:ext>
            </a:extLst>
          </p:cNvPr>
          <p:cNvSpPr>
            <a:spLocks noChangeShapeType="1"/>
          </p:cNvSpPr>
          <p:nvPr/>
        </p:nvSpPr>
        <p:spPr bwMode="auto">
          <a:xfrm>
            <a:off x="7145524" y="1908176"/>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Text Box 24">
            <a:extLst>
              <a:ext uri="{FF2B5EF4-FFF2-40B4-BE49-F238E27FC236}">
                <a16:creationId xmlns:a16="http://schemas.microsoft.com/office/drawing/2014/main" id="{15F683A2-CA61-AC71-6C2C-E8B91CB5E11E}"/>
              </a:ext>
            </a:extLst>
          </p:cNvPr>
          <p:cNvSpPr txBox="1">
            <a:spLocks noChangeArrowheads="1"/>
          </p:cNvSpPr>
          <p:nvPr/>
        </p:nvSpPr>
        <p:spPr bwMode="auto">
          <a:xfrm>
            <a:off x="2415934" y="3859273"/>
            <a:ext cx="1579406" cy="29258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Higher bill prices</a:t>
            </a:r>
          </a:p>
        </p:txBody>
      </p:sp>
      <p:sp>
        <p:nvSpPr>
          <p:cNvPr id="24" name="Line 23">
            <a:extLst>
              <a:ext uri="{FF2B5EF4-FFF2-40B4-BE49-F238E27FC236}">
                <a16:creationId xmlns:a16="http://schemas.microsoft.com/office/drawing/2014/main" id="{B03B6065-E68E-A1B2-AEA8-7243E2647815}"/>
              </a:ext>
            </a:extLst>
          </p:cNvPr>
          <p:cNvSpPr>
            <a:spLocks noChangeShapeType="1"/>
          </p:cNvSpPr>
          <p:nvPr/>
        </p:nvSpPr>
        <p:spPr bwMode="auto">
          <a:xfrm>
            <a:off x="7946953" y="3993189"/>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5" name="Text Box 22">
            <a:extLst>
              <a:ext uri="{FF2B5EF4-FFF2-40B4-BE49-F238E27FC236}">
                <a16:creationId xmlns:a16="http://schemas.microsoft.com/office/drawing/2014/main" id="{E164AF4F-EDE9-83DF-66E5-0B8F96794AF7}"/>
              </a:ext>
            </a:extLst>
          </p:cNvPr>
          <p:cNvSpPr txBox="1">
            <a:spLocks noChangeArrowheads="1"/>
          </p:cNvSpPr>
          <p:nvPr/>
        </p:nvSpPr>
        <p:spPr bwMode="auto">
          <a:xfrm>
            <a:off x="1874812" y="4335023"/>
            <a:ext cx="1727129" cy="291224"/>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Higher business rates</a:t>
            </a:r>
          </a:p>
        </p:txBody>
      </p:sp>
      <p:sp>
        <p:nvSpPr>
          <p:cNvPr id="26" name="Line 21">
            <a:extLst>
              <a:ext uri="{FF2B5EF4-FFF2-40B4-BE49-F238E27FC236}">
                <a16:creationId xmlns:a16="http://schemas.microsoft.com/office/drawing/2014/main" id="{C67852C8-A967-079D-D488-C11AFD5F5FFD}"/>
              </a:ext>
            </a:extLst>
          </p:cNvPr>
          <p:cNvSpPr>
            <a:spLocks noChangeShapeType="1"/>
          </p:cNvSpPr>
          <p:nvPr/>
        </p:nvSpPr>
        <p:spPr bwMode="auto">
          <a:xfrm>
            <a:off x="6741462" y="5392192"/>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7" name="Text Box 20">
            <a:extLst>
              <a:ext uri="{FF2B5EF4-FFF2-40B4-BE49-F238E27FC236}">
                <a16:creationId xmlns:a16="http://schemas.microsoft.com/office/drawing/2014/main" id="{9F0E4C8F-A639-59ED-5C2A-3D3F20F553D5}"/>
              </a:ext>
            </a:extLst>
          </p:cNvPr>
          <p:cNvSpPr txBox="1">
            <a:spLocks noChangeArrowheads="1"/>
          </p:cNvSpPr>
          <p:nvPr/>
        </p:nvSpPr>
        <p:spPr bwMode="auto">
          <a:xfrm>
            <a:off x="848293" y="5274083"/>
            <a:ext cx="1994901" cy="29121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Stock costs unpredictable</a:t>
            </a:r>
          </a:p>
        </p:txBody>
      </p:sp>
      <p:sp>
        <p:nvSpPr>
          <p:cNvPr id="28" name="Line 19">
            <a:extLst>
              <a:ext uri="{FF2B5EF4-FFF2-40B4-BE49-F238E27FC236}">
                <a16:creationId xmlns:a16="http://schemas.microsoft.com/office/drawing/2014/main" id="{7138EB06-B8B9-BF03-C22A-C60EC97F271F}"/>
              </a:ext>
            </a:extLst>
          </p:cNvPr>
          <p:cNvSpPr>
            <a:spLocks noChangeShapeType="1"/>
          </p:cNvSpPr>
          <p:nvPr/>
        </p:nvSpPr>
        <p:spPr bwMode="auto">
          <a:xfrm>
            <a:off x="3999526" y="4013349"/>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0" name="Line 17">
            <a:extLst>
              <a:ext uri="{FF2B5EF4-FFF2-40B4-BE49-F238E27FC236}">
                <a16:creationId xmlns:a16="http://schemas.microsoft.com/office/drawing/2014/main" id="{C7FA4575-3D29-EDF7-8640-FF511066FA98}"/>
              </a:ext>
            </a:extLst>
          </p:cNvPr>
          <p:cNvSpPr>
            <a:spLocks noChangeShapeType="1"/>
          </p:cNvSpPr>
          <p:nvPr/>
        </p:nvSpPr>
        <p:spPr bwMode="auto">
          <a:xfrm>
            <a:off x="3600369" y="4499311"/>
            <a:ext cx="50406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1" name="Text Box 16">
            <a:extLst>
              <a:ext uri="{FF2B5EF4-FFF2-40B4-BE49-F238E27FC236}">
                <a16:creationId xmlns:a16="http://schemas.microsoft.com/office/drawing/2014/main" id="{04D2E199-B284-B5E9-355A-BDA7780EBFCB}"/>
              </a:ext>
            </a:extLst>
          </p:cNvPr>
          <p:cNvSpPr txBox="1">
            <a:spLocks noChangeArrowheads="1"/>
          </p:cNvSpPr>
          <p:nvPr/>
        </p:nvSpPr>
        <p:spPr bwMode="auto">
          <a:xfrm>
            <a:off x="5175310" y="3836724"/>
            <a:ext cx="2765654" cy="31442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Long waiting time during busy periods</a:t>
            </a:r>
          </a:p>
        </p:txBody>
      </p:sp>
      <p:sp>
        <p:nvSpPr>
          <p:cNvPr id="32" name="Line 15">
            <a:extLst>
              <a:ext uri="{FF2B5EF4-FFF2-40B4-BE49-F238E27FC236}">
                <a16:creationId xmlns:a16="http://schemas.microsoft.com/office/drawing/2014/main" id="{77E6C29B-33AE-4C9D-F691-4F21187D7491}"/>
              </a:ext>
            </a:extLst>
          </p:cNvPr>
          <p:cNvSpPr>
            <a:spLocks noChangeShapeType="1"/>
          </p:cNvSpPr>
          <p:nvPr/>
        </p:nvSpPr>
        <p:spPr bwMode="auto">
          <a:xfrm>
            <a:off x="2847398" y="5419691"/>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4" name="Rectangle 13">
            <a:extLst>
              <a:ext uri="{FF2B5EF4-FFF2-40B4-BE49-F238E27FC236}">
                <a16:creationId xmlns:a16="http://schemas.microsoft.com/office/drawing/2014/main" id="{89CF2F31-BA68-4453-B022-C9D7E97BD7F1}"/>
              </a:ext>
            </a:extLst>
          </p:cNvPr>
          <p:cNvSpPr>
            <a:spLocks noChangeArrowheads="1"/>
          </p:cNvSpPr>
          <p:nvPr/>
        </p:nvSpPr>
        <p:spPr bwMode="auto">
          <a:xfrm>
            <a:off x="1206944" y="1198446"/>
            <a:ext cx="1519767" cy="40901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Environment</a:t>
            </a:r>
          </a:p>
        </p:txBody>
      </p:sp>
      <p:sp>
        <p:nvSpPr>
          <p:cNvPr id="35" name="Rectangle 12">
            <a:extLst>
              <a:ext uri="{FF2B5EF4-FFF2-40B4-BE49-F238E27FC236}">
                <a16:creationId xmlns:a16="http://schemas.microsoft.com/office/drawing/2014/main" id="{66AC329C-57A8-F166-ABFF-E090A1A45316}"/>
              </a:ext>
            </a:extLst>
          </p:cNvPr>
          <p:cNvSpPr>
            <a:spLocks noChangeArrowheads="1"/>
          </p:cNvSpPr>
          <p:nvPr/>
        </p:nvSpPr>
        <p:spPr bwMode="auto">
          <a:xfrm>
            <a:off x="4008218" y="1199446"/>
            <a:ext cx="993905" cy="40901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Method</a:t>
            </a:r>
          </a:p>
        </p:txBody>
      </p:sp>
      <p:sp>
        <p:nvSpPr>
          <p:cNvPr id="36" name="Rectangle 11">
            <a:extLst>
              <a:ext uri="{FF2B5EF4-FFF2-40B4-BE49-F238E27FC236}">
                <a16:creationId xmlns:a16="http://schemas.microsoft.com/office/drawing/2014/main" id="{61650B9E-E3E1-E0AC-E46A-3E62F87DF6A7}"/>
              </a:ext>
            </a:extLst>
          </p:cNvPr>
          <p:cNvSpPr>
            <a:spLocks noChangeArrowheads="1"/>
          </p:cNvSpPr>
          <p:nvPr/>
        </p:nvSpPr>
        <p:spPr bwMode="auto">
          <a:xfrm>
            <a:off x="6742222" y="1153226"/>
            <a:ext cx="1232632" cy="409011"/>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Equipment</a:t>
            </a:r>
          </a:p>
        </p:txBody>
      </p:sp>
      <p:sp>
        <p:nvSpPr>
          <p:cNvPr id="37" name="Line 10">
            <a:extLst>
              <a:ext uri="{FF2B5EF4-FFF2-40B4-BE49-F238E27FC236}">
                <a16:creationId xmlns:a16="http://schemas.microsoft.com/office/drawing/2014/main" id="{7E825B29-B2C6-CC1A-1F71-3449A6E2F1F6}"/>
              </a:ext>
            </a:extLst>
          </p:cNvPr>
          <p:cNvSpPr>
            <a:spLocks noChangeShapeType="1"/>
          </p:cNvSpPr>
          <p:nvPr/>
        </p:nvSpPr>
        <p:spPr bwMode="auto">
          <a:xfrm>
            <a:off x="933515" y="3628293"/>
            <a:ext cx="8633414" cy="9619"/>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8" name="Line 9">
            <a:extLst>
              <a:ext uri="{FF2B5EF4-FFF2-40B4-BE49-F238E27FC236}">
                <a16:creationId xmlns:a16="http://schemas.microsoft.com/office/drawing/2014/main" id="{301081DA-F2D6-B2E1-224F-8019CF267D01}"/>
              </a:ext>
            </a:extLst>
          </p:cNvPr>
          <p:cNvSpPr>
            <a:spLocks noChangeShapeType="1"/>
          </p:cNvSpPr>
          <p:nvPr/>
        </p:nvSpPr>
        <p:spPr bwMode="auto">
          <a:xfrm>
            <a:off x="1937390" y="1608435"/>
            <a:ext cx="1926721" cy="201985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9" name="Line 8">
            <a:extLst>
              <a:ext uri="{FF2B5EF4-FFF2-40B4-BE49-F238E27FC236}">
                <a16:creationId xmlns:a16="http://schemas.microsoft.com/office/drawing/2014/main" id="{A3770D71-6D7F-B371-A540-C3469DE4047C}"/>
              </a:ext>
            </a:extLst>
          </p:cNvPr>
          <p:cNvSpPr>
            <a:spLocks noChangeShapeType="1"/>
          </p:cNvSpPr>
          <p:nvPr/>
        </p:nvSpPr>
        <p:spPr bwMode="auto">
          <a:xfrm>
            <a:off x="4459534" y="1608459"/>
            <a:ext cx="1844047" cy="2019856"/>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0" name="Line 7">
            <a:extLst>
              <a:ext uri="{FF2B5EF4-FFF2-40B4-BE49-F238E27FC236}">
                <a16:creationId xmlns:a16="http://schemas.microsoft.com/office/drawing/2014/main" id="{D491AD21-DDB6-CA32-6D5F-993D39BC809F}"/>
              </a:ext>
            </a:extLst>
          </p:cNvPr>
          <p:cNvSpPr>
            <a:spLocks noChangeShapeType="1"/>
          </p:cNvSpPr>
          <p:nvPr/>
        </p:nvSpPr>
        <p:spPr bwMode="auto">
          <a:xfrm>
            <a:off x="7341661" y="1575446"/>
            <a:ext cx="1926721" cy="2069092"/>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1" name="Rectangle 6">
            <a:extLst>
              <a:ext uri="{FF2B5EF4-FFF2-40B4-BE49-F238E27FC236}">
                <a16:creationId xmlns:a16="http://schemas.microsoft.com/office/drawing/2014/main" id="{861426AF-1C0E-B2B0-E3F2-5E5AACB15E31}"/>
              </a:ext>
            </a:extLst>
          </p:cNvPr>
          <p:cNvSpPr>
            <a:spLocks noChangeArrowheads="1"/>
          </p:cNvSpPr>
          <p:nvPr/>
        </p:nvSpPr>
        <p:spPr bwMode="auto">
          <a:xfrm>
            <a:off x="2469506" y="5776871"/>
            <a:ext cx="1055531" cy="39691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Material</a:t>
            </a:r>
          </a:p>
        </p:txBody>
      </p:sp>
      <p:sp>
        <p:nvSpPr>
          <p:cNvPr id="42" name="Line 5">
            <a:extLst>
              <a:ext uri="{FF2B5EF4-FFF2-40B4-BE49-F238E27FC236}">
                <a16:creationId xmlns:a16="http://schemas.microsoft.com/office/drawing/2014/main" id="{10F7C992-042D-D58E-F7FF-8D52EB0DFA9F}"/>
              </a:ext>
            </a:extLst>
          </p:cNvPr>
          <p:cNvSpPr>
            <a:spLocks noChangeShapeType="1"/>
          </p:cNvSpPr>
          <p:nvPr/>
        </p:nvSpPr>
        <p:spPr bwMode="auto">
          <a:xfrm flipV="1">
            <a:off x="3054782" y="3634042"/>
            <a:ext cx="1731053" cy="214282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3" name="Rectangle 4">
            <a:extLst>
              <a:ext uri="{FF2B5EF4-FFF2-40B4-BE49-F238E27FC236}">
                <a16:creationId xmlns:a16="http://schemas.microsoft.com/office/drawing/2014/main" id="{E6BBD8D4-28DD-ABF7-829E-A8209A524370}"/>
              </a:ext>
            </a:extLst>
          </p:cNvPr>
          <p:cNvSpPr>
            <a:spLocks noChangeArrowheads="1"/>
          </p:cNvSpPr>
          <p:nvPr/>
        </p:nvSpPr>
        <p:spPr bwMode="auto">
          <a:xfrm>
            <a:off x="6478609" y="5776871"/>
            <a:ext cx="844724" cy="39691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sz="1600" dirty="0">
                <a:latin typeface="Arial" panose="020B0604020202020204" pitchFamily="34" charset="0"/>
                <a:cs typeface="Arial" panose="020B0604020202020204" pitchFamily="34" charset="0"/>
              </a:rPr>
              <a:t>People</a:t>
            </a:r>
          </a:p>
        </p:txBody>
      </p:sp>
      <p:sp>
        <p:nvSpPr>
          <p:cNvPr id="44" name="Line 3">
            <a:extLst>
              <a:ext uri="{FF2B5EF4-FFF2-40B4-BE49-F238E27FC236}">
                <a16:creationId xmlns:a16="http://schemas.microsoft.com/office/drawing/2014/main" id="{7A00CEF2-58B4-B05C-58F1-285609B5AAD7}"/>
              </a:ext>
            </a:extLst>
          </p:cNvPr>
          <p:cNvSpPr>
            <a:spLocks noChangeShapeType="1"/>
          </p:cNvSpPr>
          <p:nvPr/>
        </p:nvSpPr>
        <p:spPr bwMode="auto">
          <a:xfrm flipV="1">
            <a:off x="6948912" y="3637173"/>
            <a:ext cx="1785890" cy="2134301"/>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6" name="Text Box 1">
            <a:extLst>
              <a:ext uri="{FF2B5EF4-FFF2-40B4-BE49-F238E27FC236}">
                <a16:creationId xmlns:a16="http://schemas.microsoft.com/office/drawing/2014/main" id="{2AFDD58A-9426-2621-D68B-371EF86ADACF}"/>
              </a:ext>
            </a:extLst>
          </p:cNvPr>
          <p:cNvSpPr txBox="1">
            <a:spLocks noChangeArrowheads="1"/>
          </p:cNvSpPr>
          <p:nvPr/>
        </p:nvSpPr>
        <p:spPr bwMode="auto">
          <a:xfrm>
            <a:off x="9566929" y="3147768"/>
            <a:ext cx="1104311" cy="1004092"/>
          </a:xfrm>
          <a:prstGeom prst="rect">
            <a:avLst/>
          </a:prstGeom>
          <a:solidFill>
            <a:srgbClr val="7FD55D"/>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r>
              <a:rPr lang="en-GB" dirty="0">
                <a:latin typeface="Arial" panose="020B0604020202020204" pitchFamily="34" charset="0"/>
                <a:cs typeface="Arial" panose="020B0604020202020204" pitchFamily="34" charset="0"/>
              </a:rPr>
              <a:t>Impact on sales figures</a:t>
            </a:r>
          </a:p>
        </p:txBody>
      </p:sp>
      <p:sp>
        <p:nvSpPr>
          <p:cNvPr id="47" name="Rectangle 44">
            <a:extLst>
              <a:ext uri="{FF2B5EF4-FFF2-40B4-BE49-F238E27FC236}">
                <a16:creationId xmlns:a16="http://schemas.microsoft.com/office/drawing/2014/main" id="{D38B00BA-CBA3-F08B-61FF-3A3BBBC02F99}"/>
              </a:ext>
            </a:extLst>
          </p:cNvPr>
          <p:cNvSpPr>
            <a:spLocks noChangeArrowheads="1"/>
          </p:cNvSpPr>
          <p:nvPr/>
        </p:nvSpPr>
        <p:spPr bwMode="auto">
          <a:xfrm>
            <a:off x="1182689" y="295703"/>
            <a:ext cx="12135445" cy="4631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48" name="Rectangle 67">
            <a:extLst>
              <a:ext uri="{FF2B5EF4-FFF2-40B4-BE49-F238E27FC236}">
                <a16:creationId xmlns:a16="http://schemas.microsoft.com/office/drawing/2014/main" id="{F58961D5-3A72-41FA-BDBB-AB955A8A1CB0}"/>
              </a:ext>
            </a:extLst>
          </p:cNvPr>
          <p:cNvSpPr>
            <a:spLocks noChangeArrowheads="1"/>
          </p:cNvSpPr>
          <p:nvPr/>
        </p:nvSpPr>
        <p:spPr bwMode="auto">
          <a:xfrm flipV="1">
            <a:off x="1182689" y="758856"/>
            <a:ext cx="12135445"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3" name="Text Box 16">
            <a:extLst>
              <a:ext uri="{FF2B5EF4-FFF2-40B4-BE49-F238E27FC236}">
                <a16:creationId xmlns:a16="http://schemas.microsoft.com/office/drawing/2014/main" id="{974365A2-F557-0047-E8A8-031016092924}"/>
              </a:ext>
            </a:extLst>
          </p:cNvPr>
          <p:cNvSpPr txBox="1">
            <a:spLocks noChangeArrowheads="1"/>
          </p:cNvSpPr>
          <p:nvPr/>
        </p:nvSpPr>
        <p:spPr bwMode="auto">
          <a:xfrm>
            <a:off x="4102941" y="5059646"/>
            <a:ext cx="2630114" cy="64839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More people are working from home decreasing their need to buy food everyday</a:t>
            </a:r>
          </a:p>
        </p:txBody>
      </p:sp>
      <p:sp>
        <p:nvSpPr>
          <p:cNvPr id="8" name="Line 29">
            <a:extLst>
              <a:ext uri="{FF2B5EF4-FFF2-40B4-BE49-F238E27FC236}">
                <a16:creationId xmlns:a16="http://schemas.microsoft.com/office/drawing/2014/main" id="{235385A7-4068-9DEB-DA9C-EF5003056A02}"/>
              </a:ext>
            </a:extLst>
          </p:cNvPr>
          <p:cNvSpPr>
            <a:spLocks noChangeShapeType="1"/>
          </p:cNvSpPr>
          <p:nvPr/>
        </p:nvSpPr>
        <p:spPr bwMode="auto">
          <a:xfrm>
            <a:off x="7571893" y="2387065"/>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 Box 22">
            <a:extLst>
              <a:ext uri="{FF2B5EF4-FFF2-40B4-BE49-F238E27FC236}">
                <a16:creationId xmlns:a16="http://schemas.microsoft.com/office/drawing/2014/main" id="{904D20BC-8541-EDB3-20C4-AFB2F227DF38}"/>
              </a:ext>
            </a:extLst>
          </p:cNvPr>
          <p:cNvSpPr txBox="1">
            <a:spLocks noChangeArrowheads="1"/>
          </p:cNvSpPr>
          <p:nvPr/>
        </p:nvSpPr>
        <p:spPr bwMode="auto">
          <a:xfrm>
            <a:off x="1404924" y="4837820"/>
            <a:ext cx="1792306" cy="288226"/>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Higher insurance prices</a:t>
            </a:r>
          </a:p>
        </p:txBody>
      </p:sp>
      <p:sp>
        <p:nvSpPr>
          <p:cNvPr id="16" name="Line 17">
            <a:extLst>
              <a:ext uri="{FF2B5EF4-FFF2-40B4-BE49-F238E27FC236}">
                <a16:creationId xmlns:a16="http://schemas.microsoft.com/office/drawing/2014/main" id="{29A18C48-C3BE-CB57-5281-F5BB35931372}"/>
              </a:ext>
            </a:extLst>
          </p:cNvPr>
          <p:cNvSpPr>
            <a:spLocks noChangeShapeType="1"/>
          </p:cNvSpPr>
          <p:nvPr/>
        </p:nvSpPr>
        <p:spPr bwMode="auto">
          <a:xfrm>
            <a:off x="3205637" y="4983230"/>
            <a:ext cx="50406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0" name="Text Box 30">
            <a:extLst>
              <a:ext uri="{FF2B5EF4-FFF2-40B4-BE49-F238E27FC236}">
                <a16:creationId xmlns:a16="http://schemas.microsoft.com/office/drawing/2014/main" id="{21F00C86-33F2-D9F6-98DA-E4658C069F5D}"/>
              </a:ext>
            </a:extLst>
          </p:cNvPr>
          <p:cNvSpPr txBox="1">
            <a:spLocks noChangeArrowheads="1"/>
          </p:cNvSpPr>
          <p:nvPr/>
        </p:nvSpPr>
        <p:spPr bwMode="auto">
          <a:xfrm>
            <a:off x="4781911" y="4395322"/>
            <a:ext cx="2630114" cy="45476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staff to help handle pre-orders and answer the phone </a:t>
            </a:r>
          </a:p>
        </p:txBody>
      </p:sp>
      <p:sp>
        <p:nvSpPr>
          <p:cNvPr id="29" name="Line 21">
            <a:extLst>
              <a:ext uri="{FF2B5EF4-FFF2-40B4-BE49-F238E27FC236}">
                <a16:creationId xmlns:a16="http://schemas.microsoft.com/office/drawing/2014/main" id="{568C5566-F586-D414-D7B2-0D61664D4CBA}"/>
              </a:ext>
            </a:extLst>
          </p:cNvPr>
          <p:cNvSpPr>
            <a:spLocks noChangeShapeType="1"/>
          </p:cNvSpPr>
          <p:nvPr/>
        </p:nvSpPr>
        <p:spPr bwMode="auto">
          <a:xfrm>
            <a:off x="7397556" y="4608004"/>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3" name="Text Box 30">
            <a:extLst>
              <a:ext uri="{FF2B5EF4-FFF2-40B4-BE49-F238E27FC236}">
                <a16:creationId xmlns:a16="http://schemas.microsoft.com/office/drawing/2014/main" id="{B224B20B-B532-57DE-48CF-C8196CAB7239}"/>
              </a:ext>
            </a:extLst>
          </p:cNvPr>
          <p:cNvSpPr txBox="1">
            <a:spLocks noChangeArrowheads="1"/>
          </p:cNvSpPr>
          <p:nvPr/>
        </p:nvSpPr>
        <p:spPr bwMode="auto">
          <a:xfrm>
            <a:off x="6096000" y="2697124"/>
            <a:ext cx="1956687" cy="31291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No delivery system or app</a:t>
            </a:r>
          </a:p>
        </p:txBody>
      </p:sp>
      <p:sp>
        <p:nvSpPr>
          <p:cNvPr id="49" name="Line 29">
            <a:extLst>
              <a:ext uri="{FF2B5EF4-FFF2-40B4-BE49-F238E27FC236}">
                <a16:creationId xmlns:a16="http://schemas.microsoft.com/office/drawing/2014/main" id="{3C99A767-80C1-2B40-CE24-3FB29DB5C014}"/>
              </a:ext>
            </a:extLst>
          </p:cNvPr>
          <p:cNvSpPr>
            <a:spLocks noChangeShapeType="1"/>
          </p:cNvSpPr>
          <p:nvPr/>
        </p:nvSpPr>
        <p:spPr bwMode="auto">
          <a:xfrm>
            <a:off x="8052687" y="2860309"/>
            <a:ext cx="50406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0" name="Text Box 40">
            <a:extLst>
              <a:ext uri="{FF2B5EF4-FFF2-40B4-BE49-F238E27FC236}">
                <a16:creationId xmlns:a16="http://schemas.microsoft.com/office/drawing/2014/main" id="{2887FC61-F7E6-6AB7-C55B-007DD3EF7B00}"/>
              </a:ext>
            </a:extLst>
          </p:cNvPr>
          <p:cNvSpPr txBox="1">
            <a:spLocks noChangeArrowheads="1"/>
          </p:cNvSpPr>
          <p:nvPr/>
        </p:nvSpPr>
        <p:spPr bwMode="auto">
          <a:xfrm>
            <a:off x="306998" y="1943850"/>
            <a:ext cx="1659829" cy="44321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sz="1200" dirty="0">
                <a:latin typeface="Arial" panose="020B0604020202020204" pitchFamily="34" charset="0"/>
                <a:cs typeface="Arial" panose="020B0604020202020204" pitchFamily="34" charset="0"/>
              </a:rPr>
              <a:t>Lockdown restrictions during covid</a:t>
            </a:r>
          </a:p>
        </p:txBody>
      </p:sp>
      <p:sp>
        <p:nvSpPr>
          <p:cNvPr id="51" name="Line 41">
            <a:extLst>
              <a:ext uri="{FF2B5EF4-FFF2-40B4-BE49-F238E27FC236}">
                <a16:creationId xmlns:a16="http://schemas.microsoft.com/office/drawing/2014/main" id="{FCC270C9-DD18-A80F-7A2C-97BE83B2BF08}"/>
              </a:ext>
            </a:extLst>
          </p:cNvPr>
          <p:cNvSpPr>
            <a:spLocks noChangeShapeType="1"/>
          </p:cNvSpPr>
          <p:nvPr/>
        </p:nvSpPr>
        <p:spPr bwMode="auto">
          <a:xfrm>
            <a:off x="2549138" y="2771877"/>
            <a:ext cx="505644"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45478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3085691" y="367645"/>
            <a:ext cx="2784066" cy="744718"/>
          </a:xfrm>
        </p:spPr>
        <p:txBody>
          <a:bodyPr>
            <a:normAutofit/>
          </a:bodyPr>
          <a:lstStyle/>
          <a:p>
            <a:r>
              <a:rPr lang="en-GB" sz="3600" b="1" dirty="0">
                <a:solidFill>
                  <a:srgbClr val="189ACE"/>
                </a:solidFill>
              </a:rPr>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364487" y="1469732"/>
            <a:ext cx="8915399" cy="4459727"/>
          </a:xfrm>
        </p:spPr>
        <p:txBody>
          <a:bodyPr>
            <a:normAutofit lnSpcReduction="10000"/>
          </a:bodyPr>
          <a:lstStyle/>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Overall, the analysis shows that Basil’s Bakery needs to use new strategies to keep being competitive.  </a:t>
            </a:r>
          </a:p>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Registering to delivery apps is a good method to manage deliveries without having to worry about answering each customer personally. </a:t>
            </a:r>
          </a:p>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Hiring an IT specialist to create a website and social media accounts facilitates making pre-orders as well as advertising the bakery to a larger audience.</a:t>
            </a:r>
          </a:p>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Having a larger variety of products can make up for the unpredictability of the prices of organic ingredients, as the sales of non organic products can cover for the higher expenses on crops.</a:t>
            </a:r>
          </a:p>
          <a:p>
            <a:pPr marL="342900" indent="-342900">
              <a:buFont typeface="Arial" panose="020B0604020202020204" pitchFamily="34" charset="0"/>
              <a:buChar char="•"/>
            </a:pPr>
            <a:r>
              <a:rPr lang="en-GB" dirty="0">
                <a:solidFill>
                  <a:schemeClr val="tx1">
                    <a:lumMod val="75000"/>
                    <a:lumOff val="25000"/>
                  </a:schemeClr>
                </a:solidFill>
                <a:latin typeface="Arial" panose="020B0604020202020204" pitchFamily="34" charset="0"/>
                <a:cs typeface="Arial" panose="020B0604020202020204" pitchFamily="34" charset="0"/>
              </a:rPr>
              <a:t>According to quotes requested from Bark (2026), the cost for applying these changes could be around £8000 upfront with varying costs monthly afterwards depending on the results and the maintenance costs. </a:t>
            </a:r>
          </a:p>
        </p:txBody>
      </p:sp>
    </p:spTree>
    <p:extLst>
      <p:ext uri="{BB962C8B-B14F-4D97-AF65-F5344CB8AC3E}">
        <p14:creationId xmlns:p14="http://schemas.microsoft.com/office/powerpoint/2010/main" val="3970473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3362212" y="365659"/>
            <a:ext cx="3114004" cy="671289"/>
          </a:xfrm>
        </p:spPr>
        <p:txBody>
          <a:bodyPr>
            <a:normAutofit fontScale="90000"/>
          </a:bodyPr>
          <a:lstStyle/>
          <a:p>
            <a:r>
              <a:rPr lang="en-GB" b="1" dirty="0">
                <a:solidFill>
                  <a:srgbClr val="189ACE"/>
                </a:solidFill>
              </a:rPr>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566655" y="1206630"/>
            <a:ext cx="9802830" cy="4920793"/>
          </a:xfrm>
        </p:spPr>
        <p:txBody>
          <a:bodyPr>
            <a:normAutofit fontScale="62500" lnSpcReduction="20000"/>
          </a:bodyPr>
          <a:lstStyle/>
          <a:p>
            <a:r>
              <a:rPr lang="en-US" sz="2900" dirty="0">
                <a:solidFill>
                  <a:schemeClr val="tx1">
                    <a:lumMod val="75000"/>
                    <a:lumOff val="25000"/>
                  </a:schemeClr>
                </a:solidFill>
                <a:latin typeface="Arial" panose="020B0604020202020204" pitchFamily="34" charset="0"/>
                <a:cs typeface="Arial" panose="020B0604020202020204" pitchFamily="34" charset="0"/>
              </a:rPr>
              <a:t>Akinsola, K. (2025) ‘The Evolving Role of Corporate Governance in Shaping Business Practices and Legal Accountability in the 21st Century’ </a:t>
            </a:r>
            <a:r>
              <a:rPr lang="en-US" sz="2900" i="1" dirty="0">
                <a:solidFill>
                  <a:schemeClr val="tx1">
                    <a:lumMod val="75000"/>
                    <a:lumOff val="25000"/>
                  </a:schemeClr>
                </a:solidFill>
                <a:latin typeface="Arial" panose="020B0604020202020204" pitchFamily="34" charset="0"/>
                <a:cs typeface="Arial" panose="020B0604020202020204" pitchFamily="34" charset="0"/>
              </a:rPr>
              <a:t>SSRN</a:t>
            </a:r>
            <a:r>
              <a:rPr lang="en-US" sz="2900" dirty="0">
                <a:solidFill>
                  <a:schemeClr val="tx1">
                    <a:lumMod val="75000"/>
                    <a:lumOff val="25000"/>
                  </a:schemeClr>
                </a:solidFill>
                <a:latin typeface="Arial" panose="020B0604020202020204" pitchFamily="34" charset="0"/>
                <a:cs typeface="Arial" panose="020B0604020202020204" pitchFamily="34" charset="0"/>
              </a:rPr>
              <a:t> Available at: https://ssrn.com/abstract=5115523 (Accessed: 7 July 2026) </a:t>
            </a:r>
          </a:p>
          <a:p>
            <a:r>
              <a:rPr lang="en-US" sz="2900" dirty="0">
                <a:solidFill>
                  <a:schemeClr val="tx1">
                    <a:lumMod val="75000"/>
                    <a:lumOff val="25000"/>
                  </a:schemeClr>
                </a:solidFill>
                <a:latin typeface="Arial" panose="020B0604020202020204" pitchFamily="34" charset="0"/>
                <a:cs typeface="Arial" panose="020B0604020202020204" pitchFamily="34" charset="0"/>
              </a:rPr>
              <a:t>Anil, A. </a:t>
            </a:r>
            <a:r>
              <a:rPr lang="en-US" sz="2900" i="1" dirty="0">
                <a:solidFill>
                  <a:schemeClr val="tx1">
                    <a:lumMod val="75000"/>
                    <a:lumOff val="25000"/>
                  </a:schemeClr>
                </a:solidFill>
                <a:latin typeface="Arial" panose="020B0604020202020204" pitchFamily="34" charset="0"/>
                <a:cs typeface="Arial" panose="020B0604020202020204" pitchFamily="34" charset="0"/>
              </a:rPr>
              <a:t>et al. </a:t>
            </a:r>
            <a:r>
              <a:rPr lang="en-US" sz="2900" dirty="0">
                <a:solidFill>
                  <a:schemeClr val="tx1">
                    <a:lumMod val="75000"/>
                    <a:lumOff val="25000"/>
                  </a:schemeClr>
                </a:solidFill>
                <a:latin typeface="Arial" panose="020B0604020202020204" pitchFamily="34" charset="0"/>
                <a:cs typeface="Arial" panose="020B0604020202020204" pitchFamily="34" charset="0"/>
              </a:rPr>
              <a:t>(2025) </a:t>
            </a:r>
            <a:r>
              <a:rPr lang="en-US" sz="2900" i="1" dirty="0">
                <a:solidFill>
                  <a:schemeClr val="tx1">
                    <a:lumMod val="75000"/>
                    <a:lumOff val="25000"/>
                  </a:schemeClr>
                </a:solidFill>
                <a:latin typeface="Arial" panose="020B0604020202020204" pitchFamily="34" charset="0"/>
                <a:cs typeface="Arial" panose="020B0604020202020204" pitchFamily="34" charset="0"/>
              </a:rPr>
              <a:t>UK Trade Policy: An Independent Review, </a:t>
            </a:r>
            <a:r>
              <a:rPr lang="en-US" sz="2900" dirty="0">
                <a:solidFill>
                  <a:schemeClr val="tx1">
                    <a:lumMod val="75000"/>
                    <a:lumOff val="25000"/>
                  </a:schemeClr>
                </a:solidFill>
                <a:latin typeface="Arial" panose="020B0604020202020204" pitchFamily="34" charset="0"/>
                <a:cs typeface="Arial" panose="020B0604020202020204" pitchFamily="34" charset="0"/>
              </a:rPr>
              <a:t>CITP, p18.  Available at: https://citp.ac.uk/asset/UK-Trade-Policy-An-Independent-Review.pdf (Accessed: 11 July 2026).</a:t>
            </a:r>
          </a:p>
          <a:p>
            <a:r>
              <a:rPr lang="en-US" sz="2900" dirty="0">
                <a:solidFill>
                  <a:schemeClr val="tx1">
                    <a:lumMod val="75000"/>
                    <a:lumOff val="25000"/>
                  </a:schemeClr>
                </a:solidFill>
                <a:latin typeface="Arial" panose="020B0604020202020204" pitchFamily="34" charset="0"/>
                <a:cs typeface="Arial" panose="020B0604020202020204" pitchFamily="34" charset="0"/>
              </a:rPr>
              <a:t>Bark (2026) </a:t>
            </a:r>
            <a:r>
              <a:rPr lang="en-US" sz="2900" i="1" dirty="0">
                <a:solidFill>
                  <a:schemeClr val="tx1">
                    <a:lumMod val="75000"/>
                    <a:lumOff val="25000"/>
                  </a:schemeClr>
                </a:solidFill>
                <a:latin typeface="Arial" panose="020B0604020202020204" pitchFamily="34" charset="0"/>
                <a:cs typeface="Arial" panose="020B0604020202020204" pitchFamily="34" charset="0"/>
              </a:rPr>
              <a:t>Find the Perfect Professional for You </a:t>
            </a:r>
            <a:r>
              <a:rPr lang="en-US" sz="2900" dirty="0">
                <a:solidFill>
                  <a:schemeClr val="tx1">
                    <a:lumMod val="75000"/>
                    <a:lumOff val="25000"/>
                  </a:schemeClr>
                </a:solidFill>
                <a:latin typeface="Arial" panose="020B0604020202020204" pitchFamily="34" charset="0"/>
                <a:cs typeface="Arial" panose="020B0604020202020204" pitchFamily="34" charset="0"/>
              </a:rPr>
              <a:t>Available at: https://www.bark.com/en/gb/ (Accessed: 10 July 2026)</a:t>
            </a:r>
          </a:p>
          <a:p>
            <a:r>
              <a:rPr lang="en-US" sz="2900" dirty="0">
                <a:solidFill>
                  <a:schemeClr val="tx1">
                    <a:lumMod val="75000"/>
                    <a:lumOff val="25000"/>
                  </a:schemeClr>
                </a:solidFill>
                <a:latin typeface="Arial" panose="020B0604020202020204" pitchFamily="34" charset="0"/>
                <a:cs typeface="Arial" panose="020B0604020202020204" pitchFamily="34" charset="0"/>
              </a:rPr>
              <a:t>Cerciello, M., Busato, F., &amp; Taddeo, S. (2023). The effect of sustainable business practices on profitability. Accounting for strategic disclosure. </a:t>
            </a:r>
            <a:r>
              <a:rPr lang="en-US" sz="2900" i="1" dirty="0">
                <a:solidFill>
                  <a:schemeClr val="tx1">
                    <a:lumMod val="75000"/>
                    <a:lumOff val="25000"/>
                  </a:schemeClr>
                </a:solidFill>
                <a:latin typeface="Arial" panose="020B0604020202020204" pitchFamily="34" charset="0"/>
                <a:cs typeface="Arial" panose="020B0604020202020204" pitchFamily="34" charset="0"/>
              </a:rPr>
              <a:t>Corporate Social Responsibility and Environmental Management,</a:t>
            </a:r>
            <a:r>
              <a:rPr lang="en-US" sz="2900" dirty="0">
                <a:solidFill>
                  <a:schemeClr val="tx1">
                    <a:lumMod val="75000"/>
                    <a:lumOff val="25000"/>
                  </a:schemeClr>
                </a:solidFill>
                <a:latin typeface="Arial" panose="020B0604020202020204" pitchFamily="34" charset="0"/>
                <a:cs typeface="Arial" panose="020B0604020202020204" pitchFamily="34" charset="0"/>
              </a:rPr>
              <a:t> </a:t>
            </a:r>
            <a:r>
              <a:rPr lang="en-US" sz="2900" i="1" dirty="0">
                <a:solidFill>
                  <a:schemeClr val="tx1">
                    <a:lumMod val="75000"/>
                    <a:lumOff val="25000"/>
                  </a:schemeClr>
                </a:solidFill>
                <a:latin typeface="Arial" panose="020B0604020202020204" pitchFamily="34" charset="0"/>
                <a:cs typeface="Arial" panose="020B0604020202020204" pitchFamily="34" charset="0"/>
              </a:rPr>
              <a:t>30</a:t>
            </a:r>
            <a:r>
              <a:rPr lang="en-US" sz="2900" dirty="0">
                <a:solidFill>
                  <a:schemeClr val="tx1">
                    <a:lumMod val="75000"/>
                    <a:lumOff val="25000"/>
                  </a:schemeClr>
                </a:solidFill>
                <a:latin typeface="Arial" panose="020B0604020202020204" pitchFamily="34" charset="0"/>
                <a:cs typeface="Arial" panose="020B0604020202020204" pitchFamily="34" charset="0"/>
              </a:rPr>
              <a:t>(2), 802–819.</a:t>
            </a:r>
          </a:p>
          <a:p>
            <a:r>
              <a:rPr lang="en-US" sz="2900" dirty="0">
                <a:solidFill>
                  <a:schemeClr val="tx1">
                    <a:lumMod val="75000"/>
                    <a:lumOff val="25000"/>
                  </a:schemeClr>
                </a:solidFill>
                <a:latin typeface="Arial" panose="020B0604020202020204" pitchFamily="34" charset="0"/>
                <a:cs typeface="Arial" panose="020B0604020202020204" pitchFamily="34" charset="0"/>
              </a:rPr>
              <a:t>Hossain, M.B., Dewan, N., Senin, A.A. </a:t>
            </a:r>
            <a:r>
              <a:rPr lang="en-US" sz="2900" i="1" dirty="0">
                <a:solidFill>
                  <a:schemeClr val="tx1">
                    <a:lumMod val="75000"/>
                    <a:lumOff val="25000"/>
                  </a:schemeClr>
                </a:solidFill>
                <a:latin typeface="Arial" panose="020B0604020202020204" pitchFamily="34" charset="0"/>
                <a:cs typeface="Arial" panose="020B0604020202020204" pitchFamily="34" charset="0"/>
              </a:rPr>
              <a:t>et al.</a:t>
            </a:r>
            <a:r>
              <a:rPr lang="en-US" sz="2900" dirty="0">
                <a:solidFill>
                  <a:schemeClr val="tx1">
                    <a:lumMod val="75000"/>
                    <a:lumOff val="25000"/>
                  </a:schemeClr>
                </a:solidFill>
                <a:latin typeface="Arial" panose="020B0604020202020204" pitchFamily="34" charset="0"/>
                <a:cs typeface="Arial" panose="020B0604020202020204" pitchFamily="34" charset="0"/>
              </a:rPr>
              <a:t> Evaluating the utilization of technological factors to promote e-commerce adoption in small and medium enterprises. </a:t>
            </a:r>
            <a:r>
              <a:rPr lang="en-US" sz="2900" i="1" dirty="0">
                <a:solidFill>
                  <a:schemeClr val="tx1">
                    <a:lumMod val="75000"/>
                    <a:lumOff val="25000"/>
                  </a:schemeClr>
                </a:solidFill>
                <a:latin typeface="Arial" panose="020B0604020202020204" pitchFamily="34" charset="0"/>
                <a:cs typeface="Arial" panose="020B0604020202020204" pitchFamily="34" charset="0"/>
              </a:rPr>
              <a:t>Electron Commer Res</a:t>
            </a:r>
            <a:r>
              <a:rPr lang="en-US" sz="2900" dirty="0">
                <a:solidFill>
                  <a:schemeClr val="tx1">
                    <a:lumMod val="75000"/>
                    <a:lumOff val="25000"/>
                  </a:schemeClr>
                </a:solidFill>
                <a:latin typeface="Arial" panose="020B0604020202020204" pitchFamily="34" charset="0"/>
                <a:cs typeface="Arial" panose="020B0604020202020204" pitchFamily="34" charset="0"/>
              </a:rPr>
              <a:t> 25, 349–368 (2025)</a:t>
            </a:r>
            <a:endParaRPr lang="en-GB" sz="2900" dirty="0">
              <a:solidFill>
                <a:schemeClr val="tx1">
                  <a:lumMod val="75000"/>
                  <a:lumOff val="25000"/>
                </a:schemeClr>
              </a:solidFill>
              <a:latin typeface="Arial" panose="020B0604020202020204" pitchFamily="34" charset="0"/>
              <a:cs typeface="Arial" panose="020B0604020202020204" pitchFamily="34" charset="0"/>
            </a:endParaRPr>
          </a:p>
          <a:p>
            <a:r>
              <a:rPr lang="en-GB" sz="2900" dirty="0">
                <a:solidFill>
                  <a:schemeClr val="tx1">
                    <a:lumMod val="75000"/>
                    <a:lumOff val="25000"/>
                  </a:schemeClr>
                </a:solidFill>
                <a:latin typeface="Arial" panose="020B0604020202020204" pitchFamily="34" charset="0"/>
                <a:cs typeface="Arial" panose="020B0604020202020204" pitchFamily="34" charset="0"/>
              </a:rPr>
              <a:t>Office for National Statistics (2026), </a:t>
            </a:r>
            <a:r>
              <a:rPr lang="en-GB" sz="2900" i="1" dirty="0">
                <a:solidFill>
                  <a:schemeClr val="tx1">
                    <a:lumMod val="75000"/>
                    <a:lumOff val="25000"/>
                  </a:schemeClr>
                </a:solidFill>
                <a:latin typeface="Arial" panose="020B0604020202020204" pitchFamily="34" charset="0"/>
                <a:cs typeface="Arial" panose="020B0604020202020204" pitchFamily="34" charset="0"/>
              </a:rPr>
              <a:t>CPIH ANNUAL RATE 00: ALL ITEMS 2015 =100, </a:t>
            </a:r>
            <a:r>
              <a:rPr lang="en-GB" sz="2900" dirty="0">
                <a:solidFill>
                  <a:schemeClr val="tx1">
                    <a:lumMod val="75000"/>
                    <a:lumOff val="25000"/>
                  </a:schemeClr>
                </a:solidFill>
                <a:latin typeface="Arial" panose="020B0604020202020204" pitchFamily="34" charset="0"/>
                <a:cs typeface="Arial" panose="020B0604020202020204" pitchFamily="34" charset="0"/>
              </a:rPr>
              <a:t>Available at: https://www.ons.gov.uk/economy/inflationandpriceindices/timeseries/l55o/mm23 (Accessed: 6 July 2026)</a:t>
            </a:r>
            <a:endParaRPr lang="en-GB" sz="2900" i="1" dirty="0">
              <a:solidFill>
                <a:schemeClr val="tx1">
                  <a:lumMod val="75000"/>
                  <a:lumOff val="25000"/>
                </a:schemeClr>
              </a:solidFill>
              <a:latin typeface="Arial" panose="020B0604020202020204" pitchFamily="34" charset="0"/>
              <a:cs typeface="Arial" panose="020B0604020202020204" pitchFamily="34" charset="0"/>
            </a:endParaRPr>
          </a:p>
          <a:p>
            <a:br>
              <a:rPr lang="en-GB" b="1" dirty="0">
                <a:latin typeface="Arial"/>
                <a:ea typeface="Roboto"/>
                <a:cs typeface="Roboto"/>
              </a:rPr>
            </a:br>
            <a:endParaRPr lang="en-GB" sz="1800" b="1" dirty="0">
              <a:solidFill>
                <a:srgbClr val="1D4ED8"/>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theme/theme1.xml><?xml version="1.0" encoding="utf-8"?>
<a:theme xmlns:a="http://schemas.openxmlformats.org/drawingml/2006/main" name="Face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1525</Words>
  <Application>Microsoft Office PowerPoint</Application>
  <PresentationFormat>Widescreen</PresentationFormat>
  <Paragraphs>104</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Roboto</vt:lpstr>
      <vt:lpstr>Trebuchet MS</vt:lpstr>
      <vt:lpstr>Wingdings</vt:lpstr>
      <vt:lpstr>Wingdings 3</vt:lpstr>
      <vt:lpstr>Facet</vt:lpstr>
      <vt:lpstr>Problem Solving and Decision Making LCLM4004 Pamella Nayara Costa Gomes da Silva 2526060 Mubashir Qurashi Assignment 1: Presentation</vt:lpstr>
      <vt:lpstr>OVERVIEW</vt:lpstr>
      <vt:lpstr>Introduction</vt:lpstr>
      <vt:lpstr>Company background</vt:lpstr>
      <vt:lpstr>5W2H</vt:lpstr>
      <vt:lpstr> PESTLE ANALYSIS: Basil’s Bakery </vt:lpstr>
      <vt:lpstr>PESTLE ANALYSIS: Basil’s Bakery</vt:lpstr>
      <vt:lpstr>PESTLE ANALYSIS: Basil’s Bakery </vt:lpstr>
      <vt:lpstr>PESTLE ANALYSIS: Basil’s Bakery</vt:lpstr>
      <vt:lpstr>Cause and effect analysis (Fishbone diagram)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Pamella Costa</cp:lastModifiedBy>
  <cp:revision>95</cp:revision>
  <dcterms:created xsi:type="dcterms:W3CDTF">2024-10-08T15:58:04Z</dcterms:created>
  <dcterms:modified xsi:type="dcterms:W3CDTF">2026-07-13T03:50:41Z</dcterms:modified>
</cp:coreProperties>
</file>