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4"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7" d="100"/>
          <a:sy n="67" d="100"/>
        </p:scale>
        <p:origin x="-102" y="-9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84C8C00E-56F2-4E80-972A-A5BCA65B9FF5}" type="datetimeFigureOut">
              <a:rPr lang="en-GB" smtClean="0"/>
              <a:pPr/>
              <a:t>27/09/2010</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41348B3-A046-4C0B-B832-940AB4BB48E8}"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27/09/2010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84C8C00E-56F2-4E80-972A-A5BCA65B9FF5}" type="datetimeFigureOut">
              <a:rPr lang="en-GB" smtClean="0"/>
              <a:pPr/>
              <a:t>27/09/2010</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41348B3-A046-4C0B-B832-940AB4BB48E8}"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4C8C00E-56F2-4E80-972A-A5BCA65B9FF5}" type="datetimeFigureOut">
              <a:rPr lang="en-GB" smtClean="0"/>
              <a:pPr/>
              <a:t>27/09/2010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4C8C00E-56F2-4E80-972A-A5BCA65B9FF5}" type="datetimeFigureOut">
              <a:rPr lang="en-GB" smtClean="0"/>
              <a:pPr/>
              <a:t>27/09/2010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1348B3-A046-4C0B-B832-940AB4BB48E8}"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4C8C00E-56F2-4E80-972A-A5BCA65B9FF5}" type="datetimeFigureOut">
              <a:rPr lang="en-GB" smtClean="0"/>
              <a:pPr/>
              <a:t>27/09/2010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1348B3-A046-4C0B-B832-940AB4BB48E8}"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C8C00E-56F2-4E80-972A-A5BCA65B9FF5}" type="datetimeFigureOut">
              <a:rPr lang="en-GB" smtClean="0"/>
              <a:pPr/>
              <a:t>27/09/2010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1348B3-A046-4C0B-B832-940AB4BB48E8}"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C8C00E-56F2-4E80-972A-A5BCA65B9FF5}" type="datetimeFigureOut">
              <a:rPr lang="en-GB" smtClean="0"/>
              <a:pPr/>
              <a:t>27/09/2010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C8C00E-56F2-4E80-972A-A5BCA65B9FF5}" type="datetimeFigureOut">
              <a:rPr lang="en-GB" smtClean="0"/>
              <a:pPr/>
              <a:t>27/09/2010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27/09/2010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27/09/2010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84C8C00E-56F2-4E80-972A-A5BCA65B9FF5}" type="datetimeFigureOut">
              <a:rPr lang="en-GB" smtClean="0"/>
              <a:pPr/>
              <a:t>27/09/2010</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41348B3-A046-4C0B-B832-940AB4BB48E8}"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Rich Internet Application Development</a:t>
            </a:r>
            <a:endParaRPr lang="en-GB" dirty="0"/>
          </a:p>
        </p:txBody>
      </p:sp>
      <p:sp>
        <p:nvSpPr>
          <p:cNvPr id="3" name="Subtitle 2"/>
          <p:cNvSpPr>
            <a:spLocks noGrp="1"/>
          </p:cNvSpPr>
          <p:nvPr>
            <p:ph type="subTitle" idx="1"/>
          </p:nvPr>
        </p:nvSpPr>
        <p:spPr/>
        <p:txBody>
          <a:bodyPr/>
          <a:lstStyle/>
          <a:p>
            <a:r>
              <a:rPr lang="en-GB" dirty="0" smtClean="0"/>
              <a:t>Introduction</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Welcome</a:t>
            </a:r>
            <a:endParaRPr lang="en-GB" dirty="0"/>
          </a:p>
        </p:txBody>
      </p:sp>
      <p:sp>
        <p:nvSpPr>
          <p:cNvPr id="3" name="Content Placeholder 2"/>
          <p:cNvSpPr>
            <a:spLocks noGrp="1"/>
          </p:cNvSpPr>
          <p:nvPr>
            <p:ph sz="quarter" idx="1"/>
          </p:nvPr>
        </p:nvSpPr>
        <p:spPr/>
        <p:txBody>
          <a:bodyPr/>
          <a:lstStyle/>
          <a:p>
            <a:r>
              <a:rPr lang="en-GB" dirty="0" smtClean="0"/>
              <a:t>Mark Sutcliffe</a:t>
            </a:r>
          </a:p>
          <a:p>
            <a:endParaRPr lang="en-GB" dirty="0" smtClean="0"/>
          </a:p>
          <a:p>
            <a:r>
              <a:rPr lang="en-GB" dirty="0" smtClean="0"/>
              <a:t>20 credits</a:t>
            </a:r>
          </a:p>
          <a:p>
            <a:r>
              <a:rPr lang="en-GB" dirty="0" smtClean="0"/>
              <a:t>2 assignments weighted 50% each</a:t>
            </a:r>
          </a:p>
          <a:p>
            <a:r>
              <a:rPr lang="en-GB" dirty="0" smtClean="0"/>
              <a:t>Silverlight, Windows Presentation Foundation (WPF) and Windows Communication Foundation (WCF)</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sz="quarter" idx="1"/>
          </p:nvPr>
        </p:nvSpPr>
        <p:spPr/>
        <p:txBody>
          <a:bodyPr/>
          <a:lstStyle/>
          <a:p>
            <a:r>
              <a:rPr lang="en-GB" dirty="0" smtClean="0"/>
              <a:t>The module will provide students with a comprehensive understanding of the concepts, technologies and techniques required to design and develop Rich Internet Applications that combine the interactive richness and responsiveness of desktop applications with the accessibility, reach and connectivity of the web. </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sz="quarter" idx="1"/>
          </p:nvPr>
        </p:nvSpPr>
        <p:spPr/>
        <p:txBody>
          <a:bodyPr/>
          <a:lstStyle/>
          <a:p>
            <a:r>
              <a:rPr lang="en-GB" sz="2000" dirty="0" smtClean="0"/>
              <a:t>Demonstrate a critical understanding of the underlying concepts and principles of Rich Internet Application development and evaluate emerging industry developments;</a:t>
            </a:r>
          </a:p>
          <a:p>
            <a:endParaRPr lang="en-GB" sz="2000" dirty="0" smtClean="0"/>
          </a:p>
          <a:p>
            <a:r>
              <a:rPr lang="en-GB" sz="2000" dirty="0" smtClean="0"/>
              <a:t>Analyse critically the various RIA frameworks and technologies;</a:t>
            </a:r>
          </a:p>
          <a:p>
            <a:endParaRPr lang="en-GB" sz="2000" dirty="0" smtClean="0"/>
          </a:p>
          <a:p>
            <a:r>
              <a:rPr lang="en-GB" sz="2000" dirty="0" smtClean="0"/>
              <a:t>Demonstrate a systematic understanding of the appropriate methods and techniques required to produce a database driven Rich Internet Application.</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sz="quarter" idx="1"/>
          </p:nvPr>
        </p:nvSpPr>
        <p:spPr/>
        <p:txBody>
          <a:bodyPr>
            <a:normAutofit/>
          </a:bodyPr>
          <a:lstStyle/>
          <a:p>
            <a:r>
              <a:rPr lang="en-GB" sz="1400" dirty="0" smtClean="0"/>
              <a:t>Developing RIA based systems for organisational use</a:t>
            </a:r>
          </a:p>
          <a:p>
            <a:r>
              <a:rPr lang="en-GB" sz="1400" dirty="0" smtClean="0"/>
              <a:t>RIA core concepts and frameworks;</a:t>
            </a:r>
          </a:p>
          <a:p>
            <a:r>
              <a:rPr lang="en-GB" sz="1400" dirty="0" smtClean="0"/>
              <a:t>Innovative, interactive and synthesizing nature of RIA development including Web 2.0 technologies (mash-ups) and media types;</a:t>
            </a:r>
          </a:p>
          <a:p>
            <a:r>
              <a:rPr lang="en-GB" sz="1400" dirty="0" smtClean="0"/>
              <a:t>Integrated development environments such as Adobe Flex and Microsoft Silverlight;</a:t>
            </a:r>
          </a:p>
          <a:p>
            <a:r>
              <a:rPr lang="en-GB" sz="1400" dirty="0" smtClean="0"/>
              <a:t>Ubiquitous device independent RIA development strategies and technologies for desktop and  mobile devices;</a:t>
            </a:r>
          </a:p>
          <a:p>
            <a:r>
              <a:rPr lang="en-GB" sz="1400" dirty="0" smtClean="0"/>
              <a:t>Project solutions combining web standard, proprietary and open source technologies;</a:t>
            </a:r>
          </a:p>
          <a:p>
            <a:r>
              <a:rPr lang="en-GB" sz="1400" dirty="0" smtClean="0"/>
              <a:t>Cross-platform runtime environments for building rich Internet applications (e.g. Adobe AIR);</a:t>
            </a:r>
          </a:p>
          <a:p>
            <a:r>
              <a:rPr lang="en-GB" sz="1400" dirty="0" smtClean="0"/>
              <a:t>User Interface design, best practices and design patterns for RIA development;</a:t>
            </a:r>
          </a:p>
          <a:p>
            <a:r>
              <a:rPr lang="en-GB" sz="1400" dirty="0" smtClean="0"/>
              <a:t>Usability and Accessibility guidelines for RIA development and specific frameworks;</a:t>
            </a:r>
          </a:p>
          <a:p>
            <a:r>
              <a:rPr lang="en-GB" sz="1400" dirty="0" smtClean="0"/>
              <a:t>Portability and Interoperability of media objects including Meta based multimedia languages (e.g. VRML, SMIL, SVG, MXML, XAML);</a:t>
            </a:r>
          </a:p>
          <a:p>
            <a:r>
              <a:rPr lang="en-GB" sz="1400" dirty="0" smtClean="0"/>
              <a:t>Streaming media, compression and transmission techniques;</a:t>
            </a:r>
          </a:p>
          <a:p>
            <a:r>
              <a:rPr lang="en-GB" sz="1400" dirty="0" smtClean="0"/>
              <a:t>Web 2.0 application and widget development.</a:t>
            </a:r>
          </a:p>
          <a:p>
            <a:endParaRPr lang="en-GB"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terms</a:t>
            </a:r>
            <a:endParaRPr lang="en-GB" dirty="0"/>
          </a:p>
        </p:txBody>
      </p:sp>
      <p:sp>
        <p:nvSpPr>
          <p:cNvPr id="3" name="Content Placeholder 2"/>
          <p:cNvSpPr>
            <a:spLocks noGrp="1"/>
          </p:cNvSpPr>
          <p:nvPr>
            <p:ph sz="quarter" idx="1"/>
          </p:nvPr>
        </p:nvSpPr>
        <p:spPr/>
        <p:txBody>
          <a:bodyPr/>
          <a:lstStyle/>
          <a:p>
            <a:r>
              <a:rPr lang="en-GB" dirty="0" smtClean="0"/>
              <a:t>Rich Internet Application</a:t>
            </a:r>
          </a:p>
          <a:p>
            <a:r>
              <a:rPr lang="en-GB" dirty="0" smtClean="0"/>
              <a:t>Web 2.0</a:t>
            </a:r>
          </a:p>
          <a:p>
            <a:r>
              <a:rPr lang="en-GB" dirty="0" smtClean="0"/>
              <a:t>Adobe Flash</a:t>
            </a:r>
          </a:p>
          <a:p>
            <a:r>
              <a:rPr lang="en-GB" dirty="0" smtClean="0"/>
              <a:t>Silverlight</a:t>
            </a:r>
          </a:p>
          <a:p>
            <a:r>
              <a:rPr lang="en-GB" dirty="0" smtClean="0"/>
              <a:t>WPF and XAML</a:t>
            </a:r>
          </a:p>
          <a:p>
            <a:r>
              <a:rPr lang="en-GB" dirty="0" smtClean="0"/>
              <a:t>WCF</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terms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Rich Internet Application</a:t>
            </a:r>
          </a:p>
          <a:p>
            <a:pPr lvl="1"/>
            <a:r>
              <a:rPr lang="en-GB" sz="2000" i="1" dirty="0" smtClean="0"/>
              <a:t>“..is a category of very slick applications that leverage multi-media, high-definition graphics and a highly interactive user experience...” [1]</a:t>
            </a:r>
          </a:p>
          <a:p>
            <a:pPr lvl="1"/>
            <a:endParaRPr lang="en-GB" sz="2000" dirty="0" smtClean="0"/>
          </a:p>
          <a:p>
            <a:r>
              <a:rPr lang="en-GB" dirty="0" smtClean="0"/>
              <a:t>Web 2.0</a:t>
            </a:r>
          </a:p>
          <a:p>
            <a:pPr lvl="1"/>
            <a:r>
              <a:rPr lang="en-GB" sz="2000" i="1" dirty="0" smtClean="0"/>
              <a:t>“..there is no precise definition of Web 2.0.  It is almost impossible to define Web 2.0...” [1]</a:t>
            </a:r>
          </a:p>
          <a:p>
            <a:pPr lvl="1"/>
            <a:r>
              <a:rPr lang="en-GB" sz="2000" i="1" dirty="0" smtClean="0"/>
              <a:t>It is not a technology, but a convergence of social and business practices [1]</a:t>
            </a:r>
          </a:p>
          <a:p>
            <a:pPr lvl="1"/>
            <a:endParaRPr lang="en-GB" sz="2000" i="1" dirty="0" smtClean="0"/>
          </a:p>
          <a:p>
            <a:r>
              <a:rPr lang="en-GB" dirty="0" smtClean="0"/>
              <a:t>Adobe Flash</a:t>
            </a:r>
          </a:p>
          <a:p>
            <a:pPr lvl="1"/>
            <a:r>
              <a:rPr lang="en-GB" sz="2000" i="1" dirty="0" smtClean="0"/>
              <a:t>Has the greatest market share, but code reuse is limited due to the </a:t>
            </a:r>
            <a:r>
              <a:rPr lang="en-GB" sz="2000" i="1" dirty="0" err="1" smtClean="0"/>
              <a:t>ActionScript</a:t>
            </a:r>
            <a:r>
              <a:rPr lang="en-GB" sz="2000" i="1" dirty="0" smtClean="0"/>
              <a:t> language [2]</a:t>
            </a:r>
          </a:p>
          <a:p>
            <a:pPr lvl="1"/>
            <a:endParaRPr lang="en-GB" sz="2000" i="1" dirty="0" smtClean="0"/>
          </a:p>
          <a:p>
            <a:r>
              <a:rPr lang="en-GB" dirty="0" smtClean="0"/>
              <a:t>Silverlight (WPF, XAML and WCF)</a:t>
            </a:r>
          </a:p>
          <a:p>
            <a:pPr lvl="1"/>
            <a:r>
              <a:rPr lang="en-GB" sz="2000" i="1" dirty="0" smtClean="0"/>
              <a:t>Originally released on 2007 is based on Microsoft technologies and allows for greater code reuse [2]</a:t>
            </a:r>
          </a:p>
          <a:p>
            <a:pPr lvl="1">
              <a:buNone/>
            </a:pPr>
            <a:endParaRPr lang="en-GB" sz="2000" i="1"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lstStyle/>
          <a:p>
            <a:r>
              <a:rPr lang="en-GB" dirty="0" smtClean="0"/>
              <a:t>[1] Susan A. Bouchard, and Dennis Mancini</a:t>
            </a:r>
          </a:p>
          <a:p>
            <a:pPr lvl="1"/>
            <a:r>
              <a:rPr lang="en-GB" dirty="0" smtClean="0"/>
              <a:t>Enterprise Web 2.0 Fundamentals</a:t>
            </a:r>
          </a:p>
          <a:p>
            <a:pPr lvl="1"/>
            <a:r>
              <a:rPr lang="en-GB" dirty="0" smtClean="0"/>
              <a:t>Cisco Press 2009 (ISBN 1587057638)</a:t>
            </a:r>
          </a:p>
          <a:p>
            <a:pPr lvl="1"/>
            <a:endParaRPr lang="en-GB" dirty="0" smtClean="0"/>
          </a:p>
          <a:p>
            <a:r>
              <a:rPr lang="en-GB" dirty="0" smtClean="0"/>
              <a:t>[2] Anderson Chris</a:t>
            </a:r>
          </a:p>
          <a:p>
            <a:pPr lvl="1"/>
            <a:r>
              <a:rPr lang="en-GB" dirty="0" smtClean="0"/>
              <a:t>Pro Business Applications with Silverlight 4</a:t>
            </a:r>
          </a:p>
          <a:p>
            <a:pPr lvl="1"/>
            <a:r>
              <a:rPr lang="en-GB" dirty="0" err="1" smtClean="0"/>
              <a:t>Apress</a:t>
            </a:r>
            <a:r>
              <a:rPr lang="en-GB" dirty="0" smtClean="0"/>
              <a:t> 2010 (ISBN 978-1-4302-7207-6)</a:t>
            </a:r>
          </a:p>
          <a:p>
            <a:pPr lvl="1"/>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WPF Application</a:t>
            </a:r>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899592" y="1700808"/>
            <a:ext cx="3960440" cy="2550669"/>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323528" y="4760104"/>
            <a:ext cx="6624736" cy="1549215"/>
          </a:xfrm>
          <a:prstGeom prst="rect">
            <a:avLst/>
          </a:prstGeom>
          <a:noFill/>
          <a:ln w="9525">
            <a:noFill/>
            <a:miter lim="800000"/>
            <a:headEnd/>
            <a:tailEnd/>
          </a:ln>
        </p:spPr>
      </p:pic>
      <p:pic>
        <p:nvPicPr>
          <p:cNvPr id="1028" name="Picture 4"/>
          <p:cNvPicPr>
            <a:picLocks noChangeAspect="1" noChangeArrowheads="1"/>
          </p:cNvPicPr>
          <p:nvPr/>
        </p:nvPicPr>
        <p:blipFill>
          <a:blip r:embed="rId4" cstate="print"/>
          <a:srcRect/>
          <a:stretch>
            <a:fillRect/>
          </a:stretch>
        </p:blipFill>
        <p:spPr bwMode="auto">
          <a:xfrm>
            <a:off x="5220072" y="1268760"/>
            <a:ext cx="3690392" cy="412009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93</TotalTime>
  <Words>455</Words>
  <Application>Microsoft Office PowerPoint</Application>
  <PresentationFormat>On-screen Show (4:3)</PresentationFormat>
  <Paragraphs>58</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Origin</vt:lpstr>
      <vt:lpstr>Rich Internet Application Development</vt:lpstr>
      <vt:lpstr>Welcome</vt:lpstr>
      <vt:lpstr>Module Aims</vt:lpstr>
      <vt:lpstr>Learning Outcomes</vt:lpstr>
      <vt:lpstr>Content</vt:lpstr>
      <vt:lpstr>Definition of terms</vt:lpstr>
      <vt:lpstr>Definition of terms</vt:lpstr>
      <vt:lpstr>References</vt:lpstr>
      <vt:lpstr>Building a WPF Application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Rich Internet Application Development</dc:title>
  <dc:creator>Mark Sutcliffe</dc:creator>
  <cp:lastModifiedBy>Mark Sutcliffe</cp:lastModifiedBy>
  <cp:revision>21</cp:revision>
  <dcterms:created xsi:type="dcterms:W3CDTF">2010-09-15T13:03:21Z</dcterms:created>
  <dcterms:modified xsi:type="dcterms:W3CDTF">2010-09-27T12:37:58Z</dcterms:modified>
</cp:coreProperties>
</file>