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8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697"/>
    <p:restoredTop sz="94663"/>
  </p:normalViewPr>
  <p:slideViewPr>
    <p:cSldViewPr snapToGrid="0" snapToObjects="1">
      <p:cViewPr varScale="1">
        <p:scale>
          <a:sx n="78" d="100"/>
          <a:sy n="78" d="100"/>
        </p:scale>
        <p:origin x="176" y="10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773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763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804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634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216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320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970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994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879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540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80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F7E3E2-B2E2-5947-A179-438A1E16CB26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050A3-CF08-4742-AB94-E82AED6198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740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hyperlink" Target="https://pixabay.com/en/payment-systems-1169825/" TargetMode="External"/><Relationship Id="rId3" Type="http://schemas.microsoft.com/office/2007/relationships/hdphoto" Target="../media/hdphoto1.wdp"/><Relationship Id="rId7" Type="http://schemas.openxmlformats.org/officeDocument/2006/relationships/hyperlink" Target="https://pickfreshfoods.com/spicy-lemon-basil-chicken/" TargetMode="External"/><Relationship Id="rId12" Type="http://schemas.openxmlformats.org/officeDocument/2006/relationships/image" Target="../media/image7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11" Type="http://schemas.openxmlformats.org/officeDocument/2006/relationships/hyperlink" Target="https://technofaq.org/posts/2015/10/paypal-here-get-paid-anywhere/" TargetMode="External"/><Relationship Id="rId5" Type="http://schemas.openxmlformats.org/officeDocument/2006/relationships/hyperlink" Target="https://www.pexels.com/photo/steak-food-769289/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3.jpeg"/><Relationship Id="rId9" Type="http://schemas.openxmlformats.org/officeDocument/2006/relationships/hyperlink" Target="https://www.wired.it/economia/finanza/2020/12/21/pagamenti-digitali-visa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3.JPG"/><Relationship Id="rId3" Type="http://schemas.microsoft.com/office/2007/relationships/hdphoto" Target="../media/hdphoto1.wdp"/><Relationship Id="rId7" Type="http://schemas.openxmlformats.org/officeDocument/2006/relationships/hyperlink" Target="https://www.flickr.com/photos/63907401@N03/40445284223" TargetMode="External"/><Relationship Id="rId12" Type="http://schemas.openxmlformats.org/officeDocument/2006/relationships/hyperlink" Target="http://greedygirlcooks.blogspot.com/2018/01/tea-poached-pears-in-chocolate-sauce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g"/><Relationship Id="rId11" Type="http://schemas.openxmlformats.org/officeDocument/2006/relationships/image" Target="../media/image12.jpg"/><Relationship Id="rId5" Type="http://schemas.openxmlformats.org/officeDocument/2006/relationships/hyperlink" Target="https://foto.wuestenigel.com/close-up-of-fried-fish-sticks-in-crispy-breading/" TargetMode="External"/><Relationship Id="rId10" Type="http://schemas.openxmlformats.org/officeDocument/2006/relationships/hyperlink" Target="https://netivist.org/debate/healthiest-wine-to-drink-red-or-white" TargetMode="External"/><Relationship Id="rId4" Type="http://schemas.openxmlformats.org/officeDocument/2006/relationships/image" Target="../media/image8.jpg"/><Relationship Id="rId9" Type="http://schemas.openxmlformats.org/officeDocument/2006/relationships/image" Target="../media/image11.jpg"/><Relationship Id="rId14" Type="http://schemas.openxmlformats.org/officeDocument/2006/relationships/hyperlink" Target="https://dude4food.blogspot.com/2014/09/an-australian-sojourn-at-circles-event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loud 7">
            <a:extLst>
              <a:ext uri="{FF2B5EF4-FFF2-40B4-BE49-F238E27FC236}">
                <a16:creationId xmlns:a16="http://schemas.microsoft.com/office/drawing/2014/main" id="{791DBFBE-F409-2BA5-3664-B247325F9E97}"/>
              </a:ext>
            </a:extLst>
          </p:cNvPr>
          <p:cNvSpPr/>
          <p:nvPr/>
        </p:nvSpPr>
        <p:spPr>
          <a:xfrm>
            <a:off x="439678" y="2272353"/>
            <a:ext cx="2578496" cy="1540884"/>
          </a:xfrm>
          <a:prstGeom prst="cloud">
            <a:avLst/>
          </a:prstGeom>
          <a:solidFill>
            <a:schemeClr val="bg1">
              <a:lumMod val="75000"/>
              <a:alpha val="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57150" contourW="12700">
              <a:extrusionClr>
                <a:schemeClr val="bg1">
                  <a:lumMod val="95000"/>
                </a:schemeClr>
              </a:extrusionClr>
              <a:contourClr>
                <a:schemeClr val="tx1"/>
              </a:contourClr>
            </a:sp3d>
          </a:bodyPr>
          <a:lstStyle/>
          <a:p>
            <a:pPr algn="ctr"/>
            <a:r>
              <a:rPr lang="en-US" dirty="0">
                <a:noFill/>
              </a:rPr>
              <a:t>10% OFF</a:t>
            </a:r>
          </a:p>
          <a:p>
            <a:pPr algn="ctr"/>
            <a:r>
              <a:rPr lang="en-US" dirty="0">
                <a:noFill/>
              </a:rPr>
              <a:t>On delivery orders over £30.00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5DB70DE-E69B-BA9E-EE6E-4FB6A4D07A1B}"/>
              </a:ext>
            </a:extLst>
          </p:cNvPr>
          <p:cNvSpPr/>
          <p:nvPr/>
        </p:nvSpPr>
        <p:spPr>
          <a:xfrm rot="20879813">
            <a:off x="-27506" y="28711"/>
            <a:ext cx="297156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HeroicExtremeLeftFacing"/>
              <a:lightRig rig="sunset" dir="t"/>
            </a:scene3d>
          </a:bodyPr>
          <a:lstStyle/>
          <a:p>
            <a:pPr algn="ctr"/>
            <a:r>
              <a:rPr lang="en-GB" sz="5400" b="0" cap="none" spc="0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lgerian" panose="020F0502020204030204" pitchFamily="34" charset="0"/>
                <a:cs typeface="Algerian" panose="020F0502020204030204" pitchFamily="34" charset="0"/>
              </a:rPr>
              <a:t>Hotel Trinity</a:t>
            </a:r>
          </a:p>
        </p:txBody>
      </p:sp>
      <p:cxnSp>
        <p:nvCxnSpPr>
          <p:cNvPr id="13" name="Curved Connector 12">
            <a:extLst>
              <a:ext uri="{FF2B5EF4-FFF2-40B4-BE49-F238E27FC236}">
                <a16:creationId xmlns:a16="http://schemas.microsoft.com/office/drawing/2014/main" id="{D2644250-19BC-AD08-D35C-651272569164}"/>
              </a:ext>
            </a:extLst>
          </p:cNvPr>
          <p:cNvCxnSpPr>
            <a:cxnSpLocks/>
          </p:cNvCxnSpPr>
          <p:nvPr/>
        </p:nvCxnSpPr>
        <p:spPr>
          <a:xfrm rot="5400000">
            <a:off x="-93881" y="3401806"/>
            <a:ext cx="6864350" cy="12700"/>
          </a:xfrm>
          <a:prstGeom prst="curvedConnector3">
            <a:avLst>
              <a:gd name="adj1" fmla="val 51724"/>
            </a:avLst>
          </a:prstGeom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DB21DA3-6375-83D6-0E6D-A57D4C6D5191}"/>
              </a:ext>
            </a:extLst>
          </p:cNvPr>
          <p:cNvCxnSpPr>
            <a:cxnSpLocks/>
          </p:cNvCxnSpPr>
          <p:nvPr/>
        </p:nvCxnSpPr>
        <p:spPr>
          <a:xfrm>
            <a:off x="6890390" y="-1396"/>
            <a:ext cx="0" cy="6858000"/>
          </a:xfrm>
          <a:prstGeom prst="line">
            <a:avLst/>
          </a:prstGeom>
          <a:ln w="9525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1" name="Horizontal Scroll 20">
            <a:extLst>
              <a:ext uri="{FF2B5EF4-FFF2-40B4-BE49-F238E27FC236}">
                <a16:creationId xmlns:a16="http://schemas.microsoft.com/office/drawing/2014/main" id="{A8033CEF-4919-75B4-ED64-4E0AD0380239}"/>
              </a:ext>
            </a:extLst>
          </p:cNvPr>
          <p:cNvSpPr/>
          <p:nvPr/>
        </p:nvSpPr>
        <p:spPr>
          <a:xfrm>
            <a:off x="6970559" y="4390199"/>
            <a:ext cx="2779497" cy="2189406"/>
          </a:xfrm>
          <a:prstGeom prst="horizontalScroll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DA0960C-C713-7DD1-57A1-BA939A72FD41}"/>
              </a:ext>
            </a:extLst>
          </p:cNvPr>
          <p:cNvSpPr txBox="1"/>
          <p:nvPr/>
        </p:nvSpPr>
        <p:spPr>
          <a:xfrm>
            <a:off x="7176578" y="4730791"/>
            <a:ext cx="25734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ALLERGIES &amp;INTOLERANCES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D0F8FBD-B1AC-D88C-5CC7-696F582453B0}"/>
              </a:ext>
            </a:extLst>
          </p:cNvPr>
          <p:cNvSpPr txBox="1"/>
          <p:nvPr/>
        </p:nvSpPr>
        <p:spPr>
          <a:xfrm>
            <a:off x="7207226" y="5050721"/>
            <a:ext cx="257347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Our dishes may contain the following Allergens: Gluten , Milk, Soya , Egg , Fish, Lupin, Celery , Peanut , Sesame, Mustard, </a:t>
            </a:r>
            <a:r>
              <a:rPr lang="en-US" sz="1050" dirty="0" err="1"/>
              <a:t>Molluscs</a:t>
            </a:r>
            <a:r>
              <a:rPr lang="en-US" sz="1050" dirty="0"/>
              <a:t>  ,Crustaceans.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1E45764-7CAF-5571-13E4-4F6E8B38AC95}"/>
              </a:ext>
            </a:extLst>
          </p:cNvPr>
          <p:cNvSpPr txBox="1"/>
          <p:nvPr/>
        </p:nvSpPr>
        <p:spPr>
          <a:xfrm>
            <a:off x="7263787" y="5816577"/>
            <a:ext cx="2547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</a:rPr>
              <a:t>Please speak to a member of  staff when ordering if you have an allergy.</a:t>
            </a:r>
          </a:p>
        </p:txBody>
      </p:sp>
      <p:sp>
        <p:nvSpPr>
          <p:cNvPr id="25" name="Heart 24">
            <a:extLst>
              <a:ext uri="{FF2B5EF4-FFF2-40B4-BE49-F238E27FC236}">
                <a16:creationId xmlns:a16="http://schemas.microsoft.com/office/drawing/2014/main" id="{EB0357D1-A5BE-2EA6-57EA-0DB8D0646EE5}"/>
              </a:ext>
            </a:extLst>
          </p:cNvPr>
          <p:cNvSpPr/>
          <p:nvPr/>
        </p:nvSpPr>
        <p:spPr>
          <a:xfrm>
            <a:off x="5277257" y="299164"/>
            <a:ext cx="1532965" cy="1150579"/>
          </a:xfrm>
          <a:prstGeom prst="hear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C148D32-F5C8-F505-79D3-76C4529BD5B5}"/>
              </a:ext>
            </a:extLst>
          </p:cNvPr>
          <p:cNvSpPr txBox="1"/>
          <p:nvPr/>
        </p:nvSpPr>
        <p:spPr>
          <a:xfrm>
            <a:off x="5315364" y="428822"/>
            <a:ext cx="14341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</a:rPr>
              <a:t>DF=Dairy.     FREE</a:t>
            </a:r>
          </a:p>
          <a:p>
            <a:r>
              <a:rPr lang="en-US" sz="1200" dirty="0">
                <a:solidFill>
                  <a:srgbClr val="002060"/>
                </a:solidFill>
              </a:rPr>
              <a:t>G</a:t>
            </a:r>
            <a:r>
              <a:rPr lang="en-US" sz="1200" dirty="0">
                <a:solidFill>
                  <a:schemeClr val="accent1">
                    <a:lumMod val="50000"/>
                  </a:schemeClr>
                </a:solidFill>
              </a:rPr>
              <a:t>F</a:t>
            </a:r>
            <a:r>
              <a:rPr lang="en-US" sz="1200" dirty="0">
                <a:solidFill>
                  <a:srgbClr val="002060"/>
                </a:solidFill>
              </a:rPr>
              <a:t>=GLUTEN  FREE</a:t>
            </a:r>
          </a:p>
          <a:p>
            <a:r>
              <a:rPr lang="en-US" sz="1200" dirty="0">
                <a:solidFill>
                  <a:schemeClr val="accent2">
                    <a:lumMod val="50000"/>
                  </a:schemeClr>
                </a:solidFill>
              </a:rPr>
              <a:t>V=Vegetarian</a:t>
            </a:r>
          </a:p>
          <a:p>
            <a:r>
              <a:rPr lang="en-US" sz="1200" dirty="0">
                <a:solidFill>
                  <a:schemeClr val="accent2">
                    <a:lumMod val="50000"/>
                  </a:schemeClr>
                </a:solidFill>
              </a:rPr>
              <a:t>     </a:t>
            </a:r>
            <a:r>
              <a:rPr lang="en-US" sz="1200" dirty="0">
                <a:solidFill>
                  <a:schemeClr val="accent6">
                    <a:lumMod val="50000"/>
                  </a:schemeClr>
                </a:solidFill>
              </a:rPr>
              <a:t>VEG=VEGAN</a:t>
            </a:r>
          </a:p>
          <a:p>
            <a:endParaRPr lang="en-US" sz="800" dirty="0">
              <a:solidFill>
                <a:srgbClr val="FF0000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9FAB6C4-CFDE-62F7-F53E-06D7696BB8CC}"/>
              </a:ext>
            </a:extLst>
          </p:cNvPr>
          <p:cNvSpPr txBox="1"/>
          <p:nvPr/>
        </p:nvSpPr>
        <p:spPr>
          <a:xfrm>
            <a:off x="296054" y="4548281"/>
            <a:ext cx="292665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68DC"/>
                </a:solidFill>
              </a:rPr>
              <a:t>        DELIVERY AVALIABLE</a:t>
            </a:r>
          </a:p>
          <a:p>
            <a:r>
              <a:rPr lang="en-US" sz="1000" dirty="0"/>
              <a:t>Minimum order applies to most villages around us.</a:t>
            </a:r>
          </a:p>
          <a:p>
            <a:endParaRPr lang="en-US" sz="1000" dirty="0"/>
          </a:p>
          <a:p>
            <a:r>
              <a:rPr lang="en-US" sz="1200" b="1" dirty="0"/>
              <a:t>                        </a:t>
            </a:r>
            <a:r>
              <a:rPr lang="en-US" b="1" dirty="0"/>
              <a:t>02334 441 777</a:t>
            </a:r>
          </a:p>
          <a:p>
            <a:r>
              <a:rPr lang="en-US" b="1" dirty="0"/>
              <a:t>                02334 552 999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604BE71-8FB8-E8A8-B7CD-61B96CD08397}"/>
              </a:ext>
            </a:extLst>
          </p:cNvPr>
          <p:cNvSpPr txBox="1"/>
          <p:nvPr/>
        </p:nvSpPr>
        <p:spPr>
          <a:xfrm>
            <a:off x="94649" y="5816577"/>
            <a:ext cx="33598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Baguet Script" panose="020F0502020204030204" pitchFamily="34" charset="0"/>
                <a:cs typeface="Baguet Script" panose="020F0502020204030204" pitchFamily="34" charset="0"/>
              </a:rPr>
              <a:t>Claim £5 OFF first order with promo code : Delia2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CFC23E8-DECF-88B1-D734-00597CC391BD}"/>
              </a:ext>
            </a:extLst>
          </p:cNvPr>
          <p:cNvSpPr txBox="1"/>
          <p:nvPr/>
        </p:nvSpPr>
        <p:spPr>
          <a:xfrm>
            <a:off x="570597" y="6130766"/>
            <a:ext cx="3282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WWW.DeliaDeli.CO.UK</a:t>
            </a:r>
            <a:endParaRPr lang="en-US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15A2833-D875-CAB6-3252-3B169108BE0E}"/>
              </a:ext>
            </a:extLst>
          </p:cNvPr>
          <p:cNvSpPr txBox="1"/>
          <p:nvPr/>
        </p:nvSpPr>
        <p:spPr>
          <a:xfrm>
            <a:off x="155944" y="6579605"/>
            <a:ext cx="3347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Oxwich</a:t>
            </a:r>
            <a:r>
              <a:rPr lang="en-US" sz="1200" dirty="0"/>
              <a:t>  Beach, Gower, Swansea, SA3 1LS, Wales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A5B4F1F-C478-19E3-7C42-5A5E3AFD8DA1}"/>
              </a:ext>
            </a:extLst>
          </p:cNvPr>
          <p:cNvSpPr txBox="1"/>
          <p:nvPr/>
        </p:nvSpPr>
        <p:spPr>
          <a:xfrm>
            <a:off x="4575601" y="4025655"/>
            <a:ext cx="2050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STARTER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E512EC8-BD8B-6917-30E3-44B64543C281}"/>
              </a:ext>
            </a:extLst>
          </p:cNvPr>
          <p:cNvSpPr txBox="1"/>
          <p:nvPr/>
        </p:nvSpPr>
        <p:spPr>
          <a:xfrm>
            <a:off x="7977114" y="90136"/>
            <a:ext cx="1772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MAINS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8B498B2A-B696-26E7-9BCF-E862A4132006}"/>
              </a:ext>
            </a:extLst>
          </p:cNvPr>
          <p:cNvSpPr txBox="1"/>
          <p:nvPr/>
        </p:nvSpPr>
        <p:spPr>
          <a:xfrm>
            <a:off x="6828696" y="556370"/>
            <a:ext cx="3123441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Sirloin Steak ………………………….£17.95 </a:t>
            </a:r>
            <a:r>
              <a:rPr lang="en-US" sz="1400" dirty="0">
                <a:solidFill>
                  <a:schemeClr val="accent1">
                    <a:lumMod val="75000"/>
                  </a:schemeClr>
                </a:solidFill>
              </a:rPr>
              <a:t>GF</a:t>
            </a:r>
            <a:endParaRPr lang="en-US" sz="1400" dirty="0"/>
          </a:p>
          <a:p>
            <a:r>
              <a:rPr lang="en-US" sz="1100" dirty="0"/>
              <a:t>Served chips , salad peppercorn </a:t>
            </a:r>
            <a:r>
              <a:rPr lang="en-US" sz="1100" dirty="0" err="1"/>
              <a:t>souce</a:t>
            </a:r>
            <a:endParaRPr lang="en-US" sz="1100" dirty="0"/>
          </a:p>
          <a:p>
            <a:r>
              <a:rPr lang="en-US" sz="1400" dirty="0"/>
              <a:t>Chicken breast …………………….£11.50 </a:t>
            </a:r>
            <a:r>
              <a:rPr lang="en-US" sz="1400" dirty="0">
                <a:solidFill>
                  <a:srgbClr val="FF0000"/>
                </a:solidFill>
              </a:rPr>
              <a:t>DF</a:t>
            </a:r>
            <a:endParaRPr lang="en-US" sz="1400" dirty="0"/>
          </a:p>
          <a:p>
            <a:r>
              <a:rPr lang="en-US" sz="1200" dirty="0"/>
              <a:t> </a:t>
            </a:r>
            <a:r>
              <a:rPr lang="en-US" sz="1100" dirty="0"/>
              <a:t>Served Pan fried , vegetable, croquette, chicken jus</a:t>
            </a:r>
          </a:p>
          <a:p>
            <a:r>
              <a:rPr lang="en-US" sz="1400" dirty="0"/>
              <a:t>Pork schnitzel………………….……£13.50 </a:t>
            </a:r>
            <a:r>
              <a:rPr lang="en-US" sz="1400" dirty="0">
                <a:solidFill>
                  <a:srgbClr val="FF0000"/>
                </a:solidFill>
              </a:rPr>
              <a:t>DF</a:t>
            </a:r>
          </a:p>
          <a:p>
            <a:r>
              <a:rPr lang="en-US" sz="1100" dirty="0"/>
              <a:t>Served red cabbage apple sauce ,roasted apple</a:t>
            </a:r>
          </a:p>
          <a:p>
            <a:r>
              <a:rPr lang="en-US" sz="1400" dirty="0"/>
              <a:t>Fish and chips……………………………£11.75</a:t>
            </a:r>
          </a:p>
          <a:p>
            <a:r>
              <a:rPr lang="en-US" sz="1200" dirty="0"/>
              <a:t>Served crushed peas pea pure tartar sauce</a:t>
            </a:r>
          </a:p>
          <a:p>
            <a:r>
              <a:rPr lang="en-US" sz="1400" dirty="0"/>
              <a:t>Risotto calamari………………………..£19.50 </a:t>
            </a:r>
          </a:p>
          <a:p>
            <a:r>
              <a:rPr lang="en-US" sz="1200" dirty="0"/>
              <a:t>Served lemon and fish sauce</a:t>
            </a:r>
          </a:p>
          <a:p>
            <a:endParaRPr lang="en-US" sz="1400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CF6EAE6E-A696-71AE-5D50-E6A5EBDD5C00}"/>
              </a:ext>
            </a:extLst>
          </p:cNvPr>
          <p:cNvSpPr txBox="1"/>
          <p:nvPr/>
        </p:nvSpPr>
        <p:spPr>
          <a:xfrm>
            <a:off x="3401704" y="4471336"/>
            <a:ext cx="3474463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Bruschette</a:t>
            </a:r>
            <a:r>
              <a:rPr lang="en-US" sz="1400" dirty="0"/>
              <a:t>  mousse </a:t>
            </a:r>
            <a:r>
              <a:rPr lang="en-US" sz="1400" dirty="0" err="1"/>
              <a:t>d’olives</a:t>
            </a:r>
            <a:r>
              <a:rPr lang="en-US" sz="1400" dirty="0"/>
              <a:t> and  chives…..£6 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Deep fried Mozzarella stick………………….£5.50</a:t>
            </a:r>
          </a:p>
          <a:p>
            <a:r>
              <a:rPr lang="en-US" sz="1200" dirty="0"/>
              <a:t>Served garlic mayo.   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Deep fried Calamari…………………………£6 </a:t>
            </a:r>
          </a:p>
          <a:p>
            <a:r>
              <a:rPr lang="en-US" sz="1100" dirty="0"/>
              <a:t>Served with HOMEMADE tartar sauce .</a:t>
            </a:r>
            <a:r>
              <a:rPr lang="en-US" sz="1000" dirty="0"/>
              <a:t> </a:t>
            </a:r>
          </a:p>
          <a:p>
            <a:pPr>
              <a:lnSpc>
                <a:spcPct val="150000"/>
              </a:lnSpc>
            </a:pPr>
            <a:r>
              <a:rPr lang="en-US" sz="1400" dirty="0" err="1"/>
              <a:t>Aubergine</a:t>
            </a:r>
            <a:r>
              <a:rPr lang="en-US" sz="1400" dirty="0"/>
              <a:t> caponata………….………..£6.5 </a:t>
            </a:r>
            <a:r>
              <a:rPr lang="en-US" sz="14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en-US" sz="1400" dirty="0"/>
              <a:t> , </a:t>
            </a:r>
            <a:r>
              <a:rPr lang="en-US" sz="1400" dirty="0">
                <a:solidFill>
                  <a:schemeClr val="accent1">
                    <a:lumMod val="75000"/>
                  </a:schemeClr>
                </a:solidFill>
              </a:rPr>
              <a:t>GF</a:t>
            </a:r>
          </a:p>
          <a:p>
            <a:r>
              <a:rPr lang="en-US" sz="1200" dirty="0"/>
              <a:t> Served basil and parmesan. 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Hammock……………………….……….£7.50 </a:t>
            </a:r>
            <a:r>
              <a:rPr lang="en-US" sz="1400" dirty="0">
                <a:solidFill>
                  <a:srgbClr val="FF0000"/>
                </a:solidFill>
              </a:rPr>
              <a:t>DF</a:t>
            </a:r>
            <a:r>
              <a:rPr lang="en-US" sz="1400" dirty="0"/>
              <a:t> , </a:t>
            </a:r>
            <a:r>
              <a:rPr lang="en-US" sz="1400" dirty="0">
                <a:solidFill>
                  <a:schemeClr val="accent1">
                    <a:lumMod val="75000"/>
                  </a:schemeClr>
                </a:solidFill>
              </a:rPr>
              <a:t>GF</a:t>
            </a:r>
          </a:p>
          <a:p>
            <a:r>
              <a:rPr lang="en-US" sz="1400" dirty="0"/>
              <a:t> </a:t>
            </a:r>
            <a:r>
              <a:rPr lang="en-US" sz="1200" dirty="0"/>
              <a:t>Served carrot pure , crispy onion ,carrot tops. </a:t>
            </a:r>
          </a:p>
          <a:p>
            <a:endParaRPr lang="en-US" sz="1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0E8594-EB4C-3850-951D-973F57C36E80}"/>
              </a:ext>
            </a:extLst>
          </p:cNvPr>
          <p:cNvSpPr txBox="1"/>
          <p:nvPr/>
        </p:nvSpPr>
        <p:spPr>
          <a:xfrm>
            <a:off x="3906270" y="689787"/>
            <a:ext cx="1532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To graze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49C011-D824-941F-62FB-F006ADC6AA36}"/>
              </a:ext>
            </a:extLst>
          </p:cNvPr>
          <p:cNvSpPr txBox="1"/>
          <p:nvPr/>
        </p:nvSpPr>
        <p:spPr>
          <a:xfrm>
            <a:off x="3394951" y="1449742"/>
            <a:ext cx="343374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Mix olives and bread house ….£5 </a:t>
            </a:r>
            <a:r>
              <a:rPr lang="en-US" sz="1400" dirty="0">
                <a:solidFill>
                  <a:srgbClr val="FF0000"/>
                </a:solidFill>
              </a:rPr>
              <a:t>DF</a:t>
            </a:r>
            <a:r>
              <a:rPr lang="en-US" sz="1400" dirty="0"/>
              <a:t>, </a:t>
            </a:r>
            <a:r>
              <a:rPr lang="en-US" sz="14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en-US" sz="1400" dirty="0">
                <a:solidFill>
                  <a:srgbClr val="C00000"/>
                </a:solidFill>
              </a:rPr>
              <a:t> </a:t>
            </a:r>
            <a:r>
              <a:rPr lang="en-US" sz="1400" dirty="0"/>
              <a:t>,</a:t>
            </a:r>
            <a:r>
              <a:rPr lang="en-US" sz="1400" dirty="0">
                <a:solidFill>
                  <a:schemeClr val="accent6">
                    <a:lumMod val="75000"/>
                  </a:schemeClr>
                </a:solidFill>
              </a:rPr>
              <a:t>VEG</a:t>
            </a:r>
          </a:p>
          <a:p>
            <a:endParaRPr lang="en-US" sz="1400" dirty="0"/>
          </a:p>
          <a:p>
            <a:r>
              <a:rPr lang="en-US" sz="1400" dirty="0"/>
              <a:t>Bread and chicken  butter………………….…£4     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5473AE-4D0E-733F-18C2-1EF8FDFA105F}"/>
              </a:ext>
            </a:extLst>
          </p:cNvPr>
          <p:cNvSpPr txBox="1"/>
          <p:nvPr/>
        </p:nvSpPr>
        <p:spPr>
          <a:xfrm>
            <a:off x="3809194" y="2330398"/>
            <a:ext cx="250842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FF0000"/>
                </a:solidFill>
                <a:latin typeface="Baguet Script" pitchFamily="2" charset="77"/>
              </a:rPr>
              <a:t>Chef recommend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600" dirty="0"/>
              <a:t>Pino noire with risotto , calamari and lemon.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600" dirty="0"/>
              <a:t>Merlot with Sirloin steak </a:t>
            </a:r>
          </a:p>
        </p:txBody>
      </p:sp>
      <p:pic>
        <p:nvPicPr>
          <p:cNvPr id="6" name="Picture 5" descr="A picture containing food, vegetable, dish, plastic&#10;&#10;Description automatically generated">
            <a:extLst>
              <a:ext uri="{FF2B5EF4-FFF2-40B4-BE49-F238E27FC236}">
                <a16:creationId xmlns:a16="http://schemas.microsoft.com/office/drawing/2014/main" id="{2D40DB03-A42F-23D7-D282-5EA5E21A3F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817517">
            <a:off x="8231578" y="2815712"/>
            <a:ext cx="1426559" cy="950807"/>
          </a:xfrm>
          <a:prstGeom prst="rect">
            <a:avLst/>
          </a:prstGeom>
        </p:spPr>
      </p:pic>
      <p:pic>
        <p:nvPicPr>
          <p:cNvPr id="14" name="Picture 13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5B4EC02B-D621-9D1D-F9A4-88E3E78FFD0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 rot="20820553">
            <a:off x="7105232" y="3280139"/>
            <a:ext cx="1246315" cy="1130462"/>
          </a:xfrm>
          <a:prstGeom prst="rect">
            <a:avLst/>
          </a:prstGeom>
        </p:spPr>
      </p:pic>
      <p:sp>
        <p:nvSpPr>
          <p:cNvPr id="16" name="Cloud Callout 15">
            <a:extLst>
              <a:ext uri="{FF2B5EF4-FFF2-40B4-BE49-F238E27FC236}">
                <a16:creationId xmlns:a16="http://schemas.microsoft.com/office/drawing/2014/main" id="{5BE0243A-422D-7B5E-3F1C-725EA2AC3B0B}"/>
              </a:ext>
            </a:extLst>
          </p:cNvPr>
          <p:cNvSpPr/>
          <p:nvPr/>
        </p:nvSpPr>
        <p:spPr>
          <a:xfrm>
            <a:off x="3366464" y="2143658"/>
            <a:ext cx="3443758" cy="1536314"/>
          </a:xfrm>
          <a:prstGeom prst="cloudCallou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2CD15B-DFE2-4026-6AED-7304AE20CA8F}"/>
              </a:ext>
            </a:extLst>
          </p:cNvPr>
          <p:cNvSpPr txBox="1"/>
          <p:nvPr/>
        </p:nvSpPr>
        <p:spPr>
          <a:xfrm rot="21344967">
            <a:off x="1116279" y="1558606"/>
            <a:ext cx="1160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4* HOTEL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A6A97A-9292-2A12-2B74-D431C64DEB2F}"/>
              </a:ext>
            </a:extLst>
          </p:cNvPr>
          <p:cNvSpPr txBox="1"/>
          <p:nvPr/>
        </p:nvSpPr>
        <p:spPr>
          <a:xfrm>
            <a:off x="570597" y="4062252"/>
            <a:ext cx="2268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Available on </a:t>
            </a:r>
            <a:r>
              <a:rPr lang="en-US" dirty="0" err="1"/>
              <a:t>Justeat</a:t>
            </a:r>
            <a:endParaRPr lang="en-US" dirty="0"/>
          </a:p>
        </p:txBody>
      </p:sp>
      <p:pic>
        <p:nvPicPr>
          <p:cNvPr id="11" name="Picture 10" descr="Logo&#10;&#10;Description automatically generated">
            <a:extLst>
              <a:ext uri="{FF2B5EF4-FFF2-40B4-BE49-F238E27FC236}">
                <a16:creationId xmlns:a16="http://schemas.microsoft.com/office/drawing/2014/main" id="{7E982D5F-0B85-6A58-2480-6C701CE5809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 rot="20754461">
            <a:off x="43977" y="5064055"/>
            <a:ext cx="1112880" cy="700147"/>
          </a:xfrm>
          <a:prstGeom prst="rect">
            <a:avLst/>
          </a:prstGeom>
        </p:spPr>
      </p:pic>
      <p:pic>
        <p:nvPicPr>
          <p:cNvPr id="17" name="Picture 16" descr="Icon&#10;&#10;Description automatically generated">
            <a:extLst>
              <a:ext uri="{FF2B5EF4-FFF2-40B4-BE49-F238E27FC236}">
                <a16:creationId xmlns:a16="http://schemas.microsoft.com/office/drawing/2014/main" id="{F7225BD5-55A1-163F-C02A-4CECCD3C4F9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 rot="1321974">
            <a:off x="2692898" y="5175885"/>
            <a:ext cx="562511" cy="461352"/>
          </a:xfrm>
          <a:prstGeom prst="rect">
            <a:avLst/>
          </a:prstGeom>
        </p:spPr>
      </p:pic>
      <p:pic>
        <p:nvPicPr>
          <p:cNvPr id="31" name="Picture 30" descr="Icon&#10;&#10;Description automatically generated">
            <a:extLst>
              <a:ext uri="{FF2B5EF4-FFF2-40B4-BE49-F238E27FC236}">
                <a16:creationId xmlns:a16="http://schemas.microsoft.com/office/drawing/2014/main" id="{3B11B492-8FF5-FB38-6580-458B65253C7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 rot="999682">
            <a:off x="2413242" y="3590325"/>
            <a:ext cx="804639" cy="652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2091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Curved Connector 12">
            <a:extLst>
              <a:ext uri="{FF2B5EF4-FFF2-40B4-BE49-F238E27FC236}">
                <a16:creationId xmlns:a16="http://schemas.microsoft.com/office/drawing/2014/main" id="{D2644250-19BC-AD08-D35C-651272569164}"/>
              </a:ext>
            </a:extLst>
          </p:cNvPr>
          <p:cNvCxnSpPr>
            <a:cxnSpLocks/>
          </p:cNvCxnSpPr>
          <p:nvPr/>
        </p:nvCxnSpPr>
        <p:spPr>
          <a:xfrm rot="5400000">
            <a:off x="191198" y="3425825"/>
            <a:ext cx="6864350" cy="12700"/>
          </a:xfrm>
          <a:prstGeom prst="curvedConnector3">
            <a:avLst>
              <a:gd name="adj1" fmla="val 51724"/>
            </a:avLst>
          </a:prstGeom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DB21DA3-6375-83D6-0E6D-A57D4C6D5191}"/>
              </a:ext>
            </a:extLst>
          </p:cNvPr>
          <p:cNvCxnSpPr>
            <a:cxnSpLocks/>
          </p:cNvCxnSpPr>
          <p:nvPr/>
        </p:nvCxnSpPr>
        <p:spPr>
          <a:xfrm>
            <a:off x="6890390" y="-1396"/>
            <a:ext cx="0" cy="6858000"/>
          </a:xfrm>
          <a:prstGeom prst="line">
            <a:avLst/>
          </a:prstGeom>
          <a:ln w="9525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72C57763-D771-6CA9-85F9-0E524ABF584C}"/>
              </a:ext>
            </a:extLst>
          </p:cNvPr>
          <p:cNvSpPr txBox="1"/>
          <p:nvPr/>
        </p:nvSpPr>
        <p:spPr>
          <a:xfrm>
            <a:off x="24087" y="288425"/>
            <a:ext cx="3615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KIDS MENU 11 YEARS OLD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0B44982-9763-E27C-3270-03DC792F76CB}"/>
              </a:ext>
            </a:extLst>
          </p:cNvPr>
          <p:cNvSpPr txBox="1"/>
          <p:nvPr/>
        </p:nvSpPr>
        <p:spPr>
          <a:xfrm>
            <a:off x="4653726" y="3258013"/>
            <a:ext cx="1608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DRINK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6D70FE7-C2E3-21DB-F84C-3ACDCA2E8C48}"/>
              </a:ext>
            </a:extLst>
          </p:cNvPr>
          <p:cNvSpPr txBox="1"/>
          <p:nvPr/>
        </p:nvSpPr>
        <p:spPr>
          <a:xfrm>
            <a:off x="6864768" y="173210"/>
            <a:ext cx="3159264" cy="28469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 </a:t>
            </a:r>
            <a:r>
              <a:rPr lang="en-US" sz="16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White Wine(750ml)</a:t>
            </a:r>
          </a:p>
          <a:p>
            <a:endParaRPr lang="en-US" sz="1400" dirty="0"/>
          </a:p>
          <a:p>
            <a:r>
              <a:rPr lang="en-US" sz="1400" dirty="0"/>
              <a:t>Pinot Grigio 12%Ita…………………£16.95</a:t>
            </a:r>
          </a:p>
          <a:p>
            <a:r>
              <a:rPr lang="en-US" sz="1000" dirty="0"/>
              <a:t>Soft apple fruited appeal, dry to medium dry , lively &amp; fresh .</a:t>
            </a:r>
          </a:p>
          <a:p>
            <a:r>
              <a:rPr lang="en-US" sz="1400" dirty="0"/>
              <a:t>Sauvignon Blanc 13% ABV….…..£20.95</a:t>
            </a:r>
          </a:p>
          <a:p>
            <a:r>
              <a:rPr lang="en-US" sz="1000" dirty="0"/>
              <a:t>Frost pocket 2021 </a:t>
            </a:r>
          </a:p>
          <a:p>
            <a:r>
              <a:rPr lang="en-US" sz="1400" dirty="0"/>
              <a:t>Prosecco……………………………….…£19.95</a:t>
            </a:r>
          </a:p>
          <a:p>
            <a:r>
              <a:rPr lang="en-US" sz="1000" dirty="0"/>
              <a:t>Sparkling wine </a:t>
            </a:r>
          </a:p>
          <a:p>
            <a:r>
              <a:rPr lang="en-US" sz="1400" dirty="0"/>
              <a:t>Reserve Chardonnay 13% ABV...£17.50</a:t>
            </a:r>
          </a:p>
          <a:p>
            <a:r>
              <a:rPr lang="en-US" sz="1000" dirty="0" err="1"/>
              <a:t>Tooma</a:t>
            </a:r>
            <a:r>
              <a:rPr lang="en-US" sz="1000" dirty="0"/>
              <a:t> river 2021</a:t>
            </a:r>
          </a:p>
          <a:p>
            <a:r>
              <a:rPr lang="en-US" sz="1200" dirty="0"/>
              <a:t>Free-Run Steen Chenin Blanc 13%ABV..£19.50</a:t>
            </a:r>
          </a:p>
          <a:p>
            <a:r>
              <a:rPr lang="en-US" sz="1100" dirty="0"/>
              <a:t>2021 RSA</a:t>
            </a:r>
          </a:p>
          <a:p>
            <a:r>
              <a:rPr lang="en-US" sz="1400" dirty="0"/>
              <a:t>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AA941729-4FE5-76BA-62F6-87D08DEE506F}"/>
              </a:ext>
            </a:extLst>
          </p:cNvPr>
          <p:cNvSpPr txBox="1"/>
          <p:nvPr/>
        </p:nvSpPr>
        <p:spPr>
          <a:xfrm>
            <a:off x="4771830" y="182298"/>
            <a:ext cx="1041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Desserts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EDEB5C1-6FAD-F8EC-2597-B9E5936747D1}"/>
              </a:ext>
            </a:extLst>
          </p:cNvPr>
          <p:cNvSpPr txBox="1"/>
          <p:nvPr/>
        </p:nvSpPr>
        <p:spPr>
          <a:xfrm>
            <a:off x="55749" y="789327"/>
            <a:ext cx="3485025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Kids risotto………………………..………£10.45 </a:t>
            </a:r>
            <a:r>
              <a:rPr lang="en-US" sz="1400" dirty="0">
                <a:solidFill>
                  <a:srgbClr val="FF0000"/>
                </a:solidFill>
              </a:rPr>
              <a:t>DF</a:t>
            </a:r>
          </a:p>
          <a:p>
            <a:r>
              <a:rPr lang="en-US" sz="1100" dirty="0"/>
              <a:t>with parmesan ,gem salad, drink of choice</a:t>
            </a:r>
          </a:p>
          <a:p>
            <a:r>
              <a:rPr lang="en-US" sz="1400" dirty="0"/>
              <a:t>                                    or</a:t>
            </a:r>
          </a:p>
          <a:p>
            <a:endParaRPr lang="en-US" sz="1400" dirty="0"/>
          </a:p>
          <a:p>
            <a:r>
              <a:rPr lang="en-US" sz="1400" dirty="0"/>
              <a:t>Kids fish finger……………………………………£8.00</a:t>
            </a:r>
          </a:p>
          <a:p>
            <a:r>
              <a:rPr lang="en-US" sz="1100" dirty="0"/>
              <a:t>With chips tartar sauce and a drink of choice</a:t>
            </a:r>
          </a:p>
          <a:p>
            <a:endParaRPr lang="en-US" sz="1400" dirty="0"/>
          </a:p>
          <a:p>
            <a:r>
              <a:rPr lang="en-US" sz="1400" dirty="0"/>
              <a:t>                                   or</a:t>
            </a:r>
          </a:p>
          <a:p>
            <a:r>
              <a:rPr lang="en-US" sz="1400" dirty="0"/>
              <a:t>Kids goujons……………………………………….£7.50</a:t>
            </a:r>
          </a:p>
          <a:p>
            <a:r>
              <a:rPr lang="en-US" sz="1100" dirty="0"/>
              <a:t>With house mayo chips , peas and drink</a:t>
            </a:r>
          </a:p>
          <a:p>
            <a:endParaRPr lang="en-US" sz="1100" dirty="0"/>
          </a:p>
          <a:p>
            <a:r>
              <a:rPr lang="en-US" sz="1400" dirty="0"/>
              <a:t>                   and included in the menu</a:t>
            </a:r>
          </a:p>
          <a:p>
            <a:endParaRPr lang="en-US" sz="1400" dirty="0"/>
          </a:p>
          <a:p>
            <a:pPr marL="285750" indent="-285750">
              <a:buFont typeface="Wingdings" pitchFamily="2" charset="2"/>
              <a:buChar char="Ø"/>
            </a:pPr>
            <a:r>
              <a:rPr lang="en-US" sz="1400" dirty="0"/>
              <a:t>Brownie or selection of ice scream . </a:t>
            </a:r>
          </a:p>
          <a:p>
            <a:endParaRPr lang="en-US" sz="1400" dirty="0"/>
          </a:p>
          <a:p>
            <a:endParaRPr lang="en-US" sz="1400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8B498B2A-B696-26E7-9BCF-E862A4132006}"/>
              </a:ext>
            </a:extLst>
          </p:cNvPr>
          <p:cNvSpPr txBox="1"/>
          <p:nvPr/>
        </p:nvSpPr>
        <p:spPr>
          <a:xfrm>
            <a:off x="3795860" y="1928101"/>
            <a:ext cx="25612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dirty="0"/>
          </a:p>
          <a:p>
            <a:endParaRPr lang="en-US" sz="1400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F22EF69-6460-F710-4BA5-97F6916A1CA1}"/>
              </a:ext>
            </a:extLst>
          </p:cNvPr>
          <p:cNvSpPr txBox="1"/>
          <p:nvPr/>
        </p:nvSpPr>
        <p:spPr>
          <a:xfrm>
            <a:off x="3639641" y="457649"/>
            <a:ext cx="3260887" cy="1677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Chocolate fondant………………………..…£5.50</a:t>
            </a:r>
          </a:p>
          <a:p>
            <a:r>
              <a:rPr lang="en-US" sz="1100" dirty="0"/>
              <a:t>With strawberries , raspberries ,ice-cream.</a:t>
            </a:r>
          </a:p>
          <a:p>
            <a:r>
              <a:rPr lang="en-US" sz="1400" dirty="0"/>
              <a:t>Lemon cheesecake………………………….£5.75</a:t>
            </a:r>
          </a:p>
          <a:p>
            <a:r>
              <a:rPr lang="en-US" sz="1100" dirty="0"/>
              <a:t>With lemon drizzle ,lemon curd ,dry lime.</a:t>
            </a:r>
          </a:p>
          <a:p>
            <a:r>
              <a:rPr lang="en-US" sz="1400" dirty="0"/>
              <a:t>Poached pear ,dates pure ,granola....£3.50</a:t>
            </a:r>
          </a:p>
          <a:p>
            <a:r>
              <a:rPr lang="en-US" sz="1400" dirty="0"/>
              <a:t>Selection of cheese……………..£5.50 </a:t>
            </a:r>
            <a:r>
              <a:rPr lang="en-US" sz="14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en-US" sz="1400" dirty="0"/>
              <a:t>. </a:t>
            </a:r>
            <a:r>
              <a:rPr lang="en-US" sz="1400" dirty="0">
                <a:solidFill>
                  <a:srgbClr val="00B050"/>
                </a:solidFill>
              </a:rPr>
              <a:t>VEG</a:t>
            </a:r>
          </a:p>
          <a:p>
            <a:r>
              <a:rPr lang="en-US" sz="1100" dirty="0"/>
              <a:t>with crackers ,grapes , chutney</a:t>
            </a:r>
          </a:p>
          <a:p>
            <a:r>
              <a:rPr lang="en-US" sz="1400" dirty="0"/>
              <a:t>Tiramisu…………………………………………..£4.00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B7FD83A-04BA-9087-29BF-C072F17A533D}"/>
              </a:ext>
            </a:extLst>
          </p:cNvPr>
          <p:cNvSpPr txBox="1"/>
          <p:nvPr/>
        </p:nvSpPr>
        <p:spPr>
          <a:xfrm>
            <a:off x="3623428" y="3708774"/>
            <a:ext cx="3277100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Coke Zero (330ML)…………………………£1.20</a:t>
            </a:r>
          </a:p>
          <a:p>
            <a:r>
              <a:rPr lang="en-US" sz="1400" dirty="0"/>
              <a:t>Fanta (330ML)………………………………..£1.20</a:t>
            </a:r>
          </a:p>
          <a:p>
            <a:r>
              <a:rPr lang="en-US" sz="1400" dirty="0"/>
              <a:t>Coke(330ML)………………………………....£1.20</a:t>
            </a:r>
          </a:p>
          <a:p>
            <a:r>
              <a:rPr lang="en-US" sz="1400" dirty="0"/>
              <a:t>Lemonade (33OML)………………………..£1.20</a:t>
            </a:r>
          </a:p>
          <a:p>
            <a:r>
              <a:rPr lang="en-US" sz="1400" dirty="0"/>
              <a:t>Fresh juice (330ML)………………………..£1.20</a:t>
            </a:r>
          </a:p>
          <a:p>
            <a:r>
              <a:rPr lang="en-US" sz="1400" dirty="0"/>
              <a:t>BEER (275ml)Peroni/Corona…………..£2.80</a:t>
            </a:r>
          </a:p>
          <a:p>
            <a:r>
              <a:rPr lang="en-US" sz="1400" dirty="0"/>
              <a:t>San Pellegrino Lemon(330ML)………..£1.50</a:t>
            </a:r>
          </a:p>
          <a:p>
            <a:r>
              <a:rPr lang="en-US" sz="1400" dirty="0"/>
              <a:t>Still Water Large (750ML)……………….£1.10</a:t>
            </a:r>
          </a:p>
          <a:p>
            <a:r>
              <a:rPr lang="en-US" sz="1400" dirty="0"/>
              <a:t>Sparkling Water Large (750ML)………£1.20</a:t>
            </a:r>
          </a:p>
          <a:p>
            <a:endParaRPr lang="en-US" sz="1000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20F7D49-F3B0-26B8-345F-6FEFBB757558}"/>
              </a:ext>
            </a:extLst>
          </p:cNvPr>
          <p:cNvSpPr txBox="1"/>
          <p:nvPr/>
        </p:nvSpPr>
        <p:spPr>
          <a:xfrm>
            <a:off x="6863892" y="4641408"/>
            <a:ext cx="2957703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                           </a:t>
            </a:r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Red wine(750ML) </a:t>
            </a:r>
          </a:p>
          <a:p>
            <a:endParaRPr lang="en-US" dirty="0"/>
          </a:p>
          <a:p>
            <a:r>
              <a:rPr lang="en-US" sz="1400" dirty="0"/>
              <a:t>Merlot 13% Chile………...........…£16.95</a:t>
            </a:r>
          </a:p>
          <a:p>
            <a:r>
              <a:rPr lang="en-US" sz="1000" dirty="0"/>
              <a:t>Medium-bodied , with rich fruit  flavors of plum , blackberry , strawberries &amp; raspberries , together with chocolate , vanilla &amp; cassis notes.</a:t>
            </a:r>
          </a:p>
          <a:p>
            <a:r>
              <a:rPr lang="en-US" sz="1400" dirty="0"/>
              <a:t>Chianti 12% </a:t>
            </a:r>
            <a:r>
              <a:rPr lang="en-US" sz="1400" dirty="0" err="1"/>
              <a:t>Ita</a:t>
            </a:r>
            <a:r>
              <a:rPr lang="en-US" sz="1400" dirty="0"/>
              <a:t>…….....................£18.50</a:t>
            </a:r>
          </a:p>
          <a:p>
            <a:r>
              <a:rPr lang="en-US" sz="1100" dirty="0"/>
              <a:t>With Sangiovese grapes. </a:t>
            </a:r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0739180-5E14-3C4A-BF69-1363B1002BE8}"/>
              </a:ext>
            </a:extLst>
          </p:cNvPr>
          <p:cNvSpPr txBox="1"/>
          <p:nvPr/>
        </p:nvSpPr>
        <p:spPr>
          <a:xfrm>
            <a:off x="743690" y="4986109"/>
            <a:ext cx="1790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Opening Hours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BA7B14B0-0519-EB80-D256-0CAFD05CA23B}"/>
              </a:ext>
            </a:extLst>
          </p:cNvPr>
          <p:cNvSpPr txBox="1"/>
          <p:nvPr/>
        </p:nvSpPr>
        <p:spPr>
          <a:xfrm>
            <a:off x="83521" y="5487010"/>
            <a:ext cx="33994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Monday – Thursday    4:00 pm – 08:00 pm </a:t>
            </a:r>
          </a:p>
          <a:p>
            <a:r>
              <a:rPr lang="en-US" sz="1400" dirty="0"/>
              <a:t>Friday                             5:00 pm – 12:00 pm</a:t>
            </a:r>
          </a:p>
          <a:p>
            <a:r>
              <a:rPr lang="en-US" sz="1400" dirty="0"/>
              <a:t>Saturday                        3:00 pm – 11:00 pm</a:t>
            </a:r>
          </a:p>
          <a:p>
            <a:r>
              <a:rPr lang="en-US" sz="1400" dirty="0"/>
              <a:t>Sunday                           4:00 pm – 09:00 pm</a:t>
            </a:r>
          </a:p>
        </p:txBody>
      </p:sp>
      <p:pic>
        <p:nvPicPr>
          <p:cNvPr id="3" name="Picture 2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D7E7AF36-7F8D-29B7-C2E0-711062E861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21208192">
            <a:off x="35146" y="3790508"/>
            <a:ext cx="1678210" cy="1074349"/>
          </a:xfrm>
          <a:prstGeom prst="rect">
            <a:avLst/>
          </a:prstGeom>
        </p:spPr>
      </p:pic>
      <p:pic>
        <p:nvPicPr>
          <p:cNvPr id="6" name="Picture 5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53833853-8353-5560-AA5C-A590744D92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718641" y="3698563"/>
            <a:ext cx="1849646" cy="106294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693BCD6-3569-EFF0-5BA0-73D0C37B27F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67824" y="5758528"/>
            <a:ext cx="1752600" cy="1155700"/>
          </a:xfrm>
          <a:prstGeom prst="rect">
            <a:avLst/>
          </a:prstGeom>
        </p:spPr>
      </p:pic>
      <p:pic>
        <p:nvPicPr>
          <p:cNvPr id="17" name="Picture 16" descr="A picture containing bottle, wine, indoor, bunch&#10;&#10;Description automatically generated">
            <a:extLst>
              <a:ext uri="{FF2B5EF4-FFF2-40B4-BE49-F238E27FC236}">
                <a16:creationId xmlns:a16="http://schemas.microsoft.com/office/drawing/2014/main" id="{B8A4213F-09FB-2E65-7967-2886455DD8C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 rot="20914484">
            <a:off x="7036913" y="3102055"/>
            <a:ext cx="2611659" cy="1234612"/>
          </a:xfrm>
          <a:prstGeom prst="rect">
            <a:avLst/>
          </a:prstGeom>
        </p:spPr>
      </p:pic>
      <p:pic>
        <p:nvPicPr>
          <p:cNvPr id="21" name="Picture 20" descr="A picture containing indoor, dessert&#10;&#10;Description automatically generated">
            <a:extLst>
              <a:ext uri="{FF2B5EF4-FFF2-40B4-BE49-F238E27FC236}">
                <a16:creationId xmlns:a16="http://schemas.microsoft.com/office/drawing/2014/main" id="{587EA3EE-573D-69EC-E4E2-A615DD0211E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 rot="532509">
            <a:off x="3818007" y="2277981"/>
            <a:ext cx="1254604" cy="731672"/>
          </a:xfrm>
          <a:prstGeom prst="rect">
            <a:avLst/>
          </a:prstGeom>
        </p:spPr>
      </p:pic>
      <p:pic>
        <p:nvPicPr>
          <p:cNvPr id="24" name="Picture 23" descr="A picture containing food, indoor, dish&#10;&#10;Description automatically generated">
            <a:extLst>
              <a:ext uri="{FF2B5EF4-FFF2-40B4-BE49-F238E27FC236}">
                <a16:creationId xmlns:a16="http://schemas.microsoft.com/office/drawing/2014/main" id="{3C05E562-9689-2392-2B98-4D9F35340F47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 rot="1162951">
            <a:off x="5309621" y="2304440"/>
            <a:ext cx="1475021" cy="729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345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6339</TotalTime>
  <Words>598</Words>
  <Application>Microsoft Macintosh PowerPoint</Application>
  <PresentationFormat>A4 Paper (210x297 mm)</PresentationFormat>
  <Paragraphs>107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Algerian</vt:lpstr>
      <vt:lpstr>Apple Chancery</vt:lpstr>
      <vt:lpstr>Arial</vt:lpstr>
      <vt:lpstr>Baguet Script</vt:lpstr>
      <vt:lpstr>Calibri</vt:lpstr>
      <vt:lpstr>Calibri Light</vt:lpstr>
      <vt:lpstr>Wingdings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Delia Sandra Isaic (2119909)</dc:creator>
  <cp:lastModifiedBy>Delia Sandra Isaic (2119909)</cp:lastModifiedBy>
  <cp:revision>71</cp:revision>
  <dcterms:created xsi:type="dcterms:W3CDTF">2022-06-07T09:47:46Z</dcterms:created>
  <dcterms:modified xsi:type="dcterms:W3CDTF">2022-06-17T08:34:01Z</dcterms:modified>
</cp:coreProperties>
</file>