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0"/>
  </p:notesMasterIdLst>
  <p:handoutMasterIdLst>
    <p:handoutMasterId r:id="rId21"/>
  </p:handoutMasterIdLst>
  <p:sldIdLst>
    <p:sldId id="277" r:id="rId2"/>
    <p:sldId id="351" r:id="rId3"/>
    <p:sldId id="352" r:id="rId4"/>
    <p:sldId id="353" r:id="rId5"/>
    <p:sldId id="354" r:id="rId6"/>
    <p:sldId id="355" r:id="rId7"/>
    <p:sldId id="356" r:id="rId8"/>
    <p:sldId id="357" r:id="rId9"/>
    <p:sldId id="358" r:id="rId10"/>
    <p:sldId id="359" r:id="rId11"/>
    <p:sldId id="360" r:id="rId12"/>
    <p:sldId id="361" r:id="rId13"/>
    <p:sldId id="362" r:id="rId14"/>
    <p:sldId id="366" r:id="rId15"/>
    <p:sldId id="367" r:id="rId16"/>
    <p:sldId id="363" r:id="rId17"/>
    <p:sldId id="364" r:id="rId18"/>
    <p:sldId id="365" r:id="rId19"/>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30" autoAdjust="0"/>
    <p:restoredTop sz="94576" autoAdjust="0"/>
  </p:normalViewPr>
  <p:slideViewPr>
    <p:cSldViewPr>
      <p:cViewPr varScale="1">
        <p:scale>
          <a:sx n="115" d="100"/>
          <a:sy n="115" d="100"/>
        </p:scale>
        <p:origin x="1350"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82" d="100"/>
          <a:sy n="82" d="100"/>
        </p:scale>
        <p:origin x="4002" y="102"/>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05/11/2018</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05/11/2018</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05/11/2018</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05/11/2018</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05/11/2018</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05/11/2018</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05/11/2018</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05/11/2018</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05/11/2018</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05/11/2018</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05/11/2018</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05/11/2018</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mindtools.com/CommSkll/WritingSkills.htm?route=article/WritingSkills.htm"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512888"/>
          </a:xfrm>
        </p:spPr>
        <p:txBody>
          <a:bodyPr/>
          <a:lstStyle/>
          <a:p>
            <a:pPr eaLnBrk="1" hangingPunct="1"/>
            <a:r>
              <a:rPr lang="en-GB" b="1" dirty="0"/>
              <a:t>BMSK4002 </a:t>
            </a:r>
            <a:endParaRPr lang="en-GB" altLang="en-US" dirty="0" smtClean="0"/>
          </a:p>
        </p:txBody>
      </p:sp>
      <p:sp>
        <p:nvSpPr>
          <p:cNvPr id="6147" name="Subtitle 4"/>
          <p:cNvSpPr>
            <a:spLocks noGrp="1"/>
          </p:cNvSpPr>
          <p:nvPr>
            <p:ph type="subTitle" idx="1"/>
          </p:nvPr>
        </p:nvSpPr>
        <p:spPr>
          <a:xfrm>
            <a:off x="1370013" y="2133600"/>
            <a:ext cx="6400800" cy="3363913"/>
          </a:xfrm>
        </p:spPr>
        <p:txBody>
          <a:bodyPr/>
          <a:lstStyle/>
          <a:p>
            <a:pPr eaLnBrk="1" hangingPunct="1"/>
            <a:r>
              <a:rPr lang="en-US" dirty="0">
                <a:solidFill>
                  <a:schemeClr val="tx1"/>
                </a:solidFill>
              </a:rPr>
              <a:t>Effective Team Working</a:t>
            </a:r>
            <a:br>
              <a:rPr lang="en-US" dirty="0">
                <a:solidFill>
                  <a:schemeClr val="tx1"/>
                </a:solidFill>
              </a:rPr>
            </a:br>
            <a:r>
              <a:rPr lang="en-US" dirty="0">
                <a:solidFill>
                  <a:schemeClr val="tx1"/>
                </a:solidFill>
              </a:rPr>
              <a:t>and </a:t>
            </a:r>
            <a:r>
              <a:rPr lang="en-US" dirty="0" smtClean="0">
                <a:solidFill>
                  <a:schemeClr val="tx1"/>
                </a:solidFill>
              </a:rPr>
              <a:t>Communication</a:t>
            </a:r>
          </a:p>
          <a:p>
            <a:pPr eaLnBrk="1" hangingPunct="1"/>
            <a:r>
              <a:rPr lang="en-GB" altLang="en-US" dirty="0" smtClean="0">
                <a:solidFill>
                  <a:schemeClr val="tx1"/>
                </a:solidFill>
              </a:rPr>
              <a:t>Week </a:t>
            </a:r>
            <a:r>
              <a:rPr lang="en-GB" altLang="en-US" dirty="0" smtClean="0">
                <a:solidFill>
                  <a:schemeClr val="tx1"/>
                </a:solidFill>
              </a:rPr>
              <a:t>4</a:t>
            </a:r>
            <a:endParaRPr lang="en-GB" altLang="en-US" dirty="0" smtClean="0">
              <a:solidFill>
                <a:schemeClr val="tx1"/>
              </a:solidFill>
            </a:endParaRPr>
          </a:p>
          <a:p>
            <a:pPr eaLnBrk="1" hangingPunct="1"/>
            <a:endParaRPr lang="en-GB" altLang="en-US" dirty="0" smtClean="0">
              <a:solidFill>
                <a:schemeClr val="tx1"/>
              </a:solidFill>
            </a:endParaRPr>
          </a:p>
          <a:p>
            <a:r>
              <a:rPr lang="en-GB" dirty="0">
                <a:solidFill>
                  <a:schemeClr val="bg1"/>
                </a:solidFill>
              </a:rPr>
              <a:t>Did you get that?</a:t>
            </a:r>
            <a:r>
              <a:rPr lang="en-GB" altLang="en-US" dirty="0" smtClean="0">
                <a:solidFill>
                  <a:schemeClr val="tx1"/>
                </a:solidFill>
              </a:rPr>
              <a:t> </a:t>
            </a:r>
          </a:p>
          <a:p>
            <a:r>
              <a:rPr lang="en-GB" dirty="0">
                <a:solidFill>
                  <a:schemeClr val="bg1"/>
                </a:solidFill>
              </a:rPr>
              <a:t>Written Communication</a:t>
            </a:r>
          </a:p>
          <a:p>
            <a:endParaRPr lang="en-GB" altLang="en-US" dirty="0" smtClean="0">
              <a:solidFill>
                <a:schemeClr val="tx1"/>
              </a:solidFill>
            </a:endParaRP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smtClean="0">
              <a:solidFill>
                <a:srgbClr val="898989"/>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615003E-1228-4C6C-AC76-98D21ACCB588}"/>
              </a:ext>
            </a:extLst>
          </p:cNvPr>
          <p:cNvSpPr>
            <a:spLocks noGrp="1"/>
          </p:cNvSpPr>
          <p:nvPr>
            <p:ph type="title"/>
          </p:nvPr>
        </p:nvSpPr>
        <p:spPr/>
        <p:txBody>
          <a:bodyPr/>
          <a:lstStyle/>
          <a:p>
            <a:r>
              <a:rPr lang="en-GB" sz="3600" b="1" dirty="0" smtClean="0"/>
              <a:t>Types </a:t>
            </a:r>
            <a:r>
              <a:rPr lang="en-GB" sz="3600" b="1" dirty="0"/>
              <a:t>of Written </a:t>
            </a:r>
            <a:r>
              <a:rPr lang="en-GB" sz="3600" b="1" dirty="0" smtClean="0"/>
              <a:t>Communication</a:t>
            </a:r>
            <a:endParaRPr lang="en-GB" sz="3600" b="1" dirty="0"/>
          </a:p>
        </p:txBody>
      </p:sp>
      <p:sp>
        <p:nvSpPr>
          <p:cNvPr id="5" name="Content Placeholder 4">
            <a:extLst>
              <a:ext uri="{FF2B5EF4-FFF2-40B4-BE49-F238E27FC236}">
                <a16:creationId xmlns:a16="http://schemas.microsoft.com/office/drawing/2014/main" id="{D464D148-7884-47D7-8D0C-A0AE8D30F38C}"/>
              </a:ext>
            </a:extLst>
          </p:cNvPr>
          <p:cNvSpPr>
            <a:spLocks noGrp="1"/>
          </p:cNvSpPr>
          <p:nvPr>
            <p:ph idx="1"/>
          </p:nvPr>
        </p:nvSpPr>
        <p:spPr/>
        <p:txBody>
          <a:bodyPr>
            <a:normAutofit/>
          </a:bodyPr>
          <a:lstStyle/>
          <a:p>
            <a:pPr marL="0" indent="0">
              <a:buNone/>
            </a:pPr>
            <a:r>
              <a:rPr lang="en-GB" dirty="0"/>
              <a:t>Vast Range:</a:t>
            </a:r>
          </a:p>
          <a:p>
            <a:r>
              <a:rPr lang="en-GB" dirty="0"/>
              <a:t>Letters </a:t>
            </a:r>
          </a:p>
          <a:p>
            <a:r>
              <a:rPr lang="en-GB" dirty="0"/>
              <a:t>Memos</a:t>
            </a:r>
          </a:p>
          <a:p>
            <a:r>
              <a:rPr lang="en-GB" dirty="0"/>
              <a:t>Reports</a:t>
            </a:r>
            <a:br>
              <a:rPr lang="en-GB" dirty="0"/>
            </a:br>
            <a:r>
              <a:rPr lang="en-GB" dirty="0"/>
              <a:t/>
            </a:r>
            <a:br>
              <a:rPr lang="en-GB" dirty="0"/>
            </a:br>
            <a:r>
              <a:rPr lang="en-GB" dirty="0"/>
              <a:t>The above can be informal/formal or for Internal/External </a:t>
            </a:r>
            <a:r>
              <a:rPr lang="en-GB" dirty="0" smtClean="0"/>
              <a:t>audiences</a:t>
            </a:r>
            <a:endParaRPr lang="en-GB" dirty="0"/>
          </a:p>
        </p:txBody>
      </p:sp>
      <p:sp>
        <p:nvSpPr>
          <p:cNvPr id="6" name="Slide Number Placeholder 5">
            <a:extLst>
              <a:ext uri="{FF2B5EF4-FFF2-40B4-BE49-F238E27FC236}">
                <a16:creationId xmlns:a16="http://schemas.microsoft.com/office/drawing/2014/main" id="{6B219882-7A09-4754-99D2-99E02178893B}"/>
              </a:ext>
            </a:extLst>
          </p:cNvPr>
          <p:cNvSpPr>
            <a:spLocks noGrp="1"/>
          </p:cNvSpPr>
          <p:nvPr>
            <p:ph type="sldNum" sz="quarter" idx="12"/>
          </p:nvPr>
        </p:nvSpPr>
        <p:spPr/>
        <p:txBody>
          <a:bodyPr/>
          <a:lstStyle/>
          <a:p>
            <a:fld id="{E6A0E21D-7CEB-4497-842D-9B00423C00C8}" type="slidenum">
              <a:rPr lang="en-GB" smtClean="0"/>
              <a:t>2</a:t>
            </a:fld>
            <a:endParaRPr lang="en-GB"/>
          </a:p>
        </p:txBody>
      </p:sp>
    </p:spTree>
    <p:extLst>
      <p:ext uri="{BB962C8B-B14F-4D97-AF65-F5344CB8AC3E}">
        <p14:creationId xmlns:p14="http://schemas.microsoft.com/office/powerpoint/2010/main" val="1183414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615003E-1228-4C6C-AC76-98D21ACCB588}"/>
              </a:ext>
            </a:extLst>
          </p:cNvPr>
          <p:cNvSpPr>
            <a:spLocks noGrp="1"/>
          </p:cNvSpPr>
          <p:nvPr>
            <p:ph type="title"/>
          </p:nvPr>
        </p:nvSpPr>
        <p:spPr/>
        <p:txBody>
          <a:bodyPr/>
          <a:lstStyle/>
          <a:p>
            <a:r>
              <a:rPr lang="en-GB" sz="3600" b="1" dirty="0"/>
              <a:t>Types of Written Communication</a:t>
            </a:r>
          </a:p>
        </p:txBody>
      </p:sp>
      <p:sp>
        <p:nvSpPr>
          <p:cNvPr id="5" name="Content Placeholder 4">
            <a:extLst>
              <a:ext uri="{FF2B5EF4-FFF2-40B4-BE49-F238E27FC236}">
                <a16:creationId xmlns:a16="http://schemas.microsoft.com/office/drawing/2014/main" id="{D464D148-7884-47D7-8D0C-A0AE8D30F38C}"/>
              </a:ext>
            </a:extLst>
          </p:cNvPr>
          <p:cNvSpPr>
            <a:spLocks noGrp="1"/>
          </p:cNvSpPr>
          <p:nvPr>
            <p:ph idx="1"/>
          </p:nvPr>
        </p:nvSpPr>
        <p:spPr/>
        <p:txBody>
          <a:bodyPr>
            <a:normAutofit fontScale="92500" lnSpcReduction="20000"/>
          </a:bodyPr>
          <a:lstStyle/>
          <a:p>
            <a:r>
              <a:rPr lang="en-GB" dirty="0" smtClean="0"/>
              <a:t>Promotional </a:t>
            </a:r>
            <a:r>
              <a:rPr lang="en-GB" dirty="0"/>
              <a:t>Materials</a:t>
            </a:r>
          </a:p>
          <a:p>
            <a:r>
              <a:rPr lang="en-GB" dirty="0"/>
              <a:t>Product Information</a:t>
            </a:r>
          </a:p>
          <a:p>
            <a:r>
              <a:rPr lang="en-GB" dirty="0"/>
              <a:t>Handbooks – Users, Employees etc.</a:t>
            </a:r>
          </a:p>
          <a:p>
            <a:r>
              <a:rPr lang="en-GB" dirty="0"/>
              <a:t>Operational events – minutes of meeting, logs, plans, updates etc.</a:t>
            </a:r>
            <a:br>
              <a:rPr lang="en-GB" dirty="0"/>
            </a:br>
            <a:r>
              <a:rPr lang="en-GB" dirty="0"/>
              <a:t/>
            </a:r>
            <a:br>
              <a:rPr lang="en-GB" dirty="0"/>
            </a:br>
            <a:r>
              <a:rPr lang="en-GB" dirty="0"/>
              <a:t>These may be formal but follow “protocols” or rules determined by stakeholders past and present.</a:t>
            </a:r>
          </a:p>
          <a:p>
            <a:endParaRPr lang="en-GB" dirty="0"/>
          </a:p>
        </p:txBody>
      </p:sp>
      <p:sp>
        <p:nvSpPr>
          <p:cNvPr id="6" name="Slide Number Placeholder 5">
            <a:extLst>
              <a:ext uri="{FF2B5EF4-FFF2-40B4-BE49-F238E27FC236}">
                <a16:creationId xmlns:a16="http://schemas.microsoft.com/office/drawing/2014/main" id="{6B219882-7A09-4754-99D2-99E02178893B}"/>
              </a:ext>
            </a:extLst>
          </p:cNvPr>
          <p:cNvSpPr>
            <a:spLocks noGrp="1"/>
          </p:cNvSpPr>
          <p:nvPr>
            <p:ph type="sldNum" sz="quarter" idx="12"/>
          </p:nvPr>
        </p:nvSpPr>
        <p:spPr/>
        <p:txBody>
          <a:bodyPr/>
          <a:lstStyle/>
          <a:p>
            <a:fld id="{E6A0E21D-7CEB-4497-842D-9B00423C00C8}" type="slidenum">
              <a:rPr lang="en-GB" smtClean="0"/>
              <a:t>3</a:t>
            </a:fld>
            <a:endParaRPr lang="en-GB"/>
          </a:p>
        </p:txBody>
      </p:sp>
    </p:spTree>
    <p:extLst>
      <p:ext uri="{BB962C8B-B14F-4D97-AF65-F5344CB8AC3E}">
        <p14:creationId xmlns:p14="http://schemas.microsoft.com/office/powerpoint/2010/main" val="653908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052F8C-19CB-49D5-A46A-D0952CA22993}"/>
              </a:ext>
            </a:extLst>
          </p:cNvPr>
          <p:cNvSpPr>
            <a:spLocks noGrp="1"/>
          </p:cNvSpPr>
          <p:nvPr>
            <p:ph type="title"/>
          </p:nvPr>
        </p:nvSpPr>
        <p:spPr/>
        <p:txBody>
          <a:bodyPr/>
          <a:lstStyle/>
          <a:p>
            <a:r>
              <a:rPr lang="en-GB" b="1" dirty="0"/>
              <a:t>A typical layout</a:t>
            </a:r>
          </a:p>
        </p:txBody>
      </p:sp>
      <p:sp>
        <p:nvSpPr>
          <p:cNvPr id="3" name="Content Placeholder 2">
            <a:extLst>
              <a:ext uri="{FF2B5EF4-FFF2-40B4-BE49-F238E27FC236}">
                <a16:creationId xmlns:a16="http://schemas.microsoft.com/office/drawing/2014/main" id="{82BA0024-5954-4144-9470-A074719CB446}"/>
              </a:ext>
            </a:extLst>
          </p:cNvPr>
          <p:cNvSpPr>
            <a:spLocks noGrp="1"/>
          </p:cNvSpPr>
          <p:nvPr>
            <p:ph idx="1"/>
          </p:nvPr>
        </p:nvSpPr>
        <p:spPr>
          <a:xfrm>
            <a:off x="427504" y="1196752"/>
            <a:ext cx="8229600" cy="3917032"/>
          </a:xfrm>
        </p:spPr>
        <p:txBody>
          <a:bodyPr/>
          <a:lstStyle/>
          <a:p>
            <a:pPr marL="0" indent="0">
              <a:buNone/>
            </a:pPr>
            <a:r>
              <a:rPr lang="en-GB" sz="2800" b="1" dirty="0" smtClean="0"/>
              <a:t>Reports</a:t>
            </a:r>
            <a:endParaRPr lang="en-GB" sz="2800" dirty="0"/>
          </a:p>
          <a:p>
            <a:r>
              <a:rPr lang="en-GB" sz="2800" dirty="0"/>
              <a:t>Introduction</a:t>
            </a:r>
          </a:p>
          <a:p>
            <a:r>
              <a:rPr lang="en-GB" sz="2800" dirty="0"/>
              <a:t>Main Body</a:t>
            </a:r>
            <a:br>
              <a:rPr lang="en-GB" sz="2800" dirty="0"/>
            </a:br>
            <a:r>
              <a:rPr lang="en-GB" sz="2800" dirty="0"/>
              <a:t> 	</a:t>
            </a:r>
            <a:r>
              <a:rPr lang="en-GB" sz="2800" dirty="0" smtClean="0"/>
              <a:t>Procedure</a:t>
            </a:r>
            <a:br>
              <a:rPr lang="en-GB" sz="2800" dirty="0" smtClean="0"/>
            </a:br>
            <a:r>
              <a:rPr lang="en-GB" sz="2800" dirty="0" smtClean="0"/>
              <a:t>	Assessment</a:t>
            </a:r>
            <a:r>
              <a:rPr lang="en-GB" sz="2800" dirty="0"/>
              <a:t/>
            </a:r>
            <a:br>
              <a:rPr lang="en-GB" sz="2800" dirty="0"/>
            </a:br>
            <a:r>
              <a:rPr lang="en-GB" sz="2800" dirty="0"/>
              <a:t>	Analysis</a:t>
            </a:r>
          </a:p>
          <a:p>
            <a:r>
              <a:rPr lang="en-GB" sz="2800" dirty="0"/>
              <a:t>Conclusion</a:t>
            </a:r>
          </a:p>
          <a:p>
            <a:r>
              <a:rPr lang="en-GB" sz="2800" dirty="0"/>
              <a:t>Appendices – </a:t>
            </a:r>
            <a:r>
              <a:rPr lang="en-GB" sz="2800" dirty="0" smtClean="0"/>
              <a:t>supplementary </a:t>
            </a:r>
            <a:r>
              <a:rPr lang="en-GB" sz="2800" dirty="0"/>
              <a:t>or detailed information</a:t>
            </a:r>
          </a:p>
        </p:txBody>
      </p:sp>
      <p:sp>
        <p:nvSpPr>
          <p:cNvPr id="4" name="Slide Number Placeholder 3">
            <a:extLst>
              <a:ext uri="{FF2B5EF4-FFF2-40B4-BE49-F238E27FC236}">
                <a16:creationId xmlns:a16="http://schemas.microsoft.com/office/drawing/2014/main" id="{5E3B465A-2ABE-4F97-9503-D89A685005B5}"/>
              </a:ext>
            </a:extLst>
          </p:cNvPr>
          <p:cNvSpPr>
            <a:spLocks noGrp="1"/>
          </p:cNvSpPr>
          <p:nvPr>
            <p:ph type="sldNum" sz="quarter" idx="12"/>
          </p:nvPr>
        </p:nvSpPr>
        <p:spPr/>
        <p:txBody>
          <a:bodyPr/>
          <a:lstStyle/>
          <a:p>
            <a:fld id="{E6A0E21D-7CEB-4497-842D-9B00423C00C8}" type="slidenum">
              <a:rPr lang="en-GB" smtClean="0"/>
              <a:t>4</a:t>
            </a:fld>
            <a:endParaRPr lang="en-GB"/>
          </a:p>
        </p:txBody>
      </p:sp>
    </p:spTree>
    <p:extLst>
      <p:ext uri="{BB962C8B-B14F-4D97-AF65-F5344CB8AC3E}">
        <p14:creationId xmlns:p14="http://schemas.microsoft.com/office/powerpoint/2010/main" val="606014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34537-21B2-4B0C-8FF1-AAC3E5190673}"/>
              </a:ext>
            </a:extLst>
          </p:cNvPr>
          <p:cNvSpPr>
            <a:spLocks noGrp="1"/>
          </p:cNvSpPr>
          <p:nvPr>
            <p:ph type="title"/>
          </p:nvPr>
        </p:nvSpPr>
        <p:spPr/>
        <p:txBody>
          <a:bodyPr/>
          <a:lstStyle/>
          <a:p>
            <a:r>
              <a:rPr lang="en-GB" b="1" dirty="0" smtClean="0"/>
              <a:t>Letters 1</a:t>
            </a:r>
            <a:endParaRPr lang="en-GB" b="1" dirty="0"/>
          </a:p>
        </p:txBody>
      </p:sp>
      <p:sp>
        <p:nvSpPr>
          <p:cNvPr id="3" name="Content Placeholder 2">
            <a:extLst>
              <a:ext uri="{FF2B5EF4-FFF2-40B4-BE49-F238E27FC236}">
                <a16:creationId xmlns:a16="http://schemas.microsoft.com/office/drawing/2014/main" id="{6A41233C-E9A6-4F52-AE59-92B432DFB89B}"/>
              </a:ext>
            </a:extLst>
          </p:cNvPr>
          <p:cNvSpPr>
            <a:spLocks noGrp="1"/>
          </p:cNvSpPr>
          <p:nvPr>
            <p:ph idx="1"/>
          </p:nvPr>
        </p:nvSpPr>
        <p:spPr/>
        <p:txBody>
          <a:bodyPr>
            <a:normAutofit fontScale="92500" lnSpcReduction="10000"/>
          </a:bodyPr>
          <a:lstStyle/>
          <a:p>
            <a:r>
              <a:rPr lang="en-GB" dirty="0"/>
              <a:t>Direct to the point soonest</a:t>
            </a:r>
          </a:p>
          <a:p>
            <a:r>
              <a:rPr lang="en-GB" dirty="0"/>
              <a:t>Clarity and structure to make reading easier and achieve intended result</a:t>
            </a:r>
          </a:p>
          <a:p>
            <a:r>
              <a:rPr lang="en-GB" dirty="0"/>
              <a:t>Polite</a:t>
            </a:r>
          </a:p>
          <a:p>
            <a:r>
              <a:rPr lang="en-GB" dirty="0"/>
              <a:t>Ask or propose action if possible – action orientated</a:t>
            </a:r>
          </a:p>
          <a:p>
            <a:r>
              <a:rPr lang="en-GB" dirty="0"/>
              <a:t>Encourage a response even if just for further </a:t>
            </a:r>
            <a:r>
              <a:rPr lang="en-GB" dirty="0" smtClean="0"/>
              <a:t>information</a:t>
            </a:r>
            <a:endParaRPr lang="en-GB" dirty="0"/>
          </a:p>
        </p:txBody>
      </p:sp>
      <p:sp>
        <p:nvSpPr>
          <p:cNvPr id="4" name="Slide Number Placeholder 3">
            <a:extLst>
              <a:ext uri="{FF2B5EF4-FFF2-40B4-BE49-F238E27FC236}">
                <a16:creationId xmlns:a16="http://schemas.microsoft.com/office/drawing/2014/main" id="{B0E2279E-DA99-4372-80DA-4A456414EEBC}"/>
              </a:ext>
            </a:extLst>
          </p:cNvPr>
          <p:cNvSpPr>
            <a:spLocks noGrp="1"/>
          </p:cNvSpPr>
          <p:nvPr>
            <p:ph type="sldNum" sz="quarter" idx="12"/>
          </p:nvPr>
        </p:nvSpPr>
        <p:spPr/>
        <p:txBody>
          <a:bodyPr/>
          <a:lstStyle/>
          <a:p>
            <a:fld id="{E6A0E21D-7CEB-4497-842D-9B00423C00C8}" type="slidenum">
              <a:rPr lang="en-GB" smtClean="0"/>
              <a:t>5</a:t>
            </a:fld>
            <a:endParaRPr lang="en-GB" dirty="0"/>
          </a:p>
        </p:txBody>
      </p:sp>
    </p:spTree>
    <p:extLst>
      <p:ext uri="{BB962C8B-B14F-4D97-AF65-F5344CB8AC3E}">
        <p14:creationId xmlns:p14="http://schemas.microsoft.com/office/powerpoint/2010/main" val="2256293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34537-21B2-4B0C-8FF1-AAC3E5190673}"/>
              </a:ext>
            </a:extLst>
          </p:cNvPr>
          <p:cNvSpPr>
            <a:spLocks noGrp="1"/>
          </p:cNvSpPr>
          <p:nvPr>
            <p:ph type="title"/>
          </p:nvPr>
        </p:nvSpPr>
        <p:spPr/>
        <p:txBody>
          <a:bodyPr/>
          <a:lstStyle/>
          <a:p>
            <a:r>
              <a:rPr lang="en-GB" b="1" dirty="0" smtClean="0"/>
              <a:t>Letters 2</a:t>
            </a:r>
            <a:endParaRPr lang="en-GB" b="1" dirty="0"/>
          </a:p>
        </p:txBody>
      </p:sp>
      <p:sp>
        <p:nvSpPr>
          <p:cNvPr id="3" name="Content Placeholder 2">
            <a:extLst>
              <a:ext uri="{FF2B5EF4-FFF2-40B4-BE49-F238E27FC236}">
                <a16:creationId xmlns:a16="http://schemas.microsoft.com/office/drawing/2014/main" id="{6A41233C-E9A6-4F52-AE59-92B432DFB89B}"/>
              </a:ext>
            </a:extLst>
          </p:cNvPr>
          <p:cNvSpPr>
            <a:spLocks noGrp="1"/>
          </p:cNvSpPr>
          <p:nvPr>
            <p:ph idx="1"/>
          </p:nvPr>
        </p:nvSpPr>
        <p:spPr/>
        <p:txBody>
          <a:bodyPr>
            <a:normAutofit fontScale="92500" lnSpcReduction="20000"/>
          </a:bodyPr>
          <a:lstStyle/>
          <a:p>
            <a:r>
              <a:rPr lang="en-GB" dirty="0" smtClean="0"/>
              <a:t>Show </a:t>
            </a:r>
            <a:r>
              <a:rPr lang="en-GB" dirty="0"/>
              <a:t>keenness and supportiveness</a:t>
            </a:r>
          </a:p>
          <a:p>
            <a:r>
              <a:rPr lang="en-GB" dirty="0" smtClean="0"/>
              <a:t>As </a:t>
            </a:r>
            <a:r>
              <a:rPr lang="en-GB" u="sng" dirty="0" smtClean="0"/>
              <a:t>short</a:t>
            </a:r>
            <a:r>
              <a:rPr lang="en-GB" dirty="0" smtClean="0"/>
              <a:t> as possible</a:t>
            </a:r>
            <a:endParaRPr lang="en-GB" dirty="0"/>
          </a:p>
          <a:p>
            <a:r>
              <a:rPr lang="en-GB" dirty="0" smtClean="0"/>
              <a:t>Conclude </a:t>
            </a:r>
            <a:r>
              <a:rPr lang="en-GB" dirty="0"/>
              <a:t>with a short appreciative statement within the character of the letter</a:t>
            </a:r>
          </a:p>
          <a:p>
            <a:r>
              <a:rPr lang="en-GB" dirty="0" smtClean="0"/>
              <a:t>The letter </a:t>
            </a:r>
            <a:r>
              <a:rPr lang="en-GB" dirty="0"/>
              <a:t>you write normally influences the character of the response</a:t>
            </a:r>
          </a:p>
          <a:p>
            <a:r>
              <a:rPr lang="en-GB" dirty="0"/>
              <a:t>Basic Rules – Dear Sir + Yours Faithfully, Dear Mr Smith/Norman + Yours </a:t>
            </a:r>
            <a:r>
              <a:rPr lang="en-GB" dirty="0" smtClean="0"/>
              <a:t>Sincerely</a:t>
            </a:r>
            <a:endParaRPr lang="en-GB" dirty="0"/>
          </a:p>
          <a:p>
            <a:r>
              <a:rPr lang="en-GB" dirty="0" smtClean="0"/>
              <a:t>examples? Your experience?</a:t>
            </a:r>
            <a:endParaRPr lang="en-GB" dirty="0"/>
          </a:p>
        </p:txBody>
      </p:sp>
      <p:sp>
        <p:nvSpPr>
          <p:cNvPr id="4" name="Slide Number Placeholder 3">
            <a:extLst>
              <a:ext uri="{FF2B5EF4-FFF2-40B4-BE49-F238E27FC236}">
                <a16:creationId xmlns:a16="http://schemas.microsoft.com/office/drawing/2014/main" id="{B0E2279E-DA99-4372-80DA-4A456414EEBC}"/>
              </a:ext>
            </a:extLst>
          </p:cNvPr>
          <p:cNvSpPr>
            <a:spLocks noGrp="1"/>
          </p:cNvSpPr>
          <p:nvPr>
            <p:ph type="sldNum" sz="quarter" idx="12"/>
          </p:nvPr>
        </p:nvSpPr>
        <p:spPr/>
        <p:txBody>
          <a:bodyPr/>
          <a:lstStyle/>
          <a:p>
            <a:fld id="{E6A0E21D-7CEB-4497-842D-9B00423C00C8}" type="slidenum">
              <a:rPr lang="en-GB" smtClean="0"/>
              <a:t>6</a:t>
            </a:fld>
            <a:endParaRPr lang="en-GB" dirty="0"/>
          </a:p>
        </p:txBody>
      </p:sp>
    </p:spTree>
    <p:extLst>
      <p:ext uri="{BB962C8B-B14F-4D97-AF65-F5344CB8AC3E}">
        <p14:creationId xmlns:p14="http://schemas.microsoft.com/office/powerpoint/2010/main" val="20874835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03BBA53-E092-47CB-9600-81E333C630BC}"/>
              </a:ext>
            </a:extLst>
          </p:cNvPr>
          <p:cNvSpPr>
            <a:spLocks noGrp="1"/>
          </p:cNvSpPr>
          <p:nvPr>
            <p:ph type="title"/>
          </p:nvPr>
        </p:nvSpPr>
        <p:spPr/>
        <p:txBody>
          <a:bodyPr/>
          <a:lstStyle/>
          <a:p>
            <a:r>
              <a:rPr lang="en-GB" sz="4000" b="1" dirty="0"/>
              <a:t>Factors in successful written communication</a:t>
            </a:r>
          </a:p>
        </p:txBody>
      </p:sp>
      <p:sp>
        <p:nvSpPr>
          <p:cNvPr id="6" name="Content Placeholder 5">
            <a:extLst>
              <a:ext uri="{FF2B5EF4-FFF2-40B4-BE49-F238E27FC236}">
                <a16:creationId xmlns:a16="http://schemas.microsoft.com/office/drawing/2014/main" id="{747D097A-CC84-446C-B73E-48A9F6EDCF23}"/>
              </a:ext>
            </a:extLst>
          </p:cNvPr>
          <p:cNvSpPr>
            <a:spLocks noGrp="1"/>
          </p:cNvSpPr>
          <p:nvPr>
            <p:ph idx="1"/>
          </p:nvPr>
        </p:nvSpPr>
        <p:spPr/>
        <p:txBody>
          <a:bodyPr>
            <a:normAutofit/>
          </a:bodyPr>
          <a:lstStyle/>
          <a:p>
            <a:r>
              <a:rPr lang="en-GB" sz="3600" dirty="0"/>
              <a:t>Words</a:t>
            </a:r>
          </a:p>
          <a:p>
            <a:r>
              <a:rPr lang="en-GB" sz="3600" dirty="0"/>
              <a:t>Sentences</a:t>
            </a:r>
          </a:p>
          <a:p>
            <a:r>
              <a:rPr lang="en-GB" sz="3600" dirty="0"/>
              <a:t>Paragraphs</a:t>
            </a:r>
          </a:p>
          <a:p>
            <a:r>
              <a:rPr lang="en-GB" sz="3600" dirty="0"/>
              <a:t>Tone</a:t>
            </a:r>
          </a:p>
        </p:txBody>
      </p:sp>
      <p:sp>
        <p:nvSpPr>
          <p:cNvPr id="4" name="Slide Number Placeholder 3">
            <a:extLst>
              <a:ext uri="{FF2B5EF4-FFF2-40B4-BE49-F238E27FC236}">
                <a16:creationId xmlns:a16="http://schemas.microsoft.com/office/drawing/2014/main" id="{E7D33E75-C8A0-4E20-95C4-6AC4D9BD823A}"/>
              </a:ext>
            </a:extLst>
          </p:cNvPr>
          <p:cNvSpPr>
            <a:spLocks noGrp="1"/>
          </p:cNvSpPr>
          <p:nvPr>
            <p:ph type="sldNum" sz="quarter" idx="12"/>
          </p:nvPr>
        </p:nvSpPr>
        <p:spPr/>
        <p:txBody>
          <a:bodyPr/>
          <a:lstStyle/>
          <a:p>
            <a:fld id="{E6A0E21D-7CEB-4497-842D-9B00423C00C8}" type="slidenum">
              <a:rPr lang="en-GB" smtClean="0"/>
              <a:t>7</a:t>
            </a:fld>
            <a:endParaRPr lang="en-GB"/>
          </a:p>
        </p:txBody>
      </p:sp>
    </p:spTree>
    <p:extLst>
      <p:ext uri="{BB962C8B-B14F-4D97-AF65-F5344CB8AC3E}">
        <p14:creationId xmlns:p14="http://schemas.microsoft.com/office/powerpoint/2010/main" val="22750261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6E0F1-59AB-4D0E-8667-AD13DAC15AC3}"/>
              </a:ext>
            </a:extLst>
          </p:cNvPr>
          <p:cNvSpPr>
            <a:spLocks noGrp="1"/>
          </p:cNvSpPr>
          <p:nvPr>
            <p:ph type="title"/>
          </p:nvPr>
        </p:nvSpPr>
        <p:spPr/>
        <p:txBody>
          <a:bodyPr/>
          <a:lstStyle/>
          <a:p>
            <a:r>
              <a:rPr lang="en-GB" dirty="0"/>
              <a:t>Words</a:t>
            </a:r>
          </a:p>
        </p:txBody>
      </p:sp>
      <p:sp>
        <p:nvSpPr>
          <p:cNvPr id="3" name="Content Placeholder 2">
            <a:extLst>
              <a:ext uri="{FF2B5EF4-FFF2-40B4-BE49-F238E27FC236}">
                <a16:creationId xmlns:a16="http://schemas.microsoft.com/office/drawing/2014/main" id="{68425345-0E24-4577-8698-776CD0A24FD5}"/>
              </a:ext>
            </a:extLst>
          </p:cNvPr>
          <p:cNvSpPr>
            <a:spLocks noGrp="1"/>
          </p:cNvSpPr>
          <p:nvPr>
            <p:ph idx="1"/>
          </p:nvPr>
        </p:nvSpPr>
        <p:spPr/>
        <p:txBody>
          <a:bodyPr/>
          <a:lstStyle/>
          <a:p>
            <a:r>
              <a:rPr lang="en-GB" sz="3600" dirty="0"/>
              <a:t>Accurate</a:t>
            </a:r>
          </a:p>
          <a:p>
            <a:r>
              <a:rPr lang="en-GB" sz="3600" dirty="0"/>
              <a:t>Brief</a:t>
            </a:r>
          </a:p>
          <a:p>
            <a:r>
              <a:rPr lang="en-GB" sz="3600" dirty="0"/>
              <a:t>Clear</a:t>
            </a:r>
          </a:p>
          <a:p>
            <a:pPr marL="0" indent="0">
              <a:buNone/>
            </a:pPr>
            <a:endParaRPr lang="en-GB" dirty="0"/>
          </a:p>
        </p:txBody>
      </p:sp>
      <p:sp>
        <p:nvSpPr>
          <p:cNvPr id="4" name="Slide Number Placeholder 3">
            <a:extLst>
              <a:ext uri="{FF2B5EF4-FFF2-40B4-BE49-F238E27FC236}">
                <a16:creationId xmlns:a16="http://schemas.microsoft.com/office/drawing/2014/main" id="{9B6D3EF4-8215-4084-B285-5BB1C4E8AC47}"/>
              </a:ext>
            </a:extLst>
          </p:cNvPr>
          <p:cNvSpPr>
            <a:spLocks noGrp="1"/>
          </p:cNvSpPr>
          <p:nvPr>
            <p:ph type="sldNum" sz="quarter" idx="12"/>
          </p:nvPr>
        </p:nvSpPr>
        <p:spPr/>
        <p:txBody>
          <a:bodyPr/>
          <a:lstStyle/>
          <a:p>
            <a:fld id="{E6A0E21D-7CEB-4497-842D-9B00423C00C8}" type="slidenum">
              <a:rPr lang="en-GB" smtClean="0"/>
              <a:t>8</a:t>
            </a:fld>
            <a:endParaRPr lang="en-GB"/>
          </a:p>
        </p:txBody>
      </p:sp>
    </p:spTree>
    <p:extLst>
      <p:ext uri="{BB962C8B-B14F-4D97-AF65-F5344CB8AC3E}">
        <p14:creationId xmlns:p14="http://schemas.microsoft.com/office/powerpoint/2010/main" val="4273439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7576219-5140-4F43-B494-2CAD5D65818B}"/>
              </a:ext>
            </a:extLst>
          </p:cNvPr>
          <p:cNvSpPr>
            <a:spLocks noGrp="1"/>
          </p:cNvSpPr>
          <p:nvPr>
            <p:ph type="title"/>
          </p:nvPr>
        </p:nvSpPr>
        <p:spPr/>
        <p:txBody>
          <a:bodyPr/>
          <a:lstStyle/>
          <a:p>
            <a:r>
              <a:rPr lang="en-GB" dirty="0" err="1" smtClean="0"/>
              <a:t>Cliches</a:t>
            </a:r>
            <a:r>
              <a:rPr lang="en-GB" dirty="0" smtClean="0"/>
              <a:t> to </a:t>
            </a:r>
            <a:r>
              <a:rPr lang="en-GB" b="1" u="sng" dirty="0" smtClean="0"/>
              <a:t>AVOID</a:t>
            </a:r>
            <a:endParaRPr lang="en-GB" b="1" u="sng" dirty="0"/>
          </a:p>
        </p:txBody>
      </p:sp>
      <p:sp>
        <p:nvSpPr>
          <p:cNvPr id="8" name="Content Placeholder 7">
            <a:extLst>
              <a:ext uri="{FF2B5EF4-FFF2-40B4-BE49-F238E27FC236}">
                <a16:creationId xmlns:a16="http://schemas.microsoft.com/office/drawing/2014/main" id="{85A1A777-E027-4404-B2B7-A07AD7F35A1C}"/>
              </a:ext>
            </a:extLst>
          </p:cNvPr>
          <p:cNvSpPr>
            <a:spLocks noGrp="1"/>
          </p:cNvSpPr>
          <p:nvPr>
            <p:ph idx="1"/>
          </p:nvPr>
        </p:nvSpPr>
        <p:spPr/>
        <p:txBody>
          <a:bodyPr/>
          <a:lstStyle/>
          <a:p>
            <a:pPr marL="0" indent="0">
              <a:buNone/>
            </a:pPr>
            <a:r>
              <a:rPr lang="en-GB" dirty="0"/>
              <a:t>Avoid</a:t>
            </a:r>
            <a:r>
              <a:rPr lang="en-GB" dirty="0" smtClean="0"/>
              <a:t>: “</a:t>
            </a:r>
            <a:r>
              <a:rPr lang="en-GB" dirty="0"/>
              <a:t>In todays world/this day and age”</a:t>
            </a:r>
          </a:p>
          <a:p>
            <a:pPr marL="0" indent="0">
              <a:buNone/>
            </a:pPr>
            <a:r>
              <a:rPr lang="en-GB" dirty="0"/>
              <a:t>Avoid</a:t>
            </a:r>
            <a:r>
              <a:rPr lang="en-GB" dirty="0" smtClean="0"/>
              <a:t>: “</a:t>
            </a:r>
            <a:r>
              <a:rPr lang="en-GB" dirty="0"/>
              <a:t>in the hyper-competitive situation we face”</a:t>
            </a:r>
          </a:p>
          <a:p>
            <a:pPr marL="0" indent="0">
              <a:buNone/>
            </a:pPr>
            <a:r>
              <a:rPr lang="en-GB" dirty="0"/>
              <a:t>Avoid</a:t>
            </a:r>
            <a:r>
              <a:rPr lang="en-GB" dirty="0" smtClean="0"/>
              <a:t>: “</a:t>
            </a:r>
            <a:r>
              <a:rPr lang="en-GB" dirty="0"/>
              <a:t>in view of the fact”</a:t>
            </a:r>
          </a:p>
          <a:p>
            <a:pPr marL="0" indent="0">
              <a:buNone/>
            </a:pPr>
            <a:r>
              <a:rPr lang="en-GB" dirty="0"/>
              <a:t>Avoid</a:t>
            </a:r>
            <a:r>
              <a:rPr lang="en-GB" dirty="0" smtClean="0"/>
              <a:t>: “</a:t>
            </a:r>
            <a:r>
              <a:rPr lang="en-GB" dirty="0"/>
              <a:t>we will leave no stone unturned/ explore every avenue”</a:t>
            </a:r>
          </a:p>
          <a:p>
            <a:pPr marL="0" indent="0">
              <a:buNone/>
            </a:pPr>
            <a:r>
              <a:rPr lang="en-GB" dirty="0"/>
              <a:t>Avoid</a:t>
            </a:r>
            <a:r>
              <a:rPr lang="en-GB" dirty="0" smtClean="0"/>
              <a:t>: “</a:t>
            </a:r>
            <a:r>
              <a:rPr lang="en-GB" dirty="0"/>
              <a:t>in the first instance”</a:t>
            </a:r>
          </a:p>
          <a:p>
            <a:pPr marL="0" indent="0">
              <a:buNone/>
            </a:pPr>
            <a:r>
              <a:rPr lang="en-GB" dirty="0"/>
              <a:t>Avoid</a:t>
            </a:r>
            <a:r>
              <a:rPr lang="en-GB" dirty="0" smtClean="0"/>
              <a:t>: “we </a:t>
            </a:r>
            <a:r>
              <a:rPr lang="en-GB" dirty="0"/>
              <a:t>are …. as it were”</a:t>
            </a:r>
          </a:p>
          <a:p>
            <a:pPr marL="0" indent="0">
              <a:buNone/>
            </a:pPr>
            <a:r>
              <a:rPr lang="en-GB" dirty="0"/>
              <a:t>Avoid</a:t>
            </a:r>
            <a:r>
              <a:rPr lang="en-GB" dirty="0" smtClean="0"/>
              <a:t>: “</a:t>
            </a:r>
            <a:r>
              <a:rPr lang="en-GB" dirty="0"/>
              <a:t>for all intents and purposes”</a:t>
            </a:r>
          </a:p>
        </p:txBody>
      </p:sp>
      <p:sp>
        <p:nvSpPr>
          <p:cNvPr id="4" name="Slide Number Placeholder 3">
            <a:extLst>
              <a:ext uri="{FF2B5EF4-FFF2-40B4-BE49-F238E27FC236}">
                <a16:creationId xmlns:a16="http://schemas.microsoft.com/office/drawing/2014/main" id="{A32E7803-0F9E-4CA8-873E-7A752E75326B}"/>
              </a:ext>
            </a:extLst>
          </p:cNvPr>
          <p:cNvSpPr>
            <a:spLocks noGrp="1"/>
          </p:cNvSpPr>
          <p:nvPr>
            <p:ph type="sldNum" sz="quarter" idx="12"/>
          </p:nvPr>
        </p:nvSpPr>
        <p:spPr/>
        <p:txBody>
          <a:bodyPr/>
          <a:lstStyle/>
          <a:p>
            <a:fld id="{E6A0E21D-7CEB-4497-842D-9B00423C00C8}" type="slidenum">
              <a:rPr lang="en-GB" smtClean="0"/>
              <a:t>9</a:t>
            </a:fld>
            <a:endParaRPr lang="en-GB"/>
          </a:p>
        </p:txBody>
      </p:sp>
    </p:spTree>
    <p:extLst>
      <p:ext uri="{BB962C8B-B14F-4D97-AF65-F5344CB8AC3E}">
        <p14:creationId xmlns:p14="http://schemas.microsoft.com/office/powerpoint/2010/main" val="1531472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284D6-1306-4830-B2A7-C52A12035C1A}"/>
              </a:ext>
            </a:extLst>
          </p:cNvPr>
          <p:cNvSpPr>
            <a:spLocks noGrp="1"/>
          </p:cNvSpPr>
          <p:nvPr>
            <p:ph type="title"/>
          </p:nvPr>
        </p:nvSpPr>
        <p:spPr/>
        <p:txBody>
          <a:bodyPr/>
          <a:lstStyle/>
          <a:p>
            <a:r>
              <a:rPr lang="en-GB" dirty="0"/>
              <a:t>Avoid typical tautologies</a:t>
            </a:r>
          </a:p>
        </p:txBody>
      </p:sp>
      <p:sp>
        <p:nvSpPr>
          <p:cNvPr id="3" name="Content Placeholder 2">
            <a:extLst>
              <a:ext uri="{FF2B5EF4-FFF2-40B4-BE49-F238E27FC236}">
                <a16:creationId xmlns:a16="http://schemas.microsoft.com/office/drawing/2014/main" id="{CD282A59-B1CF-43F0-930D-40B7B6BD69B1}"/>
              </a:ext>
            </a:extLst>
          </p:cNvPr>
          <p:cNvSpPr>
            <a:spLocks noGrp="1"/>
          </p:cNvSpPr>
          <p:nvPr>
            <p:ph idx="1"/>
          </p:nvPr>
        </p:nvSpPr>
        <p:spPr/>
        <p:txBody>
          <a:bodyPr/>
          <a:lstStyle/>
          <a:p>
            <a:pPr marL="0" indent="0">
              <a:buNone/>
            </a:pPr>
            <a:r>
              <a:rPr lang="en-GB" sz="2400" dirty="0"/>
              <a:t>Ridiculous repetition – often common verbally and pass </a:t>
            </a:r>
            <a:r>
              <a:rPr lang="en-GB" sz="2400" dirty="0" err="1"/>
              <a:t>unoticed</a:t>
            </a:r>
            <a:endParaRPr lang="en-GB" sz="2400" dirty="0"/>
          </a:p>
          <a:p>
            <a:r>
              <a:rPr lang="en-GB" sz="2400" dirty="0"/>
              <a:t>“declined to accept”</a:t>
            </a:r>
          </a:p>
          <a:p>
            <a:r>
              <a:rPr lang="en-GB" sz="2400" dirty="0"/>
              <a:t>“enclosed herewith/in”</a:t>
            </a:r>
          </a:p>
          <a:p>
            <a:r>
              <a:rPr lang="en-GB" sz="2400" dirty="0"/>
              <a:t>“the true facts are”</a:t>
            </a:r>
          </a:p>
          <a:p>
            <a:r>
              <a:rPr lang="en-GB" sz="2400" dirty="0"/>
              <a:t>“in close proximity”</a:t>
            </a:r>
          </a:p>
          <a:p>
            <a:r>
              <a:rPr lang="en-GB" sz="2400" dirty="0"/>
              <a:t>“I myself”</a:t>
            </a:r>
          </a:p>
          <a:p>
            <a:r>
              <a:rPr lang="en-GB" sz="2400" dirty="0"/>
              <a:t>“am often in the habit for”</a:t>
            </a:r>
          </a:p>
          <a:p>
            <a:r>
              <a:rPr lang="en-GB" sz="2400" dirty="0"/>
              <a:t>“the reason is because”</a:t>
            </a:r>
          </a:p>
          <a:p>
            <a:endParaRPr lang="en-GB" dirty="0"/>
          </a:p>
          <a:p>
            <a:endParaRPr lang="en-GB" dirty="0"/>
          </a:p>
          <a:p>
            <a:endParaRPr lang="en-GB" dirty="0"/>
          </a:p>
        </p:txBody>
      </p:sp>
      <p:sp>
        <p:nvSpPr>
          <p:cNvPr id="4" name="Slide Number Placeholder 3">
            <a:extLst>
              <a:ext uri="{FF2B5EF4-FFF2-40B4-BE49-F238E27FC236}">
                <a16:creationId xmlns:a16="http://schemas.microsoft.com/office/drawing/2014/main" id="{CC74DAED-831E-4999-8234-5EDAC4D41224}"/>
              </a:ext>
            </a:extLst>
          </p:cNvPr>
          <p:cNvSpPr>
            <a:spLocks noGrp="1"/>
          </p:cNvSpPr>
          <p:nvPr>
            <p:ph type="sldNum" sz="quarter" idx="12"/>
          </p:nvPr>
        </p:nvSpPr>
        <p:spPr/>
        <p:txBody>
          <a:bodyPr/>
          <a:lstStyle/>
          <a:p>
            <a:fld id="{E6A0E21D-7CEB-4497-842D-9B00423C00C8}" type="slidenum">
              <a:rPr lang="en-GB" smtClean="0"/>
              <a:t>10</a:t>
            </a:fld>
            <a:endParaRPr lang="en-GB"/>
          </a:p>
        </p:txBody>
      </p:sp>
    </p:spTree>
    <p:extLst>
      <p:ext uri="{BB962C8B-B14F-4D97-AF65-F5344CB8AC3E}">
        <p14:creationId xmlns:p14="http://schemas.microsoft.com/office/powerpoint/2010/main" val="2784605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0A693-BB07-4C75-96FF-07926CD5ABB6}"/>
              </a:ext>
            </a:extLst>
          </p:cNvPr>
          <p:cNvSpPr>
            <a:spLocks noGrp="1"/>
          </p:cNvSpPr>
          <p:nvPr>
            <p:ph type="title"/>
          </p:nvPr>
        </p:nvSpPr>
        <p:spPr/>
        <p:txBody>
          <a:bodyPr/>
          <a:lstStyle/>
          <a:p>
            <a:r>
              <a:rPr lang="en-GB" dirty="0"/>
              <a:t>Sentences</a:t>
            </a:r>
          </a:p>
        </p:txBody>
      </p:sp>
      <p:sp>
        <p:nvSpPr>
          <p:cNvPr id="3" name="Content Placeholder 2">
            <a:extLst>
              <a:ext uri="{FF2B5EF4-FFF2-40B4-BE49-F238E27FC236}">
                <a16:creationId xmlns:a16="http://schemas.microsoft.com/office/drawing/2014/main" id="{C3264D26-B5E1-4BDB-AAC6-C86873075520}"/>
              </a:ext>
            </a:extLst>
          </p:cNvPr>
          <p:cNvSpPr>
            <a:spLocks noGrp="1"/>
          </p:cNvSpPr>
          <p:nvPr>
            <p:ph idx="1"/>
          </p:nvPr>
        </p:nvSpPr>
        <p:spPr/>
        <p:txBody>
          <a:bodyPr>
            <a:normAutofit fontScale="92500" lnSpcReduction="10000"/>
          </a:bodyPr>
          <a:lstStyle/>
          <a:p>
            <a:r>
              <a:rPr lang="en-GB" sz="2700" dirty="0"/>
              <a:t>Short </a:t>
            </a:r>
            <a:r>
              <a:rPr lang="en-GB" sz="2700" dirty="0"/>
              <a:t>with a simple structure</a:t>
            </a:r>
            <a:endParaRPr lang="en-GB" sz="2700" dirty="0"/>
          </a:p>
          <a:p>
            <a:r>
              <a:rPr lang="en-GB" sz="2700" dirty="0"/>
              <a:t>One idea = One sentence</a:t>
            </a:r>
          </a:p>
          <a:p>
            <a:r>
              <a:rPr lang="en-GB" sz="2700" dirty="0"/>
              <a:t>Link </a:t>
            </a:r>
            <a:r>
              <a:rPr lang="en-GB" sz="2700" dirty="0"/>
              <a:t>sentences with a common theme or sense of direction</a:t>
            </a:r>
          </a:p>
          <a:p>
            <a:r>
              <a:rPr lang="en-GB" sz="2700" dirty="0"/>
              <a:t>Be clear about where </a:t>
            </a:r>
            <a:r>
              <a:rPr lang="en-GB" sz="2700" dirty="0"/>
              <a:t>you are going and what you are trying to say – if you cannot perhaps the letter should be delayed until you </a:t>
            </a:r>
            <a:r>
              <a:rPr lang="en-GB" sz="2700" dirty="0"/>
              <a:t>can…….or </a:t>
            </a:r>
            <a:r>
              <a:rPr lang="en-GB" sz="2700" dirty="0"/>
              <a:t>try a </a:t>
            </a:r>
            <a:r>
              <a:rPr lang="en-GB" sz="2700" dirty="0"/>
              <a:t>face to face </a:t>
            </a:r>
            <a:r>
              <a:rPr lang="en-GB" sz="2700" dirty="0"/>
              <a:t>communication</a:t>
            </a:r>
          </a:p>
          <a:p>
            <a:r>
              <a:rPr lang="en-GB" sz="2700" dirty="0"/>
              <a:t>Punctuate – full stops and some commas </a:t>
            </a:r>
            <a:r>
              <a:rPr lang="en-GB" sz="2700" dirty="0"/>
              <a:t>MUST </a:t>
            </a:r>
            <a:r>
              <a:rPr lang="en-GB" sz="2700" dirty="0"/>
              <a:t>be </a:t>
            </a:r>
            <a:r>
              <a:rPr lang="en-GB" sz="2700" dirty="0"/>
              <a:t>used.</a:t>
            </a:r>
            <a:endParaRPr lang="en-GB" sz="2700" dirty="0"/>
          </a:p>
          <a:p>
            <a:pPr marL="0" indent="0">
              <a:buNone/>
            </a:pPr>
            <a:endParaRPr lang="en-GB" dirty="0"/>
          </a:p>
        </p:txBody>
      </p:sp>
      <p:sp>
        <p:nvSpPr>
          <p:cNvPr id="4" name="Slide Number Placeholder 3">
            <a:extLst>
              <a:ext uri="{FF2B5EF4-FFF2-40B4-BE49-F238E27FC236}">
                <a16:creationId xmlns:a16="http://schemas.microsoft.com/office/drawing/2014/main" id="{D622D3AB-D9A2-46AA-A295-2BA372E561DB}"/>
              </a:ext>
            </a:extLst>
          </p:cNvPr>
          <p:cNvSpPr>
            <a:spLocks noGrp="1"/>
          </p:cNvSpPr>
          <p:nvPr>
            <p:ph type="sldNum" sz="quarter" idx="12"/>
          </p:nvPr>
        </p:nvSpPr>
        <p:spPr/>
        <p:txBody>
          <a:bodyPr/>
          <a:lstStyle/>
          <a:p>
            <a:fld id="{E6A0E21D-7CEB-4497-842D-9B00423C00C8}" type="slidenum">
              <a:rPr lang="en-GB" smtClean="0"/>
              <a:t>11</a:t>
            </a:fld>
            <a:endParaRPr lang="en-GB"/>
          </a:p>
        </p:txBody>
      </p:sp>
    </p:spTree>
    <p:extLst>
      <p:ext uri="{BB962C8B-B14F-4D97-AF65-F5344CB8AC3E}">
        <p14:creationId xmlns:p14="http://schemas.microsoft.com/office/powerpoint/2010/main" val="531254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74ACE1F-D857-48AD-BCA1-89E5D7BFC37D}"/>
              </a:ext>
            </a:extLst>
          </p:cNvPr>
          <p:cNvSpPr>
            <a:spLocks noGrp="1"/>
          </p:cNvSpPr>
          <p:nvPr>
            <p:ph type="title"/>
          </p:nvPr>
        </p:nvSpPr>
        <p:spPr/>
        <p:txBody>
          <a:bodyPr/>
          <a:lstStyle/>
          <a:p>
            <a:r>
              <a:rPr lang="en-GB" dirty="0"/>
              <a:t>Paragraphs</a:t>
            </a:r>
          </a:p>
        </p:txBody>
      </p:sp>
      <p:sp>
        <p:nvSpPr>
          <p:cNvPr id="6" name="Content Placeholder 5">
            <a:extLst>
              <a:ext uri="{FF2B5EF4-FFF2-40B4-BE49-F238E27FC236}">
                <a16:creationId xmlns:a16="http://schemas.microsoft.com/office/drawing/2014/main" id="{A84E7AF5-522F-4C91-A683-58FC300C9E48}"/>
              </a:ext>
            </a:extLst>
          </p:cNvPr>
          <p:cNvSpPr>
            <a:spLocks noGrp="1"/>
          </p:cNvSpPr>
          <p:nvPr>
            <p:ph idx="1"/>
          </p:nvPr>
        </p:nvSpPr>
        <p:spPr>
          <a:xfrm>
            <a:off x="464417" y="1417638"/>
            <a:ext cx="8229600" cy="3917032"/>
          </a:xfrm>
        </p:spPr>
        <p:txBody>
          <a:bodyPr/>
          <a:lstStyle/>
          <a:p>
            <a:r>
              <a:rPr lang="en-GB" sz="2400" dirty="0"/>
              <a:t>We read in “chunks” paragraphs are a good way to present chunks</a:t>
            </a:r>
          </a:p>
          <a:p>
            <a:r>
              <a:rPr lang="en-GB" sz="2400" dirty="0"/>
              <a:t>Paragraph should have a theme or a focus, new focus means new paragraph</a:t>
            </a:r>
          </a:p>
          <a:p>
            <a:r>
              <a:rPr lang="en-GB" sz="2400" dirty="0"/>
              <a:t>If possible first sentence should sum up the import of the paragraph</a:t>
            </a:r>
            <a:br>
              <a:rPr lang="en-GB" sz="2400" dirty="0"/>
            </a:br>
            <a:r>
              <a:rPr lang="en-GB" sz="2400" dirty="0"/>
              <a:t>- tell us what it means!</a:t>
            </a:r>
          </a:p>
          <a:p>
            <a:r>
              <a:rPr lang="en-GB" sz="2400" dirty="0"/>
              <a:t>If possible link paragraphs together into a flowing piece of writing</a:t>
            </a:r>
          </a:p>
          <a:p>
            <a:endParaRPr lang="en-GB" dirty="0"/>
          </a:p>
        </p:txBody>
      </p:sp>
      <p:sp>
        <p:nvSpPr>
          <p:cNvPr id="4" name="Slide Number Placeholder 3">
            <a:extLst>
              <a:ext uri="{FF2B5EF4-FFF2-40B4-BE49-F238E27FC236}">
                <a16:creationId xmlns:a16="http://schemas.microsoft.com/office/drawing/2014/main" id="{9F6AE510-A90B-4250-BE42-3AE4A7432C90}"/>
              </a:ext>
            </a:extLst>
          </p:cNvPr>
          <p:cNvSpPr>
            <a:spLocks noGrp="1"/>
          </p:cNvSpPr>
          <p:nvPr>
            <p:ph type="sldNum" sz="quarter" idx="12"/>
          </p:nvPr>
        </p:nvSpPr>
        <p:spPr/>
        <p:txBody>
          <a:bodyPr/>
          <a:lstStyle/>
          <a:p>
            <a:fld id="{E6A0E21D-7CEB-4497-842D-9B00423C00C8}" type="slidenum">
              <a:rPr lang="en-GB" smtClean="0"/>
              <a:t>12</a:t>
            </a:fld>
            <a:endParaRPr lang="en-GB"/>
          </a:p>
        </p:txBody>
      </p:sp>
    </p:spTree>
    <p:extLst>
      <p:ext uri="{BB962C8B-B14F-4D97-AF65-F5344CB8AC3E}">
        <p14:creationId xmlns:p14="http://schemas.microsoft.com/office/powerpoint/2010/main" val="8309484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105CE-510D-4BDD-8A4E-1C1EF12E35AB}"/>
              </a:ext>
            </a:extLst>
          </p:cNvPr>
          <p:cNvSpPr>
            <a:spLocks noGrp="1"/>
          </p:cNvSpPr>
          <p:nvPr>
            <p:ph type="title"/>
          </p:nvPr>
        </p:nvSpPr>
        <p:spPr/>
        <p:txBody>
          <a:bodyPr/>
          <a:lstStyle/>
          <a:p>
            <a:r>
              <a:rPr lang="en-GB" dirty="0"/>
              <a:t>Tone</a:t>
            </a:r>
          </a:p>
        </p:txBody>
      </p:sp>
      <p:sp>
        <p:nvSpPr>
          <p:cNvPr id="3" name="Content Placeholder 2">
            <a:extLst>
              <a:ext uri="{FF2B5EF4-FFF2-40B4-BE49-F238E27FC236}">
                <a16:creationId xmlns:a16="http://schemas.microsoft.com/office/drawing/2014/main" id="{0005A3B8-01F6-4C06-A6DA-D0688AD10C30}"/>
              </a:ext>
            </a:extLst>
          </p:cNvPr>
          <p:cNvSpPr>
            <a:spLocks noGrp="1"/>
          </p:cNvSpPr>
          <p:nvPr>
            <p:ph idx="1"/>
          </p:nvPr>
        </p:nvSpPr>
        <p:spPr>
          <a:xfrm>
            <a:off x="617393" y="1403004"/>
            <a:ext cx="7909214" cy="2579327"/>
          </a:xfrm>
        </p:spPr>
        <p:txBody>
          <a:bodyPr>
            <a:noAutofit/>
          </a:bodyPr>
          <a:lstStyle/>
          <a:p>
            <a:pPr marL="0" indent="0">
              <a:buNone/>
            </a:pPr>
            <a:r>
              <a:rPr lang="en-GB" sz="2000" dirty="0"/>
              <a:t>Aim to be</a:t>
            </a:r>
            <a:r>
              <a:rPr lang="en-GB" sz="2000" dirty="0" smtClean="0"/>
              <a:t>:</a:t>
            </a:r>
          </a:p>
          <a:p>
            <a:pPr marL="0" indent="0">
              <a:buNone/>
            </a:pPr>
            <a:endParaRPr lang="en-GB" sz="2000" dirty="0"/>
          </a:p>
          <a:p>
            <a:r>
              <a:rPr lang="en-GB" sz="2000" dirty="0"/>
              <a:t>Positive</a:t>
            </a:r>
            <a:br>
              <a:rPr lang="en-GB" sz="2000" dirty="0"/>
            </a:br>
            <a:r>
              <a:rPr lang="en-GB" sz="2000" i="1" dirty="0"/>
              <a:t>“we will be able to launch the “Roma” range on 15</a:t>
            </a:r>
            <a:r>
              <a:rPr lang="en-GB" sz="2000" i="1" baseline="30000" dirty="0"/>
              <a:t>th</a:t>
            </a:r>
            <a:r>
              <a:rPr lang="en-GB" sz="2000" i="1" dirty="0"/>
              <a:t> November”</a:t>
            </a:r>
            <a:br>
              <a:rPr lang="en-GB" sz="2000" i="1" dirty="0"/>
            </a:br>
            <a:r>
              <a:rPr lang="en-GB" sz="2000" dirty="0"/>
              <a:t>is better than</a:t>
            </a:r>
            <a:br>
              <a:rPr lang="en-GB" sz="2000" dirty="0"/>
            </a:br>
            <a:r>
              <a:rPr lang="en-GB" sz="2000" i="1" dirty="0"/>
              <a:t>“we regret to inform you that the “Roma</a:t>
            </a:r>
            <a:r>
              <a:rPr lang="en-GB" sz="2000" i="1" dirty="0" smtClean="0"/>
              <a:t>” range </a:t>
            </a:r>
            <a:r>
              <a:rPr lang="en-GB" sz="2000" i="1" dirty="0"/>
              <a:t>cannot be launched before 15</a:t>
            </a:r>
            <a:r>
              <a:rPr lang="en-GB" sz="2000" i="1" baseline="30000" dirty="0"/>
              <a:t>th</a:t>
            </a:r>
            <a:r>
              <a:rPr lang="en-GB" sz="2000" i="1" dirty="0"/>
              <a:t> of November</a:t>
            </a:r>
            <a:r>
              <a:rPr lang="en-GB" sz="2000" i="1" dirty="0" smtClean="0"/>
              <a:t>”</a:t>
            </a:r>
            <a:endParaRPr lang="en-GB" sz="2000" i="1" dirty="0"/>
          </a:p>
        </p:txBody>
      </p:sp>
      <p:sp>
        <p:nvSpPr>
          <p:cNvPr id="4" name="Slide Number Placeholder 3">
            <a:extLst>
              <a:ext uri="{FF2B5EF4-FFF2-40B4-BE49-F238E27FC236}">
                <a16:creationId xmlns:a16="http://schemas.microsoft.com/office/drawing/2014/main" id="{CC58F3AC-F6DC-4742-AE5B-83549FA9919D}"/>
              </a:ext>
            </a:extLst>
          </p:cNvPr>
          <p:cNvSpPr>
            <a:spLocks noGrp="1"/>
          </p:cNvSpPr>
          <p:nvPr>
            <p:ph type="sldNum" sz="quarter" idx="12"/>
          </p:nvPr>
        </p:nvSpPr>
        <p:spPr/>
        <p:txBody>
          <a:bodyPr/>
          <a:lstStyle/>
          <a:p>
            <a:fld id="{E6A0E21D-7CEB-4497-842D-9B00423C00C8}" type="slidenum">
              <a:rPr lang="en-GB" smtClean="0"/>
              <a:t>13</a:t>
            </a:fld>
            <a:endParaRPr lang="en-GB"/>
          </a:p>
        </p:txBody>
      </p:sp>
    </p:spTree>
    <p:extLst>
      <p:ext uri="{BB962C8B-B14F-4D97-AF65-F5344CB8AC3E}">
        <p14:creationId xmlns:p14="http://schemas.microsoft.com/office/powerpoint/2010/main" val="10831603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105CE-510D-4BDD-8A4E-1C1EF12E35AB}"/>
              </a:ext>
            </a:extLst>
          </p:cNvPr>
          <p:cNvSpPr>
            <a:spLocks noGrp="1"/>
          </p:cNvSpPr>
          <p:nvPr>
            <p:ph type="title"/>
          </p:nvPr>
        </p:nvSpPr>
        <p:spPr/>
        <p:txBody>
          <a:bodyPr/>
          <a:lstStyle/>
          <a:p>
            <a:r>
              <a:rPr lang="en-GB" dirty="0"/>
              <a:t>Tone</a:t>
            </a:r>
          </a:p>
        </p:txBody>
      </p:sp>
      <p:sp>
        <p:nvSpPr>
          <p:cNvPr id="3" name="Content Placeholder 2">
            <a:extLst>
              <a:ext uri="{FF2B5EF4-FFF2-40B4-BE49-F238E27FC236}">
                <a16:creationId xmlns:a16="http://schemas.microsoft.com/office/drawing/2014/main" id="{0005A3B8-01F6-4C06-A6DA-D0688AD10C30}"/>
              </a:ext>
            </a:extLst>
          </p:cNvPr>
          <p:cNvSpPr>
            <a:spLocks noGrp="1"/>
          </p:cNvSpPr>
          <p:nvPr>
            <p:ph idx="1"/>
          </p:nvPr>
        </p:nvSpPr>
        <p:spPr>
          <a:xfrm>
            <a:off x="617393" y="1403004"/>
            <a:ext cx="7909214" cy="2579327"/>
          </a:xfrm>
        </p:spPr>
        <p:txBody>
          <a:bodyPr>
            <a:noAutofit/>
          </a:bodyPr>
          <a:lstStyle/>
          <a:p>
            <a:pPr marL="0" indent="0">
              <a:buNone/>
            </a:pPr>
            <a:r>
              <a:rPr lang="en-GB" sz="2000" dirty="0"/>
              <a:t>Aim to be</a:t>
            </a:r>
            <a:r>
              <a:rPr lang="en-GB" sz="2000" dirty="0" smtClean="0"/>
              <a:t>:</a:t>
            </a:r>
          </a:p>
          <a:p>
            <a:pPr marL="0" indent="0">
              <a:buNone/>
            </a:pPr>
            <a:endParaRPr lang="en-GB" sz="2000" dirty="0"/>
          </a:p>
          <a:p>
            <a:r>
              <a:rPr lang="en-GB" sz="2000" dirty="0"/>
              <a:t>Definite</a:t>
            </a:r>
            <a:br>
              <a:rPr lang="en-GB" sz="2000" dirty="0"/>
            </a:br>
            <a:r>
              <a:rPr lang="en-GB" sz="2000" i="1" dirty="0"/>
              <a:t>“we will be able to book media space on the 18</a:t>
            </a:r>
            <a:r>
              <a:rPr lang="en-GB" sz="2000" i="1" baseline="30000" dirty="0"/>
              <a:t>th</a:t>
            </a:r>
            <a:r>
              <a:rPr lang="en-GB" sz="2000" i="1" dirty="0"/>
              <a:t>”</a:t>
            </a:r>
            <a:r>
              <a:rPr lang="en-GB" sz="2000" dirty="0"/>
              <a:t/>
            </a:r>
            <a:br>
              <a:rPr lang="en-GB" sz="2000" dirty="0"/>
            </a:br>
            <a:r>
              <a:rPr lang="en-GB" sz="2000" dirty="0"/>
              <a:t>is better</a:t>
            </a:r>
            <a:r>
              <a:rPr lang="en-GB" sz="1800" dirty="0"/>
              <a:t> </a:t>
            </a:r>
            <a:r>
              <a:rPr lang="en-GB" sz="2000" dirty="0"/>
              <a:t>than</a:t>
            </a:r>
            <a:br>
              <a:rPr lang="en-GB" sz="2000" dirty="0"/>
            </a:br>
            <a:r>
              <a:rPr lang="en-GB" sz="2000" i="1" dirty="0"/>
              <a:t>“we will try to do our best to book media space on the 18</a:t>
            </a:r>
            <a:r>
              <a:rPr lang="en-GB" sz="2000" i="1" baseline="30000" dirty="0"/>
              <a:t>th</a:t>
            </a:r>
            <a:r>
              <a:rPr lang="en-GB" sz="2000" i="1" dirty="0"/>
              <a:t> but obviously we cannot be held to our promise</a:t>
            </a:r>
            <a:r>
              <a:rPr lang="en-GB" sz="2000" i="1" dirty="0" smtClean="0"/>
              <a:t>”</a:t>
            </a:r>
            <a:endParaRPr lang="en-GB" sz="2000" i="1" dirty="0"/>
          </a:p>
        </p:txBody>
      </p:sp>
      <p:sp>
        <p:nvSpPr>
          <p:cNvPr id="4" name="Slide Number Placeholder 3">
            <a:extLst>
              <a:ext uri="{FF2B5EF4-FFF2-40B4-BE49-F238E27FC236}">
                <a16:creationId xmlns:a16="http://schemas.microsoft.com/office/drawing/2014/main" id="{CC58F3AC-F6DC-4742-AE5B-83549FA9919D}"/>
              </a:ext>
            </a:extLst>
          </p:cNvPr>
          <p:cNvSpPr>
            <a:spLocks noGrp="1"/>
          </p:cNvSpPr>
          <p:nvPr>
            <p:ph type="sldNum" sz="quarter" idx="12"/>
          </p:nvPr>
        </p:nvSpPr>
        <p:spPr/>
        <p:txBody>
          <a:bodyPr/>
          <a:lstStyle/>
          <a:p>
            <a:fld id="{E6A0E21D-7CEB-4497-842D-9B00423C00C8}" type="slidenum">
              <a:rPr lang="en-GB" smtClean="0"/>
              <a:t>14</a:t>
            </a:fld>
            <a:endParaRPr lang="en-GB"/>
          </a:p>
        </p:txBody>
      </p:sp>
    </p:spTree>
    <p:extLst>
      <p:ext uri="{BB962C8B-B14F-4D97-AF65-F5344CB8AC3E}">
        <p14:creationId xmlns:p14="http://schemas.microsoft.com/office/powerpoint/2010/main" val="1730234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105CE-510D-4BDD-8A4E-1C1EF12E35AB}"/>
              </a:ext>
            </a:extLst>
          </p:cNvPr>
          <p:cNvSpPr>
            <a:spLocks noGrp="1"/>
          </p:cNvSpPr>
          <p:nvPr>
            <p:ph type="title"/>
          </p:nvPr>
        </p:nvSpPr>
        <p:spPr/>
        <p:txBody>
          <a:bodyPr/>
          <a:lstStyle/>
          <a:p>
            <a:r>
              <a:rPr lang="en-GB" dirty="0"/>
              <a:t>Tone</a:t>
            </a:r>
          </a:p>
        </p:txBody>
      </p:sp>
      <p:sp>
        <p:nvSpPr>
          <p:cNvPr id="3" name="Content Placeholder 2">
            <a:extLst>
              <a:ext uri="{FF2B5EF4-FFF2-40B4-BE49-F238E27FC236}">
                <a16:creationId xmlns:a16="http://schemas.microsoft.com/office/drawing/2014/main" id="{0005A3B8-01F6-4C06-A6DA-D0688AD10C30}"/>
              </a:ext>
            </a:extLst>
          </p:cNvPr>
          <p:cNvSpPr>
            <a:spLocks noGrp="1"/>
          </p:cNvSpPr>
          <p:nvPr>
            <p:ph idx="1"/>
          </p:nvPr>
        </p:nvSpPr>
        <p:spPr>
          <a:xfrm>
            <a:off x="617393" y="1403004"/>
            <a:ext cx="7909214" cy="2579327"/>
          </a:xfrm>
        </p:spPr>
        <p:txBody>
          <a:bodyPr>
            <a:noAutofit/>
          </a:bodyPr>
          <a:lstStyle/>
          <a:p>
            <a:pPr marL="0" indent="0">
              <a:buNone/>
            </a:pPr>
            <a:r>
              <a:rPr lang="en-GB" sz="2000" dirty="0"/>
              <a:t>Aim to be</a:t>
            </a:r>
            <a:r>
              <a:rPr lang="en-GB" sz="2000" dirty="0" smtClean="0"/>
              <a:t>:</a:t>
            </a:r>
          </a:p>
          <a:p>
            <a:pPr marL="0" indent="0">
              <a:buNone/>
            </a:pPr>
            <a:endParaRPr lang="en-GB" sz="2000" dirty="0"/>
          </a:p>
          <a:p>
            <a:pPr marL="0" indent="0">
              <a:buNone/>
            </a:pPr>
            <a:r>
              <a:rPr lang="en-GB" sz="2000" dirty="0"/>
              <a:t>Sincere</a:t>
            </a:r>
            <a:br>
              <a:rPr lang="en-GB" sz="2000" dirty="0"/>
            </a:br>
            <a:r>
              <a:rPr lang="en-GB" sz="2000" i="1" dirty="0"/>
              <a:t>“we are unable to locate your sample book, we have had some problems in locating physical mail recently but we are investigating actively</a:t>
            </a:r>
            <a:r>
              <a:rPr lang="en-GB" sz="2000" i="1" dirty="0" smtClean="0"/>
              <a:t>”</a:t>
            </a:r>
          </a:p>
          <a:p>
            <a:pPr marL="0" indent="0">
              <a:buNone/>
            </a:pPr>
            <a:r>
              <a:rPr lang="en-GB" sz="2000" dirty="0"/>
              <a:t/>
            </a:r>
            <a:br>
              <a:rPr lang="en-GB" sz="2000" dirty="0"/>
            </a:br>
            <a:r>
              <a:rPr lang="en-GB" sz="2000" dirty="0"/>
              <a:t>is much better </a:t>
            </a:r>
            <a:r>
              <a:rPr lang="en-GB" sz="2000" dirty="0" smtClean="0"/>
              <a:t>than</a:t>
            </a:r>
          </a:p>
          <a:p>
            <a:pPr marL="0" indent="0">
              <a:buNone/>
            </a:pPr>
            <a:r>
              <a:rPr lang="en-GB" sz="2000" dirty="0"/>
              <a:t/>
            </a:r>
            <a:br>
              <a:rPr lang="en-GB" sz="2000" dirty="0"/>
            </a:br>
            <a:r>
              <a:rPr lang="en-GB" sz="2000" i="1" dirty="0"/>
              <a:t>“can you confirm that you actually sent your sample book? We prefer to work with straightforward honest people”</a:t>
            </a:r>
            <a:endParaRPr lang="en-GB" sz="800" i="1" dirty="0"/>
          </a:p>
        </p:txBody>
      </p:sp>
      <p:sp>
        <p:nvSpPr>
          <p:cNvPr id="4" name="Slide Number Placeholder 3">
            <a:extLst>
              <a:ext uri="{FF2B5EF4-FFF2-40B4-BE49-F238E27FC236}">
                <a16:creationId xmlns:a16="http://schemas.microsoft.com/office/drawing/2014/main" id="{CC58F3AC-F6DC-4742-AE5B-83549FA9919D}"/>
              </a:ext>
            </a:extLst>
          </p:cNvPr>
          <p:cNvSpPr>
            <a:spLocks noGrp="1"/>
          </p:cNvSpPr>
          <p:nvPr>
            <p:ph type="sldNum" sz="quarter" idx="12"/>
          </p:nvPr>
        </p:nvSpPr>
        <p:spPr/>
        <p:txBody>
          <a:bodyPr/>
          <a:lstStyle/>
          <a:p>
            <a:fld id="{E6A0E21D-7CEB-4497-842D-9B00423C00C8}" type="slidenum">
              <a:rPr lang="en-GB" smtClean="0"/>
              <a:t>15</a:t>
            </a:fld>
            <a:endParaRPr lang="en-GB"/>
          </a:p>
        </p:txBody>
      </p:sp>
    </p:spTree>
    <p:extLst>
      <p:ext uri="{BB962C8B-B14F-4D97-AF65-F5344CB8AC3E}">
        <p14:creationId xmlns:p14="http://schemas.microsoft.com/office/powerpoint/2010/main" val="3503555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D31D460-04AD-42FB-82DC-C7BF6673B520}"/>
              </a:ext>
            </a:extLst>
          </p:cNvPr>
          <p:cNvSpPr>
            <a:spLocks noGrp="1"/>
          </p:cNvSpPr>
          <p:nvPr>
            <p:ph type="title"/>
          </p:nvPr>
        </p:nvSpPr>
        <p:spPr/>
        <p:txBody>
          <a:bodyPr/>
          <a:lstStyle/>
          <a:p>
            <a:r>
              <a:rPr lang="en-GB" dirty="0"/>
              <a:t>Summary</a:t>
            </a:r>
          </a:p>
        </p:txBody>
      </p:sp>
      <p:sp>
        <p:nvSpPr>
          <p:cNvPr id="6" name="Content Placeholder 5">
            <a:extLst>
              <a:ext uri="{FF2B5EF4-FFF2-40B4-BE49-F238E27FC236}">
                <a16:creationId xmlns:a16="http://schemas.microsoft.com/office/drawing/2014/main" id="{0C9BA0B0-61BA-45AB-8D1A-56FC8EA7D1A2}"/>
              </a:ext>
            </a:extLst>
          </p:cNvPr>
          <p:cNvSpPr>
            <a:spLocks noGrp="1"/>
          </p:cNvSpPr>
          <p:nvPr>
            <p:ph idx="1"/>
          </p:nvPr>
        </p:nvSpPr>
        <p:spPr/>
        <p:txBody>
          <a:bodyPr>
            <a:noAutofit/>
          </a:bodyPr>
          <a:lstStyle/>
          <a:p>
            <a:r>
              <a:rPr lang="en-GB" sz="2400" dirty="0"/>
              <a:t>Accurate Brief Clear expression</a:t>
            </a:r>
          </a:p>
          <a:p>
            <a:r>
              <a:rPr lang="en-GB" sz="2400" dirty="0"/>
              <a:t>Avoid elaborate flowery old fashioned writing</a:t>
            </a:r>
          </a:p>
          <a:p>
            <a:r>
              <a:rPr lang="en-GB" sz="2400" dirty="0"/>
              <a:t>Eliminate; jargon, clichés, tautologies</a:t>
            </a:r>
          </a:p>
          <a:p>
            <a:r>
              <a:rPr lang="en-GB" sz="2400" dirty="0"/>
              <a:t>Active verbs and not passive verbs is best</a:t>
            </a:r>
          </a:p>
          <a:p>
            <a:r>
              <a:rPr lang="en-GB" sz="2400" dirty="0"/>
              <a:t>Short paragraphs</a:t>
            </a:r>
          </a:p>
          <a:p>
            <a:r>
              <a:rPr lang="en-GB" sz="2400" dirty="0"/>
              <a:t>Positive, Definite and Sincere tone </a:t>
            </a:r>
          </a:p>
          <a:p>
            <a:r>
              <a:rPr lang="en-GB" sz="2400" dirty="0"/>
              <a:t>Do not try to importune derogatory associations with loaded words</a:t>
            </a:r>
          </a:p>
          <a:p>
            <a:endParaRPr lang="en-GB" sz="2400" dirty="0"/>
          </a:p>
        </p:txBody>
      </p:sp>
      <p:sp>
        <p:nvSpPr>
          <p:cNvPr id="4" name="Slide Number Placeholder 3">
            <a:extLst>
              <a:ext uri="{FF2B5EF4-FFF2-40B4-BE49-F238E27FC236}">
                <a16:creationId xmlns:a16="http://schemas.microsoft.com/office/drawing/2014/main" id="{00AED1F0-7D1C-4BA7-B352-5FFA0D0C40CD}"/>
              </a:ext>
            </a:extLst>
          </p:cNvPr>
          <p:cNvSpPr>
            <a:spLocks noGrp="1"/>
          </p:cNvSpPr>
          <p:nvPr>
            <p:ph type="sldNum" sz="quarter" idx="12"/>
          </p:nvPr>
        </p:nvSpPr>
        <p:spPr/>
        <p:txBody>
          <a:bodyPr/>
          <a:lstStyle/>
          <a:p>
            <a:fld id="{E6A0E21D-7CEB-4497-842D-9B00423C00C8}" type="slidenum">
              <a:rPr lang="en-GB" smtClean="0"/>
              <a:t>16</a:t>
            </a:fld>
            <a:endParaRPr lang="en-GB"/>
          </a:p>
        </p:txBody>
      </p:sp>
    </p:spTree>
    <p:extLst>
      <p:ext uri="{BB962C8B-B14F-4D97-AF65-F5344CB8AC3E}">
        <p14:creationId xmlns:p14="http://schemas.microsoft.com/office/powerpoint/2010/main" val="42912162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8D317-406D-4E74-9667-19A6639905FD}"/>
              </a:ext>
            </a:extLst>
          </p:cNvPr>
          <p:cNvSpPr>
            <a:spLocks noGrp="1"/>
          </p:cNvSpPr>
          <p:nvPr>
            <p:ph type="title"/>
          </p:nvPr>
        </p:nvSpPr>
        <p:spPr/>
        <p:txBody>
          <a:bodyPr/>
          <a:lstStyle/>
          <a:p>
            <a:r>
              <a:rPr lang="en-GB" dirty="0"/>
              <a:t>Good Video – about 3 minutes</a:t>
            </a:r>
          </a:p>
        </p:txBody>
      </p:sp>
      <p:sp>
        <p:nvSpPr>
          <p:cNvPr id="3" name="Content Placeholder 2">
            <a:extLst>
              <a:ext uri="{FF2B5EF4-FFF2-40B4-BE49-F238E27FC236}">
                <a16:creationId xmlns:a16="http://schemas.microsoft.com/office/drawing/2014/main" id="{F67F2E9E-5A7F-4ABF-B9E0-6ED22552C535}"/>
              </a:ext>
            </a:extLst>
          </p:cNvPr>
          <p:cNvSpPr>
            <a:spLocks noGrp="1"/>
          </p:cNvSpPr>
          <p:nvPr>
            <p:ph idx="1"/>
          </p:nvPr>
        </p:nvSpPr>
        <p:spPr/>
        <p:txBody>
          <a:bodyPr/>
          <a:lstStyle/>
          <a:p>
            <a:r>
              <a:rPr lang="en-GB" sz="2400" dirty="0">
                <a:hlinkClick r:id="rId2"/>
              </a:rPr>
              <a:t>https://www.mindtools.com/CommSkll/WritingSkills.htm?route=article/</a:t>
            </a:r>
            <a:r>
              <a:rPr lang="en-GB" sz="2400" dirty="0" smtClean="0">
                <a:hlinkClick r:id="rId2"/>
              </a:rPr>
              <a:t>WritingSkills.htm</a:t>
            </a:r>
            <a:r>
              <a:rPr lang="en-GB" sz="2400" dirty="0" smtClean="0"/>
              <a:t> </a:t>
            </a:r>
            <a:endParaRPr lang="en-GB" sz="2400" dirty="0"/>
          </a:p>
        </p:txBody>
      </p:sp>
      <p:sp>
        <p:nvSpPr>
          <p:cNvPr id="4" name="Slide Number Placeholder 3">
            <a:extLst>
              <a:ext uri="{FF2B5EF4-FFF2-40B4-BE49-F238E27FC236}">
                <a16:creationId xmlns:a16="http://schemas.microsoft.com/office/drawing/2014/main" id="{BFE45830-ACBC-4971-9240-374A0C443B8D}"/>
              </a:ext>
            </a:extLst>
          </p:cNvPr>
          <p:cNvSpPr>
            <a:spLocks noGrp="1"/>
          </p:cNvSpPr>
          <p:nvPr>
            <p:ph type="sldNum" sz="quarter" idx="12"/>
          </p:nvPr>
        </p:nvSpPr>
        <p:spPr/>
        <p:txBody>
          <a:bodyPr/>
          <a:lstStyle/>
          <a:p>
            <a:fld id="{E6A0E21D-7CEB-4497-842D-9B00423C00C8}" type="slidenum">
              <a:rPr lang="en-GB" smtClean="0"/>
              <a:t>17</a:t>
            </a:fld>
            <a:endParaRPr lang="en-GB"/>
          </a:p>
        </p:txBody>
      </p:sp>
    </p:spTree>
    <p:extLst>
      <p:ext uri="{BB962C8B-B14F-4D97-AF65-F5344CB8AC3E}">
        <p14:creationId xmlns:p14="http://schemas.microsoft.com/office/powerpoint/2010/main" val="23638264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9F0A1-0C14-48CE-93D9-B6C256B04303}"/>
              </a:ext>
            </a:extLst>
          </p:cNvPr>
          <p:cNvSpPr>
            <a:spLocks noGrp="1"/>
          </p:cNvSpPr>
          <p:nvPr>
            <p:ph type="title"/>
          </p:nvPr>
        </p:nvSpPr>
        <p:spPr/>
        <p:txBody>
          <a:bodyPr/>
          <a:lstStyle/>
          <a:p>
            <a:r>
              <a:rPr lang="en-GB" dirty="0"/>
              <a:t>Exercise in-class</a:t>
            </a:r>
          </a:p>
        </p:txBody>
      </p:sp>
      <p:sp>
        <p:nvSpPr>
          <p:cNvPr id="3" name="Content Placeholder 2">
            <a:extLst>
              <a:ext uri="{FF2B5EF4-FFF2-40B4-BE49-F238E27FC236}">
                <a16:creationId xmlns:a16="http://schemas.microsoft.com/office/drawing/2014/main" id="{6F7F748E-979B-4D8A-A3B0-6ED88CC8FFB0}"/>
              </a:ext>
            </a:extLst>
          </p:cNvPr>
          <p:cNvSpPr>
            <a:spLocks noGrp="1"/>
          </p:cNvSpPr>
          <p:nvPr>
            <p:ph idx="1"/>
          </p:nvPr>
        </p:nvSpPr>
        <p:spPr/>
        <p:txBody>
          <a:bodyPr>
            <a:normAutofit fontScale="47500" lnSpcReduction="20000"/>
          </a:bodyPr>
          <a:lstStyle/>
          <a:p>
            <a:pPr marL="0" indent="0">
              <a:buNone/>
            </a:pPr>
            <a:r>
              <a:rPr lang="en-GB" dirty="0"/>
              <a:t>Divide into groups, half the groups will be “store” managers and half the groups will be “general” head office managers. Each general management group will have a single store group to communicate with.</a:t>
            </a:r>
          </a:p>
          <a:p>
            <a:pPr>
              <a:buFont typeface="Wingdings" panose="05000000000000000000" pitchFamily="2" charset="2"/>
              <a:buChar char="Ø"/>
            </a:pPr>
            <a:r>
              <a:rPr lang="en-GB" dirty="0"/>
              <a:t> The head office  managers are the general management of a fast food restaurant chain like Burger King or KFC</a:t>
            </a:r>
          </a:p>
          <a:p>
            <a:pPr>
              <a:buFont typeface="Wingdings" panose="05000000000000000000" pitchFamily="2" charset="2"/>
              <a:buChar char="Ø"/>
            </a:pPr>
            <a:r>
              <a:rPr lang="en-GB" dirty="0"/>
              <a:t>Service Standards are slipping generally</a:t>
            </a:r>
          </a:p>
          <a:p>
            <a:pPr>
              <a:buFont typeface="Wingdings" panose="05000000000000000000" pitchFamily="2" charset="2"/>
              <a:buChar char="Ø"/>
            </a:pPr>
            <a:r>
              <a:rPr lang="en-GB" dirty="0"/>
              <a:t>You have called in a brand audit business to test your standards in a mystery shop style experience. Identify your intentions, and identify the sanctions if any that may happen and what will you do after you have the results? Will it be a letter or email?</a:t>
            </a:r>
          </a:p>
          <a:p>
            <a:pPr>
              <a:buFont typeface="Wingdings" panose="05000000000000000000" pitchFamily="2" charset="2"/>
              <a:buChar char="Ø"/>
            </a:pPr>
            <a:r>
              <a:rPr lang="en-GB" dirty="0"/>
              <a:t> Task 1 for “general management”; You are to write to store managers explaining that they are to be mystery shopped in the next 2 weeks. Please tell them as little or as much as you like.</a:t>
            </a:r>
          </a:p>
          <a:p>
            <a:pPr>
              <a:buFont typeface="Wingdings" panose="05000000000000000000" pitchFamily="2" charset="2"/>
              <a:buChar char="Ø"/>
            </a:pPr>
            <a:r>
              <a:rPr lang="en-GB" dirty="0"/>
              <a:t>Task 2 for “store management”; You are to read the written communication and convey both your feelings and what you think the meaning is to the class. Read the original letter in your voice and tell the class what you think the meaning is and how you feel.</a:t>
            </a:r>
          </a:p>
          <a:p>
            <a:pPr marL="0" indent="0">
              <a:buNone/>
            </a:pPr>
            <a:endParaRPr lang="en-GB" dirty="0">
              <a:solidFill>
                <a:srgbClr val="843C0C"/>
              </a:solidFill>
            </a:endParaRPr>
          </a:p>
          <a:p>
            <a:pPr marL="0" indent="0">
              <a:buNone/>
            </a:pPr>
            <a:endParaRPr lang="en-GB" dirty="0"/>
          </a:p>
        </p:txBody>
      </p:sp>
      <p:sp>
        <p:nvSpPr>
          <p:cNvPr id="4" name="Slide Number Placeholder 3">
            <a:extLst>
              <a:ext uri="{FF2B5EF4-FFF2-40B4-BE49-F238E27FC236}">
                <a16:creationId xmlns:a16="http://schemas.microsoft.com/office/drawing/2014/main" id="{0E7A6807-D37D-45E4-848D-754C58EE8281}"/>
              </a:ext>
            </a:extLst>
          </p:cNvPr>
          <p:cNvSpPr>
            <a:spLocks noGrp="1"/>
          </p:cNvSpPr>
          <p:nvPr>
            <p:ph type="sldNum" sz="quarter" idx="12"/>
          </p:nvPr>
        </p:nvSpPr>
        <p:spPr/>
        <p:txBody>
          <a:bodyPr/>
          <a:lstStyle/>
          <a:p>
            <a:fld id="{E6A0E21D-7CEB-4497-842D-9B00423C00C8}" type="slidenum">
              <a:rPr lang="en-GB" smtClean="0"/>
              <a:t>18</a:t>
            </a:fld>
            <a:endParaRPr lang="en-GB"/>
          </a:p>
        </p:txBody>
      </p:sp>
    </p:spTree>
    <p:extLst>
      <p:ext uri="{BB962C8B-B14F-4D97-AF65-F5344CB8AC3E}">
        <p14:creationId xmlns:p14="http://schemas.microsoft.com/office/powerpoint/2010/main" val="39576586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831</TotalTime>
  <Words>684</Words>
  <Application>Microsoft Office PowerPoint</Application>
  <PresentationFormat>On-screen Show (4:3)</PresentationFormat>
  <Paragraphs>122</Paragraphs>
  <Slides>18</Slides>
  <Notes>0</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Myriad Pro</vt:lpstr>
      <vt:lpstr>Verdana</vt:lpstr>
      <vt:lpstr>Wingdings</vt:lpstr>
      <vt:lpstr>20140311PresentationUWTSDTemplate</vt:lpstr>
      <vt:lpstr>BMSK4002 </vt:lpstr>
      <vt:lpstr>Types of Written Communication</vt:lpstr>
      <vt:lpstr>Types of Written Communication</vt:lpstr>
      <vt:lpstr>A typical layout</vt:lpstr>
      <vt:lpstr>Letters 1</vt:lpstr>
      <vt:lpstr>Letters 2</vt:lpstr>
      <vt:lpstr>Factors in successful written communication</vt:lpstr>
      <vt:lpstr>Words</vt:lpstr>
      <vt:lpstr>Cliches to AVOID</vt:lpstr>
      <vt:lpstr>Avoid typical tautologies</vt:lpstr>
      <vt:lpstr>Sentences</vt:lpstr>
      <vt:lpstr>Paragraphs</vt:lpstr>
      <vt:lpstr>Tone</vt:lpstr>
      <vt:lpstr>Tone</vt:lpstr>
      <vt:lpstr>Tone</vt:lpstr>
      <vt:lpstr>Summary</vt:lpstr>
      <vt:lpstr>Good Video – about 3 minutes</vt:lpstr>
      <vt:lpstr>Exercise in-class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Sylvia Hoffmann</cp:lastModifiedBy>
  <cp:revision>56</cp:revision>
  <cp:lastPrinted>2018-07-09T15:27:01Z</cp:lastPrinted>
  <dcterms:created xsi:type="dcterms:W3CDTF">2002-10-07T19:43:58Z</dcterms:created>
  <dcterms:modified xsi:type="dcterms:W3CDTF">2018-11-05T13:34:50Z</dcterms:modified>
</cp:coreProperties>
</file>