
<file path=[Content_Types].xml><?xml version="1.0" encoding="utf-8"?>
<Types xmlns="http://schemas.openxmlformats.org/package/2006/content-types">
  <Default Extension="fntdata" ContentType="application/x-fontdata"/>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x="12192000" cy="6858000"/>
  <p:notesSz cx="6858000" cy="9144000"/>
  <p:embeddedFontLst>
    <p:embeddedFont>
      <p:font typeface="Play" panose="020B0604020202020204" charset="0"/>
      <p:regular r:id="rId17"/>
      <p:bold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image" Target="../media/image1.svg"/></Relationships>
</file>

<file path=ppt/diagrams/_rels/drawing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image" Target="../media/image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C8ADDA-C8FD-4013-A0F3-627099CD2B5A}"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2182482-7C96-4321-9AE1-26E9E2127CF0}">
      <dgm:prSet/>
      <dgm:spPr/>
      <dgm:t>
        <a:bodyPr/>
        <a:lstStyle/>
        <a:p>
          <a:r>
            <a:rPr lang="en-GB" b="0" i="0"/>
            <a:t>TASK: STAFF COMMUNICATION</a:t>
          </a:r>
          <a:endParaRPr lang="en-US"/>
        </a:p>
      </dgm:t>
    </dgm:pt>
    <dgm:pt modelId="{CBFEABF6-AAFA-48DF-8F42-573E1CDEEA3E}" type="parTrans" cxnId="{6CB8A2F2-46D7-45F3-961F-BCA6C88ACF68}">
      <dgm:prSet/>
      <dgm:spPr/>
      <dgm:t>
        <a:bodyPr/>
        <a:lstStyle/>
        <a:p>
          <a:endParaRPr lang="en-US"/>
        </a:p>
      </dgm:t>
    </dgm:pt>
    <dgm:pt modelId="{25AF1420-50AF-4C40-9164-54838E6B067F}" type="sibTrans" cxnId="{6CB8A2F2-46D7-45F3-961F-BCA6C88ACF68}">
      <dgm:prSet/>
      <dgm:spPr/>
      <dgm:t>
        <a:bodyPr/>
        <a:lstStyle/>
        <a:p>
          <a:endParaRPr lang="en-US"/>
        </a:p>
      </dgm:t>
    </dgm:pt>
    <dgm:pt modelId="{CEA1DD04-DAF5-4A0F-B34D-19C34ACB548F}">
      <dgm:prSet/>
      <dgm:spPr/>
      <dgm:t>
        <a:bodyPr/>
        <a:lstStyle/>
        <a:p>
          <a:r>
            <a:rPr lang="en-GB" b="0" i="0"/>
            <a:t>TOOL: MICROSOFT TEAMS</a:t>
          </a:r>
          <a:endParaRPr lang="en-US"/>
        </a:p>
      </dgm:t>
    </dgm:pt>
    <dgm:pt modelId="{68D5613F-50AD-448F-A36C-0729C0E67E7D}" type="parTrans" cxnId="{8D8EFBC2-27B8-436D-B76E-30C7B2244171}">
      <dgm:prSet/>
      <dgm:spPr/>
      <dgm:t>
        <a:bodyPr/>
        <a:lstStyle/>
        <a:p>
          <a:endParaRPr lang="en-US"/>
        </a:p>
      </dgm:t>
    </dgm:pt>
    <dgm:pt modelId="{970292CF-3E71-47AB-931C-326055A9558C}" type="sibTrans" cxnId="{8D8EFBC2-27B8-436D-B76E-30C7B2244171}">
      <dgm:prSet/>
      <dgm:spPr/>
      <dgm:t>
        <a:bodyPr/>
        <a:lstStyle/>
        <a:p>
          <a:endParaRPr lang="en-US"/>
        </a:p>
      </dgm:t>
    </dgm:pt>
    <dgm:pt modelId="{6C6DDA01-8C65-4B35-89AF-BE255FAF52E5}" type="pres">
      <dgm:prSet presAssocID="{DAC8ADDA-C8FD-4013-A0F3-627099CD2B5A}" presName="root" presStyleCnt="0">
        <dgm:presLayoutVars>
          <dgm:dir/>
          <dgm:resizeHandles val="exact"/>
        </dgm:presLayoutVars>
      </dgm:prSet>
      <dgm:spPr/>
    </dgm:pt>
    <dgm:pt modelId="{AE989756-70A9-41F2-A476-FD1DB66003FE}" type="pres">
      <dgm:prSet presAssocID="{02182482-7C96-4321-9AE1-26E9E2127CF0}" presName="compNode" presStyleCnt="0"/>
      <dgm:spPr/>
    </dgm:pt>
    <dgm:pt modelId="{2759E675-FEEF-42B2-95AE-33DFC40DB213}" type="pres">
      <dgm:prSet presAssocID="{02182482-7C96-4321-9AE1-26E9E2127CF0}"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at"/>
        </a:ext>
      </dgm:extLst>
    </dgm:pt>
    <dgm:pt modelId="{CF8A9E9A-A7FA-435A-B32E-15AF79CA40BB}" type="pres">
      <dgm:prSet presAssocID="{02182482-7C96-4321-9AE1-26E9E2127CF0}" presName="spaceRect" presStyleCnt="0"/>
      <dgm:spPr/>
    </dgm:pt>
    <dgm:pt modelId="{32D6BBE4-8154-434A-9CCD-057692C6A974}" type="pres">
      <dgm:prSet presAssocID="{02182482-7C96-4321-9AE1-26E9E2127CF0}" presName="textRect" presStyleLbl="revTx" presStyleIdx="0" presStyleCnt="2">
        <dgm:presLayoutVars>
          <dgm:chMax val="1"/>
          <dgm:chPref val="1"/>
        </dgm:presLayoutVars>
      </dgm:prSet>
      <dgm:spPr/>
    </dgm:pt>
    <dgm:pt modelId="{FF100642-BBD4-47A1-AEC5-36AAFC9F5270}" type="pres">
      <dgm:prSet presAssocID="{25AF1420-50AF-4C40-9164-54838E6B067F}" presName="sibTrans" presStyleCnt="0"/>
      <dgm:spPr/>
    </dgm:pt>
    <dgm:pt modelId="{BD715D75-1D6B-44F0-B206-F5EBAE008E88}" type="pres">
      <dgm:prSet presAssocID="{CEA1DD04-DAF5-4A0F-B34D-19C34ACB548F}" presName="compNode" presStyleCnt="0"/>
      <dgm:spPr/>
    </dgm:pt>
    <dgm:pt modelId="{B9C3675C-BDA5-4D74-86CC-EF532B4C2EED}" type="pres">
      <dgm:prSet presAssocID="{CEA1DD04-DAF5-4A0F-B34D-19C34ACB548F}"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ools"/>
        </a:ext>
      </dgm:extLst>
    </dgm:pt>
    <dgm:pt modelId="{799A41E1-25F5-4F65-BB65-04B4B1D0E8B4}" type="pres">
      <dgm:prSet presAssocID="{CEA1DD04-DAF5-4A0F-B34D-19C34ACB548F}" presName="spaceRect" presStyleCnt="0"/>
      <dgm:spPr/>
    </dgm:pt>
    <dgm:pt modelId="{D9AF0A06-6E38-4782-82CC-2BB63F2D4311}" type="pres">
      <dgm:prSet presAssocID="{CEA1DD04-DAF5-4A0F-B34D-19C34ACB548F}" presName="textRect" presStyleLbl="revTx" presStyleIdx="1" presStyleCnt="2">
        <dgm:presLayoutVars>
          <dgm:chMax val="1"/>
          <dgm:chPref val="1"/>
        </dgm:presLayoutVars>
      </dgm:prSet>
      <dgm:spPr/>
    </dgm:pt>
  </dgm:ptLst>
  <dgm:cxnLst>
    <dgm:cxn modelId="{86ABF763-9AAB-4AEB-8BC4-3D1F435FDC11}" type="presOf" srcId="{CEA1DD04-DAF5-4A0F-B34D-19C34ACB548F}" destId="{D9AF0A06-6E38-4782-82CC-2BB63F2D4311}" srcOrd="0" destOrd="0" presId="urn:microsoft.com/office/officeart/2018/2/layout/IconLabelList"/>
    <dgm:cxn modelId="{499D704B-B7A0-4089-9684-F0AC596294B1}" type="presOf" srcId="{DAC8ADDA-C8FD-4013-A0F3-627099CD2B5A}" destId="{6C6DDA01-8C65-4B35-89AF-BE255FAF52E5}" srcOrd="0" destOrd="0" presId="urn:microsoft.com/office/officeart/2018/2/layout/IconLabelList"/>
    <dgm:cxn modelId="{8D8EFBC2-27B8-436D-B76E-30C7B2244171}" srcId="{DAC8ADDA-C8FD-4013-A0F3-627099CD2B5A}" destId="{CEA1DD04-DAF5-4A0F-B34D-19C34ACB548F}" srcOrd="1" destOrd="0" parTransId="{68D5613F-50AD-448F-A36C-0729C0E67E7D}" sibTransId="{970292CF-3E71-47AB-931C-326055A9558C}"/>
    <dgm:cxn modelId="{D4C234E9-7208-4B3B-A8DF-CFD37D0828FD}" type="presOf" srcId="{02182482-7C96-4321-9AE1-26E9E2127CF0}" destId="{32D6BBE4-8154-434A-9CCD-057692C6A974}" srcOrd="0" destOrd="0" presId="urn:microsoft.com/office/officeart/2018/2/layout/IconLabelList"/>
    <dgm:cxn modelId="{6CB8A2F2-46D7-45F3-961F-BCA6C88ACF68}" srcId="{DAC8ADDA-C8FD-4013-A0F3-627099CD2B5A}" destId="{02182482-7C96-4321-9AE1-26E9E2127CF0}" srcOrd="0" destOrd="0" parTransId="{CBFEABF6-AAFA-48DF-8F42-573E1CDEEA3E}" sibTransId="{25AF1420-50AF-4C40-9164-54838E6B067F}"/>
    <dgm:cxn modelId="{606AE0D7-2FF5-4B35-AA58-22861DC20C79}" type="presParOf" srcId="{6C6DDA01-8C65-4B35-89AF-BE255FAF52E5}" destId="{AE989756-70A9-41F2-A476-FD1DB66003FE}" srcOrd="0" destOrd="0" presId="urn:microsoft.com/office/officeart/2018/2/layout/IconLabelList"/>
    <dgm:cxn modelId="{77DC3EFB-9844-4078-B784-FCECC33F531C}" type="presParOf" srcId="{AE989756-70A9-41F2-A476-FD1DB66003FE}" destId="{2759E675-FEEF-42B2-95AE-33DFC40DB213}" srcOrd="0" destOrd="0" presId="urn:microsoft.com/office/officeart/2018/2/layout/IconLabelList"/>
    <dgm:cxn modelId="{42FFEE6C-F4B4-40B5-BE8D-57A60F5C605C}" type="presParOf" srcId="{AE989756-70A9-41F2-A476-FD1DB66003FE}" destId="{CF8A9E9A-A7FA-435A-B32E-15AF79CA40BB}" srcOrd="1" destOrd="0" presId="urn:microsoft.com/office/officeart/2018/2/layout/IconLabelList"/>
    <dgm:cxn modelId="{4F591497-44F1-4DEF-B2F9-BB9C2161AB29}" type="presParOf" srcId="{AE989756-70A9-41F2-A476-FD1DB66003FE}" destId="{32D6BBE4-8154-434A-9CCD-057692C6A974}" srcOrd="2" destOrd="0" presId="urn:microsoft.com/office/officeart/2018/2/layout/IconLabelList"/>
    <dgm:cxn modelId="{94BEF3D4-29A9-479D-B09F-DC2967EF250C}" type="presParOf" srcId="{6C6DDA01-8C65-4B35-89AF-BE255FAF52E5}" destId="{FF100642-BBD4-47A1-AEC5-36AAFC9F5270}" srcOrd="1" destOrd="0" presId="urn:microsoft.com/office/officeart/2018/2/layout/IconLabelList"/>
    <dgm:cxn modelId="{F24FE0C9-B417-49A7-80E8-5C7A0DBB5A7C}" type="presParOf" srcId="{6C6DDA01-8C65-4B35-89AF-BE255FAF52E5}" destId="{BD715D75-1D6B-44F0-B206-F5EBAE008E88}" srcOrd="2" destOrd="0" presId="urn:microsoft.com/office/officeart/2018/2/layout/IconLabelList"/>
    <dgm:cxn modelId="{F683E3B4-9F7A-4589-A368-863B354ABA6A}" type="presParOf" srcId="{BD715D75-1D6B-44F0-B206-F5EBAE008E88}" destId="{B9C3675C-BDA5-4D74-86CC-EF532B4C2EED}" srcOrd="0" destOrd="0" presId="urn:microsoft.com/office/officeart/2018/2/layout/IconLabelList"/>
    <dgm:cxn modelId="{4E4DC48A-E18C-4C42-A715-4E83607BD1B1}" type="presParOf" srcId="{BD715D75-1D6B-44F0-B206-F5EBAE008E88}" destId="{799A41E1-25F5-4F65-BB65-04B4B1D0E8B4}" srcOrd="1" destOrd="0" presId="urn:microsoft.com/office/officeart/2018/2/layout/IconLabelList"/>
    <dgm:cxn modelId="{3388D570-67DD-4DFF-BDE5-A11E0D2680B2}" type="presParOf" srcId="{BD715D75-1D6B-44F0-B206-F5EBAE008E88}" destId="{D9AF0A06-6E38-4782-82CC-2BB63F2D4311}"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BE14E2-441E-4E3D-84CD-7C2544797084}"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C4BEB00E-B60C-40DA-B438-71195711A847}">
      <dgm:prSet/>
      <dgm:spPr/>
      <dgm:t>
        <a:bodyPr/>
        <a:lstStyle/>
        <a:p>
          <a:r>
            <a:rPr lang="en-GB" b="1" i="0"/>
            <a:t>Tool: Suitability and Efficiency</a:t>
          </a:r>
          <a:endParaRPr lang="en-US"/>
        </a:p>
      </dgm:t>
    </dgm:pt>
    <dgm:pt modelId="{A675A5DA-E703-44EF-BF36-3E2477B68F6A}" type="parTrans" cxnId="{FA0D0D2D-51EE-46E6-ABDC-1CB319B8ADB3}">
      <dgm:prSet/>
      <dgm:spPr/>
      <dgm:t>
        <a:bodyPr/>
        <a:lstStyle/>
        <a:p>
          <a:endParaRPr lang="en-US"/>
        </a:p>
      </dgm:t>
    </dgm:pt>
    <dgm:pt modelId="{83F7B544-8B14-4C4C-917F-46ECC58DDE5E}" type="sibTrans" cxnId="{FA0D0D2D-51EE-46E6-ABDC-1CB319B8ADB3}">
      <dgm:prSet/>
      <dgm:spPr/>
      <dgm:t>
        <a:bodyPr/>
        <a:lstStyle/>
        <a:p>
          <a:endParaRPr lang="en-US"/>
        </a:p>
      </dgm:t>
    </dgm:pt>
    <dgm:pt modelId="{3F38C88F-C41E-4B18-BE8A-4535FB2993E3}">
      <dgm:prSet/>
      <dgm:spPr/>
      <dgm:t>
        <a:bodyPr/>
        <a:lstStyle/>
        <a:p>
          <a:r>
            <a:rPr lang="en-GB" b="1" i="0"/>
            <a:t>Workplace collaboration</a:t>
          </a:r>
          <a:endParaRPr lang="en-US"/>
        </a:p>
      </dgm:t>
    </dgm:pt>
    <dgm:pt modelId="{27A125D6-46C8-408F-BF97-C62EF648FAD6}" type="parTrans" cxnId="{FD148936-3877-480D-B67C-C3CDF49FC15E}">
      <dgm:prSet/>
      <dgm:spPr/>
      <dgm:t>
        <a:bodyPr/>
        <a:lstStyle/>
        <a:p>
          <a:endParaRPr lang="en-US"/>
        </a:p>
      </dgm:t>
    </dgm:pt>
    <dgm:pt modelId="{74677646-2100-46B7-8370-101E8982004D}" type="sibTrans" cxnId="{FD148936-3877-480D-B67C-C3CDF49FC15E}">
      <dgm:prSet/>
      <dgm:spPr/>
      <dgm:t>
        <a:bodyPr/>
        <a:lstStyle/>
        <a:p>
          <a:endParaRPr lang="en-US"/>
        </a:p>
      </dgm:t>
    </dgm:pt>
    <dgm:pt modelId="{66D542FD-140A-4A1B-A4C0-70337E23668A}">
      <dgm:prSet/>
      <dgm:spPr/>
      <dgm:t>
        <a:bodyPr/>
        <a:lstStyle/>
        <a:p>
          <a:r>
            <a:rPr lang="en-GB" b="1" i="0"/>
            <a:t>Communication</a:t>
          </a:r>
          <a:endParaRPr lang="en-US"/>
        </a:p>
      </dgm:t>
    </dgm:pt>
    <dgm:pt modelId="{4AB81211-7009-4489-9179-B1B95D0E3DC4}" type="parTrans" cxnId="{10C563D0-42F8-4B7F-8301-22AC30A9FDC5}">
      <dgm:prSet/>
      <dgm:spPr/>
      <dgm:t>
        <a:bodyPr/>
        <a:lstStyle/>
        <a:p>
          <a:endParaRPr lang="en-US"/>
        </a:p>
      </dgm:t>
    </dgm:pt>
    <dgm:pt modelId="{E6102BBA-A9EA-4F5D-BB84-43C30321182D}" type="sibTrans" cxnId="{10C563D0-42F8-4B7F-8301-22AC30A9FDC5}">
      <dgm:prSet/>
      <dgm:spPr/>
      <dgm:t>
        <a:bodyPr/>
        <a:lstStyle/>
        <a:p>
          <a:endParaRPr lang="en-US"/>
        </a:p>
      </dgm:t>
    </dgm:pt>
    <dgm:pt modelId="{5467375F-9834-4AE9-AF6A-F966DE22CA9F}">
      <dgm:prSet/>
      <dgm:spPr/>
      <dgm:t>
        <a:bodyPr/>
        <a:lstStyle/>
        <a:p>
          <a:r>
            <a:rPr lang="en-GB" b="1" i="0"/>
            <a:t>Productivity</a:t>
          </a:r>
          <a:endParaRPr lang="en-US"/>
        </a:p>
      </dgm:t>
    </dgm:pt>
    <dgm:pt modelId="{7A1E57FF-089F-4598-AE09-160C110C5813}" type="parTrans" cxnId="{BAECE08E-4B95-4C5C-8950-F4C147E8EB4D}">
      <dgm:prSet/>
      <dgm:spPr/>
      <dgm:t>
        <a:bodyPr/>
        <a:lstStyle/>
        <a:p>
          <a:endParaRPr lang="en-US"/>
        </a:p>
      </dgm:t>
    </dgm:pt>
    <dgm:pt modelId="{8489DE63-FE62-4992-8B04-6D6EBA25C0EA}" type="sibTrans" cxnId="{BAECE08E-4B95-4C5C-8950-F4C147E8EB4D}">
      <dgm:prSet/>
      <dgm:spPr/>
      <dgm:t>
        <a:bodyPr/>
        <a:lstStyle/>
        <a:p>
          <a:endParaRPr lang="en-US"/>
        </a:p>
      </dgm:t>
    </dgm:pt>
    <dgm:pt modelId="{874BE23C-8193-4A67-A4AF-B8E10062AAFB}">
      <dgm:prSet/>
      <dgm:spPr/>
      <dgm:t>
        <a:bodyPr/>
        <a:lstStyle/>
        <a:p>
          <a:r>
            <a:rPr lang="en-GB" b="1" i="0"/>
            <a:t>Centralized chatting</a:t>
          </a:r>
          <a:endParaRPr lang="en-US"/>
        </a:p>
      </dgm:t>
    </dgm:pt>
    <dgm:pt modelId="{9387BD24-22C8-4FB8-97A4-DD6ECD27D10C}" type="parTrans" cxnId="{B478B2B3-DE1D-4977-8FEC-9630D63DF3CF}">
      <dgm:prSet/>
      <dgm:spPr/>
      <dgm:t>
        <a:bodyPr/>
        <a:lstStyle/>
        <a:p>
          <a:endParaRPr lang="en-US"/>
        </a:p>
      </dgm:t>
    </dgm:pt>
    <dgm:pt modelId="{FDD01784-5BFF-4C6F-A43A-73FCA466C756}" type="sibTrans" cxnId="{B478B2B3-DE1D-4977-8FEC-9630D63DF3CF}">
      <dgm:prSet/>
      <dgm:spPr/>
      <dgm:t>
        <a:bodyPr/>
        <a:lstStyle/>
        <a:p>
          <a:endParaRPr lang="en-US"/>
        </a:p>
      </dgm:t>
    </dgm:pt>
    <dgm:pt modelId="{60983506-1CED-45A0-A525-0CEC91509CA1}">
      <dgm:prSet/>
      <dgm:spPr/>
      <dgm:t>
        <a:bodyPr/>
        <a:lstStyle/>
        <a:p>
          <a:r>
            <a:rPr lang="en-GB" b="1" i="0"/>
            <a:t>Meetings</a:t>
          </a:r>
          <a:endParaRPr lang="en-US"/>
        </a:p>
      </dgm:t>
    </dgm:pt>
    <dgm:pt modelId="{BDE4057E-EC9D-4792-BDC7-970674E57EAF}" type="parTrans" cxnId="{FC65E16C-283D-4D09-B2BE-1E87A2489D22}">
      <dgm:prSet/>
      <dgm:spPr/>
      <dgm:t>
        <a:bodyPr/>
        <a:lstStyle/>
        <a:p>
          <a:endParaRPr lang="en-US"/>
        </a:p>
      </dgm:t>
    </dgm:pt>
    <dgm:pt modelId="{092FBDEF-F296-4F45-9D60-2E231EBA3317}" type="sibTrans" cxnId="{FC65E16C-283D-4D09-B2BE-1E87A2489D22}">
      <dgm:prSet/>
      <dgm:spPr/>
      <dgm:t>
        <a:bodyPr/>
        <a:lstStyle/>
        <a:p>
          <a:endParaRPr lang="en-US"/>
        </a:p>
      </dgm:t>
    </dgm:pt>
    <dgm:pt modelId="{A670AD4F-A55C-4270-919B-EB5FC494F40A}">
      <dgm:prSet/>
      <dgm:spPr/>
      <dgm:t>
        <a:bodyPr/>
        <a:lstStyle/>
        <a:p>
          <a:r>
            <a:rPr lang="en-GB" b="1" i="0"/>
            <a:t>File sharing, and</a:t>
          </a:r>
          <a:endParaRPr lang="en-US"/>
        </a:p>
      </dgm:t>
    </dgm:pt>
    <dgm:pt modelId="{220157CB-0850-4C30-AE7F-5E10D9D6EE73}" type="parTrans" cxnId="{E00123A1-EFB2-405F-A65F-6892AF4E4252}">
      <dgm:prSet/>
      <dgm:spPr/>
      <dgm:t>
        <a:bodyPr/>
        <a:lstStyle/>
        <a:p>
          <a:endParaRPr lang="en-US"/>
        </a:p>
      </dgm:t>
    </dgm:pt>
    <dgm:pt modelId="{10849A65-04C5-405B-8DBF-7CAF18246A65}" type="sibTrans" cxnId="{E00123A1-EFB2-405F-A65F-6892AF4E4252}">
      <dgm:prSet/>
      <dgm:spPr/>
      <dgm:t>
        <a:bodyPr/>
        <a:lstStyle/>
        <a:p>
          <a:endParaRPr lang="en-US"/>
        </a:p>
      </dgm:t>
    </dgm:pt>
    <dgm:pt modelId="{0058B54C-6623-477F-A3B1-76FF204342E9}">
      <dgm:prSet/>
      <dgm:spPr/>
      <dgm:t>
        <a:bodyPr/>
        <a:lstStyle/>
        <a:p>
          <a:r>
            <a:rPr lang="en-GB" b="1" i="0"/>
            <a:t>Workflow tools in one secure platform.</a:t>
          </a:r>
          <a:endParaRPr lang="en-US"/>
        </a:p>
      </dgm:t>
    </dgm:pt>
    <dgm:pt modelId="{10147593-BEBB-47D7-9B3C-991FD9AB0A51}" type="parTrans" cxnId="{765D48FC-0A58-4E3A-8B27-8E89CDBAEEF9}">
      <dgm:prSet/>
      <dgm:spPr/>
      <dgm:t>
        <a:bodyPr/>
        <a:lstStyle/>
        <a:p>
          <a:endParaRPr lang="en-US"/>
        </a:p>
      </dgm:t>
    </dgm:pt>
    <dgm:pt modelId="{2537464C-70B8-48E0-840F-A134F75B3FDE}" type="sibTrans" cxnId="{765D48FC-0A58-4E3A-8B27-8E89CDBAEEF9}">
      <dgm:prSet/>
      <dgm:spPr/>
      <dgm:t>
        <a:bodyPr/>
        <a:lstStyle/>
        <a:p>
          <a:endParaRPr lang="en-US"/>
        </a:p>
      </dgm:t>
    </dgm:pt>
    <dgm:pt modelId="{BA7FDEEC-A425-4FB0-8E0F-2A25F0B83C5B}" type="pres">
      <dgm:prSet presAssocID="{B2BE14E2-441E-4E3D-84CD-7C2544797084}" presName="diagram" presStyleCnt="0">
        <dgm:presLayoutVars>
          <dgm:dir/>
          <dgm:resizeHandles val="exact"/>
        </dgm:presLayoutVars>
      </dgm:prSet>
      <dgm:spPr/>
    </dgm:pt>
    <dgm:pt modelId="{DF54CBE3-8859-4F3B-9A8A-3F34E8467C96}" type="pres">
      <dgm:prSet presAssocID="{C4BEB00E-B60C-40DA-B438-71195711A847}" presName="node" presStyleLbl="node1" presStyleIdx="0" presStyleCnt="1">
        <dgm:presLayoutVars>
          <dgm:bulletEnabled val="1"/>
        </dgm:presLayoutVars>
      </dgm:prSet>
      <dgm:spPr/>
    </dgm:pt>
  </dgm:ptLst>
  <dgm:cxnLst>
    <dgm:cxn modelId="{FA0D0D2D-51EE-46E6-ABDC-1CB319B8ADB3}" srcId="{B2BE14E2-441E-4E3D-84CD-7C2544797084}" destId="{C4BEB00E-B60C-40DA-B438-71195711A847}" srcOrd="0" destOrd="0" parTransId="{A675A5DA-E703-44EF-BF36-3E2477B68F6A}" sibTransId="{83F7B544-8B14-4C4C-917F-46ECC58DDE5E}"/>
    <dgm:cxn modelId="{FD148936-3877-480D-B67C-C3CDF49FC15E}" srcId="{C4BEB00E-B60C-40DA-B438-71195711A847}" destId="{3F38C88F-C41E-4B18-BE8A-4535FB2993E3}" srcOrd="0" destOrd="0" parTransId="{27A125D6-46C8-408F-BF97-C62EF648FAD6}" sibTransId="{74677646-2100-46B7-8370-101E8982004D}"/>
    <dgm:cxn modelId="{18BE215D-B68E-4AF8-9690-B60E1772AD7C}" type="presOf" srcId="{B2BE14E2-441E-4E3D-84CD-7C2544797084}" destId="{BA7FDEEC-A425-4FB0-8E0F-2A25F0B83C5B}" srcOrd="0" destOrd="0" presId="urn:microsoft.com/office/officeart/2005/8/layout/default"/>
    <dgm:cxn modelId="{CB573B5E-6CC6-40F7-A90D-E05A525F64A6}" type="presOf" srcId="{3F38C88F-C41E-4B18-BE8A-4535FB2993E3}" destId="{DF54CBE3-8859-4F3B-9A8A-3F34E8467C96}" srcOrd="0" destOrd="1" presId="urn:microsoft.com/office/officeart/2005/8/layout/default"/>
    <dgm:cxn modelId="{32F6FF60-6D0A-4DEC-B462-B3BDD6205FE6}" type="presOf" srcId="{0058B54C-6623-477F-A3B1-76FF204342E9}" destId="{DF54CBE3-8859-4F3B-9A8A-3F34E8467C96}" srcOrd="0" destOrd="7" presId="urn:microsoft.com/office/officeart/2005/8/layout/default"/>
    <dgm:cxn modelId="{2C8EAC67-CFB7-4BB2-A0EF-EE0E9892843B}" type="presOf" srcId="{60983506-1CED-45A0-A525-0CEC91509CA1}" destId="{DF54CBE3-8859-4F3B-9A8A-3F34E8467C96}" srcOrd="0" destOrd="5" presId="urn:microsoft.com/office/officeart/2005/8/layout/default"/>
    <dgm:cxn modelId="{FC65E16C-283D-4D09-B2BE-1E87A2489D22}" srcId="{C4BEB00E-B60C-40DA-B438-71195711A847}" destId="{60983506-1CED-45A0-A525-0CEC91509CA1}" srcOrd="4" destOrd="0" parTransId="{BDE4057E-EC9D-4792-BDC7-970674E57EAF}" sibTransId="{092FBDEF-F296-4F45-9D60-2E231EBA3317}"/>
    <dgm:cxn modelId="{0825CD72-B751-4B96-AE89-232EA4A034AD}" type="presOf" srcId="{A670AD4F-A55C-4270-919B-EB5FC494F40A}" destId="{DF54CBE3-8859-4F3B-9A8A-3F34E8467C96}" srcOrd="0" destOrd="6" presId="urn:microsoft.com/office/officeart/2005/8/layout/default"/>
    <dgm:cxn modelId="{BAECE08E-4B95-4C5C-8950-F4C147E8EB4D}" srcId="{C4BEB00E-B60C-40DA-B438-71195711A847}" destId="{5467375F-9834-4AE9-AF6A-F966DE22CA9F}" srcOrd="2" destOrd="0" parTransId="{7A1E57FF-089F-4598-AE09-160C110C5813}" sibTransId="{8489DE63-FE62-4992-8B04-6D6EBA25C0EA}"/>
    <dgm:cxn modelId="{E00123A1-EFB2-405F-A65F-6892AF4E4252}" srcId="{C4BEB00E-B60C-40DA-B438-71195711A847}" destId="{A670AD4F-A55C-4270-919B-EB5FC494F40A}" srcOrd="5" destOrd="0" parTransId="{220157CB-0850-4C30-AE7F-5E10D9D6EE73}" sibTransId="{10849A65-04C5-405B-8DBF-7CAF18246A65}"/>
    <dgm:cxn modelId="{B478B2B3-DE1D-4977-8FEC-9630D63DF3CF}" srcId="{C4BEB00E-B60C-40DA-B438-71195711A847}" destId="{874BE23C-8193-4A67-A4AF-B8E10062AAFB}" srcOrd="3" destOrd="0" parTransId="{9387BD24-22C8-4FB8-97A4-DD6ECD27D10C}" sibTransId="{FDD01784-5BFF-4C6F-A43A-73FCA466C756}"/>
    <dgm:cxn modelId="{593559B9-EFC6-4F4D-A491-571796BBB167}" type="presOf" srcId="{66D542FD-140A-4A1B-A4C0-70337E23668A}" destId="{DF54CBE3-8859-4F3B-9A8A-3F34E8467C96}" srcOrd="0" destOrd="2" presId="urn:microsoft.com/office/officeart/2005/8/layout/default"/>
    <dgm:cxn modelId="{E2460ABF-5A0F-48BC-954F-2D592BDAD10C}" type="presOf" srcId="{874BE23C-8193-4A67-A4AF-B8E10062AAFB}" destId="{DF54CBE3-8859-4F3B-9A8A-3F34E8467C96}" srcOrd="0" destOrd="4" presId="urn:microsoft.com/office/officeart/2005/8/layout/default"/>
    <dgm:cxn modelId="{10C563D0-42F8-4B7F-8301-22AC30A9FDC5}" srcId="{C4BEB00E-B60C-40DA-B438-71195711A847}" destId="{66D542FD-140A-4A1B-A4C0-70337E23668A}" srcOrd="1" destOrd="0" parTransId="{4AB81211-7009-4489-9179-B1B95D0E3DC4}" sibTransId="{E6102BBA-A9EA-4F5D-BB84-43C30321182D}"/>
    <dgm:cxn modelId="{087660F2-7888-4E1B-9BFF-1310BD61243E}" type="presOf" srcId="{5467375F-9834-4AE9-AF6A-F966DE22CA9F}" destId="{DF54CBE3-8859-4F3B-9A8A-3F34E8467C96}" srcOrd="0" destOrd="3" presId="urn:microsoft.com/office/officeart/2005/8/layout/default"/>
    <dgm:cxn modelId="{765D48FC-0A58-4E3A-8B27-8E89CDBAEEF9}" srcId="{C4BEB00E-B60C-40DA-B438-71195711A847}" destId="{0058B54C-6623-477F-A3B1-76FF204342E9}" srcOrd="6" destOrd="0" parTransId="{10147593-BEBB-47D7-9B3C-991FD9AB0A51}" sibTransId="{2537464C-70B8-48E0-840F-A134F75B3FDE}"/>
    <dgm:cxn modelId="{1FFFA4FC-B760-4A5F-979F-0F698463DCDF}" type="presOf" srcId="{C4BEB00E-B60C-40DA-B438-71195711A847}" destId="{DF54CBE3-8859-4F3B-9A8A-3F34E8467C96}" srcOrd="0" destOrd="0" presId="urn:microsoft.com/office/officeart/2005/8/layout/default"/>
    <dgm:cxn modelId="{FE5B92E1-A267-44C5-BA2B-A63ECA64D82A}" type="presParOf" srcId="{BA7FDEEC-A425-4FB0-8E0F-2A25F0B83C5B}" destId="{DF54CBE3-8859-4F3B-9A8A-3F34E8467C96}"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935A49-E6A4-4ED8-A5A9-7658E57446D8}"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271BE5E4-9D9B-41B9-B60A-54E9B234B7B3}">
      <dgm:prSet/>
      <dgm:spPr/>
      <dgm:t>
        <a:bodyPr/>
        <a:lstStyle/>
        <a:p>
          <a:r>
            <a:rPr lang="en-GB" b="1" i="0"/>
            <a:t>Centralized Collaboration</a:t>
          </a:r>
          <a:endParaRPr lang="en-US"/>
        </a:p>
      </dgm:t>
    </dgm:pt>
    <dgm:pt modelId="{FD7764CF-FE28-456B-A242-2861F5C62BCC}" type="parTrans" cxnId="{E7FBC6D2-5A53-4DC9-B8E0-C8B9FE1A84A5}">
      <dgm:prSet/>
      <dgm:spPr/>
      <dgm:t>
        <a:bodyPr/>
        <a:lstStyle/>
        <a:p>
          <a:endParaRPr lang="en-US"/>
        </a:p>
      </dgm:t>
    </dgm:pt>
    <dgm:pt modelId="{AFE46C6F-81D3-4036-9FFA-C7C16314FAB6}" type="sibTrans" cxnId="{E7FBC6D2-5A53-4DC9-B8E0-C8B9FE1A84A5}">
      <dgm:prSet/>
      <dgm:spPr/>
      <dgm:t>
        <a:bodyPr/>
        <a:lstStyle/>
        <a:p>
          <a:endParaRPr lang="en-US"/>
        </a:p>
      </dgm:t>
    </dgm:pt>
    <dgm:pt modelId="{8DABFC15-21D5-4F50-AFD9-B60B750F6B96}">
      <dgm:prSet/>
      <dgm:spPr/>
      <dgm:t>
        <a:bodyPr/>
        <a:lstStyle/>
        <a:p>
          <a:r>
            <a:rPr lang="en-GB" b="0" i="0"/>
            <a:t>Microsoft Teams consolidates communication, meetings, files, and project updates into a single hub, reducing the need to switch between multiple apps and tools. Employees can organize work by teams, projects, or topics using dedicated channels, keeping conversations focused and documents easily accessible Private channels allow sensitive information to remain secure while still enabling collaboration among authorized members.</a:t>
          </a:r>
          <a:endParaRPr lang="en-US"/>
        </a:p>
      </dgm:t>
    </dgm:pt>
    <dgm:pt modelId="{66277D80-391E-45E9-8750-A98AE2504877}" type="parTrans" cxnId="{B7A7DC51-E01E-4C1B-8595-93845BF0FA16}">
      <dgm:prSet/>
      <dgm:spPr/>
      <dgm:t>
        <a:bodyPr/>
        <a:lstStyle/>
        <a:p>
          <a:endParaRPr lang="en-US"/>
        </a:p>
      </dgm:t>
    </dgm:pt>
    <dgm:pt modelId="{15F6BCBC-3462-4BC2-83E4-DCA0A0C7232B}" type="sibTrans" cxnId="{B7A7DC51-E01E-4C1B-8595-93845BF0FA16}">
      <dgm:prSet/>
      <dgm:spPr/>
      <dgm:t>
        <a:bodyPr/>
        <a:lstStyle/>
        <a:p>
          <a:endParaRPr lang="en-US"/>
        </a:p>
      </dgm:t>
    </dgm:pt>
    <dgm:pt modelId="{1189292D-30D1-402B-9ED5-C18C7C99985D}" type="pres">
      <dgm:prSet presAssocID="{A9935A49-E6A4-4ED8-A5A9-7658E57446D8}" presName="Name0" presStyleCnt="0">
        <dgm:presLayoutVars>
          <dgm:dir/>
          <dgm:resizeHandles val="exact"/>
        </dgm:presLayoutVars>
      </dgm:prSet>
      <dgm:spPr/>
    </dgm:pt>
    <dgm:pt modelId="{27F18BCF-5EDA-4558-BD1B-1C3D9773F481}" type="pres">
      <dgm:prSet presAssocID="{271BE5E4-9D9B-41B9-B60A-54E9B234B7B3}" presName="node" presStyleLbl="node1" presStyleIdx="0" presStyleCnt="2">
        <dgm:presLayoutVars>
          <dgm:bulletEnabled val="1"/>
        </dgm:presLayoutVars>
      </dgm:prSet>
      <dgm:spPr/>
    </dgm:pt>
    <dgm:pt modelId="{F7946989-A9F9-4E72-9B3C-E395990D990A}" type="pres">
      <dgm:prSet presAssocID="{AFE46C6F-81D3-4036-9FFA-C7C16314FAB6}" presName="sibTrans" presStyleLbl="sibTrans2D1" presStyleIdx="0" presStyleCnt="1"/>
      <dgm:spPr/>
    </dgm:pt>
    <dgm:pt modelId="{2FB3DF78-92E5-4274-ABA6-2D10D10C69E4}" type="pres">
      <dgm:prSet presAssocID="{AFE46C6F-81D3-4036-9FFA-C7C16314FAB6}" presName="connectorText" presStyleLbl="sibTrans2D1" presStyleIdx="0" presStyleCnt="1"/>
      <dgm:spPr/>
    </dgm:pt>
    <dgm:pt modelId="{3262C1F6-491D-4032-806F-0D99510677C1}" type="pres">
      <dgm:prSet presAssocID="{8DABFC15-21D5-4F50-AFD9-B60B750F6B96}" presName="node" presStyleLbl="node1" presStyleIdx="1" presStyleCnt="2">
        <dgm:presLayoutVars>
          <dgm:bulletEnabled val="1"/>
        </dgm:presLayoutVars>
      </dgm:prSet>
      <dgm:spPr/>
    </dgm:pt>
  </dgm:ptLst>
  <dgm:cxnLst>
    <dgm:cxn modelId="{10CB0417-1856-4402-A278-73125DD8FC7C}" type="presOf" srcId="{271BE5E4-9D9B-41B9-B60A-54E9B234B7B3}" destId="{27F18BCF-5EDA-4558-BD1B-1C3D9773F481}" srcOrd="0" destOrd="0" presId="urn:microsoft.com/office/officeart/2005/8/layout/process1"/>
    <dgm:cxn modelId="{EBE3A324-1A33-4359-9454-EC19B9693499}" type="presOf" srcId="{A9935A49-E6A4-4ED8-A5A9-7658E57446D8}" destId="{1189292D-30D1-402B-9ED5-C18C7C99985D}" srcOrd="0" destOrd="0" presId="urn:microsoft.com/office/officeart/2005/8/layout/process1"/>
    <dgm:cxn modelId="{93AE8F4E-362E-49C3-AAFC-81B1F103590C}" type="presOf" srcId="{AFE46C6F-81D3-4036-9FFA-C7C16314FAB6}" destId="{2FB3DF78-92E5-4274-ABA6-2D10D10C69E4}" srcOrd="1" destOrd="0" presId="urn:microsoft.com/office/officeart/2005/8/layout/process1"/>
    <dgm:cxn modelId="{78CF7A50-25C0-422B-84D6-B9F9D8899C40}" type="presOf" srcId="{8DABFC15-21D5-4F50-AFD9-B60B750F6B96}" destId="{3262C1F6-491D-4032-806F-0D99510677C1}" srcOrd="0" destOrd="0" presId="urn:microsoft.com/office/officeart/2005/8/layout/process1"/>
    <dgm:cxn modelId="{B7A7DC51-E01E-4C1B-8595-93845BF0FA16}" srcId="{A9935A49-E6A4-4ED8-A5A9-7658E57446D8}" destId="{8DABFC15-21D5-4F50-AFD9-B60B750F6B96}" srcOrd="1" destOrd="0" parTransId="{66277D80-391E-45E9-8750-A98AE2504877}" sibTransId="{15F6BCBC-3462-4BC2-83E4-DCA0A0C7232B}"/>
    <dgm:cxn modelId="{A76332A4-84F1-4835-888C-432478092029}" type="presOf" srcId="{AFE46C6F-81D3-4036-9FFA-C7C16314FAB6}" destId="{F7946989-A9F9-4E72-9B3C-E395990D990A}" srcOrd="0" destOrd="0" presId="urn:microsoft.com/office/officeart/2005/8/layout/process1"/>
    <dgm:cxn modelId="{E7FBC6D2-5A53-4DC9-B8E0-C8B9FE1A84A5}" srcId="{A9935A49-E6A4-4ED8-A5A9-7658E57446D8}" destId="{271BE5E4-9D9B-41B9-B60A-54E9B234B7B3}" srcOrd="0" destOrd="0" parTransId="{FD7764CF-FE28-456B-A242-2861F5C62BCC}" sibTransId="{AFE46C6F-81D3-4036-9FFA-C7C16314FAB6}"/>
    <dgm:cxn modelId="{8BCE104B-DBDD-4DFA-AA69-C018675980F6}" type="presParOf" srcId="{1189292D-30D1-402B-9ED5-C18C7C99985D}" destId="{27F18BCF-5EDA-4558-BD1B-1C3D9773F481}" srcOrd="0" destOrd="0" presId="urn:microsoft.com/office/officeart/2005/8/layout/process1"/>
    <dgm:cxn modelId="{453010C9-323D-4212-A447-492F4425CA68}" type="presParOf" srcId="{1189292D-30D1-402B-9ED5-C18C7C99985D}" destId="{F7946989-A9F9-4E72-9B3C-E395990D990A}" srcOrd="1" destOrd="0" presId="urn:microsoft.com/office/officeart/2005/8/layout/process1"/>
    <dgm:cxn modelId="{7A208264-DACD-44CB-98E3-AA90F1D5DDC0}" type="presParOf" srcId="{F7946989-A9F9-4E72-9B3C-E395990D990A}" destId="{2FB3DF78-92E5-4274-ABA6-2D10D10C69E4}" srcOrd="0" destOrd="0" presId="urn:microsoft.com/office/officeart/2005/8/layout/process1"/>
    <dgm:cxn modelId="{D6758F5C-B8EA-48C9-A85F-60B0743498B1}" type="presParOf" srcId="{1189292D-30D1-402B-9ED5-C18C7C99985D}" destId="{3262C1F6-491D-4032-806F-0D99510677C1}"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E078AC7-B2EA-4E50-8996-AC7056A26690}"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869677F8-1471-4F5B-AD5F-1D58E426FFD3}">
      <dgm:prSet/>
      <dgm:spPr/>
      <dgm:t>
        <a:bodyPr/>
        <a:lstStyle/>
        <a:p>
          <a:r>
            <a:rPr lang="en-GB"/>
            <a:t>I</a:t>
          </a:r>
          <a:r>
            <a:rPr lang="en-GB" b="1"/>
            <a:t>ntegrated Communication Tools</a:t>
          </a:r>
          <a:endParaRPr lang="en-US"/>
        </a:p>
      </dgm:t>
    </dgm:pt>
    <dgm:pt modelId="{4B05264B-16EE-4937-8705-35C6BA86E688}" type="parTrans" cxnId="{60B2D0E5-C7B8-4EB8-8107-D21F5D48CDA2}">
      <dgm:prSet/>
      <dgm:spPr/>
      <dgm:t>
        <a:bodyPr/>
        <a:lstStyle/>
        <a:p>
          <a:endParaRPr lang="en-US"/>
        </a:p>
      </dgm:t>
    </dgm:pt>
    <dgm:pt modelId="{6B15DEB6-8940-44A9-8905-DA3A65E8148E}" type="sibTrans" cxnId="{60B2D0E5-C7B8-4EB8-8107-D21F5D48CDA2}">
      <dgm:prSet/>
      <dgm:spPr/>
      <dgm:t>
        <a:bodyPr/>
        <a:lstStyle/>
        <a:p>
          <a:endParaRPr lang="en-US"/>
        </a:p>
      </dgm:t>
    </dgm:pt>
    <dgm:pt modelId="{4467A8D3-F424-4E51-93EA-63D998E49A0E}">
      <dgm:prSet/>
      <dgm:spPr/>
      <dgm:t>
        <a:bodyPr/>
        <a:lstStyle/>
        <a:p>
          <a:r>
            <a:rPr lang="en-GB"/>
            <a:t>Teams offers real-time chat, video calls, and threaded discussions, which significantly reduce email overload and improve response times  Microsoft+1. Features like @mentions, urgent message notifications, and meeting scheduling directly within the platform streamline communication and ensure important messages are not missed.</a:t>
          </a:r>
          <a:endParaRPr lang="en-US"/>
        </a:p>
      </dgm:t>
    </dgm:pt>
    <dgm:pt modelId="{DD439431-EEAE-4A89-BCDE-66A73D005351}" type="parTrans" cxnId="{C0AA7FD8-C1D8-44A4-B63A-4A8D521F3A36}">
      <dgm:prSet/>
      <dgm:spPr/>
      <dgm:t>
        <a:bodyPr/>
        <a:lstStyle/>
        <a:p>
          <a:endParaRPr lang="en-US"/>
        </a:p>
      </dgm:t>
    </dgm:pt>
    <dgm:pt modelId="{D7E7E205-E3E7-4D96-906E-BE1528943926}" type="sibTrans" cxnId="{C0AA7FD8-C1D8-44A4-B63A-4A8D521F3A36}">
      <dgm:prSet/>
      <dgm:spPr/>
      <dgm:t>
        <a:bodyPr/>
        <a:lstStyle/>
        <a:p>
          <a:endParaRPr lang="en-US"/>
        </a:p>
      </dgm:t>
    </dgm:pt>
    <dgm:pt modelId="{ECABE230-8F8F-4551-8D17-6CBAF35499E2}" type="pres">
      <dgm:prSet presAssocID="{BE078AC7-B2EA-4E50-8996-AC7056A26690}" presName="Name0" presStyleCnt="0">
        <dgm:presLayoutVars>
          <dgm:dir/>
          <dgm:animLvl val="lvl"/>
          <dgm:resizeHandles val="exact"/>
        </dgm:presLayoutVars>
      </dgm:prSet>
      <dgm:spPr/>
    </dgm:pt>
    <dgm:pt modelId="{38BC0262-B9F3-4C12-A7F6-005A0EC00F55}" type="pres">
      <dgm:prSet presAssocID="{4467A8D3-F424-4E51-93EA-63D998E49A0E}" presName="boxAndChildren" presStyleCnt="0"/>
      <dgm:spPr/>
    </dgm:pt>
    <dgm:pt modelId="{3CCED424-933A-47B7-AB7C-0C679E96E8A2}" type="pres">
      <dgm:prSet presAssocID="{4467A8D3-F424-4E51-93EA-63D998E49A0E}" presName="parentTextBox" presStyleLbl="node1" presStyleIdx="0" presStyleCnt="2"/>
      <dgm:spPr/>
    </dgm:pt>
    <dgm:pt modelId="{95E17F5D-F490-4D55-811E-C33006AF3FF9}" type="pres">
      <dgm:prSet presAssocID="{6B15DEB6-8940-44A9-8905-DA3A65E8148E}" presName="sp" presStyleCnt="0"/>
      <dgm:spPr/>
    </dgm:pt>
    <dgm:pt modelId="{9B9ED149-C98A-4A90-8657-4EF542F58DBA}" type="pres">
      <dgm:prSet presAssocID="{869677F8-1471-4F5B-AD5F-1D58E426FFD3}" presName="arrowAndChildren" presStyleCnt="0"/>
      <dgm:spPr/>
    </dgm:pt>
    <dgm:pt modelId="{4F71E2E7-33E3-47FE-8797-83B991A29E8B}" type="pres">
      <dgm:prSet presAssocID="{869677F8-1471-4F5B-AD5F-1D58E426FFD3}" presName="parentTextArrow" presStyleLbl="node1" presStyleIdx="1" presStyleCnt="2"/>
      <dgm:spPr/>
    </dgm:pt>
  </dgm:ptLst>
  <dgm:cxnLst>
    <dgm:cxn modelId="{39DC9E49-199E-47DF-B9DF-2EA47A19F295}" type="presOf" srcId="{869677F8-1471-4F5B-AD5F-1D58E426FFD3}" destId="{4F71E2E7-33E3-47FE-8797-83B991A29E8B}" srcOrd="0" destOrd="0" presId="urn:microsoft.com/office/officeart/2005/8/layout/process4"/>
    <dgm:cxn modelId="{03509FAF-3B40-430C-8D1C-200A7B18E81B}" type="presOf" srcId="{BE078AC7-B2EA-4E50-8996-AC7056A26690}" destId="{ECABE230-8F8F-4551-8D17-6CBAF35499E2}" srcOrd="0" destOrd="0" presId="urn:microsoft.com/office/officeart/2005/8/layout/process4"/>
    <dgm:cxn modelId="{C0AA7FD8-C1D8-44A4-B63A-4A8D521F3A36}" srcId="{BE078AC7-B2EA-4E50-8996-AC7056A26690}" destId="{4467A8D3-F424-4E51-93EA-63D998E49A0E}" srcOrd="1" destOrd="0" parTransId="{DD439431-EEAE-4A89-BCDE-66A73D005351}" sibTransId="{D7E7E205-E3E7-4D96-906E-BE1528943926}"/>
    <dgm:cxn modelId="{60B2D0E5-C7B8-4EB8-8107-D21F5D48CDA2}" srcId="{BE078AC7-B2EA-4E50-8996-AC7056A26690}" destId="{869677F8-1471-4F5B-AD5F-1D58E426FFD3}" srcOrd="0" destOrd="0" parTransId="{4B05264B-16EE-4937-8705-35C6BA86E688}" sibTransId="{6B15DEB6-8940-44A9-8905-DA3A65E8148E}"/>
    <dgm:cxn modelId="{C3D660E8-C415-48D3-BCEE-998F4F4ED104}" type="presOf" srcId="{4467A8D3-F424-4E51-93EA-63D998E49A0E}" destId="{3CCED424-933A-47B7-AB7C-0C679E96E8A2}" srcOrd="0" destOrd="0" presId="urn:microsoft.com/office/officeart/2005/8/layout/process4"/>
    <dgm:cxn modelId="{4A17D849-2EC6-4BC9-A47A-620C30C74AD8}" type="presParOf" srcId="{ECABE230-8F8F-4551-8D17-6CBAF35499E2}" destId="{38BC0262-B9F3-4C12-A7F6-005A0EC00F55}" srcOrd="0" destOrd="0" presId="urn:microsoft.com/office/officeart/2005/8/layout/process4"/>
    <dgm:cxn modelId="{5FB10AA8-2D39-4DF4-8EA0-6D01848AA612}" type="presParOf" srcId="{38BC0262-B9F3-4C12-A7F6-005A0EC00F55}" destId="{3CCED424-933A-47B7-AB7C-0C679E96E8A2}" srcOrd="0" destOrd="0" presId="urn:microsoft.com/office/officeart/2005/8/layout/process4"/>
    <dgm:cxn modelId="{8A5CBF70-3EF4-49FF-9150-181D53E807CF}" type="presParOf" srcId="{ECABE230-8F8F-4551-8D17-6CBAF35499E2}" destId="{95E17F5D-F490-4D55-811E-C33006AF3FF9}" srcOrd="1" destOrd="0" presId="urn:microsoft.com/office/officeart/2005/8/layout/process4"/>
    <dgm:cxn modelId="{EFA4FE4D-FA63-4C4C-B50B-92CE56FA3B9A}" type="presParOf" srcId="{ECABE230-8F8F-4551-8D17-6CBAF35499E2}" destId="{9B9ED149-C98A-4A90-8657-4EF542F58DBA}" srcOrd="2" destOrd="0" presId="urn:microsoft.com/office/officeart/2005/8/layout/process4"/>
    <dgm:cxn modelId="{C397D220-B5AA-44F8-A14A-E8C7C1A90622}" type="presParOf" srcId="{9B9ED149-C98A-4A90-8657-4EF542F58DBA}" destId="{4F71E2E7-33E3-47FE-8797-83B991A29E8B}"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59E675-FEEF-42B2-95AE-33DFC40DB213}">
      <dsp:nvSpPr>
        <dsp:cNvPr id="0" name=""/>
        <dsp:cNvSpPr/>
      </dsp:nvSpPr>
      <dsp:spPr>
        <a:xfrm>
          <a:off x="1549679" y="216005"/>
          <a:ext cx="1944000" cy="1944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2D6BBE4-8154-434A-9CCD-057692C6A974}">
      <dsp:nvSpPr>
        <dsp:cNvPr id="0" name=""/>
        <dsp:cNvSpPr/>
      </dsp:nvSpPr>
      <dsp:spPr>
        <a:xfrm>
          <a:off x="361679" y="2630154"/>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b="0" i="0" kern="1200"/>
            <a:t>TASK: STAFF COMMUNICATION</a:t>
          </a:r>
          <a:endParaRPr lang="en-US" sz="2700" kern="1200"/>
        </a:p>
      </dsp:txBody>
      <dsp:txXfrm>
        <a:off x="361679" y="2630154"/>
        <a:ext cx="4320000" cy="720000"/>
      </dsp:txXfrm>
    </dsp:sp>
    <dsp:sp modelId="{B9C3675C-BDA5-4D74-86CC-EF532B4C2EED}">
      <dsp:nvSpPr>
        <dsp:cNvPr id="0" name=""/>
        <dsp:cNvSpPr/>
      </dsp:nvSpPr>
      <dsp:spPr>
        <a:xfrm>
          <a:off x="6625679" y="216005"/>
          <a:ext cx="1944000" cy="1944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9AF0A06-6E38-4782-82CC-2BB63F2D4311}">
      <dsp:nvSpPr>
        <dsp:cNvPr id="0" name=""/>
        <dsp:cNvSpPr/>
      </dsp:nvSpPr>
      <dsp:spPr>
        <a:xfrm>
          <a:off x="5437679" y="2630154"/>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b="0" i="0" kern="1200"/>
            <a:t>TOOL: MICROSOFT TEAMS</a:t>
          </a:r>
          <a:endParaRPr lang="en-US" sz="2700" kern="1200"/>
        </a:p>
      </dsp:txBody>
      <dsp:txXfrm>
        <a:off x="5437679" y="2630154"/>
        <a:ext cx="432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54CBE3-8859-4F3B-9A8A-3F34E8467C96}">
      <dsp:nvSpPr>
        <dsp:cNvPr id="0" name=""/>
        <dsp:cNvSpPr/>
      </dsp:nvSpPr>
      <dsp:spPr>
        <a:xfrm>
          <a:off x="2090082" y="1321"/>
          <a:ext cx="5939194" cy="3563516"/>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b="1" i="0" kern="1200"/>
            <a:t>Tool: Suitability and Efficiency</a:t>
          </a:r>
          <a:endParaRPr lang="en-US" sz="3000" kern="1200"/>
        </a:p>
        <a:p>
          <a:pPr marL="228600" lvl="1" indent="-228600" algn="l" defTabSz="1022350">
            <a:lnSpc>
              <a:spcPct val="90000"/>
            </a:lnSpc>
            <a:spcBef>
              <a:spcPct val="0"/>
            </a:spcBef>
            <a:spcAft>
              <a:spcPct val="15000"/>
            </a:spcAft>
            <a:buChar char="•"/>
          </a:pPr>
          <a:r>
            <a:rPr lang="en-GB" sz="2300" b="1" i="0" kern="1200"/>
            <a:t>Workplace collaboration</a:t>
          </a:r>
          <a:endParaRPr lang="en-US" sz="2300" kern="1200"/>
        </a:p>
        <a:p>
          <a:pPr marL="228600" lvl="1" indent="-228600" algn="l" defTabSz="1022350">
            <a:lnSpc>
              <a:spcPct val="90000"/>
            </a:lnSpc>
            <a:spcBef>
              <a:spcPct val="0"/>
            </a:spcBef>
            <a:spcAft>
              <a:spcPct val="15000"/>
            </a:spcAft>
            <a:buChar char="•"/>
          </a:pPr>
          <a:r>
            <a:rPr lang="en-GB" sz="2300" b="1" i="0" kern="1200"/>
            <a:t>Communication</a:t>
          </a:r>
          <a:endParaRPr lang="en-US" sz="2300" kern="1200"/>
        </a:p>
        <a:p>
          <a:pPr marL="228600" lvl="1" indent="-228600" algn="l" defTabSz="1022350">
            <a:lnSpc>
              <a:spcPct val="90000"/>
            </a:lnSpc>
            <a:spcBef>
              <a:spcPct val="0"/>
            </a:spcBef>
            <a:spcAft>
              <a:spcPct val="15000"/>
            </a:spcAft>
            <a:buChar char="•"/>
          </a:pPr>
          <a:r>
            <a:rPr lang="en-GB" sz="2300" b="1" i="0" kern="1200"/>
            <a:t>Productivity</a:t>
          </a:r>
          <a:endParaRPr lang="en-US" sz="2300" kern="1200"/>
        </a:p>
        <a:p>
          <a:pPr marL="228600" lvl="1" indent="-228600" algn="l" defTabSz="1022350">
            <a:lnSpc>
              <a:spcPct val="90000"/>
            </a:lnSpc>
            <a:spcBef>
              <a:spcPct val="0"/>
            </a:spcBef>
            <a:spcAft>
              <a:spcPct val="15000"/>
            </a:spcAft>
            <a:buChar char="•"/>
          </a:pPr>
          <a:r>
            <a:rPr lang="en-GB" sz="2300" b="1" i="0" kern="1200"/>
            <a:t>Centralized chatting</a:t>
          </a:r>
          <a:endParaRPr lang="en-US" sz="2300" kern="1200"/>
        </a:p>
        <a:p>
          <a:pPr marL="228600" lvl="1" indent="-228600" algn="l" defTabSz="1022350">
            <a:lnSpc>
              <a:spcPct val="90000"/>
            </a:lnSpc>
            <a:spcBef>
              <a:spcPct val="0"/>
            </a:spcBef>
            <a:spcAft>
              <a:spcPct val="15000"/>
            </a:spcAft>
            <a:buChar char="•"/>
          </a:pPr>
          <a:r>
            <a:rPr lang="en-GB" sz="2300" b="1" i="0" kern="1200"/>
            <a:t>Meetings</a:t>
          </a:r>
          <a:endParaRPr lang="en-US" sz="2300" kern="1200"/>
        </a:p>
        <a:p>
          <a:pPr marL="228600" lvl="1" indent="-228600" algn="l" defTabSz="1022350">
            <a:lnSpc>
              <a:spcPct val="90000"/>
            </a:lnSpc>
            <a:spcBef>
              <a:spcPct val="0"/>
            </a:spcBef>
            <a:spcAft>
              <a:spcPct val="15000"/>
            </a:spcAft>
            <a:buChar char="•"/>
          </a:pPr>
          <a:r>
            <a:rPr lang="en-GB" sz="2300" b="1" i="0" kern="1200"/>
            <a:t>File sharing, and</a:t>
          </a:r>
          <a:endParaRPr lang="en-US" sz="2300" kern="1200"/>
        </a:p>
        <a:p>
          <a:pPr marL="228600" lvl="1" indent="-228600" algn="l" defTabSz="1022350">
            <a:lnSpc>
              <a:spcPct val="90000"/>
            </a:lnSpc>
            <a:spcBef>
              <a:spcPct val="0"/>
            </a:spcBef>
            <a:spcAft>
              <a:spcPct val="15000"/>
            </a:spcAft>
            <a:buChar char="•"/>
          </a:pPr>
          <a:r>
            <a:rPr lang="en-GB" sz="2300" b="1" i="0" kern="1200"/>
            <a:t>Workflow tools in one secure platform.</a:t>
          </a:r>
          <a:endParaRPr lang="en-US" sz="2300" kern="1200"/>
        </a:p>
      </dsp:txBody>
      <dsp:txXfrm>
        <a:off x="2090082" y="1321"/>
        <a:ext cx="5939194" cy="35635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F18BCF-5EDA-4558-BD1B-1C3D9773F481}">
      <dsp:nvSpPr>
        <dsp:cNvPr id="0" name=""/>
        <dsp:cNvSpPr/>
      </dsp:nvSpPr>
      <dsp:spPr>
        <a:xfrm>
          <a:off x="1976" y="44494"/>
          <a:ext cx="4214752" cy="347717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Centralized Collaboration</a:t>
          </a:r>
          <a:endParaRPr lang="en-US" sz="1800" kern="1200"/>
        </a:p>
      </dsp:txBody>
      <dsp:txXfrm>
        <a:off x="103819" y="146337"/>
        <a:ext cx="4011066" cy="3273485"/>
      </dsp:txXfrm>
    </dsp:sp>
    <dsp:sp modelId="{F7946989-A9F9-4E72-9B3C-E395990D990A}">
      <dsp:nvSpPr>
        <dsp:cNvPr id="0" name=""/>
        <dsp:cNvSpPr/>
      </dsp:nvSpPr>
      <dsp:spPr>
        <a:xfrm>
          <a:off x="4638204" y="1260450"/>
          <a:ext cx="893527" cy="1045258"/>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4638204" y="1469502"/>
        <a:ext cx="625469" cy="627154"/>
      </dsp:txXfrm>
    </dsp:sp>
    <dsp:sp modelId="{3262C1F6-491D-4032-806F-0D99510677C1}">
      <dsp:nvSpPr>
        <dsp:cNvPr id="0" name=""/>
        <dsp:cNvSpPr/>
      </dsp:nvSpPr>
      <dsp:spPr>
        <a:xfrm>
          <a:off x="5902630" y="44494"/>
          <a:ext cx="4214752" cy="3477171"/>
        </a:xfrm>
        <a:prstGeom prst="roundRect">
          <a:avLst>
            <a:gd name="adj" fmla="val 10000"/>
          </a:avLst>
        </a:prstGeom>
        <a:solidFill>
          <a:schemeClr val="accent2">
            <a:hueOff val="6443614"/>
            <a:satOff val="-18493"/>
            <a:lumOff val="-2960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a:t>Microsoft Teams consolidates communication, meetings, files, and project updates into a single hub, reducing the need to switch between multiple apps and tools. Employees can organize work by teams, projects, or topics using dedicated channels, keeping conversations focused and documents easily accessible Private channels allow sensitive information to remain secure while still enabling collaboration among authorized members.</a:t>
          </a:r>
          <a:endParaRPr lang="en-US" sz="1800" kern="1200"/>
        </a:p>
      </dsp:txBody>
      <dsp:txXfrm>
        <a:off x="6004473" y="146337"/>
        <a:ext cx="4011066" cy="32734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ED424-933A-47B7-AB7C-0C679E96E8A2}">
      <dsp:nvSpPr>
        <dsp:cNvPr id="0" name=""/>
        <dsp:cNvSpPr/>
      </dsp:nvSpPr>
      <dsp:spPr>
        <a:xfrm>
          <a:off x="0" y="2152366"/>
          <a:ext cx="10119359" cy="141218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Teams offers real-time chat, video calls, and threaded discussions, which significantly reduce email overload and improve response times  Microsoft+1. Features like @mentions, urgent message notifications, and meeting scheduling directly within the platform streamline communication and ensure important messages are not missed.</a:t>
          </a:r>
          <a:endParaRPr lang="en-US" sz="2000" kern="1200"/>
        </a:p>
      </dsp:txBody>
      <dsp:txXfrm>
        <a:off x="0" y="2152366"/>
        <a:ext cx="10119359" cy="1412185"/>
      </dsp:txXfrm>
    </dsp:sp>
    <dsp:sp modelId="{4F71E2E7-33E3-47FE-8797-83B991A29E8B}">
      <dsp:nvSpPr>
        <dsp:cNvPr id="0" name=""/>
        <dsp:cNvSpPr/>
      </dsp:nvSpPr>
      <dsp:spPr>
        <a:xfrm rot="10800000">
          <a:off x="0" y="1608"/>
          <a:ext cx="10119359" cy="2171941"/>
        </a:xfrm>
        <a:prstGeom prst="upArrowCallout">
          <a:avLst/>
        </a:prstGeom>
        <a:solidFill>
          <a:schemeClr val="accent2">
            <a:hueOff val="6443614"/>
            <a:satOff val="-18493"/>
            <a:lumOff val="-2960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I</a:t>
          </a:r>
          <a:r>
            <a:rPr lang="en-GB" sz="2000" b="1" kern="1200"/>
            <a:t>ntegrated Communication Tools</a:t>
          </a:r>
          <a:endParaRPr lang="en-US" sz="2000" kern="1200"/>
        </a:p>
      </dsp:txBody>
      <dsp:txXfrm rot="10800000">
        <a:off x="0" y="1608"/>
        <a:ext cx="10119359" cy="1411262"/>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3" name="Google Shape;10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8" name="Google Shape;10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8" name="Google Shape;11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ed7486cae5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3" name="Google Shape;133;g3ed7486cae5_0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g3ed7486cae5_0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ed7486cae5_0_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3ed7486cae5_0_2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g3ed7486cae5_0_2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chemeClr val="dk1"/>
              </a:buClr>
              <a:buSzPts val="2000"/>
              <a:buNone/>
              <a:defRPr sz="2000">
                <a:solidFill>
                  <a:schemeClr val="dk1"/>
                </a:solidFill>
              </a:defRPr>
            </a:lvl2pPr>
            <a:lvl3pPr marL="1371600" lvl="2" indent="-228600" algn="l">
              <a:lnSpc>
                <a:spcPct val="90000"/>
              </a:lnSpc>
              <a:spcBef>
                <a:spcPts val="500"/>
              </a:spcBef>
              <a:spcAft>
                <a:spcPts val="0"/>
              </a:spcAft>
              <a:buClr>
                <a:schemeClr val="dk1"/>
              </a:buClr>
              <a:buSzPts val="1800"/>
              <a:buNone/>
              <a:defRPr sz="1800">
                <a:solidFill>
                  <a:schemeClr val="dk1"/>
                </a:solidFill>
              </a:defRPr>
            </a:lvl3pPr>
            <a:lvl4pPr marL="1828800" lvl="3" indent="-228600" algn="l">
              <a:lnSpc>
                <a:spcPct val="90000"/>
              </a:lnSpc>
              <a:spcBef>
                <a:spcPts val="500"/>
              </a:spcBef>
              <a:spcAft>
                <a:spcPts val="0"/>
              </a:spcAft>
              <a:buClr>
                <a:schemeClr val="dk1"/>
              </a:buClr>
              <a:buSzPts val="1600"/>
              <a:buNone/>
              <a:defRPr sz="1600">
                <a:solidFill>
                  <a:schemeClr val="dk1"/>
                </a:solidFill>
              </a:defRPr>
            </a:lvl4pPr>
            <a:lvl5pPr marL="2286000" lvl="4" indent="-228600" algn="l">
              <a:lnSpc>
                <a:spcPct val="90000"/>
              </a:lnSpc>
              <a:spcBef>
                <a:spcPts val="500"/>
              </a:spcBef>
              <a:spcAft>
                <a:spcPts val="0"/>
              </a:spcAft>
              <a:buClr>
                <a:schemeClr val="dk1"/>
              </a:buClr>
              <a:buSzPts val="1600"/>
              <a:buNone/>
              <a:defRPr sz="1600">
                <a:solidFill>
                  <a:schemeClr val="dk1"/>
                </a:solidFill>
              </a:defRPr>
            </a:lvl5pPr>
            <a:lvl6pPr marL="2743200" lvl="5" indent="-228600" algn="l">
              <a:lnSpc>
                <a:spcPct val="90000"/>
              </a:lnSpc>
              <a:spcBef>
                <a:spcPts val="500"/>
              </a:spcBef>
              <a:spcAft>
                <a:spcPts val="0"/>
              </a:spcAft>
              <a:buClr>
                <a:schemeClr val="dk1"/>
              </a:buClr>
              <a:buSzPts val="1600"/>
              <a:buNone/>
              <a:defRPr sz="1600">
                <a:solidFill>
                  <a:schemeClr val="dk1"/>
                </a:solidFill>
              </a:defRPr>
            </a:lvl6pPr>
            <a:lvl7pPr marL="3200400" lvl="6" indent="-228600" algn="l">
              <a:lnSpc>
                <a:spcPct val="90000"/>
              </a:lnSpc>
              <a:spcBef>
                <a:spcPts val="500"/>
              </a:spcBef>
              <a:spcAft>
                <a:spcPts val="0"/>
              </a:spcAft>
              <a:buClr>
                <a:schemeClr val="dk1"/>
              </a:buClr>
              <a:buSzPts val="1600"/>
              <a:buNone/>
              <a:defRPr sz="1600">
                <a:solidFill>
                  <a:schemeClr val="dk1"/>
                </a:solidFill>
              </a:defRPr>
            </a:lvl7pPr>
            <a:lvl8pPr marL="3657600" lvl="7" indent="-228600" algn="l">
              <a:lnSpc>
                <a:spcPct val="90000"/>
              </a:lnSpc>
              <a:spcBef>
                <a:spcPts val="500"/>
              </a:spcBef>
              <a:spcAft>
                <a:spcPts val="0"/>
              </a:spcAft>
              <a:buClr>
                <a:schemeClr val="dk1"/>
              </a:buClr>
              <a:buSzPts val="1600"/>
              <a:buNone/>
              <a:defRPr sz="1600">
                <a:solidFill>
                  <a:schemeClr val="dk1"/>
                </a:solidFill>
              </a:defRPr>
            </a:lvl8pPr>
            <a:lvl9pPr marL="4114800" lvl="8" indent="-228600" algn="l">
              <a:lnSpc>
                <a:spcPct val="90000"/>
              </a:lnSpc>
              <a:spcBef>
                <a:spcPts val="500"/>
              </a:spcBef>
              <a:spcAft>
                <a:spcPts val="0"/>
              </a:spcAft>
              <a:buClr>
                <a:schemeClr val="dk1"/>
              </a:buClr>
              <a:buSzPts val="1600"/>
              <a:buNone/>
              <a:defRPr sz="1600">
                <a:solidFill>
                  <a:schemeClr val="dk1"/>
                </a:solidFill>
              </a:defRPr>
            </a:lvl9pPr>
          </a:lstStyle>
          <a:p>
            <a:endParaRPr/>
          </a:p>
        </p:txBody>
      </p:sp>
      <p:sp>
        <p:nvSpPr>
          <p:cNvPr id="34" name="Google Shape;34;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0"/>
          <p:cNvSpPr>
            <a:spLocks noGrp="1"/>
          </p:cNvSpPr>
          <p:nvPr>
            <p:ph type="pic" idx="2"/>
          </p:nvPr>
        </p:nvSpPr>
        <p:spPr>
          <a:xfrm>
            <a:off x="5183188" y="987425"/>
            <a:ext cx="6172200" cy="4873625"/>
          </a:xfrm>
          <a:prstGeom prst="rect">
            <a:avLst/>
          </a:prstGeom>
          <a:noFill/>
          <a:ln>
            <a:noFill/>
          </a:ln>
        </p:spPr>
      </p:sp>
      <p:sp>
        <p:nvSpPr>
          <p:cNvPr id="68" name="Google Shape;68;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0" marR="0" lvl="1" indent="0" algn="r" rtl="0">
              <a:spcBef>
                <a:spcPts val="0"/>
              </a:spcBef>
              <a:buNone/>
              <a:defRPr sz="1200" b="0" i="0" u="none" strike="noStrike" cap="none">
                <a:solidFill>
                  <a:schemeClr val="dk1"/>
                </a:solidFill>
                <a:latin typeface="Arial"/>
                <a:ea typeface="Arial"/>
                <a:cs typeface="Arial"/>
                <a:sym typeface="Arial"/>
              </a:defRPr>
            </a:lvl2pPr>
            <a:lvl3pPr marL="0" marR="0" lvl="2" indent="0" algn="r" rtl="0">
              <a:spcBef>
                <a:spcPts val="0"/>
              </a:spcBef>
              <a:buNone/>
              <a:defRPr sz="1200" b="0" i="0" u="none" strike="noStrike" cap="none">
                <a:solidFill>
                  <a:schemeClr val="dk1"/>
                </a:solidFill>
                <a:latin typeface="Arial"/>
                <a:ea typeface="Arial"/>
                <a:cs typeface="Arial"/>
                <a:sym typeface="Arial"/>
              </a:defRPr>
            </a:lvl3pPr>
            <a:lvl4pPr marL="0" marR="0" lvl="3" indent="0" algn="r" rtl="0">
              <a:spcBef>
                <a:spcPts val="0"/>
              </a:spcBef>
              <a:buNone/>
              <a:defRPr sz="1200" b="0" i="0" u="none" strike="noStrike" cap="none">
                <a:solidFill>
                  <a:schemeClr val="dk1"/>
                </a:solidFill>
                <a:latin typeface="Arial"/>
                <a:ea typeface="Arial"/>
                <a:cs typeface="Arial"/>
                <a:sym typeface="Arial"/>
              </a:defRPr>
            </a:lvl4pPr>
            <a:lvl5pPr marL="0" marR="0" lvl="4" indent="0" algn="r" rtl="0">
              <a:spcBef>
                <a:spcPts val="0"/>
              </a:spcBef>
              <a:buNone/>
              <a:defRPr sz="1200" b="0" i="0" u="none" strike="noStrike" cap="none">
                <a:solidFill>
                  <a:schemeClr val="dk1"/>
                </a:solidFill>
                <a:latin typeface="Arial"/>
                <a:ea typeface="Arial"/>
                <a:cs typeface="Arial"/>
                <a:sym typeface="Arial"/>
              </a:defRPr>
            </a:lvl5pPr>
            <a:lvl6pPr marL="0" marR="0" lvl="5" indent="0" algn="r" rtl="0">
              <a:spcBef>
                <a:spcPts val="0"/>
              </a:spcBef>
              <a:buNone/>
              <a:defRPr sz="1200" b="0" i="0" u="none" strike="noStrike" cap="none">
                <a:solidFill>
                  <a:schemeClr val="dk1"/>
                </a:solidFill>
                <a:latin typeface="Arial"/>
                <a:ea typeface="Arial"/>
                <a:cs typeface="Arial"/>
                <a:sym typeface="Arial"/>
              </a:defRPr>
            </a:lvl6pPr>
            <a:lvl7pPr marL="0" marR="0" lvl="6" indent="0" algn="r" rtl="0">
              <a:spcBef>
                <a:spcPts val="0"/>
              </a:spcBef>
              <a:buNone/>
              <a:defRPr sz="1200" b="0" i="0" u="none" strike="noStrike" cap="none">
                <a:solidFill>
                  <a:schemeClr val="dk1"/>
                </a:solidFill>
                <a:latin typeface="Arial"/>
                <a:ea typeface="Arial"/>
                <a:cs typeface="Arial"/>
                <a:sym typeface="Arial"/>
              </a:defRPr>
            </a:lvl7pPr>
            <a:lvl8pPr marL="0" marR="0" lvl="7" indent="0" algn="r" rtl="0">
              <a:spcBef>
                <a:spcPts val="0"/>
              </a:spcBef>
              <a:buNone/>
              <a:defRPr sz="1200" b="0" i="0" u="none" strike="noStrike" cap="none">
                <a:solidFill>
                  <a:schemeClr val="dk1"/>
                </a:solidFill>
                <a:latin typeface="Arial"/>
                <a:ea typeface="Arial"/>
                <a:cs typeface="Arial"/>
                <a:sym typeface="Arial"/>
              </a:defRPr>
            </a:lvl8pPr>
            <a:lvl9pPr marL="0" marR="0" lvl="8" indent="0" algn="r" rtl="0">
              <a:spcBef>
                <a:spcPts val="0"/>
              </a:spcBef>
              <a:buNone/>
              <a:defRPr sz="12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8"/>
        <p:cNvGrpSpPr/>
        <p:nvPr/>
      </p:nvGrpSpPr>
      <p:grpSpPr>
        <a:xfrm>
          <a:off x="0" y="0"/>
          <a:ext cx="0" cy="0"/>
          <a:chOff x="0" y="0"/>
          <a:chExt cx="0" cy="0"/>
        </a:xfrm>
      </p:grpSpPr>
      <p:sp useBgFill="1">
        <p:nvSpPr>
          <p:cNvPr id="96" name="Rectangle 95">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89" name="Google Shape;89;p13"/>
          <p:cNvSpPr txBox="1">
            <a:spLocks noGrp="1"/>
          </p:cNvSpPr>
          <p:nvPr>
            <p:ph type="ctrTitle"/>
          </p:nvPr>
        </p:nvSpPr>
        <p:spPr>
          <a:xfrm>
            <a:off x="804672" y="457200"/>
            <a:ext cx="10579608" cy="1188720"/>
          </a:xfrm>
          <a:prstGeom prst="rect">
            <a:avLst/>
          </a:prstGeom>
        </p:spPr>
        <p:txBody>
          <a:bodyPr spcFirstLastPara="1" vert="horz" lIns="91440" tIns="45720" rIns="91440" bIns="45720" rtlCol="0" anchor="ctr" anchorCtr="0">
            <a:normAutofit/>
          </a:bodyPr>
          <a:lstStyle/>
          <a:p>
            <a:pPr marL="0" lvl="0" indent="0" algn="l">
              <a:spcBef>
                <a:spcPct val="0"/>
              </a:spcBef>
              <a:spcAft>
                <a:spcPts val="0"/>
              </a:spcAft>
              <a:buClr>
                <a:schemeClr val="dk1"/>
              </a:buClr>
              <a:buSzPts val="6000"/>
            </a:pPr>
            <a:r>
              <a:rPr lang="en-US" sz="4000" kern="1200">
                <a:solidFill>
                  <a:schemeClr val="tx2"/>
                </a:solidFill>
                <a:latin typeface="+mj-lt"/>
                <a:ea typeface="+mj-ea"/>
                <a:cs typeface="+mj-cs"/>
              </a:rPr>
              <a:t>WORKPLACE TASK AND TOOL</a:t>
            </a:r>
          </a:p>
        </p:txBody>
      </p:sp>
      <p:grpSp>
        <p:nvGrpSpPr>
          <p:cNvPr id="100" name="Group 99">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101" name="Freeform: Shape 100">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Freeform: Shape 101">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Shape 102">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04" name="Freeform: Shape 103">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 name="Group 105">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107" name="Freeform: Shape 106">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Freeform: Shape 107">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Freeform: Shape 108">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Freeform: Shape 109">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92" name="Google Shape;90;p13">
            <a:extLst>
              <a:ext uri="{FF2B5EF4-FFF2-40B4-BE49-F238E27FC236}">
                <a16:creationId xmlns:a16="http://schemas.microsoft.com/office/drawing/2014/main" id="{F62AFEBE-6F09-9491-7ABE-A084C8686305}"/>
              </a:ext>
            </a:extLst>
          </p:cNvPr>
          <p:cNvGraphicFramePr/>
          <p:nvPr>
            <p:extLst>
              <p:ext uri="{D42A27DB-BD31-4B8C-83A1-F6EECF244321}">
                <p14:modId xmlns:p14="http://schemas.microsoft.com/office/powerpoint/2010/main" val="2331659843"/>
              </p:ext>
            </p:extLst>
          </p:nvPr>
        </p:nvGraphicFramePr>
        <p:xfrm>
          <a:off x="1036320" y="2543633"/>
          <a:ext cx="10119360" cy="35661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4"/>
        <p:cNvGrpSpPr/>
        <p:nvPr/>
      </p:nvGrpSpPr>
      <p:grpSpPr>
        <a:xfrm>
          <a:off x="0" y="0"/>
          <a:ext cx="0" cy="0"/>
          <a:chOff x="0" y="0"/>
          <a:chExt cx="0" cy="0"/>
        </a:xfrm>
      </p:grpSpPr>
      <p:sp useBgFill="1">
        <p:nvSpPr>
          <p:cNvPr id="101" name="Rectangle 100">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05" name="Group 104">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106" name="Freeform: Shape 105">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Freeform: Shape 106">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Freeform: Shape 107">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09" name="Freeform: Shape 108">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 name="Group 110">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112" name="Freeform: Shape 111">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Freeform: Shape 112">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Freeform: Shape 113">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Freeform: Shape 114">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97" name="Google Shape;95;p14">
            <a:extLst>
              <a:ext uri="{FF2B5EF4-FFF2-40B4-BE49-F238E27FC236}">
                <a16:creationId xmlns:a16="http://schemas.microsoft.com/office/drawing/2014/main" id="{79789D24-BDF4-06AF-6746-FF3E380FD8C7}"/>
              </a:ext>
            </a:extLst>
          </p:cNvPr>
          <p:cNvGraphicFramePr/>
          <p:nvPr>
            <p:extLst>
              <p:ext uri="{D42A27DB-BD31-4B8C-83A1-F6EECF244321}">
                <p14:modId xmlns:p14="http://schemas.microsoft.com/office/powerpoint/2010/main" val="3326688814"/>
              </p:ext>
            </p:extLst>
          </p:nvPr>
        </p:nvGraphicFramePr>
        <p:xfrm>
          <a:off x="1036320" y="2543633"/>
          <a:ext cx="10119360" cy="35661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9"/>
        <p:cNvGrpSpPr/>
        <p:nvPr/>
      </p:nvGrpSpPr>
      <p:grpSpPr>
        <a:xfrm>
          <a:off x="0" y="0"/>
          <a:ext cx="0" cy="0"/>
          <a:chOff x="0" y="0"/>
          <a:chExt cx="0" cy="0"/>
        </a:xfrm>
      </p:grpSpPr>
      <p:sp useBgFill="1">
        <p:nvSpPr>
          <p:cNvPr id="106" name="Rectangle 105">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10" name="Group 109">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111" name="Freeform: Shape 110">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Freeform: Shape 111">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Freeform: Shape 112">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14" name="Freeform: Shape 113">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6" name="Group 115">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117" name="Freeform: Shape 116">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Freeform: Shape 117">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Freeform: Shape 118">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Freeform: Shape 119">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102" name="Google Shape;100;p15">
            <a:extLst>
              <a:ext uri="{FF2B5EF4-FFF2-40B4-BE49-F238E27FC236}">
                <a16:creationId xmlns:a16="http://schemas.microsoft.com/office/drawing/2014/main" id="{E663E5D6-217A-ECA7-9A49-BE5AAA0BB31B}"/>
              </a:ext>
            </a:extLst>
          </p:cNvPr>
          <p:cNvGraphicFramePr/>
          <p:nvPr>
            <p:extLst>
              <p:ext uri="{D42A27DB-BD31-4B8C-83A1-F6EECF244321}">
                <p14:modId xmlns:p14="http://schemas.microsoft.com/office/powerpoint/2010/main" val="1154752050"/>
              </p:ext>
            </p:extLst>
          </p:nvPr>
        </p:nvGraphicFramePr>
        <p:xfrm>
          <a:off x="1036320" y="2543633"/>
          <a:ext cx="10119360" cy="35661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4"/>
        <p:cNvGrpSpPr/>
        <p:nvPr/>
      </p:nvGrpSpPr>
      <p:grpSpPr>
        <a:xfrm>
          <a:off x="0" y="0"/>
          <a:ext cx="0" cy="0"/>
          <a:chOff x="0" y="0"/>
          <a:chExt cx="0" cy="0"/>
        </a:xfrm>
      </p:grpSpPr>
      <p:sp useBgFill="1">
        <p:nvSpPr>
          <p:cNvPr id="111" name="Rectangle 110">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Rectangle 112">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15" name="Group 114">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116" name="Freeform: Shape 115">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Shape 116">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Freeform: Shape 117">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19" name="Freeform: Shape 118">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 name="Group 120">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122" name="Freeform: Shape 121">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reeform: Shape 122">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Freeform: Shape 123">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Freeform: Shape 124">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107" name="Google Shape;105;p16">
            <a:extLst>
              <a:ext uri="{FF2B5EF4-FFF2-40B4-BE49-F238E27FC236}">
                <a16:creationId xmlns:a16="http://schemas.microsoft.com/office/drawing/2014/main" id="{603F0DAA-5238-6E50-EAAE-2C14C5241846}"/>
              </a:ext>
            </a:extLst>
          </p:cNvPr>
          <p:cNvGraphicFramePr/>
          <p:nvPr>
            <p:extLst>
              <p:ext uri="{D42A27DB-BD31-4B8C-83A1-F6EECF244321}">
                <p14:modId xmlns:p14="http://schemas.microsoft.com/office/powerpoint/2010/main" val="3723048694"/>
              </p:ext>
            </p:extLst>
          </p:nvPr>
        </p:nvGraphicFramePr>
        <p:xfrm>
          <a:off x="1036320" y="2543633"/>
          <a:ext cx="10119360" cy="35661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09"/>
        <p:cNvGrpSpPr/>
        <p:nvPr/>
      </p:nvGrpSpPr>
      <p:grpSpPr>
        <a:xfrm>
          <a:off x="0" y="0"/>
          <a:ext cx="0" cy="0"/>
          <a:chOff x="0" y="0"/>
          <a:chExt cx="0" cy="0"/>
        </a:xfrm>
      </p:grpSpPr>
      <p:sp useBgFill="1">
        <p:nvSpPr>
          <p:cNvPr id="115" name="Rectangle 114">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116">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9" name="Group 118">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20" name="Freeform: Shape 119">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Shape 120">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Freeform: Shape 121">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reeform: Shape 122">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0" name="Google Shape;110;p17"/>
          <p:cNvSpPr txBox="1"/>
          <p:nvPr/>
        </p:nvSpPr>
        <p:spPr>
          <a:xfrm>
            <a:off x="3050412" y="2979336"/>
            <a:ext cx="5709721" cy="2430864"/>
          </a:xfrm>
          <a:prstGeom prst="rect">
            <a:avLst/>
          </a:prstGeom>
        </p:spPr>
        <p:txBody>
          <a:bodyPr spcFirstLastPara="1" vert="horz" lIns="91440" tIns="45720" rIns="91440" bIns="45720" rtlCol="0" anchor="t" anchorCtr="0">
            <a:normAutofit/>
          </a:bodyPr>
          <a:lstStyle/>
          <a:p>
            <a:pPr marL="0" marR="0" lvl="0" indent="-228600">
              <a:lnSpc>
                <a:spcPct val="90000"/>
              </a:lnSpc>
              <a:spcBef>
                <a:spcPts val="0"/>
              </a:spcBef>
              <a:spcAft>
                <a:spcPts val="600"/>
              </a:spcAft>
              <a:buFont typeface="Arial" panose="020B0604020202020204" pitchFamily="34" charset="0"/>
              <a:buChar char="•"/>
            </a:pPr>
            <a:r>
              <a:rPr lang="en-US" sz="1900" b="1" kern="1200">
                <a:solidFill>
                  <a:schemeClr val="tx2"/>
                </a:solidFill>
                <a:latin typeface="+mn-lt"/>
                <a:ea typeface="+mn-ea"/>
                <a:cs typeface="+mn-cs"/>
              </a:rPr>
              <a:t>Enhanced Virtual Meetings</a:t>
            </a:r>
          </a:p>
          <a:p>
            <a:pPr marL="0" marR="0" lvl="0" indent="-228600">
              <a:lnSpc>
                <a:spcPct val="90000"/>
              </a:lnSpc>
              <a:spcBef>
                <a:spcPts val="0"/>
              </a:spcBef>
              <a:spcAft>
                <a:spcPts val="600"/>
              </a:spcAft>
              <a:buFont typeface="Arial" panose="020B0604020202020204" pitchFamily="34" charset="0"/>
              <a:buChar char="•"/>
            </a:pPr>
            <a:endParaRPr lang="en-US" sz="1900" b="1" kern="1200">
              <a:solidFill>
                <a:schemeClr val="tx2"/>
              </a:solidFill>
              <a:latin typeface="+mn-lt"/>
              <a:ea typeface="+mn-ea"/>
              <a:cs typeface="+mn-cs"/>
            </a:endParaRPr>
          </a:p>
          <a:p>
            <a:pPr marL="0" marR="0" lvl="0" indent="-228600">
              <a:lnSpc>
                <a:spcPct val="90000"/>
              </a:lnSpc>
              <a:spcBef>
                <a:spcPts val="0"/>
              </a:spcBef>
              <a:spcAft>
                <a:spcPts val="600"/>
              </a:spcAft>
              <a:buFont typeface="Arial" panose="020B0604020202020204" pitchFamily="34" charset="0"/>
              <a:buChar char="•"/>
            </a:pPr>
            <a:r>
              <a:rPr lang="en-US" sz="1900" kern="1200">
                <a:solidFill>
                  <a:schemeClr val="tx2"/>
                </a:solidFill>
                <a:latin typeface="+mn-lt"/>
                <a:ea typeface="+mn-ea"/>
                <a:cs typeface="+mn-cs"/>
                <a:sym typeface="Arial"/>
              </a:rPr>
              <a:t>Teams supports high-quality video and audio calls, live transcripts, screen sharing, and features like Together Mode, making remote and hybrid meetings more engaging and productive  </a:t>
            </a:r>
            <a:r>
              <a:rPr lang="en-US" sz="1900" kern="1200">
                <a:solidFill>
                  <a:schemeClr val="tx2"/>
                </a:solidFill>
                <a:latin typeface="+mn-lt"/>
                <a:ea typeface="+mn-ea"/>
                <a:cs typeface="+mn-cs"/>
              </a:rPr>
              <a:t>centric consulting</a:t>
            </a:r>
            <a:r>
              <a:rPr lang="en-US" sz="1900" kern="1200">
                <a:solidFill>
                  <a:schemeClr val="tx2"/>
                </a:solidFill>
                <a:latin typeface="+mn-lt"/>
                <a:ea typeface="+mn-ea"/>
                <a:cs typeface="+mn-cs"/>
                <a:sym typeface="Arial"/>
              </a:rPr>
              <a:t>.com+2. Meeting recordings, notes, and shared files are stored </a:t>
            </a:r>
            <a:r>
              <a:rPr lang="en-US" sz="1900" kern="1200">
                <a:solidFill>
                  <a:schemeClr val="tx2"/>
                </a:solidFill>
                <a:latin typeface="+mn-lt"/>
                <a:ea typeface="+mn-ea"/>
                <a:cs typeface="+mn-cs"/>
              </a:rPr>
              <a:t>together for easy catch up. </a:t>
            </a:r>
          </a:p>
        </p:txBody>
      </p:sp>
      <p:grpSp>
        <p:nvGrpSpPr>
          <p:cNvPr id="125" name="Group 124">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26" name="Freeform: Shape 125">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Freeform: Shape 126">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Freeform: Shape 127">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29" name="Freeform: Shape 128">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14"/>
        <p:cNvGrpSpPr/>
        <p:nvPr/>
      </p:nvGrpSpPr>
      <p:grpSpPr>
        <a:xfrm>
          <a:off x="0" y="0"/>
          <a:ext cx="0" cy="0"/>
          <a:chOff x="0" y="0"/>
          <a:chExt cx="0" cy="0"/>
        </a:xfrm>
      </p:grpSpPr>
      <p:sp useBgFill="1">
        <p:nvSpPr>
          <p:cNvPr id="139" name="Rectangle 138">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43" name="Group 142">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144" name="Freeform: Shape 143">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Freeform: Shape 144">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Freeform: Shape 145">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Freeform: Shape 146">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Google Shape;115;p18"/>
          <p:cNvSpPr txBox="1"/>
          <p:nvPr/>
        </p:nvSpPr>
        <p:spPr>
          <a:xfrm>
            <a:off x="1179226" y="3329677"/>
            <a:ext cx="9833548" cy="2457269"/>
          </a:xfrm>
          <a:prstGeom prst="rect">
            <a:avLst/>
          </a:prstGeom>
        </p:spPr>
        <p:txBody>
          <a:bodyPr spcFirstLastPara="1" vert="horz" lIns="91440" tIns="45720" rIns="91440" bIns="45720" rtlCol="0" anchorCtr="0">
            <a:normAutofit/>
          </a:bodyPr>
          <a:lstStyle/>
          <a:p>
            <a:pPr marL="0" marR="0" lvl="0" indent="-228600">
              <a:lnSpc>
                <a:spcPct val="90000"/>
              </a:lnSpc>
              <a:spcBef>
                <a:spcPts val="0"/>
              </a:spcBef>
              <a:spcAft>
                <a:spcPts val="600"/>
              </a:spcAft>
              <a:buFont typeface="Arial" panose="020B0604020202020204" pitchFamily="34" charset="0"/>
              <a:buChar char="•"/>
            </a:pPr>
            <a:r>
              <a:rPr lang="en-US" sz="1800" b="1" kern="1200">
                <a:solidFill>
                  <a:schemeClr val="tx2"/>
                </a:solidFill>
                <a:latin typeface="+mn-lt"/>
                <a:ea typeface="+mn-ea"/>
                <a:cs typeface="+mn-cs"/>
              </a:rPr>
              <a:t>Secure Document Collaboration</a:t>
            </a:r>
          </a:p>
          <a:p>
            <a:pPr marL="0" marR="0" lvl="0" indent="-228600">
              <a:lnSpc>
                <a:spcPct val="90000"/>
              </a:lnSpc>
              <a:spcBef>
                <a:spcPts val="0"/>
              </a:spcBef>
              <a:spcAft>
                <a:spcPts val="600"/>
              </a:spcAft>
              <a:buFont typeface="Arial" panose="020B0604020202020204" pitchFamily="34" charset="0"/>
              <a:buChar char="•"/>
            </a:pPr>
            <a:endParaRPr lang="en-US" sz="1800" b="1" kern="1200">
              <a:solidFill>
                <a:schemeClr val="tx2"/>
              </a:solidFill>
              <a:latin typeface="+mn-lt"/>
              <a:ea typeface="+mn-ea"/>
              <a:cs typeface="+mn-cs"/>
            </a:endParaRPr>
          </a:p>
          <a:p>
            <a:pPr marL="0" marR="0" lvl="0" indent="-228600">
              <a:lnSpc>
                <a:spcPct val="90000"/>
              </a:lnSpc>
              <a:spcBef>
                <a:spcPts val="0"/>
              </a:spcBef>
              <a:spcAft>
                <a:spcPts val="600"/>
              </a:spcAft>
              <a:buFont typeface="Arial" panose="020B0604020202020204" pitchFamily="34" charset="0"/>
              <a:buChar char="•"/>
            </a:pPr>
            <a:r>
              <a:rPr lang="en-US" sz="1800" kern="1200">
                <a:solidFill>
                  <a:schemeClr val="tx2"/>
                </a:solidFill>
                <a:latin typeface="+mn-lt"/>
                <a:ea typeface="+mn-ea"/>
                <a:cs typeface="+mn-cs"/>
                <a:sym typeface="Arial"/>
              </a:rPr>
              <a:t>Teams enables secure co-authoring of documents, version control, and easy file retrieval, eliminating the need for email attachments or unsecured file sharing  </a:t>
            </a:r>
            <a:r>
              <a:rPr lang="en-US" sz="1800" kern="1200">
                <a:solidFill>
                  <a:schemeClr val="tx2"/>
                </a:solidFill>
                <a:latin typeface="+mn-lt"/>
                <a:ea typeface="+mn-ea"/>
                <a:cs typeface="+mn-cs"/>
              </a:rPr>
              <a:t>centric consulting</a:t>
            </a:r>
            <a:r>
              <a:rPr lang="en-US" sz="1800" kern="1200">
                <a:solidFill>
                  <a:schemeClr val="tx2"/>
                </a:solidFill>
                <a:latin typeface="+mn-lt"/>
                <a:ea typeface="+mn-ea"/>
                <a:cs typeface="+mn-cs"/>
                <a:sym typeface="Arial"/>
              </a:rPr>
              <a:t>.com+2. Integration with Microsoft 365 apps like Word, Excel, PowerPoint, OneNote, and Planner allows real-time editing and task management </a:t>
            </a:r>
            <a:r>
              <a:rPr lang="en-US" sz="1800" kern="1200">
                <a:solidFill>
                  <a:schemeClr val="tx2"/>
                </a:solidFill>
                <a:latin typeface="+mn-lt"/>
                <a:ea typeface="+mn-ea"/>
                <a:cs typeface="+mn-cs"/>
              </a:rPr>
              <a:t>.</a:t>
            </a:r>
          </a:p>
        </p:txBody>
      </p:sp>
      <p:grpSp>
        <p:nvGrpSpPr>
          <p:cNvPr id="149" name="Group 148">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150" name="Freeform: Shape 149">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Freeform: Shape 150">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Freeform: Shape 151">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Freeform: Shape 152">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19"/>
        <p:cNvGrpSpPr/>
        <p:nvPr/>
      </p:nvGrpSpPr>
      <p:grpSpPr>
        <a:xfrm>
          <a:off x="0" y="0"/>
          <a:ext cx="0" cy="0"/>
          <a:chOff x="0" y="0"/>
          <a:chExt cx="0" cy="0"/>
        </a:xfrm>
      </p:grpSpPr>
      <p:sp useBgFill="1">
        <p:nvSpPr>
          <p:cNvPr id="125" name="Rectangle 124">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Rectangle 126">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9" name="Group 128">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0" name="Freeform: Shape 129">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Freeform: Shape 130">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Freeform: Shape 131">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Freeform: Shape 132">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0" name="Google Shape;120;p19"/>
          <p:cNvSpPr txBox="1"/>
          <p:nvPr/>
        </p:nvSpPr>
        <p:spPr>
          <a:xfrm>
            <a:off x="3050412" y="2979336"/>
            <a:ext cx="5709721" cy="2430864"/>
          </a:xfrm>
          <a:prstGeom prst="rect">
            <a:avLst/>
          </a:prstGeom>
        </p:spPr>
        <p:txBody>
          <a:bodyPr spcFirstLastPara="1" vert="horz" lIns="91440" tIns="45720" rIns="91440" bIns="45720" rtlCol="0" anchor="t" anchorCtr="0">
            <a:normAutofit/>
          </a:bodyPr>
          <a:lstStyle/>
          <a:p>
            <a:pPr marL="0" marR="0" lvl="0" indent="-228600">
              <a:lnSpc>
                <a:spcPct val="90000"/>
              </a:lnSpc>
              <a:spcBef>
                <a:spcPts val="0"/>
              </a:spcBef>
              <a:spcAft>
                <a:spcPts val="600"/>
              </a:spcAft>
              <a:buFont typeface="Arial" panose="020B0604020202020204" pitchFamily="34" charset="0"/>
              <a:buChar char="•"/>
            </a:pPr>
            <a:r>
              <a:rPr lang="en-US" sz="1700" b="1" kern="1200">
                <a:solidFill>
                  <a:schemeClr val="tx2"/>
                </a:solidFill>
                <a:latin typeface="+mn-lt"/>
                <a:ea typeface="+mn-ea"/>
                <a:cs typeface="+mn-cs"/>
              </a:rPr>
              <a:t>Workflow Automation and Productivity</a:t>
            </a:r>
          </a:p>
          <a:p>
            <a:pPr marL="0" marR="0" lvl="0" indent="-228600">
              <a:lnSpc>
                <a:spcPct val="90000"/>
              </a:lnSpc>
              <a:spcBef>
                <a:spcPts val="0"/>
              </a:spcBef>
              <a:spcAft>
                <a:spcPts val="600"/>
              </a:spcAft>
              <a:buFont typeface="Arial" panose="020B0604020202020204" pitchFamily="34" charset="0"/>
              <a:buChar char="•"/>
            </a:pPr>
            <a:endParaRPr lang="en-US" sz="1700" kern="1200">
              <a:solidFill>
                <a:schemeClr val="tx2"/>
              </a:solidFill>
              <a:latin typeface="+mn-lt"/>
              <a:ea typeface="+mn-ea"/>
              <a:cs typeface="+mn-cs"/>
              <a:sym typeface="Arial"/>
            </a:endParaRPr>
          </a:p>
          <a:p>
            <a:pPr marL="0" marR="0" lvl="0" indent="-228600">
              <a:lnSpc>
                <a:spcPct val="90000"/>
              </a:lnSpc>
              <a:spcBef>
                <a:spcPts val="0"/>
              </a:spcBef>
              <a:spcAft>
                <a:spcPts val="600"/>
              </a:spcAft>
              <a:buFont typeface="Arial" panose="020B0604020202020204" pitchFamily="34" charset="0"/>
              <a:buChar char="•"/>
            </a:pPr>
            <a:r>
              <a:rPr lang="en-US" sz="1700" kern="1200">
                <a:solidFill>
                  <a:schemeClr val="tx2"/>
                </a:solidFill>
                <a:latin typeface="+mn-lt"/>
                <a:ea typeface="+mn-ea"/>
                <a:cs typeface="+mn-cs"/>
                <a:sym typeface="Arial"/>
              </a:rPr>
              <a:t>Teams integrates with over 200 third-party apps and Microsoft tools like Power Automate and Power BI, allowing organizations to automate repetitive tasks, track progress, and turn conversations into actionable work</a:t>
            </a:r>
            <a:r>
              <a:rPr lang="en-US" sz="1700" kern="1200">
                <a:solidFill>
                  <a:schemeClr val="tx2"/>
                </a:solidFill>
                <a:latin typeface="+mn-lt"/>
                <a:ea typeface="+mn-ea"/>
                <a:cs typeface="+mn-cs"/>
              </a:rPr>
              <a:t>.</a:t>
            </a:r>
            <a:r>
              <a:rPr lang="en-US" sz="1700" kern="1200">
                <a:solidFill>
                  <a:schemeClr val="tx2"/>
                </a:solidFill>
                <a:latin typeface="+mn-lt"/>
                <a:ea typeface="+mn-ea"/>
                <a:cs typeface="+mn-cs"/>
                <a:sym typeface="Arial"/>
              </a:rPr>
              <a:t>This improves efficiency and ensures that projects stay on work related schedule.</a:t>
            </a:r>
            <a:endParaRPr lang="en-US" sz="1700" kern="1200">
              <a:solidFill>
                <a:schemeClr val="tx2"/>
              </a:solidFill>
              <a:latin typeface="+mn-lt"/>
              <a:ea typeface="+mn-ea"/>
              <a:cs typeface="+mn-cs"/>
            </a:endParaRPr>
          </a:p>
        </p:txBody>
      </p:sp>
      <p:grpSp>
        <p:nvGrpSpPr>
          <p:cNvPr id="135" name="Group 134">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36" name="Freeform: Shape 135">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Freeform: Shape 136">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Freeform: Shape 137">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39" name="Freeform: Shape 138">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4"/>
        <p:cNvGrpSpPr/>
        <p:nvPr/>
      </p:nvGrpSpPr>
      <p:grpSpPr>
        <a:xfrm>
          <a:off x="0" y="0"/>
          <a:ext cx="0" cy="0"/>
          <a:chOff x="0" y="0"/>
          <a:chExt cx="0" cy="0"/>
        </a:xfrm>
      </p:grpSpPr>
      <p:sp useBgFill="1">
        <p:nvSpPr>
          <p:cNvPr id="130" name="Rectangle 129">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Rectangle 131">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4" name="Group 133">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5" name="Freeform: Shape 134">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Freeform: Shape 135">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Freeform: Shape 136">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Freeform: Shape 137">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5" name="Google Shape;125;p20"/>
          <p:cNvSpPr txBox="1"/>
          <p:nvPr/>
        </p:nvSpPr>
        <p:spPr>
          <a:xfrm>
            <a:off x="3050412" y="2979336"/>
            <a:ext cx="5709721" cy="2430864"/>
          </a:xfrm>
          <a:prstGeom prst="rect">
            <a:avLst/>
          </a:prstGeom>
        </p:spPr>
        <p:txBody>
          <a:bodyPr spcFirstLastPara="1" vert="horz" lIns="91440" tIns="45720" rIns="91440" bIns="45720" rtlCol="0" anchor="t" anchorCtr="0">
            <a:normAutofit/>
          </a:bodyPr>
          <a:lstStyle/>
          <a:p>
            <a:pPr marL="0" marR="0" lvl="0" indent="-228600">
              <a:lnSpc>
                <a:spcPct val="90000"/>
              </a:lnSpc>
              <a:spcBef>
                <a:spcPts val="0"/>
              </a:spcBef>
              <a:spcAft>
                <a:spcPts val="600"/>
              </a:spcAft>
              <a:buFont typeface="Arial" panose="020B0604020202020204" pitchFamily="34" charset="0"/>
              <a:buChar char="•"/>
            </a:pPr>
            <a:r>
              <a:rPr lang="en-US" sz="1900" b="1" kern="1200">
                <a:solidFill>
                  <a:schemeClr val="tx2"/>
                </a:solidFill>
                <a:latin typeface="+mn-lt"/>
                <a:ea typeface="+mn-ea"/>
                <a:cs typeface="+mn-cs"/>
              </a:rPr>
              <a:t>Employee Engagement and Flexibility</a:t>
            </a:r>
          </a:p>
          <a:p>
            <a:pPr marL="0" marR="0" lvl="0" indent="-228600">
              <a:lnSpc>
                <a:spcPct val="90000"/>
              </a:lnSpc>
              <a:spcBef>
                <a:spcPts val="0"/>
              </a:spcBef>
              <a:spcAft>
                <a:spcPts val="600"/>
              </a:spcAft>
              <a:buFont typeface="Arial" panose="020B0604020202020204" pitchFamily="34" charset="0"/>
              <a:buChar char="•"/>
            </a:pPr>
            <a:endParaRPr lang="en-US" sz="1900" b="1" kern="1200">
              <a:solidFill>
                <a:schemeClr val="tx2"/>
              </a:solidFill>
              <a:latin typeface="+mn-lt"/>
              <a:ea typeface="+mn-ea"/>
              <a:cs typeface="+mn-cs"/>
            </a:endParaRPr>
          </a:p>
          <a:p>
            <a:pPr marL="0" marR="0" lvl="0" indent="-228600">
              <a:lnSpc>
                <a:spcPct val="90000"/>
              </a:lnSpc>
              <a:spcBef>
                <a:spcPts val="0"/>
              </a:spcBef>
              <a:spcAft>
                <a:spcPts val="600"/>
              </a:spcAft>
              <a:buFont typeface="Arial" panose="020B0604020202020204" pitchFamily="34" charset="0"/>
              <a:buChar char="•"/>
            </a:pPr>
            <a:r>
              <a:rPr lang="en-US" sz="1900" kern="1200">
                <a:solidFill>
                  <a:schemeClr val="tx2"/>
                </a:solidFill>
                <a:latin typeface="+mn-lt"/>
                <a:ea typeface="+mn-ea"/>
                <a:cs typeface="+mn-cs"/>
                <a:sym typeface="Arial"/>
              </a:rPr>
              <a:t>By providing chat, video, and collaborative tools, Teams helps maintain employee engagement, especially in </a:t>
            </a:r>
            <a:r>
              <a:rPr lang="en-US" sz="1900" kern="1200">
                <a:solidFill>
                  <a:schemeClr val="tx2"/>
                </a:solidFill>
                <a:latin typeface="+mn-lt"/>
                <a:ea typeface="+mn-ea"/>
                <a:cs typeface="+mn-cs"/>
              </a:rPr>
              <a:t>Nursing home </a:t>
            </a:r>
            <a:r>
              <a:rPr lang="en-US" sz="1900" kern="1200">
                <a:solidFill>
                  <a:schemeClr val="tx2"/>
                </a:solidFill>
                <a:latin typeface="+mn-lt"/>
                <a:ea typeface="+mn-ea"/>
                <a:cs typeface="+mn-cs"/>
                <a:sym typeface="Arial"/>
              </a:rPr>
              <a:t>environments  </a:t>
            </a:r>
            <a:r>
              <a:rPr lang="en-US" sz="1900" kern="1200">
                <a:solidFill>
                  <a:schemeClr val="tx2"/>
                </a:solidFill>
                <a:latin typeface="+mn-lt"/>
                <a:ea typeface="+mn-ea"/>
                <a:cs typeface="+mn-cs"/>
              </a:rPr>
              <a:t>centric consulting</a:t>
            </a:r>
            <a:r>
              <a:rPr lang="en-US" sz="1900" kern="1200">
                <a:solidFill>
                  <a:schemeClr val="tx2"/>
                </a:solidFill>
                <a:latin typeface="+mn-lt"/>
                <a:ea typeface="+mn-ea"/>
                <a:cs typeface="+mn-cs"/>
                <a:sym typeface="Arial"/>
              </a:rPr>
              <a:t>.com+1. Informal conversations, updates, </a:t>
            </a:r>
            <a:r>
              <a:rPr lang="en-US" sz="1900" kern="1200">
                <a:solidFill>
                  <a:schemeClr val="tx2"/>
                </a:solidFill>
                <a:latin typeface="+mn-lt"/>
                <a:ea typeface="+mn-ea"/>
                <a:cs typeface="+mn-cs"/>
              </a:rPr>
              <a:t>updates, and team interactions build morals and connection.</a:t>
            </a:r>
          </a:p>
        </p:txBody>
      </p:sp>
      <p:grpSp>
        <p:nvGrpSpPr>
          <p:cNvPr id="140" name="Group 139">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41" name="Freeform: Shape 140">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Freeform: Shape 141">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Freeform: Shape 142">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44" name="Freeform: Shape 143">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9"/>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9" name="Group 138">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40" name="Freeform: Shape 139">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Freeform: Shape 140">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Freeform: Shape 141">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Freeform: Shape 142">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0" name="Google Shape;130;p21"/>
          <p:cNvSpPr txBox="1"/>
          <p:nvPr/>
        </p:nvSpPr>
        <p:spPr>
          <a:xfrm>
            <a:off x="3050412" y="2979336"/>
            <a:ext cx="5709721" cy="2430864"/>
          </a:xfrm>
          <a:prstGeom prst="rect">
            <a:avLst/>
          </a:prstGeom>
        </p:spPr>
        <p:txBody>
          <a:bodyPr spcFirstLastPara="1" vert="horz" lIns="91440" tIns="45720" rIns="91440" bIns="45720" rtlCol="0" anchor="t" anchorCtr="0">
            <a:normAutofit/>
          </a:bodyPr>
          <a:lstStyle/>
          <a:p>
            <a:pPr marL="0" marR="0" lvl="0" indent="-228600">
              <a:lnSpc>
                <a:spcPct val="90000"/>
              </a:lnSpc>
              <a:spcBef>
                <a:spcPts val="0"/>
              </a:spcBef>
              <a:spcAft>
                <a:spcPts val="600"/>
              </a:spcAft>
              <a:buFont typeface="Arial" panose="020B0604020202020204" pitchFamily="34" charset="0"/>
              <a:buChar char="•"/>
            </a:pPr>
            <a:r>
              <a:rPr lang="en-US" sz="1900" b="1" kern="1200">
                <a:solidFill>
                  <a:schemeClr val="tx2"/>
                </a:solidFill>
                <a:latin typeface="+mn-lt"/>
                <a:ea typeface="+mn-ea"/>
                <a:cs typeface="+mn-cs"/>
              </a:rPr>
              <a:t>Security and Compliance</a:t>
            </a:r>
          </a:p>
          <a:p>
            <a:pPr marL="0" marR="0" lvl="0" indent="-228600">
              <a:lnSpc>
                <a:spcPct val="90000"/>
              </a:lnSpc>
              <a:spcBef>
                <a:spcPts val="0"/>
              </a:spcBef>
              <a:spcAft>
                <a:spcPts val="600"/>
              </a:spcAft>
              <a:buFont typeface="Arial" panose="020B0604020202020204" pitchFamily="34" charset="0"/>
              <a:buChar char="•"/>
            </a:pPr>
            <a:endParaRPr lang="en-US" sz="1900" b="1" kern="1200">
              <a:solidFill>
                <a:schemeClr val="tx2"/>
              </a:solidFill>
              <a:latin typeface="+mn-lt"/>
              <a:ea typeface="+mn-ea"/>
              <a:cs typeface="+mn-cs"/>
            </a:endParaRPr>
          </a:p>
          <a:p>
            <a:pPr marL="0" marR="0" lvl="0" indent="-228600">
              <a:lnSpc>
                <a:spcPct val="90000"/>
              </a:lnSpc>
              <a:spcBef>
                <a:spcPts val="0"/>
              </a:spcBef>
              <a:spcAft>
                <a:spcPts val="600"/>
              </a:spcAft>
              <a:buFont typeface="Arial" panose="020B0604020202020204" pitchFamily="34" charset="0"/>
              <a:buChar char="•"/>
            </a:pPr>
            <a:r>
              <a:rPr lang="en-US" sz="1900" kern="1200">
                <a:solidFill>
                  <a:schemeClr val="tx2"/>
                </a:solidFill>
                <a:latin typeface="+mn-lt"/>
                <a:ea typeface="+mn-ea"/>
                <a:cs typeface="+mn-cs"/>
                <a:sym typeface="Arial"/>
              </a:rPr>
              <a:t>Teams offers enterprise-grade security, compliance features, and governance controls, protects sensitive information </a:t>
            </a:r>
            <a:r>
              <a:rPr lang="en-US" sz="1900" kern="1200">
                <a:solidFill>
                  <a:schemeClr val="tx2"/>
                </a:solidFill>
                <a:latin typeface="+mn-lt"/>
                <a:ea typeface="+mn-ea"/>
                <a:cs typeface="+mn-cs"/>
              </a:rPr>
              <a:t>while enabling cross-location collaboration suitable for organisations with strict regulatory requirements as Healthcare sector.</a:t>
            </a:r>
          </a:p>
        </p:txBody>
      </p:sp>
      <p:grpSp>
        <p:nvGrpSpPr>
          <p:cNvPr id="145" name="Group 144">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46" name="Freeform: Shape 145">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Freeform: Shape 146">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Freeform: Shape 147">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49" name="Freeform: Shape 148">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35"/>
        <p:cNvGrpSpPr/>
        <p:nvPr/>
      </p:nvGrpSpPr>
      <p:grpSpPr>
        <a:xfrm>
          <a:off x="0" y="0"/>
          <a:ext cx="0" cy="0"/>
          <a:chOff x="0" y="0"/>
          <a:chExt cx="0" cy="0"/>
        </a:xfrm>
      </p:grpSpPr>
      <p:sp useBgFill="1">
        <p:nvSpPr>
          <p:cNvPr id="141" name="Rectangle 140">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45" name="Rectangle 144">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Google Shape;136;p22"/>
          <p:cNvSpPr txBox="1">
            <a:spLocks noGrp="1"/>
          </p:cNvSpPr>
          <p:nvPr>
            <p:ph type="ctrTitle"/>
          </p:nvPr>
        </p:nvSpPr>
        <p:spPr>
          <a:xfrm>
            <a:off x="3371787" y="1741337"/>
            <a:ext cx="5448730" cy="2387918"/>
          </a:xfrm>
          <a:prstGeom prst="rect">
            <a:avLst/>
          </a:prstGeom>
        </p:spPr>
        <p:txBody>
          <a:bodyPr spcFirstLastPara="1" lIns="91425" tIns="45700" rIns="91425" bIns="45700" anchor="b" anchorCtr="0">
            <a:normAutofit/>
          </a:bodyPr>
          <a:lstStyle/>
          <a:p>
            <a:pPr marL="0" lvl="0" indent="0" rtl="0">
              <a:spcBef>
                <a:spcPts val="0"/>
              </a:spcBef>
              <a:spcAft>
                <a:spcPts val="0"/>
              </a:spcAft>
              <a:buClr>
                <a:schemeClr val="dk1"/>
              </a:buClr>
              <a:buSzPct val="226415"/>
              <a:buFont typeface="Play"/>
              <a:buNone/>
            </a:pPr>
            <a:r>
              <a:rPr lang="en-GB" sz="1700">
                <a:solidFill>
                  <a:schemeClr val="tx2"/>
                </a:solidFill>
              </a:rPr>
              <a:t>A</a:t>
            </a:r>
            <a:r>
              <a:rPr lang="en-GB" sz="1700" b="1">
                <a:solidFill>
                  <a:schemeClr val="tx2"/>
                </a:solidFill>
              </a:rPr>
              <a:t>dvantages and Limitations</a:t>
            </a:r>
          </a:p>
          <a:p>
            <a:pPr marL="0" lvl="0" indent="0" rtl="0">
              <a:spcBef>
                <a:spcPts val="0"/>
              </a:spcBef>
              <a:spcAft>
                <a:spcPts val="0"/>
              </a:spcAft>
              <a:buClr>
                <a:schemeClr val="dk1"/>
              </a:buClr>
              <a:buSzPct val="181818"/>
              <a:buFont typeface="Play"/>
              <a:buNone/>
            </a:pPr>
            <a:r>
              <a:rPr lang="en-GB" sz="1700" b="1">
                <a:solidFill>
                  <a:schemeClr val="tx2"/>
                </a:solidFill>
              </a:rPr>
              <a:t>Advantages:</a:t>
            </a:r>
          </a:p>
          <a:p>
            <a:pPr marL="0" lvl="0" indent="0" rtl="0">
              <a:spcBef>
                <a:spcPts val="0"/>
              </a:spcBef>
              <a:spcAft>
                <a:spcPts val="0"/>
              </a:spcAft>
              <a:buClr>
                <a:schemeClr val="dk1"/>
              </a:buClr>
              <a:buSzPct val="226415"/>
              <a:buFont typeface="Play"/>
              <a:buNone/>
            </a:pPr>
            <a:r>
              <a:rPr lang="en-GB" sz="1700">
                <a:solidFill>
                  <a:schemeClr val="tx2"/>
                </a:solidFill>
              </a:rPr>
              <a:t>Quick discussions and decisions integrates with outlook,OneNote,Sharepoint.Supports remote meetings and training.</a:t>
            </a:r>
          </a:p>
          <a:p>
            <a:pPr marL="0" lvl="0" indent="0" rtl="0">
              <a:spcBef>
                <a:spcPts val="0"/>
              </a:spcBef>
              <a:spcAft>
                <a:spcPts val="0"/>
              </a:spcAft>
              <a:buClr>
                <a:schemeClr val="dk1"/>
              </a:buClr>
              <a:buSzPct val="226415"/>
              <a:buFont typeface="Play"/>
              <a:buNone/>
            </a:pPr>
            <a:r>
              <a:rPr lang="en-GB" sz="1700">
                <a:solidFill>
                  <a:schemeClr val="tx2"/>
                </a:solidFill>
              </a:rPr>
              <a:t>Limitations:</a:t>
            </a:r>
          </a:p>
          <a:p>
            <a:pPr marL="0" lvl="0" indent="0" rtl="0">
              <a:spcBef>
                <a:spcPts val="0"/>
              </a:spcBef>
              <a:spcAft>
                <a:spcPts val="0"/>
              </a:spcAft>
              <a:buClr>
                <a:schemeClr val="dk1"/>
              </a:buClr>
              <a:buSzPct val="226415"/>
              <a:buFont typeface="Play"/>
              <a:buNone/>
            </a:pPr>
            <a:r>
              <a:rPr lang="en-GB" sz="1700">
                <a:solidFill>
                  <a:schemeClr val="tx2"/>
                </a:solidFill>
              </a:rPr>
              <a:t>Learning curve for some users. Potensial for technical disruptions.Risk of information overload from notification.</a:t>
            </a:r>
          </a:p>
        </p:txBody>
      </p:sp>
      <p:grpSp>
        <p:nvGrpSpPr>
          <p:cNvPr id="147" name="Group 146">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148" name="Freeform: Shape 147">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Freeform: Shape 148">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Freeform: Shape 149">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Freeform: Shape 150">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3" name="Group 152">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54" name="Freeform: Shape 153">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Freeform: Shape 154">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Freeform: Shape 155">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57" name="Freeform: Shape 156">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136"/>
                                        </p:tgtEl>
                                        <p:attrNameLst>
                                          <p:attrName>style.visibility</p:attrName>
                                        </p:attrNameLst>
                                      </p:cBhvr>
                                      <p:to>
                                        <p:strVal val="visible"/>
                                      </p:to>
                                    </p:set>
                                    <p:animEffect transition="in" filter="fade">
                                      <p:cBhvr>
                                        <p:cTn id="7" dur="4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41"/>
        <p:cNvGrpSpPr/>
        <p:nvPr/>
      </p:nvGrpSpPr>
      <p:grpSpPr>
        <a:xfrm>
          <a:off x="0" y="0"/>
          <a:ext cx="0" cy="0"/>
          <a:chOff x="0" y="0"/>
          <a:chExt cx="0" cy="0"/>
        </a:xfrm>
      </p:grpSpPr>
      <p:sp useBgFill="1">
        <p:nvSpPr>
          <p:cNvPr id="148" name="Rectangle 147">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Rectangle 149">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52" name="Rectangle 151">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Google Shape;142;p23"/>
          <p:cNvSpPr txBox="1">
            <a:spLocks noGrp="1"/>
          </p:cNvSpPr>
          <p:nvPr>
            <p:ph type="ctrTitle"/>
          </p:nvPr>
        </p:nvSpPr>
        <p:spPr>
          <a:xfrm>
            <a:off x="3371787" y="1741337"/>
            <a:ext cx="5448730" cy="2387918"/>
          </a:xfrm>
          <a:prstGeom prst="rect">
            <a:avLst/>
          </a:prstGeom>
        </p:spPr>
        <p:txBody>
          <a:bodyPr spcFirstLastPara="1" lIns="91425" tIns="45700" rIns="91425" bIns="45700" anchor="b" anchorCtr="0">
            <a:normAutofit fontScale="90000"/>
          </a:bodyPr>
          <a:lstStyle/>
          <a:p>
            <a:pPr marL="0" lvl="0" indent="0" rtl="0">
              <a:spcBef>
                <a:spcPts val="0"/>
              </a:spcBef>
              <a:spcAft>
                <a:spcPts val="0"/>
              </a:spcAft>
              <a:buNone/>
            </a:pPr>
            <a:r>
              <a:rPr lang="en-GB" sz="2500" b="1">
                <a:solidFill>
                  <a:schemeClr val="tx2"/>
                </a:solidFill>
              </a:rPr>
              <a:t>References :</a:t>
            </a:r>
          </a:p>
          <a:p>
            <a:pPr marL="0" lvl="0" indent="0" rtl="0">
              <a:spcBef>
                <a:spcPts val="0"/>
              </a:spcBef>
              <a:spcAft>
                <a:spcPts val="0"/>
              </a:spcAft>
              <a:buNone/>
            </a:pPr>
            <a:r>
              <a:rPr lang="en-GB" sz="2500">
                <a:solidFill>
                  <a:schemeClr val="tx2"/>
                </a:solidFill>
              </a:rPr>
              <a:t>Internal Riverdale Nursing Home documentation on communication practices and challenges facing the staff.  WainWright,D and Calnan,M 2004. Sociology of Health and Illness 398-421</a:t>
            </a:r>
          </a:p>
        </p:txBody>
      </p:sp>
      <p:sp>
        <p:nvSpPr>
          <p:cNvPr id="143" name="Google Shape;143;p23"/>
          <p:cNvSpPr txBox="1">
            <a:spLocks noGrp="1"/>
          </p:cNvSpPr>
          <p:nvPr>
            <p:ph type="subTitle" idx="1"/>
          </p:nvPr>
        </p:nvSpPr>
        <p:spPr>
          <a:xfrm>
            <a:off x="3371161" y="4200522"/>
            <a:ext cx="5449982" cy="682079"/>
          </a:xfrm>
          <a:prstGeom prst="rect">
            <a:avLst/>
          </a:prstGeom>
        </p:spPr>
        <p:txBody>
          <a:bodyPr spcFirstLastPara="1" lIns="91425" tIns="45700" rIns="91425" bIns="45700" anchorCtr="0">
            <a:normAutofit/>
          </a:bodyPr>
          <a:lstStyle/>
          <a:p>
            <a:pPr marL="0" lvl="0" indent="0" rtl="0">
              <a:spcBef>
                <a:spcPts val="1000"/>
              </a:spcBef>
              <a:spcAft>
                <a:spcPts val="0"/>
              </a:spcAft>
              <a:buNone/>
            </a:pPr>
            <a:endParaRPr lang="en-GB">
              <a:solidFill>
                <a:schemeClr val="tx2"/>
              </a:solidFill>
            </a:endParaRPr>
          </a:p>
        </p:txBody>
      </p:sp>
      <p:grpSp>
        <p:nvGrpSpPr>
          <p:cNvPr id="154" name="Group 153">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155" name="Freeform: Shape 154">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Freeform: Shape 155">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Freeform: Shape 156">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Freeform: Shape 157">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0" name="Group 159">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61" name="Freeform: Shape 160">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Freeform: Shape 161">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Freeform: Shape 162">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64" name="Freeform: Shape 163">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142"/>
                                        </p:tgtEl>
                                        <p:attrNameLst>
                                          <p:attrName>style.visibility</p:attrName>
                                        </p:attrNameLst>
                                      </p:cBhvr>
                                      <p:to>
                                        <p:strVal val="visible"/>
                                      </p:to>
                                    </p:set>
                                    <p:animEffect transition="in" filter="fade">
                                      <p:cBhvr>
                                        <p:cTn id="7" dur="10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p:bldLst>
  </p:timing>
</p:sld>
</file>

<file path=ppt/theme/theme1.xml><?xml version="1.0" encoding="utf-8"?>
<a:theme xmlns:a="http://schemas.openxmlformats.org/drawingml/2006/main" name="Office Theme">
  <a:themeElements>
    <a:clrScheme name="Office">
      <a:dk1>
        <a:srgbClr val="FFFFFF"/>
      </a:dk1>
      <a:lt1>
        <a:srgbClr val="202020"/>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FFFFFF"/>
      </a:dk1>
      <a:lt1>
        <a:srgbClr val="202020"/>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A3F46C0B2A77F4AAB923CA00B36000F" ma:contentTypeVersion="5" ma:contentTypeDescription="Create a new document." ma:contentTypeScope="" ma:versionID="a116bc17c6c708ccd796565ba2034660">
  <xsd:schema xmlns:xsd="http://www.w3.org/2001/XMLSchema" xmlns:xs="http://www.w3.org/2001/XMLSchema" xmlns:p="http://schemas.microsoft.com/office/2006/metadata/properties" xmlns:ns3="936e02c4-a484-4998-a51a-c24e6dc61f3e" targetNamespace="http://schemas.microsoft.com/office/2006/metadata/properties" ma:root="true" ma:fieldsID="1082d106191af3b42735afd72094ba47" ns3:_="">
    <xsd:import namespace="936e02c4-a484-4998-a51a-c24e6dc61f3e"/>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6e02c4-a484-4998-a51a-c24e6dc61f3e"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36e02c4-a484-4998-a51a-c24e6dc61f3e" xsi:nil="true"/>
  </documentManagement>
</p:properties>
</file>

<file path=customXml/itemProps1.xml><?xml version="1.0" encoding="utf-8"?>
<ds:datastoreItem xmlns:ds="http://schemas.openxmlformats.org/officeDocument/2006/customXml" ds:itemID="{52A7B7D9-8065-4D63-BF25-FC65874831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6e02c4-a484-4998-a51a-c24e6dc61f3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48A7BFA-B97D-4ACA-8464-2BB66AE3D171}">
  <ds:schemaRefs>
    <ds:schemaRef ds:uri="http://schemas.microsoft.com/sharepoint/v3/contenttype/forms"/>
  </ds:schemaRefs>
</ds:datastoreItem>
</file>

<file path=customXml/itemProps3.xml><?xml version="1.0" encoding="utf-8"?>
<ds:datastoreItem xmlns:ds="http://schemas.openxmlformats.org/officeDocument/2006/customXml" ds:itemID="{5E142A1F-A861-4156-BD08-953360917932}">
  <ds:schemaRefs>
    <ds:schemaRef ds:uri="http://purl.org/dc/elements/1.1/"/>
    <ds:schemaRef ds:uri="http://schemas.microsoft.com/office/infopath/2007/PartnerControls"/>
    <ds:schemaRef ds:uri="http://purl.org/dc/terms/"/>
    <ds:schemaRef ds:uri="936e02c4-a484-4998-a51a-c24e6dc61f3e"/>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0</TotalTime>
  <Words>478</Words>
  <Application>Microsoft Office PowerPoint</Application>
  <PresentationFormat>Widescreen</PresentationFormat>
  <Paragraphs>40</Paragraphs>
  <Slides>11</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Play</vt:lpstr>
      <vt:lpstr>Arial</vt:lpstr>
      <vt:lpstr>Office Theme</vt:lpstr>
      <vt:lpstr>WORKPLACE TASK AND TOOL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Advantages and Limitations Advantages: Quick discussions and decisions integrates with outlook,OneNote,Sharepoint.Supports remote meetings and training. Limitations: Learning curve for some users. Potensial for technical disruptions.Risk of information overload from notification.</vt:lpstr>
      <vt:lpstr>References : Internal Riverdale Nursing Home documentation on communication practices and challenges facing the staff.  WainWright,D and Calnan,M 2004. Sociology of Health and Illness 398-421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Prince Kallon (2519626)</cp:lastModifiedBy>
  <cp:revision>1</cp:revision>
  <dcterms:modified xsi:type="dcterms:W3CDTF">2026-06-13T20:19:48Z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0x010100DA3F46C0B2A77F4AAB923CA00B36000F</vt:lpwstr>
  </property>
</Properties>
</file>