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2" r:id="rId2"/>
  </p:sldMasterIdLst>
  <p:notesMasterIdLst>
    <p:notesMasterId r:id="rId62"/>
  </p:notesMasterIdLst>
  <p:sldIdLst>
    <p:sldId id="256" r:id="rId3"/>
    <p:sldId id="932" r:id="rId4"/>
    <p:sldId id="257" r:id="rId5"/>
    <p:sldId id="258" r:id="rId6"/>
    <p:sldId id="941" r:id="rId7"/>
    <p:sldId id="934" r:id="rId8"/>
    <p:sldId id="935" r:id="rId9"/>
    <p:sldId id="936" r:id="rId10"/>
    <p:sldId id="937" r:id="rId11"/>
    <p:sldId id="938" r:id="rId12"/>
    <p:sldId id="939" r:id="rId13"/>
    <p:sldId id="940" r:id="rId14"/>
    <p:sldId id="913" r:id="rId15"/>
    <p:sldId id="259" r:id="rId16"/>
    <p:sldId id="260" r:id="rId17"/>
    <p:sldId id="261" r:id="rId18"/>
    <p:sldId id="262" r:id="rId19"/>
    <p:sldId id="263" r:id="rId20"/>
    <p:sldId id="266" r:id="rId21"/>
    <p:sldId id="267" r:id="rId22"/>
    <p:sldId id="268" r:id="rId23"/>
    <p:sldId id="269" r:id="rId24"/>
    <p:sldId id="270" r:id="rId25"/>
    <p:sldId id="271" r:id="rId26"/>
    <p:sldId id="272" r:id="rId27"/>
    <p:sldId id="273" r:id="rId28"/>
    <p:sldId id="274" r:id="rId29"/>
    <p:sldId id="275" r:id="rId30"/>
    <p:sldId id="276" r:id="rId31"/>
    <p:sldId id="277" r:id="rId32"/>
    <p:sldId id="278" r:id="rId33"/>
    <p:sldId id="279" r:id="rId34"/>
    <p:sldId id="280" r:id="rId35"/>
    <p:sldId id="281" r:id="rId36"/>
    <p:sldId id="282" r:id="rId37"/>
    <p:sldId id="283" r:id="rId38"/>
    <p:sldId id="284" r:id="rId39"/>
    <p:sldId id="285" r:id="rId40"/>
    <p:sldId id="286" r:id="rId41"/>
    <p:sldId id="287" r:id="rId42"/>
    <p:sldId id="288" r:id="rId43"/>
    <p:sldId id="289" r:id="rId44"/>
    <p:sldId id="290" r:id="rId45"/>
    <p:sldId id="291" r:id="rId46"/>
    <p:sldId id="292" r:id="rId47"/>
    <p:sldId id="293" r:id="rId48"/>
    <p:sldId id="294" r:id="rId49"/>
    <p:sldId id="295" r:id="rId50"/>
    <p:sldId id="296" r:id="rId51"/>
    <p:sldId id="297" r:id="rId52"/>
    <p:sldId id="298" r:id="rId53"/>
    <p:sldId id="299" r:id="rId54"/>
    <p:sldId id="300" r:id="rId55"/>
    <p:sldId id="931" r:id="rId56"/>
    <p:sldId id="301" r:id="rId57"/>
    <p:sldId id="302" r:id="rId58"/>
    <p:sldId id="303" r:id="rId59"/>
    <p:sldId id="930" r:id="rId60"/>
    <p:sldId id="916" r:id="rId6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5" d="100"/>
          <a:sy n="95" d="100"/>
        </p:scale>
        <p:origin x="37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5B086A-C4FD-4D35-8075-0910EBD9FAF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E6BC5A8-599A-47CD-B504-5E4A648D0D28}">
      <dgm:prSet/>
      <dgm:spPr/>
      <dgm:t>
        <a:bodyPr/>
        <a:lstStyle/>
        <a:p>
          <a:r>
            <a:rPr lang="en-GB"/>
            <a:t>The ENTIRE chapter reviewing existing knowledge</a:t>
          </a:r>
          <a:endParaRPr lang="en-US"/>
        </a:p>
      </dgm:t>
    </dgm:pt>
    <dgm:pt modelId="{709563F2-731F-4864-8B26-9BAF5B3F04E8}" type="parTrans" cxnId="{24E96247-4E97-4B2C-A392-51D8ECDEB37B}">
      <dgm:prSet/>
      <dgm:spPr/>
      <dgm:t>
        <a:bodyPr/>
        <a:lstStyle/>
        <a:p>
          <a:endParaRPr lang="en-US"/>
        </a:p>
      </dgm:t>
    </dgm:pt>
    <dgm:pt modelId="{52A3D431-7C27-4D21-A709-C354702FDF1A}" type="sibTrans" cxnId="{24E96247-4E97-4B2C-A392-51D8ECDEB37B}">
      <dgm:prSet/>
      <dgm:spPr/>
      <dgm:t>
        <a:bodyPr/>
        <a:lstStyle/>
        <a:p>
          <a:endParaRPr lang="en-US"/>
        </a:p>
      </dgm:t>
    </dgm:pt>
    <dgm:pt modelId="{B65378C6-81C6-4CA0-9B35-372CE612AC52}">
      <dgm:prSet/>
      <dgm:spPr/>
      <dgm:t>
        <a:bodyPr/>
        <a:lstStyle/>
        <a:p>
          <a:r>
            <a:rPr lang="en-GB"/>
            <a:t>Purpose:</a:t>
          </a:r>
          <a:endParaRPr lang="en-US"/>
        </a:p>
      </dgm:t>
    </dgm:pt>
    <dgm:pt modelId="{BB62EB68-D415-450C-9059-A02AAD015CF4}" type="parTrans" cxnId="{183FD366-03FC-41C6-BBD3-1264498A13AD}">
      <dgm:prSet/>
      <dgm:spPr/>
      <dgm:t>
        <a:bodyPr/>
        <a:lstStyle/>
        <a:p>
          <a:endParaRPr lang="en-US"/>
        </a:p>
      </dgm:t>
    </dgm:pt>
    <dgm:pt modelId="{1D666334-B767-45C5-AA83-65C3A251112F}" type="sibTrans" cxnId="{183FD366-03FC-41C6-BBD3-1264498A13AD}">
      <dgm:prSet/>
      <dgm:spPr/>
      <dgm:t>
        <a:bodyPr/>
        <a:lstStyle/>
        <a:p>
          <a:endParaRPr lang="en-US"/>
        </a:p>
      </dgm:t>
    </dgm:pt>
    <dgm:pt modelId="{48525B2B-749B-4366-83B2-00CFBD4215A4}">
      <dgm:prSet/>
      <dgm:spPr/>
      <dgm:t>
        <a:bodyPr/>
        <a:lstStyle/>
        <a:p>
          <a:r>
            <a:rPr lang="en-GB"/>
            <a:t>Show what is already known</a:t>
          </a:r>
          <a:endParaRPr lang="en-US"/>
        </a:p>
      </dgm:t>
    </dgm:pt>
    <dgm:pt modelId="{27DCDB02-C828-4797-9850-2BA2C17DE320}" type="parTrans" cxnId="{6202707F-EF0F-4434-BBE4-5726AC5DAE79}">
      <dgm:prSet/>
      <dgm:spPr/>
      <dgm:t>
        <a:bodyPr/>
        <a:lstStyle/>
        <a:p>
          <a:endParaRPr lang="en-US"/>
        </a:p>
      </dgm:t>
    </dgm:pt>
    <dgm:pt modelId="{06D8E501-E2BC-4030-9DCE-406C067F992A}" type="sibTrans" cxnId="{6202707F-EF0F-4434-BBE4-5726AC5DAE79}">
      <dgm:prSet/>
      <dgm:spPr/>
      <dgm:t>
        <a:bodyPr/>
        <a:lstStyle/>
        <a:p>
          <a:endParaRPr lang="en-US"/>
        </a:p>
      </dgm:t>
    </dgm:pt>
    <dgm:pt modelId="{9FFC7DD6-930C-48C2-9A26-8A0F74C9050F}">
      <dgm:prSet/>
      <dgm:spPr/>
      <dgm:t>
        <a:bodyPr/>
        <a:lstStyle/>
        <a:p>
          <a:r>
            <a:rPr lang="en-GB"/>
            <a:t>Identify what remains unknown (the gap)</a:t>
          </a:r>
          <a:endParaRPr lang="en-US"/>
        </a:p>
      </dgm:t>
    </dgm:pt>
    <dgm:pt modelId="{FB4D2345-37E1-45DA-A89D-9E11E2035EEA}" type="parTrans" cxnId="{56E931AE-0D0F-4600-85FE-63CC520601CA}">
      <dgm:prSet/>
      <dgm:spPr/>
      <dgm:t>
        <a:bodyPr/>
        <a:lstStyle/>
        <a:p>
          <a:endParaRPr lang="en-US"/>
        </a:p>
      </dgm:t>
    </dgm:pt>
    <dgm:pt modelId="{C6512BB9-D523-4613-A4F9-2DDB9CC15A5B}" type="sibTrans" cxnId="{56E931AE-0D0F-4600-85FE-63CC520601CA}">
      <dgm:prSet/>
      <dgm:spPr/>
      <dgm:t>
        <a:bodyPr/>
        <a:lstStyle/>
        <a:p>
          <a:endParaRPr lang="en-US"/>
        </a:p>
      </dgm:t>
    </dgm:pt>
    <dgm:pt modelId="{420C6B04-8BB4-49AC-845D-0FAD867656C1}">
      <dgm:prSet/>
      <dgm:spPr/>
      <dgm:t>
        <a:bodyPr/>
        <a:lstStyle/>
        <a:p>
          <a:r>
            <a:rPr lang="en-GB"/>
            <a:t>Position your research within existing knowledge</a:t>
          </a:r>
          <a:endParaRPr lang="en-US"/>
        </a:p>
      </dgm:t>
    </dgm:pt>
    <dgm:pt modelId="{C14074DC-0F65-4A2A-ABB9-EEB4CD0BC732}" type="parTrans" cxnId="{7E6F9A33-608E-444A-8B91-ED3714EADBF5}">
      <dgm:prSet/>
      <dgm:spPr/>
      <dgm:t>
        <a:bodyPr/>
        <a:lstStyle/>
        <a:p>
          <a:endParaRPr lang="en-US"/>
        </a:p>
      </dgm:t>
    </dgm:pt>
    <dgm:pt modelId="{3C5E0268-25EA-413F-ACE0-1741F34B2103}" type="sibTrans" cxnId="{7E6F9A33-608E-444A-8B91-ED3714EADBF5}">
      <dgm:prSet/>
      <dgm:spPr/>
      <dgm:t>
        <a:bodyPr/>
        <a:lstStyle/>
        <a:p>
          <a:endParaRPr lang="en-US"/>
        </a:p>
      </dgm:t>
    </dgm:pt>
    <dgm:pt modelId="{DB74A504-032F-4724-98A4-C69F1A6A55DC}">
      <dgm:prSet/>
      <dgm:spPr/>
      <dgm:t>
        <a:bodyPr/>
        <a:lstStyle/>
        <a:p>
          <a:r>
            <a:rPr lang="en-GB"/>
            <a:t>You synthesise work by OTHER scholars</a:t>
          </a:r>
          <a:endParaRPr lang="en-US"/>
        </a:p>
      </dgm:t>
    </dgm:pt>
    <dgm:pt modelId="{D1733D2E-3AA2-4409-AA89-CAFF2EC44B0F}" type="parTrans" cxnId="{3A5D131F-FDA0-4330-9DE2-E3E4ED96A037}">
      <dgm:prSet/>
      <dgm:spPr/>
      <dgm:t>
        <a:bodyPr/>
        <a:lstStyle/>
        <a:p>
          <a:endParaRPr lang="en-US"/>
        </a:p>
      </dgm:t>
    </dgm:pt>
    <dgm:pt modelId="{15E124C7-C6C9-48A2-BC3A-0A6BAEC2042A}" type="sibTrans" cxnId="{3A5D131F-FDA0-4330-9DE2-E3E4ED96A037}">
      <dgm:prSet/>
      <dgm:spPr/>
      <dgm:t>
        <a:bodyPr/>
        <a:lstStyle/>
        <a:p>
          <a:endParaRPr lang="en-US"/>
        </a:p>
      </dgm:t>
    </dgm:pt>
    <dgm:pt modelId="{6913BC87-F476-49B0-B3C3-8BBEA9E9A70C}" type="pres">
      <dgm:prSet presAssocID="{315B086A-C4FD-4D35-8075-0910EBD9FAF1}" presName="vert0" presStyleCnt="0">
        <dgm:presLayoutVars>
          <dgm:dir/>
          <dgm:animOne val="branch"/>
          <dgm:animLvl val="lvl"/>
        </dgm:presLayoutVars>
      </dgm:prSet>
      <dgm:spPr/>
    </dgm:pt>
    <dgm:pt modelId="{D45AB8F1-F5A5-4B88-B6B1-D0037E00E7CE}" type="pres">
      <dgm:prSet presAssocID="{4E6BC5A8-599A-47CD-B504-5E4A648D0D28}" presName="thickLine" presStyleLbl="alignNode1" presStyleIdx="0" presStyleCnt="6"/>
      <dgm:spPr/>
    </dgm:pt>
    <dgm:pt modelId="{3DF54A39-E57A-4FD6-A6C5-9825E9BA2D8B}" type="pres">
      <dgm:prSet presAssocID="{4E6BC5A8-599A-47CD-B504-5E4A648D0D28}" presName="horz1" presStyleCnt="0"/>
      <dgm:spPr/>
    </dgm:pt>
    <dgm:pt modelId="{CBEAFB87-D61C-4E62-907C-548136831E5B}" type="pres">
      <dgm:prSet presAssocID="{4E6BC5A8-599A-47CD-B504-5E4A648D0D28}" presName="tx1" presStyleLbl="revTx" presStyleIdx="0" presStyleCnt="6"/>
      <dgm:spPr/>
    </dgm:pt>
    <dgm:pt modelId="{99BD9E9A-EB11-4C5F-82A1-C95953579AA1}" type="pres">
      <dgm:prSet presAssocID="{4E6BC5A8-599A-47CD-B504-5E4A648D0D28}" presName="vert1" presStyleCnt="0"/>
      <dgm:spPr/>
    </dgm:pt>
    <dgm:pt modelId="{FD391E45-E952-4138-B67F-E257323E30AE}" type="pres">
      <dgm:prSet presAssocID="{B65378C6-81C6-4CA0-9B35-372CE612AC52}" presName="thickLine" presStyleLbl="alignNode1" presStyleIdx="1" presStyleCnt="6"/>
      <dgm:spPr/>
    </dgm:pt>
    <dgm:pt modelId="{25714D69-A14F-495C-BFF8-5817A1ABCEFF}" type="pres">
      <dgm:prSet presAssocID="{B65378C6-81C6-4CA0-9B35-372CE612AC52}" presName="horz1" presStyleCnt="0"/>
      <dgm:spPr/>
    </dgm:pt>
    <dgm:pt modelId="{29F304C4-D960-4274-B1F4-206CDB13B95D}" type="pres">
      <dgm:prSet presAssocID="{B65378C6-81C6-4CA0-9B35-372CE612AC52}" presName="tx1" presStyleLbl="revTx" presStyleIdx="1" presStyleCnt="6"/>
      <dgm:spPr/>
    </dgm:pt>
    <dgm:pt modelId="{25E2CD31-DF55-40CD-92E6-5DF3D02E66CA}" type="pres">
      <dgm:prSet presAssocID="{B65378C6-81C6-4CA0-9B35-372CE612AC52}" presName="vert1" presStyleCnt="0"/>
      <dgm:spPr/>
    </dgm:pt>
    <dgm:pt modelId="{DEE80447-DC35-4946-8BF4-DFEE50E16DD3}" type="pres">
      <dgm:prSet presAssocID="{48525B2B-749B-4366-83B2-00CFBD4215A4}" presName="thickLine" presStyleLbl="alignNode1" presStyleIdx="2" presStyleCnt="6"/>
      <dgm:spPr/>
    </dgm:pt>
    <dgm:pt modelId="{A6267E95-58A7-4853-809F-036C1C85E420}" type="pres">
      <dgm:prSet presAssocID="{48525B2B-749B-4366-83B2-00CFBD4215A4}" presName="horz1" presStyleCnt="0"/>
      <dgm:spPr/>
    </dgm:pt>
    <dgm:pt modelId="{506E5FA4-BA2C-4198-8222-BDC40C7A668A}" type="pres">
      <dgm:prSet presAssocID="{48525B2B-749B-4366-83B2-00CFBD4215A4}" presName="tx1" presStyleLbl="revTx" presStyleIdx="2" presStyleCnt="6"/>
      <dgm:spPr/>
    </dgm:pt>
    <dgm:pt modelId="{75E15475-8631-4944-A418-50485F570A19}" type="pres">
      <dgm:prSet presAssocID="{48525B2B-749B-4366-83B2-00CFBD4215A4}" presName="vert1" presStyleCnt="0"/>
      <dgm:spPr/>
    </dgm:pt>
    <dgm:pt modelId="{8B3C0137-E1BD-458D-9A42-F4A94ED09B25}" type="pres">
      <dgm:prSet presAssocID="{9FFC7DD6-930C-48C2-9A26-8A0F74C9050F}" presName="thickLine" presStyleLbl="alignNode1" presStyleIdx="3" presStyleCnt="6"/>
      <dgm:spPr/>
    </dgm:pt>
    <dgm:pt modelId="{99199E89-29F2-418D-AEC7-900DAE0D02F4}" type="pres">
      <dgm:prSet presAssocID="{9FFC7DD6-930C-48C2-9A26-8A0F74C9050F}" presName="horz1" presStyleCnt="0"/>
      <dgm:spPr/>
    </dgm:pt>
    <dgm:pt modelId="{FB41B71E-2CD8-4CF4-8E14-050F0E4C2B28}" type="pres">
      <dgm:prSet presAssocID="{9FFC7DD6-930C-48C2-9A26-8A0F74C9050F}" presName="tx1" presStyleLbl="revTx" presStyleIdx="3" presStyleCnt="6"/>
      <dgm:spPr/>
    </dgm:pt>
    <dgm:pt modelId="{64CA4326-A483-4D02-894A-1CDFE387A762}" type="pres">
      <dgm:prSet presAssocID="{9FFC7DD6-930C-48C2-9A26-8A0F74C9050F}" presName="vert1" presStyleCnt="0"/>
      <dgm:spPr/>
    </dgm:pt>
    <dgm:pt modelId="{85E93197-A5B1-4321-B3DE-A3FEF7476662}" type="pres">
      <dgm:prSet presAssocID="{420C6B04-8BB4-49AC-845D-0FAD867656C1}" presName="thickLine" presStyleLbl="alignNode1" presStyleIdx="4" presStyleCnt="6"/>
      <dgm:spPr/>
    </dgm:pt>
    <dgm:pt modelId="{A903CC35-F8C7-4CEC-B5FD-0280F66DD56F}" type="pres">
      <dgm:prSet presAssocID="{420C6B04-8BB4-49AC-845D-0FAD867656C1}" presName="horz1" presStyleCnt="0"/>
      <dgm:spPr/>
    </dgm:pt>
    <dgm:pt modelId="{DFA67A6A-9E02-460F-B56C-601C03AE2BFC}" type="pres">
      <dgm:prSet presAssocID="{420C6B04-8BB4-49AC-845D-0FAD867656C1}" presName="tx1" presStyleLbl="revTx" presStyleIdx="4" presStyleCnt="6"/>
      <dgm:spPr/>
    </dgm:pt>
    <dgm:pt modelId="{6D46000B-4EBE-4923-8F73-F77345AC63D7}" type="pres">
      <dgm:prSet presAssocID="{420C6B04-8BB4-49AC-845D-0FAD867656C1}" presName="vert1" presStyleCnt="0"/>
      <dgm:spPr/>
    </dgm:pt>
    <dgm:pt modelId="{3AD5CA4D-03F1-4FA3-B5A4-F79FE31953A4}" type="pres">
      <dgm:prSet presAssocID="{DB74A504-032F-4724-98A4-C69F1A6A55DC}" presName="thickLine" presStyleLbl="alignNode1" presStyleIdx="5" presStyleCnt="6"/>
      <dgm:spPr/>
    </dgm:pt>
    <dgm:pt modelId="{901E7668-E88A-422B-BEA9-48C6A777DD5B}" type="pres">
      <dgm:prSet presAssocID="{DB74A504-032F-4724-98A4-C69F1A6A55DC}" presName="horz1" presStyleCnt="0"/>
      <dgm:spPr/>
    </dgm:pt>
    <dgm:pt modelId="{9C012EB6-EC39-4E41-AEBA-7E5728E87299}" type="pres">
      <dgm:prSet presAssocID="{DB74A504-032F-4724-98A4-C69F1A6A55DC}" presName="tx1" presStyleLbl="revTx" presStyleIdx="5" presStyleCnt="6"/>
      <dgm:spPr/>
    </dgm:pt>
    <dgm:pt modelId="{8A41DC5F-8588-4EBC-A80F-F979E3705AD0}" type="pres">
      <dgm:prSet presAssocID="{DB74A504-032F-4724-98A4-C69F1A6A55DC}" presName="vert1" presStyleCnt="0"/>
      <dgm:spPr/>
    </dgm:pt>
  </dgm:ptLst>
  <dgm:cxnLst>
    <dgm:cxn modelId="{CD522B0F-5CDB-433F-A593-E7FDB615236B}" type="presOf" srcId="{420C6B04-8BB4-49AC-845D-0FAD867656C1}" destId="{DFA67A6A-9E02-460F-B56C-601C03AE2BFC}" srcOrd="0" destOrd="0" presId="urn:microsoft.com/office/officeart/2008/layout/LinedList"/>
    <dgm:cxn modelId="{25A57112-8B46-4DCE-A6DA-830F1D41F52A}" type="presOf" srcId="{315B086A-C4FD-4D35-8075-0910EBD9FAF1}" destId="{6913BC87-F476-49B0-B3C3-8BBEA9E9A70C}" srcOrd="0" destOrd="0" presId="urn:microsoft.com/office/officeart/2008/layout/LinedList"/>
    <dgm:cxn modelId="{3A5D131F-FDA0-4330-9DE2-E3E4ED96A037}" srcId="{315B086A-C4FD-4D35-8075-0910EBD9FAF1}" destId="{DB74A504-032F-4724-98A4-C69F1A6A55DC}" srcOrd="5" destOrd="0" parTransId="{D1733D2E-3AA2-4409-AA89-CAFF2EC44B0F}" sibTransId="{15E124C7-C6C9-48A2-BC3A-0A6BAEC2042A}"/>
    <dgm:cxn modelId="{7E6F9A33-608E-444A-8B91-ED3714EADBF5}" srcId="{315B086A-C4FD-4D35-8075-0910EBD9FAF1}" destId="{420C6B04-8BB4-49AC-845D-0FAD867656C1}" srcOrd="4" destOrd="0" parTransId="{C14074DC-0F65-4A2A-ABB9-EEB4CD0BC732}" sibTransId="{3C5E0268-25EA-413F-ACE0-1741F34B2103}"/>
    <dgm:cxn modelId="{28DAC465-184D-4388-BF8E-F9563515E921}" type="presOf" srcId="{4E6BC5A8-599A-47CD-B504-5E4A648D0D28}" destId="{CBEAFB87-D61C-4E62-907C-548136831E5B}" srcOrd="0" destOrd="0" presId="urn:microsoft.com/office/officeart/2008/layout/LinedList"/>
    <dgm:cxn modelId="{183FD366-03FC-41C6-BBD3-1264498A13AD}" srcId="{315B086A-C4FD-4D35-8075-0910EBD9FAF1}" destId="{B65378C6-81C6-4CA0-9B35-372CE612AC52}" srcOrd="1" destOrd="0" parTransId="{BB62EB68-D415-450C-9059-A02AAD015CF4}" sibTransId="{1D666334-B767-45C5-AA83-65C3A251112F}"/>
    <dgm:cxn modelId="{24E96247-4E97-4B2C-A392-51D8ECDEB37B}" srcId="{315B086A-C4FD-4D35-8075-0910EBD9FAF1}" destId="{4E6BC5A8-599A-47CD-B504-5E4A648D0D28}" srcOrd="0" destOrd="0" parTransId="{709563F2-731F-4864-8B26-9BAF5B3F04E8}" sibTransId="{52A3D431-7C27-4D21-A709-C354702FDF1A}"/>
    <dgm:cxn modelId="{5C0BFC73-0188-4F90-83C9-ED73EEEFF5C6}" type="presOf" srcId="{48525B2B-749B-4366-83B2-00CFBD4215A4}" destId="{506E5FA4-BA2C-4198-8222-BDC40C7A668A}" srcOrd="0" destOrd="0" presId="urn:microsoft.com/office/officeart/2008/layout/LinedList"/>
    <dgm:cxn modelId="{1B2E177F-0CCC-4EC7-9DC2-D80D37BA9172}" type="presOf" srcId="{DB74A504-032F-4724-98A4-C69F1A6A55DC}" destId="{9C012EB6-EC39-4E41-AEBA-7E5728E87299}" srcOrd="0" destOrd="0" presId="urn:microsoft.com/office/officeart/2008/layout/LinedList"/>
    <dgm:cxn modelId="{6202707F-EF0F-4434-BBE4-5726AC5DAE79}" srcId="{315B086A-C4FD-4D35-8075-0910EBD9FAF1}" destId="{48525B2B-749B-4366-83B2-00CFBD4215A4}" srcOrd="2" destOrd="0" parTransId="{27DCDB02-C828-4797-9850-2BA2C17DE320}" sibTransId="{06D8E501-E2BC-4030-9DCE-406C067F992A}"/>
    <dgm:cxn modelId="{9610A48D-10AF-454C-AC36-5C73291B5A47}" type="presOf" srcId="{9FFC7DD6-930C-48C2-9A26-8A0F74C9050F}" destId="{FB41B71E-2CD8-4CF4-8E14-050F0E4C2B28}" srcOrd="0" destOrd="0" presId="urn:microsoft.com/office/officeart/2008/layout/LinedList"/>
    <dgm:cxn modelId="{56E931AE-0D0F-4600-85FE-63CC520601CA}" srcId="{315B086A-C4FD-4D35-8075-0910EBD9FAF1}" destId="{9FFC7DD6-930C-48C2-9A26-8A0F74C9050F}" srcOrd="3" destOrd="0" parTransId="{FB4D2345-37E1-45DA-A89D-9E11E2035EEA}" sibTransId="{C6512BB9-D523-4613-A4F9-2DDB9CC15A5B}"/>
    <dgm:cxn modelId="{50491FE6-F9E3-4447-870C-EE84707D566D}" type="presOf" srcId="{B65378C6-81C6-4CA0-9B35-372CE612AC52}" destId="{29F304C4-D960-4274-B1F4-206CDB13B95D}" srcOrd="0" destOrd="0" presId="urn:microsoft.com/office/officeart/2008/layout/LinedList"/>
    <dgm:cxn modelId="{CE6C66B7-9293-4DAE-8510-BDB802DC16F7}" type="presParOf" srcId="{6913BC87-F476-49B0-B3C3-8BBEA9E9A70C}" destId="{D45AB8F1-F5A5-4B88-B6B1-D0037E00E7CE}" srcOrd="0" destOrd="0" presId="urn:microsoft.com/office/officeart/2008/layout/LinedList"/>
    <dgm:cxn modelId="{EE151AEE-5ABB-4DD8-A961-12ECD4CCFD26}" type="presParOf" srcId="{6913BC87-F476-49B0-B3C3-8BBEA9E9A70C}" destId="{3DF54A39-E57A-4FD6-A6C5-9825E9BA2D8B}" srcOrd="1" destOrd="0" presId="urn:microsoft.com/office/officeart/2008/layout/LinedList"/>
    <dgm:cxn modelId="{DB5DE849-F04C-4A2A-9A3E-0C49A1B66193}" type="presParOf" srcId="{3DF54A39-E57A-4FD6-A6C5-9825E9BA2D8B}" destId="{CBEAFB87-D61C-4E62-907C-548136831E5B}" srcOrd="0" destOrd="0" presId="urn:microsoft.com/office/officeart/2008/layout/LinedList"/>
    <dgm:cxn modelId="{CFE8091E-9386-47BA-B05C-843A9BD0164E}" type="presParOf" srcId="{3DF54A39-E57A-4FD6-A6C5-9825E9BA2D8B}" destId="{99BD9E9A-EB11-4C5F-82A1-C95953579AA1}" srcOrd="1" destOrd="0" presId="urn:microsoft.com/office/officeart/2008/layout/LinedList"/>
    <dgm:cxn modelId="{EEF318F7-79C4-4E84-9131-7163265FED04}" type="presParOf" srcId="{6913BC87-F476-49B0-B3C3-8BBEA9E9A70C}" destId="{FD391E45-E952-4138-B67F-E257323E30AE}" srcOrd="2" destOrd="0" presId="urn:microsoft.com/office/officeart/2008/layout/LinedList"/>
    <dgm:cxn modelId="{868CF73A-7EC5-4D30-AD0C-9985A7090BB9}" type="presParOf" srcId="{6913BC87-F476-49B0-B3C3-8BBEA9E9A70C}" destId="{25714D69-A14F-495C-BFF8-5817A1ABCEFF}" srcOrd="3" destOrd="0" presId="urn:microsoft.com/office/officeart/2008/layout/LinedList"/>
    <dgm:cxn modelId="{5B3547C8-4E66-404F-BD63-0CF5D85A1C2F}" type="presParOf" srcId="{25714D69-A14F-495C-BFF8-5817A1ABCEFF}" destId="{29F304C4-D960-4274-B1F4-206CDB13B95D}" srcOrd="0" destOrd="0" presId="urn:microsoft.com/office/officeart/2008/layout/LinedList"/>
    <dgm:cxn modelId="{ADF577EA-A405-4900-AF6E-CBC9B07564AE}" type="presParOf" srcId="{25714D69-A14F-495C-BFF8-5817A1ABCEFF}" destId="{25E2CD31-DF55-40CD-92E6-5DF3D02E66CA}" srcOrd="1" destOrd="0" presId="urn:microsoft.com/office/officeart/2008/layout/LinedList"/>
    <dgm:cxn modelId="{2DABC290-61FC-4123-9473-160868D0C559}" type="presParOf" srcId="{6913BC87-F476-49B0-B3C3-8BBEA9E9A70C}" destId="{DEE80447-DC35-4946-8BF4-DFEE50E16DD3}" srcOrd="4" destOrd="0" presId="urn:microsoft.com/office/officeart/2008/layout/LinedList"/>
    <dgm:cxn modelId="{F2D532BF-41BB-45A2-8070-B9C5E69807AF}" type="presParOf" srcId="{6913BC87-F476-49B0-B3C3-8BBEA9E9A70C}" destId="{A6267E95-58A7-4853-809F-036C1C85E420}" srcOrd="5" destOrd="0" presId="urn:microsoft.com/office/officeart/2008/layout/LinedList"/>
    <dgm:cxn modelId="{D628E315-3177-4B55-9577-93639D25BB63}" type="presParOf" srcId="{A6267E95-58A7-4853-809F-036C1C85E420}" destId="{506E5FA4-BA2C-4198-8222-BDC40C7A668A}" srcOrd="0" destOrd="0" presId="urn:microsoft.com/office/officeart/2008/layout/LinedList"/>
    <dgm:cxn modelId="{F029ED14-A9DC-49BB-8228-EE8DBA81476C}" type="presParOf" srcId="{A6267E95-58A7-4853-809F-036C1C85E420}" destId="{75E15475-8631-4944-A418-50485F570A19}" srcOrd="1" destOrd="0" presId="urn:microsoft.com/office/officeart/2008/layout/LinedList"/>
    <dgm:cxn modelId="{9B3961FB-0FF8-4FE4-83B0-0E46A35D1E2D}" type="presParOf" srcId="{6913BC87-F476-49B0-B3C3-8BBEA9E9A70C}" destId="{8B3C0137-E1BD-458D-9A42-F4A94ED09B25}" srcOrd="6" destOrd="0" presId="urn:microsoft.com/office/officeart/2008/layout/LinedList"/>
    <dgm:cxn modelId="{9CD051FE-6F89-4758-B99F-4962B4815B32}" type="presParOf" srcId="{6913BC87-F476-49B0-B3C3-8BBEA9E9A70C}" destId="{99199E89-29F2-418D-AEC7-900DAE0D02F4}" srcOrd="7" destOrd="0" presId="urn:microsoft.com/office/officeart/2008/layout/LinedList"/>
    <dgm:cxn modelId="{9C6A800B-1EDD-4C50-982A-69697C4A2A3A}" type="presParOf" srcId="{99199E89-29F2-418D-AEC7-900DAE0D02F4}" destId="{FB41B71E-2CD8-4CF4-8E14-050F0E4C2B28}" srcOrd="0" destOrd="0" presId="urn:microsoft.com/office/officeart/2008/layout/LinedList"/>
    <dgm:cxn modelId="{A2891BCD-33D0-4E05-A9C6-18EAEDF0BA2C}" type="presParOf" srcId="{99199E89-29F2-418D-AEC7-900DAE0D02F4}" destId="{64CA4326-A483-4D02-894A-1CDFE387A762}" srcOrd="1" destOrd="0" presId="urn:microsoft.com/office/officeart/2008/layout/LinedList"/>
    <dgm:cxn modelId="{857064E3-8CA9-4B87-A735-1A1B0DCFB0D1}" type="presParOf" srcId="{6913BC87-F476-49B0-B3C3-8BBEA9E9A70C}" destId="{85E93197-A5B1-4321-B3DE-A3FEF7476662}" srcOrd="8" destOrd="0" presId="urn:microsoft.com/office/officeart/2008/layout/LinedList"/>
    <dgm:cxn modelId="{9921BD6C-235E-4CA0-97AE-CB1B0E07EF38}" type="presParOf" srcId="{6913BC87-F476-49B0-B3C3-8BBEA9E9A70C}" destId="{A903CC35-F8C7-4CEC-B5FD-0280F66DD56F}" srcOrd="9" destOrd="0" presId="urn:microsoft.com/office/officeart/2008/layout/LinedList"/>
    <dgm:cxn modelId="{9069164E-9A2A-44F2-B66F-F0B8D076744E}" type="presParOf" srcId="{A903CC35-F8C7-4CEC-B5FD-0280F66DD56F}" destId="{DFA67A6A-9E02-460F-B56C-601C03AE2BFC}" srcOrd="0" destOrd="0" presId="urn:microsoft.com/office/officeart/2008/layout/LinedList"/>
    <dgm:cxn modelId="{F200D1DE-90AE-440C-8FDC-89BA3AB05A60}" type="presParOf" srcId="{A903CC35-F8C7-4CEC-B5FD-0280F66DD56F}" destId="{6D46000B-4EBE-4923-8F73-F77345AC63D7}" srcOrd="1" destOrd="0" presId="urn:microsoft.com/office/officeart/2008/layout/LinedList"/>
    <dgm:cxn modelId="{EB86E196-59CF-4E47-B6C4-05886F50C3C8}" type="presParOf" srcId="{6913BC87-F476-49B0-B3C3-8BBEA9E9A70C}" destId="{3AD5CA4D-03F1-4FA3-B5A4-F79FE31953A4}" srcOrd="10" destOrd="0" presId="urn:microsoft.com/office/officeart/2008/layout/LinedList"/>
    <dgm:cxn modelId="{22AF1B9D-257B-434C-93C5-F9C1E4FF5911}" type="presParOf" srcId="{6913BC87-F476-49B0-B3C3-8BBEA9E9A70C}" destId="{901E7668-E88A-422B-BEA9-48C6A777DD5B}" srcOrd="11" destOrd="0" presId="urn:microsoft.com/office/officeart/2008/layout/LinedList"/>
    <dgm:cxn modelId="{C51852B7-DBDC-464F-87B3-53795BA51042}" type="presParOf" srcId="{901E7668-E88A-422B-BEA9-48C6A777DD5B}" destId="{9C012EB6-EC39-4E41-AEBA-7E5728E87299}" srcOrd="0" destOrd="0" presId="urn:microsoft.com/office/officeart/2008/layout/LinedList"/>
    <dgm:cxn modelId="{41D98DED-2416-426C-A179-92400311C888}" type="presParOf" srcId="{901E7668-E88A-422B-BEA9-48C6A777DD5B}" destId="{8A41DC5F-8588-4EBC-A80F-F979E3705A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EBBE68-C9E9-4F65-9261-B189391B497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85A44436-EE07-496C-949B-E407AE8B00C1}">
      <dgm:prSet/>
      <dgm:spPr/>
      <dgm:t>
        <a:bodyPr/>
        <a:lstStyle/>
        <a:p>
          <a:r>
            <a:rPr lang="en-GB"/>
            <a:t>Chapter 2 CONTAINS three nested components:</a:t>
          </a:r>
          <a:endParaRPr lang="en-US"/>
        </a:p>
      </dgm:t>
    </dgm:pt>
    <dgm:pt modelId="{E3DA86D3-369A-4AF1-B6B9-085A65DE4FD7}" type="parTrans" cxnId="{D0E6307F-417D-4966-A32D-268EE6D622E1}">
      <dgm:prSet/>
      <dgm:spPr/>
      <dgm:t>
        <a:bodyPr/>
        <a:lstStyle/>
        <a:p>
          <a:endParaRPr lang="en-US"/>
        </a:p>
      </dgm:t>
    </dgm:pt>
    <dgm:pt modelId="{F32DE546-304C-4B65-AE82-DA7A07186C17}" type="sibTrans" cxnId="{D0E6307F-417D-4966-A32D-268EE6D622E1}">
      <dgm:prSet/>
      <dgm:spPr/>
      <dgm:t>
        <a:bodyPr/>
        <a:lstStyle/>
        <a:p>
          <a:endParaRPr lang="en-US"/>
        </a:p>
      </dgm:t>
    </dgm:pt>
    <dgm:pt modelId="{674C1F4F-5748-4E05-8C28-B68D7D4143F2}">
      <dgm:prSet/>
      <dgm:spPr/>
      <dgm:t>
        <a:bodyPr/>
        <a:lstStyle/>
        <a:p>
          <a:r>
            <a:rPr lang="en-GB"/>
            <a:t>1. THEORIES (reviewed from literature)</a:t>
          </a:r>
          <a:endParaRPr lang="en-US"/>
        </a:p>
      </dgm:t>
    </dgm:pt>
    <dgm:pt modelId="{8D47C5C2-BC68-434D-BDD1-ECF22362DDC3}" type="parTrans" cxnId="{C155D948-15ED-4456-8215-6244BB761D4C}">
      <dgm:prSet/>
      <dgm:spPr/>
      <dgm:t>
        <a:bodyPr/>
        <a:lstStyle/>
        <a:p>
          <a:endParaRPr lang="en-US"/>
        </a:p>
      </dgm:t>
    </dgm:pt>
    <dgm:pt modelId="{8420D94D-5E57-4CD9-B27D-6199793EFBEC}" type="sibTrans" cxnId="{C155D948-15ED-4456-8215-6244BB761D4C}">
      <dgm:prSet/>
      <dgm:spPr/>
      <dgm:t>
        <a:bodyPr/>
        <a:lstStyle/>
        <a:p>
          <a:endParaRPr lang="en-US"/>
        </a:p>
      </dgm:t>
    </dgm:pt>
    <dgm:pt modelId="{4E1D7FFE-3648-4778-B0B4-0D7E7549F18D}">
      <dgm:prSet/>
      <dgm:spPr/>
      <dgm:t>
        <a:bodyPr/>
        <a:lstStyle/>
        <a:p>
          <a:r>
            <a:rPr lang="en-GB"/>
            <a:t>2. YOUR THEORETICAL FRAMEWORK (your selection)</a:t>
          </a:r>
          <a:endParaRPr lang="en-US"/>
        </a:p>
      </dgm:t>
    </dgm:pt>
    <dgm:pt modelId="{77467B82-13A7-4DD2-B1FA-B7A30E745A46}" type="parTrans" cxnId="{E09F2038-CF3C-4921-B7C1-160394BBC1FE}">
      <dgm:prSet/>
      <dgm:spPr/>
      <dgm:t>
        <a:bodyPr/>
        <a:lstStyle/>
        <a:p>
          <a:endParaRPr lang="en-US"/>
        </a:p>
      </dgm:t>
    </dgm:pt>
    <dgm:pt modelId="{B9C8E72A-1783-4781-A7AD-5626FB3BCAE0}" type="sibTrans" cxnId="{E09F2038-CF3C-4921-B7C1-160394BBC1FE}">
      <dgm:prSet/>
      <dgm:spPr/>
      <dgm:t>
        <a:bodyPr/>
        <a:lstStyle/>
        <a:p>
          <a:endParaRPr lang="en-US"/>
        </a:p>
      </dgm:t>
    </dgm:pt>
    <dgm:pt modelId="{F0C09C4A-020C-4803-83DD-8C7D7C84B48C}">
      <dgm:prSet/>
      <dgm:spPr/>
      <dgm:t>
        <a:bodyPr/>
        <a:lstStyle/>
        <a:p>
          <a:r>
            <a:rPr lang="en-GB"/>
            <a:t>3. YOUR CONCEPTUAL FRAMEWORK (your synthesis)</a:t>
          </a:r>
          <a:endParaRPr lang="en-US"/>
        </a:p>
      </dgm:t>
    </dgm:pt>
    <dgm:pt modelId="{A80E0BE6-D272-479A-BDC4-A9B07386A306}" type="parTrans" cxnId="{B70A1ACD-FCD0-4EE9-9D2D-4BBE3253D61D}">
      <dgm:prSet/>
      <dgm:spPr/>
      <dgm:t>
        <a:bodyPr/>
        <a:lstStyle/>
        <a:p>
          <a:endParaRPr lang="en-US"/>
        </a:p>
      </dgm:t>
    </dgm:pt>
    <dgm:pt modelId="{4DE29724-0AE7-4994-A78D-EB79AFD9993C}" type="sibTrans" cxnId="{B70A1ACD-FCD0-4EE9-9D2D-4BBE3253D61D}">
      <dgm:prSet/>
      <dgm:spPr/>
      <dgm:t>
        <a:bodyPr/>
        <a:lstStyle/>
        <a:p>
          <a:endParaRPr lang="en-US"/>
        </a:p>
      </dgm:t>
    </dgm:pt>
    <dgm:pt modelId="{A28328FD-9498-41F3-8CF0-0CEED0E43158}">
      <dgm:prSet/>
      <dgm:spPr/>
      <dgm:t>
        <a:bodyPr/>
        <a:lstStyle/>
        <a:p>
          <a:r>
            <a:rPr lang="en-GB"/>
            <a:t>All three are INSIDE Chapter 2, but in different sections</a:t>
          </a:r>
          <a:endParaRPr lang="en-US"/>
        </a:p>
      </dgm:t>
    </dgm:pt>
    <dgm:pt modelId="{D6FD6237-CA11-4FF4-9022-CA99A67FA16A}" type="parTrans" cxnId="{982C3D64-3E78-42B2-A500-4F7C8FD57050}">
      <dgm:prSet/>
      <dgm:spPr/>
      <dgm:t>
        <a:bodyPr/>
        <a:lstStyle/>
        <a:p>
          <a:endParaRPr lang="en-US"/>
        </a:p>
      </dgm:t>
    </dgm:pt>
    <dgm:pt modelId="{36B02914-C18F-4CD9-A306-B7B11C23482C}" type="sibTrans" cxnId="{982C3D64-3E78-42B2-A500-4F7C8FD57050}">
      <dgm:prSet/>
      <dgm:spPr/>
      <dgm:t>
        <a:bodyPr/>
        <a:lstStyle/>
        <a:p>
          <a:endParaRPr lang="en-US"/>
        </a:p>
      </dgm:t>
    </dgm:pt>
    <dgm:pt modelId="{41ED4DE0-42EA-4E67-8463-9A3213036CD2}" type="pres">
      <dgm:prSet presAssocID="{25EBBE68-C9E9-4F65-9261-B189391B497A}" presName="vert0" presStyleCnt="0">
        <dgm:presLayoutVars>
          <dgm:dir/>
          <dgm:animOne val="branch"/>
          <dgm:animLvl val="lvl"/>
        </dgm:presLayoutVars>
      </dgm:prSet>
      <dgm:spPr/>
    </dgm:pt>
    <dgm:pt modelId="{FE471184-D6C4-4FD1-BDBD-AAA368A1D40A}" type="pres">
      <dgm:prSet presAssocID="{85A44436-EE07-496C-949B-E407AE8B00C1}" presName="thickLine" presStyleLbl="alignNode1" presStyleIdx="0" presStyleCnt="5"/>
      <dgm:spPr/>
    </dgm:pt>
    <dgm:pt modelId="{75C55A20-FABF-463B-8476-2E9A0FD5B594}" type="pres">
      <dgm:prSet presAssocID="{85A44436-EE07-496C-949B-E407AE8B00C1}" presName="horz1" presStyleCnt="0"/>
      <dgm:spPr/>
    </dgm:pt>
    <dgm:pt modelId="{0160D1EB-C70E-4878-BE71-ED8ECAB1EFCF}" type="pres">
      <dgm:prSet presAssocID="{85A44436-EE07-496C-949B-E407AE8B00C1}" presName="tx1" presStyleLbl="revTx" presStyleIdx="0" presStyleCnt="5"/>
      <dgm:spPr/>
    </dgm:pt>
    <dgm:pt modelId="{94C6B63D-088B-42BA-98C2-1C277837F0F1}" type="pres">
      <dgm:prSet presAssocID="{85A44436-EE07-496C-949B-E407AE8B00C1}" presName="vert1" presStyleCnt="0"/>
      <dgm:spPr/>
    </dgm:pt>
    <dgm:pt modelId="{89F92614-DF6E-4B09-A241-6F407E6EDFAD}" type="pres">
      <dgm:prSet presAssocID="{674C1F4F-5748-4E05-8C28-B68D7D4143F2}" presName="thickLine" presStyleLbl="alignNode1" presStyleIdx="1" presStyleCnt="5"/>
      <dgm:spPr/>
    </dgm:pt>
    <dgm:pt modelId="{ACA86066-900D-49B6-B130-C5C95C78657F}" type="pres">
      <dgm:prSet presAssocID="{674C1F4F-5748-4E05-8C28-B68D7D4143F2}" presName="horz1" presStyleCnt="0"/>
      <dgm:spPr/>
    </dgm:pt>
    <dgm:pt modelId="{A77A3119-FC9B-4537-9A97-272575E7EC3B}" type="pres">
      <dgm:prSet presAssocID="{674C1F4F-5748-4E05-8C28-B68D7D4143F2}" presName="tx1" presStyleLbl="revTx" presStyleIdx="1" presStyleCnt="5"/>
      <dgm:spPr/>
    </dgm:pt>
    <dgm:pt modelId="{098DAD30-BB4D-4B05-8BF3-A9960C1B0D0C}" type="pres">
      <dgm:prSet presAssocID="{674C1F4F-5748-4E05-8C28-B68D7D4143F2}" presName="vert1" presStyleCnt="0"/>
      <dgm:spPr/>
    </dgm:pt>
    <dgm:pt modelId="{168218E2-F746-4B66-9036-6925ED254AB3}" type="pres">
      <dgm:prSet presAssocID="{4E1D7FFE-3648-4778-B0B4-0D7E7549F18D}" presName="thickLine" presStyleLbl="alignNode1" presStyleIdx="2" presStyleCnt="5"/>
      <dgm:spPr/>
    </dgm:pt>
    <dgm:pt modelId="{A0159CC7-688D-40F9-B0DC-44FA249C62B3}" type="pres">
      <dgm:prSet presAssocID="{4E1D7FFE-3648-4778-B0B4-0D7E7549F18D}" presName="horz1" presStyleCnt="0"/>
      <dgm:spPr/>
    </dgm:pt>
    <dgm:pt modelId="{1C243307-683E-4C23-9716-A9D63BD9301D}" type="pres">
      <dgm:prSet presAssocID="{4E1D7FFE-3648-4778-B0B4-0D7E7549F18D}" presName="tx1" presStyleLbl="revTx" presStyleIdx="2" presStyleCnt="5"/>
      <dgm:spPr/>
    </dgm:pt>
    <dgm:pt modelId="{77EF53EF-6B24-441C-B75E-ADF6ACF115C1}" type="pres">
      <dgm:prSet presAssocID="{4E1D7FFE-3648-4778-B0B4-0D7E7549F18D}" presName="vert1" presStyleCnt="0"/>
      <dgm:spPr/>
    </dgm:pt>
    <dgm:pt modelId="{D492D53E-EBCF-45B8-80A5-0B5E58002111}" type="pres">
      <dgm:prSet presAssocID="{F0C09C4A-020C-4803-83DD-8C7D7C84B48C}" presName="thickLine" presStyleLbl="alignNode1" presStyleIdx="3" presStyleCnt="5"/>
      <dgm:spPr/>
    </dgm:pt>
    <dgm:pt modelId="{63467372-EDE8-4F63-A085-048725EC9B03}" type="pres">
      <dgm:prSet presAssocID="{F0C09C4A-020C-4803-83DD-8C7D7C84B48C}" presName="horz1" presStyleCnt="0"/>
      <dgm:spPr/>
    </dgm:pt>
    <dgm:pt modelId="{5D9D40EB-1FFF-4D95-A8B3-8F1B3EB8E199}" type="pres">
      <dgm:prSet presAssocID="{F0C09C4A-020C-4803-83DD-8C7D7C84B48C}" presName="tx1" presStyleLbl="revTx" presStyleIdx="3" presStyleCnt="5"/>
      <dgm:spPr/>
    </dgm:pt>
    <dgm:pt modelId="{363E6046-4004-4126-8D68-598A5DCA2B28}" type="pres">
      <dgm:prSet presAssocID="{F0C09C4A-020C-4803-83DD-8C7D7C84B48C}" presName="vert1" presStyleCnt="0"/>
      <dgm:spPr/>
    </dgm:pt>
    <dgm:pt modelId="{015A1547-2A38-4572-B5E2-7D8818D2BE73}" type="pres">
      <dgm:prSet presAssocID="{A28328FD-9498-41F3-8CF0-0CEED0E43158}" presName="thickLine" presStyleLbl="alignNode1" presStyleIdx="4" presStyleCnt="5"/>
      <dgm:spPr/>
    </dgm:pt>
    <dgm:pt modelId="{067C43AD-4127-4AB2-9318-36E98A055758}" type="pres">
      <dgm:prSet presAssocID="{A28328FD-9498-41F3-8CF0-0CEED0E43158}" presName="horz1" presStyleCnt="0"/>
      <dgm:spPr/>
    </dgm:pt>
    <dgm:pt modelId="{489FC2A6-106E-4CF4-8EEC-336A072FFF71}" type="pres">
      <dgm:prSet presAssocID="{A28328FD-9498-41F3-8CF0-0CEED0E43158}" presName="tx1" presStyleLbl="revTx" presStyleIdx="4" presStyleCnt="5"/>
      <dgm:spPr/>
    </dgm:pt>
    <dgm:pt modelId="{B0C9ED06-76A0-46E5-800B-90AB5AF69C3A}" type="pres">
      <dgm:prSet presAssocID="{A28328FD-9498-41F3-8CF0-0CEED0E43158}" presName="vert1" presStyleCnt="0"/>
      <dgm:spPr/>
    </dgm:pt>
  </dgm:ptLst>
  <dgm:cxnLst>
    <dgm:cxn modelId="{8CC4A805-9751-4381-A685-23D25F676370}" type="presOf" srcId="{674C1F4F-5748-4E05-8C28-B68D7D4143F2}" destId="{A77A3119-FC9B-4537-9A97-272575E7EC3B}" srcOrd="0" destOrd="0" presId="urn:microsoft.com/office/officeart/2008/layout/LinedList"/>
    <dgm:cxn modelId="{20A13A0D-9B39-40CB-A8AC-5C9646287FFC}" type="presOf" srcId="{4E1D7FFE-3648-4778-B0B4-0D7E7549F18D}" destId="{1C243307-683E-4C23-9716-A9D63BD9301D}" srcOrd="0" destOrd="0" presId="urn:microsoft.com/office/officeart/2008/layout/LinedList"/>
    <dgm:cxn modelId="{E09F2038-CF3C-4921-B7C1-160394BBC1FE}" srcId="{25EBBE68-C9E9-4F65-9261-B189391B497A}" destId="{4E1D7FFE-3648-4778-B0B4-0D7E7549F18D}" srcOrd="2" destOrd="0" parTransId="{77467B82-13A7-4DD2-B1FA-B7A30E745A46}" sibTransId="{B9C8E72A-1783-4781-A7AD-5626FB3BCAE0}"/>
    <dgm:cxn modelId="{83885B3A-1782-42F4-879D-CBA0DDEEA3B5}" type="presOf" srcId="{F0C09C4A-020C-4803-83DD-8C7D7C84B48C}" destId="{5D9D40EB-1FFF-4D95-A8B3-8F1B3EB8E199}" srcOrd="0" destOrd="0" presId="urn:microsoft.com/office/officeart/2008/layout/LinedList"/>
    <dgm:cxn modelId="{8CE97B61-901E-4E9C-94C8-68329E06B28F}" type="presOf" srcId="{25EBBE68-C9E9-4F65-9261-B189391B497A}" destId="{41ED4DE0-42EA-4E67-8463-9A3213036CD2}" srcOrd="0" destOrd="0" presId="urn:microsoft.com/office/officeart/2008/layout/LinedList"/>
    <dgm:cxn modelId="{982C3D64-3E78-42B2-A500-4F7C8FD57050}" srcId="{25EBBE68-C9E9-4F65-9261-B189391B497A}" destId="{A28328FD-9498-41F3-8CF0-0CEED0E43158}" srcOrd="4" destOrd="0" parTransId="{D6FD6237-CA11-4FF4-9022-CA99A67FA16A}" sibTransId="{36B02914-C18F-4CD9-A306-B7B11C23482C}"/>
    <dgm:cxn modelId="{C155D948-15ED-4456-8215-6244BB761D4C}" srcId="{25EBBE68-C9E9-4F65-9261-B189391B497A}" destId="{674C1F4F-5748-4E05-8C28-B68D7D4143F2}" srcOrd="1" destOrd="0" parTransId="{8D47C5C2-BC68-434D-BDD1-ECF22362DDC3}" sibTransId="{8420D94D-5E57-4CD9-B27D-6199793EFBEC}"/>
    <dgm:cxn modelId="{D0E6307F-417D-4966-A32D-268EE6D622E1}" srcId="{25EBBE68-C9E9-4F65-9261-B189391B497A}" destId="{85A44436-EE07-496C-949B-E407AE8B00C1}" srcOrd="0" destOrd="0" parTransId="{E3DA86D3-369A-4AF1-B6B9-085A65DE4FD7}" sibTransId="{F32DE546-304C-4B65-AE82-DA7A07186C17}"/>
    <dgm:cxn modelId="{760BAEA8-53FA-4710-A064-A17446152232}" type="presOf" srcId="{85A44436-EE07-496C-949B-E407AE8B00C1}" destId="{0160D1EB-C70E-4878-BE71-ED8ECAB1EFCF}" srcOrd="0" destOrd="0" presId="urn:microsoft.com/office/officeart/2008/layout/LinedList"/>
    <dgm:cxn modelId="{69AF67BD-9862-4C11-B537-97C10F3217FC}" type="presOf" srcId="{A28328FD-9498-41F3-8CF0-0CEED0E43158}" destId="{489FC2A6-106E-4CF4-8EEC-336A072FFF71}" srcOrd="0" destOrd="0" presId="urn:microsoft.com/office/officeart/2008/layout/LinedList"/>
    <dgm:cxn modelId="{B70A1ACD-FCD0-4EE9-9D2D-4BBE3253D61D}" srcId="{25EBBE68-C9E9-4F65-9261-B189391B497A}" destId="{F0C09C4A-020C-4803-83DD-8C7D7C84B48C}" srcOrd="3" destOrd="0" parTransId="{A80E0BE6-D272-479A-BDC4-A9B07386A306}" sibTransId="{4DE29724-0AE7-4994-A78D-EB79AFD9993C}"/>
    <dgm:cxn modelId="{F92F4AF7-C802-43FB-9C9E-D0FEA6A652F4}" type="presParOf" srcId="{41ED4DE0-42EA-4E67-8463-9A3213036CD2}" destId="{FE471184-D6C4-4FD1-BDBD-AAA368A1D40A}" srcOrd="0" destOrd="0" presId="urn:microsoft.com/office/officeart/2008/layout/LinedList"/>
    <dgm:cxn modelId="{77EC67BC-BBEB-4E14-8E7C-54F2AFC04BF0}" type="presParOf" srcId="{41ED4DE0-42EA-4E67-8463-9A3213036CD2}" destId="{75C55A20-FABF-463B-8476-2E9A0FD5B594}" srcOrd="1" destOrd="0" presId="urn:microsoft.com/office/officeart/2008/layout/LinedList"/>
    <dgm:cxn modelId="{153EB4FD-AC43-4D06-BF70-8D8D1F72CCFD}" type="presParOf" srcId="{75C55A20-FABF-463B-8476-2E9A0FD5B594}" destId="{0160D1EB-C70E-4878-BE71-ED8ECAB1EFCF}" srcOrd="0" destOrd="0" presId="urn:microsoft.com/office/officeart/2008/layout/LinedList"/>
    <dgm:cxn modelId="{5B1A1154-AAB3-4B4D-9B13-80D615FA202B}" type="presParOf" srcId="{75C55A20-FABF-463B-8476-2E9A0FD5B594}" destId="{94C6B63D-088B-42BA-98C2-1C277837F0F1}" srcOrd="1" destOrd="0" presId="urn:microsoft.com/office/officeart/2008/layout/LinedList"/>
    <dgm:cxn modelId="{C2E9625A-DB9B-4297-AD84-FFD8E526425A}" type="presParOf" srcId="{41ED4DE0-42EA-4E67-8463-9A3213036CD2}" destId="{89F92614-DF6E-4B09-A241-6F407E6EDFAD}" srcOrd="2" destOrd="0" presId="urn:microsoft.com/office/officeart/2008/layout/LinedList"/>
    <dgm:cxn modelId="{D31438C4-12D9-483A-BCCD-0668E809EFAF}" type="presParOf" srcId="{41ED4DE0-42EA-4E67-8463-9A3213036CD2}" destId="{ACA86066-900D-49B6-B130-C5C95C78657F}" srcOrd="3" destOrd="0" presId="urn:microsoft.com/office/officeart/2008/layout/LinedList"/>
    <dgm:cxn modelId="{32F6BAA8-7C0B-498B-8F88-EDB8A9266798}" type="presParOf" srcId="{ACA86066-900D-49B6-B130-C5C95C78657F}" destId="{A77A3119-FC9B-4537-9A97-272575E7EC3B}" srcOrd="0" destOrd="0" presId="urn:microsoft.com/office/officeart/2008/layout/LinedList"/>
    <dgm:cxn modelId="{DD245AF8-F07F-46D1-9D84-412FAB446903}" type="presParOf" srcId="{ACA86066-900D-49B6-B130-C5C95C78657F}" destId="{098DAD30-BB4D-4B05-8BF3-A9960C1B0D0C}" srcOrd="1" destOrd="0" presId="urn:microsoft.com/office/officeart/2008/layout/LinedList"/>
    <dgm:cxn modelId="{113E37C0-5AFE-4494-A270-671F0DFEB3D2}" type="presParOf" srcId="{41ED4DE0-42EA-4E67-8463-9A3213036CD2}" destId="{168218E2-F746-4B66-9036-6925ED254AB3}" srcOrd="4" destOrd="0" presId="urn:microsoft.com/office/officeart/2008/layout/LinedList"/>
    <dgm:cxn modelId="{B92FDAB2-D71B-4BD7-8ED4-1F8E9AC3369C}" type="presParOf" srcId="{41ED4DE0-42EA-4E67-8463-9A3213036CD2}" destId="{A0159CC7-688D-40F9-B0DC-44FA249C62B3}" srcOrd="5" destOrd="0" presId="urn:microsoft.com/office/officeart/2008/layout/LinedList"/>
    <dgm:cxn modelId="{350DB940-42F0-418C-9DAD-59D3846855E3}" type="presParOf" srcId="{A0159CC7-688D-40F9-B0DC-44FA249C62B3}" destId="{1C243307-683E-4C23-9716-A9D63BD9301D}" srcOrd="0" destOrd="0" presId="urn:microsoft.com/office/officeart/2008/layout/LinedList"/>
    <dgm:cxn modelId="{BDAA021F-FEFF-4725-91A8-7F83CF748FE1}" type="presParOf" srcId="{A0159CC7-688D-40F9-B0DC-44FA249C62B3}" destId="{77EF53EF-6B24-441C-B75E-ADF6ACF115C1}" srcOrd="1" destOrd="0" presId="urn:microsoft.com/office/officeart/2008/layout/LinedList"/>
    <dgm:cxn modelId="{2A57157B-16D5-4363-A610-3A822CF92244}" type="presParOf" srcId="{41ED4DE0-42EA-4E67-8463-9A3213036CD2}" destId="{D492D53E-EBCF-45B8-80A5-0B5E58002111}" srcOrd="6" destOrd="0" presId="urn:microsoft.com/office/officeart/2008/layout/LinedList"/>
    <dgm:cxn modelId="{29AA2342-6DA1-4C3D-AD9B-6AA21AE78612}" type="presParOf" srcId="{41ED4DE0-42EA-4E67-8463-9A3213036CD2}" destId="{63467372-EDE8-4F63-A085-048725EC9B03}" srcOrd="7" destOrd="0" presId="urn:microsoft.com/office/officeart/2008/layout/LinedList"/>
    <dgm:cxn modelId="{5107FB55-5E5E-4B42-9FE0-77168115E359}" type="presParOf" srcId="{63467372-EDE8-4F63-A085-048725EC9B03}" destId="{5D9D40EB-1FFF-4D95-A8B3-8F1B3EB8E199}" srcOrd="0" destOrd="0" presId="urn:microsoft.com/office/officeart/2008/layout/LinedList"/>
    <dgm:cxn modelId="{105CDA06-41BC-4C15-B84F-839C7F0E7A07}" type="presParOf" srcId="{63467372-EDE8-4F63-A085-048725EC9B03}" destId="{363E6046-4004-4126-8D68-598A5DCA2B28}" srcOrd="1" destOrd="0" presId="urn:microsoft.com/office/officeart/2008/layout/LinedList"/>
    <dgm:cxn modelId="{DA7E3E24-BCFE-493C-B4A2-D532BA58A501}" type="presParOf" srcId="{41ED4DE0-42EA-4E67-8463-9A3213036CD2}" destId="{015A1547-2A38-4572-B5E2-7D8818D2BE73}" srcOrd="8" destOrd="0" presId="urn:microsoft.com/office/officeart/2008/layout/LinedList"/>
    <dgm:cxn modelId="{6EE0B004-A45A-4B53-8ECE-C821473492EE}" type="presParOf" srcId="{41ED4DE0-42EA-4E67-8463-9A3213036CD2}" destId="{067C43AD-4127-4AB2-9318-36E98A055758}" srcOrd="9" destOrd="0" presId="urn:microsoft.com/office/officeart/2008/layout/LinedList"/>
    <dgm:cxn modelId="{E896AB6C-4890-44AC-96C0-DFE4A9C74BCD}" type="presParOf" srcId="{067C43AD-4127-4AB2-9318-36E98A055758}" destId="{489FC2A6-106E-4CF4-8EEC-336A072FFF71}" srcOrd="0" destOrd="0" presId="urn:microsoft.com/office/officeart/2008/layout/LinedList"/>
    <dgm:cxn modelId="{5E3EE72D-0535-4873-9646-99B1225F80A3}" type="presParOf" srcId="{067C43AD-4127-4AB2-9318-36E98A055758}" destId="{B0C9ED06-76A0-46E5-800B-90AB5AF69C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5AB8F1-F5A5-4B88-B6B1-D0037E00E7CE}">
      <dsp:nvSpPr>
        <dsp:cNvPr id="0" name=""/>
        <dsp:cNvSpPr/>
      </dsp:nvSpPr>
      <dsp:spPr>
        <a:xfrm>
          <a:off x="0" y="2027"/>
          <a:ext cx="517538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AFB87-D61C-4E62-907C-548136831E5B}">
      <dsp:nvSpPr>
        <dsp:cNvPr id="0" name=""/>
        <dsp:cNvSpPr/>
      </dsp:nvSpPr>
      <dsp:spPr>
        <a:xfrm>
          <a:off x="0" y="2027"/>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ENTIRE chapter reviewing existing knowledge</a:t>
          </a:r>
          <a:endParaRPr lang="en-US" sz="1900" kern="1200"/>
        </a:p>
      </dsp:txBody>
      <dsp:txXfrm>
        <a:off x="0" y="2027"/>
        <a:ext cx="5175384" cy="691341"/>
      </dsp:txXfrm>
    </dsp:sp>
    <dsp:sp modelId="{FD391E45-E952-4138-B67F-E257323E30AE}">
      <dsp:nvSpPr>
        <dsp:cNvPr id="0" name=""/>
        <dsp:cNvSpPr/>
      </dsp:nvSpPr>
      <dsp:spPr>
        <a:xfrm>
          <a:off x="0" y="693369"/>
          <a:ext cx="517538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F304C4-D960-4274-B1F4-206CDB13B95D}">
      <dsp:nvSpPr>
        <dsp:cNvPr id="0" name=""/>
        <dsp:cNvSpPr/>
      </dsp:nvSpPr>
      <dsp:spPr>
        <a:xfrm>
          <a:off x="0" y="693369"/>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Purpose:</a:t>
          </a:r>
          <a:endParaRPr lang="en-US" sz="1900" kern="1200"/>
        </a:p>
      </dsp:txBody>
      <dsp:txXfrm>
        <a:off x="0" y="693369"/>
        <a:ext cx="5175384" cy="691341"/>
      </dsp:txXfrm>
    </dsp:sp>
    <dsp:sp modelId="{DEE80447-DC35-4946-8BF4-DFEE50E16DD3}">
      <dsp:nvSpPr>
        <dsp:cNvPr id="0" name=""/>
        <dsp:cNvSpPr/>
      </dsp:nvSpPr>
      <dsp:spPr>
        <a:xfrm>
          <a:off x="0" y="1384711"/>
          <a:ext cx="517538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6E5FA4-BA2C-4198-8222-BDC40C7A668A}">
      <dsp:nvSpPr>
        <dsp:cNvPr id="0" name=""/>
        <dsp:cNvSpPr/>
      </dsp:nvSpPr>
      <dsp:spPr>
        <a:xfrm>
          <a:off x="0" y="1384711"/>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Show what is already known</a:t>
          </a:r>
          <a:endParaRPr lang="en-US" sz="1900" kern="1200"/>
        </a:p>
      </dsp:txBody>
      <dsp:txXfrm>
        <a:off x="0" y="1384711"/>
        <a:ext cx="5175384" cy="691341"/>
      </dsp:txXfrm>
    </dsp:sp>
    <dsp:sp modelId="{8B3C0137-E1BD-458D-9A42-F4A94ED09B25}">
      <dsp:nvSpPr>
        <dsp:cNvPr id="0" name=""/>
        <dsp:cNvSpPr/>
      </dsp:nvSpPr>
      <dsp:spPr>
        <a:xfrm>
          <a:off x="0" y="2076053"/>
          <a:ext cx="517538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41B71E-2CD8-4CF4-8E14-050F0E4C2B28}">
      <dsp:nvSpPr>
        <dsp:cNvPr id="0" name=""/>
        <dsp:cNvSpPr/>
      </dsp:nvSpPr>
      <dsp:spPr>
        <a:xfrm>
          <a:off x="0" y="2076052"/>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Identify what remains unknown (the gap)</a:t>
          </a:r>
          <a:endParaRPr lang="en-US" sz="1900" kern="1200"/>
        </a:p>
      </dsp:txBody>
      <dsp:txXfrm>
        <a:off x="0" y="2076052"/>
        <a:ext cx="5175384" cy="691341"/>
      </dsp:txXfrm>
    </dsp:sp>
    <dsp:sp modelId="{85E93197-A5B1-4321-B3DE-A3FEF7476662}">
      <dsp:nvSpPr>
        <dsp:cNvPr id="0" name=""/>
        <dsp:cNvSpPr/>
      </dsp:nvSpPr>
      <dsp:spPr>
        <a:xfrm>
          <a:off x="0" y="2767394"/>
          <a:ext cx="5175384"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A67A6A-9E02-460F-B56C-601C03AE2BFC}">
      <dsp:nvSpPr>
        <dsp:cNvPr id="0" name=""/>
        <dsp:cNvSpPr/>
      </dsp:nvSpPr>
      <dsp:spPr>
        <a:xfrm>
          <a:off x="0" y="2767394"/>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Position your research within existing knowledge</a:t>
          </a:r>
          <a:endParaRPr lang="en-US" sz="1900" kern="1200"/>
        </a:p>
      </dsp:txBody>
      <dsp:txXfrm>
        <a:off x="0" y="2767394"/>
        <a:ext cx="5175384" cy="691341"/>
      </dsp:txXfrm>
    </dsp:sp>
    <dsp:sp modelId="{3AD5CA4D-03F1-4FA3-B5A4-F79FE31953A4}">
      <dsp:nvSpPr>
        <dsp:cNvPr id="0" name=""/>
        <dsp:cNvSpPr/>
      </dsp:nvSpPr>
      <dsp:spPr>
        <a:xfrm>
          <a:off x="0" y="3458736"/>
          <a:ext cx="517538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012EB6-EC39-4E41-AEBA-7E5728E87299}">
      <dsp:nvSpPr>
        <dsp:cNvPr id="0" name=""/>
        <dsp:cNvSpPr/>
      </dsp:nvSpPr>
      <dsp:spPr>
        <a:xfrm>
          <a:off x="0" y="3458736"/>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You synthesise work by OTHER scholars</a:t>
          </a:r>
          <a:endParaRPr lang="en-US" sz="1900" kern="1200"/>
        </a:p>
      </dsp:txBody>
      <dsp:txXfrm>
        <a:off x="0" y="3458736"/>
        <a:ext cx="5175384" cy="6913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71184-D6C4-4FD1-BDBD-AAA368A1D40A}">
      <dsp:nvSpPr>
        <dsp:cNvPr id="0" name=""/>
        <dsp:cNvSpPr/>
      </dsp:nvSpPr>
      <dsp:spPr>
        <a:xfrm>
          <a:off x="0" y="506"/>
          <a:ext cx="517538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60D1EB-C70E-4878-BE71-ED8ECAB1EFCF}">
      <dsp:nvSpPr>
        <dsp:cNvPr id="0" name=""/>
        <dsp:cNvSpPr/>
      </dsp:nvSpPr>
      <dsp:spPr>
        <a:xfrm>
          <a:off x="0" y="506"/>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Chapter 2 CONTAINS three nested components:</a:t>
          </a:r>
          <a:endParaRPr lang="en-US" sz="2300" kern="1200"/>
        </a:p>
      </dsp:txBody>
      <dsp:txXfrm>
        <a:off x="0" y="506"/>
        <a:ext cx="5175384" cy="830218"/>
      </dsp:txXfrm>
    </dsp:sp>
    <dsp:sp modelId="{89F92614-DF6E-4B09-A241-6F407E6EDFAD}">
      <dsp:nvSpPr>
        <dsp:cNvPr id="0" name=""/>
        <dsp:cNvSpPr/>
      </dsp:nvSpPr>
      <dsp:spPr>
        <a:xfrm>
          <a:off x="0" y="830725"/>
          <a:ext cx="517538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7A3119-FC9B-4537-9A97-272575E7EC3B}">
      <dsp:nvSpPr>
        <dsp:cNvPr id="0" name=""/>
        <dsp:cNvSpPr/>
      </dsp:nvSpPr>
      <dsp:spPr>
        <a:xfrm>
          <a:off x="0" y="830725"/>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1. THEORIES (reviewed from literature)</a:t>
          </a:r>
          <a:endParaRPr lang="en-US" sz="2300" kern="1200"/>
        </a:p>
      </dsp:txBody>
      <dsp:txXfrm>
        <a:off x="0" y="830725"/>
        <a:ext cx="5175384" cy="830218"/>
      </dsp:txXfrm>
    </dsp:sp>
    <dsp:sp modelId="{168218E2-F746-4B66-9036-6925ED254AB3}">
      <dsp:nvSpPr>
        <dsp:cNvPr id="0" name=""/>
        <dsp:cNvSpPr/>
      </dsp:nvSpPr>
      <dsp:spPr>
        <a:xfrm>
          <a:off x="0" y="1660943"/>
          <a:ext cx="517538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43307-683E-4C23-9716-A9D63BD9301D}">
      <dsp:nvSpPr>
        <dsp:cNvPr id="0" name=""/>
        <dsp:cNvSpPr/>
      </dsp:nvSpPr>
      <dsp:spPr>
        <a:xfrm>
          <a:off x="0" y="1660943"/>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2. YOUR THEORETICAL FRAMEWORK (your selection)</a:t>
          </a:r>
          <a:endParaRPr lang="en-US" sz="2300" kern="1200"/>
        </a:p>
      </dsp:txBody>
      <dsp:txXfrm>
        <a:off x="0" y="1660943"/>
        <a:ext cx="5175384" cy="830218"/>
      </dsp:txXfrm>
    </dsp:sp>
    <dsp:sp modelId="{D492D53E-EBCF-45B8-80A5-0B5E58002111}">
      <dsp:nvSpPr>
        <dsp:cNvPr id="0" name=""/>
        <dsp:cNvSpPr/>
      </dsp:nvSpPr>
      <dsp:spPr>
        <a:xfrm>
          <a:off x="0" y="2491162"/>
          <a:ext cx="517538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9D40EB-1FFF-4D95-A8B3-8F1B3EB8E199}">
      <dsp:nvSpPr>
        <dsp:cNvPr id="0" name=""/>
        <dsp:cNvSpPr/>
      </dsp:nvSpPr>
      <dsp:spPr>
        <a:xfrm>
          <a:off x="0" y="2491162"/>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3. YOUR CONCEPTUAL FRAMEWORK (your synthesis)</a:t>
          </a:r>
          <a:endParaRPr lang="en-US" sz="2300" kern="1200"/>
        </a:p>
      </dsp:txBody>
      <dsp:txXfrm>
        <a:off x="0" y="2491162"/>
        <a:ext cx="5175384" cy="830218"/>
      </dsp:txXfrm>
    </dsp:sp>
    <dsp:sp modelId="{015A1547-2A38-4572-B5E2-7D8818D2BE73}">
      <dsp:nvSpPr>
        <dsp:cNvPr id="0" name=""/>
        <dsp:cNvSpPr/>
      </dsp:nvSpPr>
      <dsp:spPr>
        <a:xfrm>
          <a:off x="0" y="3321380"/>
          <a:ext cx="517538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FC2A6-106E-4CF4-8EEC-336A072FFF71}">
      <dsp:nvSpPr>
        <dsp:cNvPr id="0" name=""/>
        <dsp:cNvSpPr/>
      </dsp:nvSpPr>
      <dsp:spPr>
        <a:xfrm>
          <a:off x="0" y="3321380"/>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All three are INSIDE Chapter 2, but in different sections</a:t>
          </a:r>
          <a:endParaRPr lang="en-US" sz="2300" kern="1200"/>
        </a:p>
      </dsp:txBody>
      <dsp:txXfrm>
        <a:off x="0" y="3321380"/>
        <a:ext cx="5175384" cy="8302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98473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0AE99-5EDD-E256-BF06-86E64214B0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0CDEF5-70C3-82A0-EF87-050803FACA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FCA7C3-979C-B828-95F5-C3A9F410E38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31D5EC7-04CA-C807-4B90-BEE07602482E}"/>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43972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D1ADD-26CA-2325-EEE2-9D6ECF6EA1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A34AE-5C50-8125-6C00-AECDA2AD7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B49CCB-F486-AE9D-69B3-236056081CED}"/>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5" name="Footer Placeholder 4">
            <a:extLst>
              <a:ext uri="{FF2B5EF4-FFF2-40B4-BE49-F238E27FC236}">
                <a16:creationId xmlns:a16="http://schemas.microsoft.com/office/drawing/2014/main" id="{AF345244-4322-87C3-6B68-63AAFD3EF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9CB7C8-1E45-BE34-BF6C-064FBB564EE9}"/>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2682417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7F391-5E52-5D32-9F1D-AA2D293675E8}"/>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EF6C342-4247-53E1-7BE2-615A1FDBDD77}"/>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D79E31-0A4C-078A-8F1E-4882802D49BC}"/>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5" name="Footer Placeholder 4">
            <a:extLst>
              <a:ext uri="{FF2B5EF4-FFF2-40B4-BE49-F238E27FC236}">
                <a16:creationId xmlns:a16="http://schemas.microsoft.com/office/drawing/2014/main" id="{33147009-EA72-67A9-1627-A673A2C69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7B7B7D-A5EF-3660-7B24-907806075E1C}"/>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2357616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D1ADD-26CA-2325-EEE2-9D6ECF6EA1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A34AE-5C50-8125-6C00-AECDA2AD7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B49CCB-F486-AE9D-69B3-236056081CED}"/>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5" name="Footer Placeholder 4">
            <a:extLst>
              <a:ext uri="{FF2B5EF4-FFF2-40B4-BE49-F238E27FC236}">
                <a16:creationId xmlns:a16="http://schemas.microsoft.com/office/drawing/2014/main" id="{AF345244-4322-87C3-6B68-63AAFD3EF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9CB7C8-1E45-BE34-BF6C-064FBB564EE9}"/>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3178268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C77A8-9808-9A16-451D-C1D1B192C75F}"/>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3D6B30-C7D9-3FBE-0DC3-62D96EA77629}"/>
              </a:ext>
            </a:extLst>
          </p:cNvPr>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8BFA17-7E62-FDA3-C9FE-E9FB97044955}"/>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5" name="Footer Placeholder 4">
            <a:extLst>
              <a:ext uri="{FF2B5EF4-FFF2-40B4-BE49-F238E27FC236}">
                <a16:creationId xmlns:a16="http://schemas.microsoft.com/office/drawing/2014/main" id="{64DC6AD4-C368-75F7-3FF1-87DFE31B96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C86E5D-D88B-FD20-60C9-7FE4F9C09265}"/>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4228807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EC341-38FA-9E99-1035-9D4CAAFD5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E7F99D-6541-2F01-1976-C290C688FAD5}"/>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7AF135-0596-6CD1-1A5F-A8006A5CF3A6}"/>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F87EAE-A4D8-89D2-531E-393C5A442B82}"/>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6" name="Footer Placeholder 5">
            <a:extLst>
              <a:ext uri="{FF2B5EF4-FFF2-40B4-BE49-F238E27FC236}">
                <a16:creationId xmlns:a16="http://schemas.microsoft.com/office/drawing/2014/main" id="{1C9FF175-7750-7D34-2B65-0F806436E7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D876DD-5AC5-E7F1-C1A3-B7AC99152617}"/>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43776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8F4F-8E19-E684-388B-C468C0176226}"/>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AAB22C-D1E2-AA37-E562-1C6C3B3FC249}"/>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48BC70E-6B3D-58DB-1E2A-5C2CC4F8E0BF}"/>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5764D9-173C-7BEB-A19D-7B6AF0199990}"/>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2C761B4-4F83-0176-F80E-8A6CE675A757}"/>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95AF32-6471-DE8D-973D-61B0C295217A}"/>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8" name="Footer Placeholder 7">
            <a:extLst>
              <a:ext uri="{FF2B5EF4-FFF2-40B4-BE49-F238E27FC236}">
                <a16:creationId xmlns:a16="http://schemas.microsoft.com/office/drawing/2014/main" id="{9AA64038-4215-7BF6-7C04-92B004D37E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889772-5FAE-83CF-36CA-C57EA98A8A3F}"/>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562304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9806B-AD03-6DF0-6BE7-7680F8C5DD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220811-4E69-B203-2C0F-4DB2F713A827}"/>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4" name="Footer Placeholder 3">
            <a:extLst>
              <a:ext uri="{FF2B5EF4-FFF2-40B4-BE49-F238E27FC236}">
                <a16:creationId xmlns:a16="http://schemas.microsoft.com/office/drawing/2014/main" id="{1601338B-71D1-3F99-FADC-8AFE77B896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9E4EF8-6600-E255-30A4-3735A17C4C5B}"/>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635973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1C055B-DACB-238B-75E9-C09BA9967CED}"/>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3" name="Footer Placeholder 2">
            <a:extLst>
              <a:ext uri="{FF2B5EF4-FFF2-40B4-BE49-F238E27FC236}">
                <a16:creationId xmlns:a16="http://schemas.microsoft.com/office/drawing/2014/main" id="{704DA647-EB34-0F74-3F31-CFF792F180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00291F-BF41-2529-345B-83BCDE9949F2}"/>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1995423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C189D-F02F-FB13-A310-E6C7C3CF8460}"/>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485700-ACFA-DE5A-CD17-28691EE6F600}"/>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D220A4-9D0A-65C4-48E8-E984C93768AC}"/>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5ED3A69-4F68-1C51-8EB3-CEA88E906008}"/>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6" name="Footer Placeholder 5">
            <a:extLst>
              <a:ext uri="{FF2B5EF4-FFF2-40B4-BE49-F238E27FC236}">
                <a16:creationId xmlns:a16="http://schemas.microsoft.com/office/drawing/2014/main" id="{AA7CA5A6-208B-06B3-1CDD-671E81A99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D463CA-3A25-CD39-B562-090A70E48985}"/>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2866887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F8AF0-A9A6-0A30-D70A-15ED8F585BF3}"/>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759051-8709-F14C-5352-2B431DA98109}"/>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1FD46EA-2BA4-3834-1D74-7413B3DD4839}"/>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3D20088-C36C-E236-BD1C-C70FD0D3500C}"/>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6" name="Footer Placeholder 5">
            <a:extLst>
              <a:ext uri="{FF2B5EF4-FFF2-40B4-BE49-F238E27FC236}">
                <a16:creationId xmlns:a16="http://schemas.microsoft.com/office/drawing/2014/main" id="{EEDA4AB4-480B-89BE-F34E-067DEC7E52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242479-A4C9-3F11-3E6B-B8D7788B329D}"/>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1776385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D7B5B-0E67-97E9-5F5A-D0FA744F4C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78F817-6E5F-293C-625B-5EB61998C4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2511C-4A6E-4553-C5F9-A26CB8B902FD}"/>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5" name="Footer Placeholder 4">
            <a:extLst>
              <a:ext uri="{FF2B5EF4-FFF2-40B4-BE49-F238E27FC236}">
                <a16:creationId xmlns:a16="http://schemas.microsoft.com/office/drawing/2014/main" id="{2E9B719C-73C1-0BBB-217B-875911066E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0F0F11-90B8-9072-DEAB-9B34715FE529}"/>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3099873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C756EB-2D8D-2617-BAF2-9907E5E0C769}"/>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F774B4-E863-4566-A3BA-C18020C79584}"/>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9112F7-BCE0-E5B6-5370-047958153EB2}"/>
              </a:ext>
            </a:extLst>
          </p:cNvPr>
          <p:cNvSpPr>
            <a:spLocks noGrp="1"/>
          </p:cNvSpPr>
          <p:nvPr>
            <p:ph type="dt" sz="half" idx="10"/>
          </p:nvPr>
        </p:nvSpPr>
        <p:spPr/>
        <p:txBody>
          <a:bodyPr/>
          <a:lstStyle/>
          <a:p>
            <a:fld id="{CA885831-701B-4C7B-B4C7-E848C095E6DA}" type="datetimeFigureOut">
              <a:rPr lang="en-GB" smtClean="0"/>
              <a:t>23/02/2026</a:t>
            </a:fld>
            <a:endParaRPr lang="en-GB"/>
          </a:p>
        </p:txBody>
      </p:sp>
      <p:sp>
        <p:nvSpPr>
          <p:cNvPr id="5" name="Footer Placeholder 4">
            <a:extLst>
              <a:ext uri="{FF2B5EF4-FFF2-40B4-BE49-F238E27FC236}">
                <a16:creationId xmlns:a16="http://schemas.microsoft.com/office/drawing/2014/main" id="{748EA409-D7A9-F7C7-01FF-53C42CAD2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8957EF-096C-FD05-414D-55B86FDB222E}"/>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14598684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1"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47EA1-042F-660F-10A0-F7E6FC63CE72}"/>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581078-F2F4-3C4E-162C-98EAD962C6FF}"/>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A5F8A-4961-746E-E2C2-9286A2C609B0}"/>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CA885831-701B-4C7B-B4C7-E848C095E6DA}" type="datetimeFigureOut">
              <a:rPr lang="en-GB" smtClean="0"/>
              <a:t>23/02/2026</a:t>
            </a:fld>
            <a:endParaRPr lang="en-GB"/>
          </a:p>
        </p:txBody>
      </p:sp>
      <p:sp>
        <p:nvSpPr>
          <p:cNvPr id="5" name="Footer Placeholder 4">
            <a:extLst>
              <a:ext uri="{FF2B5EF4-FFF2-40B4-BE49-F238E27FC236}">
                <a16:creationId xmlns:a16="http://schemas.microsoft.com/office/drawing/2014/main" id="{0C350BFF-E2E0-ECF4-3873-9A5880D0F850}"/>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F59FD0-9C08-F934-79F1-044F772FC996}"/>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462CFF5D-BAB1-4715-88A9-2BC28E8C1625}" type="slidenum">
              <a:rPr lang="en-GB" smtClean="0"/>
              <a:t>‹#›</a:t>
            </a:fld>
            <a:endParaRPr lang="en-GB"/>
          </a:p>
        </p:txBody>
      </p:sp>
    </p:spTree>
    <p:extLst>
      <p:ext uri="{BB962C8B-B14F-4D97-AF65-F5344CB8AC3E}">
        <p14:creationId xmlns:p14="http://schemas.microsoft.com/office/powerpoint/2010/main" val="1567241230"/>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62" r:id="rId10"/>
    <p:sldLayoutId id="214748366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6D2E46"/>
        </a:solidFill>
        <a:effectLst/>
      </p:bgPr>
    </p:bg>
    <p:spTree>
      <p:nvGrpSpPr>
        <p:cNvPr id="1" name=""/>
        <p:cNvGrpSpPr/>
        <p:nvPr/>
      </p:nvGrpSpPr>
      <p:grpSpPr>
        <a:xfrm>
          <a:off x="0" y="0"/>
          <a:ext cx="0" cy="0"/>
          <a:chOff x="0" y="0"/>
          <a:chExt cx="0" cy="0"/>
        </a:xfrm>
      </p:grpSpPr>
      <p:sp>
        <p:nvSpPr>
          <p:cNvPr id="2" name="Text 0"/>
          <p:cNvSpPr txBox="1"/>
          <p:nvPr/>
        </p:nvSpPr>
        <p:spPr>
          <a:xfrm>
            <a:off x="548640" y="914400"/>
            <a:ext cx="8046720" cy="1371600"/>
          </a:xfrm>
          <a:prstGeom prst="rect">
            <a:avLst/>
          </a:prstGeom>
          <a:noFill/>
          <a:ln/>
        </p:spPr>
        <p:txBody>
          <a:bodyPr wrap="square" rtlCol="0" anchor="ctr"/>
          <a:lstStyle/>
          <a:p>
            <a:pPr marL="0" indent="0">
              <a:buNone/>
            </a:pPr>
            <a:r>
              <a:rPr lang="en-US" sz="3600" b="1" dirty="0">
                <a:solidFill>
                  <a:srgbClr val="FFFFFF"/>
                </a:solidFill>
                <a:latin typeface="Georgia" pitchFamily="34" charset="0"/>
                <a:ea typeface="Georgia" pitchFamily="34" charset="-122"/>
                <a:cs typeface="Georgia" pitchFamily="34" charset="-120"/>
              </a:rPr>
              <a:t>Writing the Literature Review</a:t>
            </a:r>
            <a:endParaRPr lang="en-US" sz="3600" dirty="0"/>
          </a:p>
          <a:p>
            <a:pPr marL="0" indent="0">
              <a:buNone/>
            </a:pPr>
            <a:r>
              <a:rPr lang="en-US" sz="3600" b="1" dirty="0">
                <a:solidFill>
                  <a:srgbClr val="FFFFFF"/>
                </a:solidFill>
                <a:latin typeface="Georgia" pitchFamily="34" charset="0"/>
                <a:ea typeface="Georgia" pitchFamily="34" charset="-122"/>
                <a:cs typeface="Georgia" pitchFamily="34" charset="-120"/>
              </a:rPr>
              <a:t>for Your Pilot Study</a:t>
            </a:r>
            <a:endParaRPr lang="en-US" sz="3600" dirty="0"/>
          </a:p>
        </p:txBody>
      </p:sp>
      <p:sp>
        <p:nvSpPr>
          <p:cNvPr id="3" name="Text 1"/>
          <p:cNvSpPr txBox="1"/>
          <p:nvPr/>
        </p:nvSpPr>
        <p:spPr>
          <a:xfrm>
            <a:off x="548640" y="2560320"/>
            <a:ext cx="8046720" cy="1097280"/>
          </a:xfrm>
          <a:prstGeom prst="rect">
            <a:avLst/>
          </a:prstGeom>
          <a:noFill/>
          <a:ln/>
        </p:spPr>
        <p:txBody>
          <a:bodyPr wrap="square" rtlCol="0" anchor="ctr"/>
          <a:lstStyle/>
          <a:p>
            <a:pPr marL="0" indent="0">
              <a:buNone/>
            </a:pPr>
            <a:r>
              <a:rPr lang="en-US" sz="1400" dirty="0">
                <a:solidFill>
                  <a:srgbClr val="D4A0B0"/>
                </a:solidFill>
                <a:latin typeface="Calibri" pitchFamily="34" charset="0"/>
                <a:ea typeface="Calibri" pitchFamily="34" charset="-122"/>
                <a:cs typeface="Calibri" pitchFamily="34" charset="-120"/>
              </a:rPr>
              <a:t>A Doctoral Workshop  |  LCDB7010 Converting Research into Practice</a:t>
            </a:r>
            <a:endParaRPr lang="en-US" sz="1400" dirty="0"/>
          </a:p>
          <a:p>
            <a:pPr marL="0" indent="0">
              <a:buNone/>
            </a:pPr>
            <a:r>
              <a:rPr lang="en-US" sz="1400" dirty="0">
                <a:solidFill>
                  <a:srgbClr val="D4A0B0"/>
                </a:solidFill>
                <a:latin typeface="Calibri" pitchFamily="34" charset="0"/>
                <a:ea typeface="Calibri" pitchFamily="34" charset="-122"/>
                <a:cs typeface="Calibri" pitchFamily="34" charset="-120"/>
              </a:rPr>
              <a:t>Understanding what goes into a literature review and how it differs across contexts</a:t>
            </a:r>
            <a:endParaRPr lang="en-US" sz="1400" dirty="0"/>
          </a:p>
        </p:txBody>
      </p:sp>
      <p:sp>
        <p:nvSpPr>
          <p:cNvPr id="4" name="Text 2"/>
          <p:cNvSpPr txBox="1"/>
          <p:nvPr/>
        </p:nvSpPr>
        <p:spPr>
          <a:xfrm>
            <a:off x="548640" y="4114800"/>
            <a:ext cx="8046720" cy="365760"/>
          </a:xfrm>
          <a:prstGeom prst="rect">
            <a:avLst/>
          </a:prstGeom>
          <a:noFill/>
          <a:ln/>
        </p:spPr>
        <p:txBody>
          <a:bodyPr wrap="square" rtlCol="0" anchor="ctr"/>
          <a:lstStyle/>
          <a:p>
            <a:pPr marL="0" indent="0">
              <a:buNone/>
            </a:pPr>
            <a:r>
              <a:rPr lang="en-US" sz="1000" dirty="0">
                <a:solidFill>
                  <a:srgbClr val="D4A0B0"/>
                </a:solidFill>
                <a:latin typeface="Calibri" pitchFamily="34" charset="0"/>
                <a:ea typeface="Calibri" pitchFamily="34" charset="-122"/>
                <a:cs typeface="Calibri" pitchFamily="34" charset="-120"/>
              </a:rPr>
              <a:t>Dr Caroline Jawad  |  LCDB7010  |  DBA Programme  |  UWTSD</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480060" y="244026"/>
            <a:ext cx="3276451" cy="1467631"/>
          </a:xfrm>
        </p:spPr>
        <p:txBody>
          <a:bodyPr anchor="b">
            <a:normAutofit/>
          </a:bodyPr>
          <a:lstStyle/>
          <a:p>
            <a:r>
              <a:rPr lang="en-GB" sz="41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5"/>
            <a:ext cx="2606040" cy="13716"/>
          </a:xfrm>
          <a:custGeom>
            <a:avLst/>
            <a:gdLst>
              <a:gd name="csX0" fmla="*/ 0 w 2606040"/>
              <a:gd name="csY0" fmla="*/ 0 h 13716"/>
              <a:gd name="csX1" fmla="*/ 625450 w 2606040"/>
              <a:gd name="csY1" fmla="*/ 0 h 13716"/>
              <a:gd name="csX2" fmla="*/ 1224839 w 2606040"/>
              <a:gd name="csY2" fmla="*/ 0 h 13716"/>
              <a:gd name="csX3" fmla="*/ 1824228 w 2606040"/>
              <a:gd name="csY3" fmla="*/ 0 h 13716"/>
              <a:gd name="csX4" fmla="*/ 2606040 w 2606040"/>
              <a:gd name="csY4" fmla="*/ 0 h 13716"/>
              <a:gd name="csX5" fmla="*/ 2606040 w 2606040"/>
              <a:gd name="csY5" fmla="*/ 13716 h 13716"/>
              <a:gd name="csX6" fmla="*/ 1902409 w 2606040"/>
              <a:gd name="csY6" fmla="*/ 13716 h 13716"/>
              <a:gd name="csX7" fmla="*/ 1276960 w 2606040"/>
              <a:gd name="csY7" fmla="*/ 13716 h 13716"/>
              <a:gd name="csX8" fmla="*/ 677570 w 2606040"/>
              <a:gd name="csY8" fmla="*/ 13716 h 13716"/>
              <a:gd name="csX9" fmla="*/ 0 w 2606040"/>
              <a:gd name="csY9" fmla="*/ 13716 h 13716"/>
              <a:gd name="csX10" fmla="*/ 0 w 2606040"/>
              <a:gd name="csY10"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480060" y="2154674"/>
            <a:ext cx="3182691" cy="2490501"/>
          </a:xfrm>
        </p:spPr>
        <p:txBody>
          <a:bodyPr>
            <a:normAutofit/>
          </a:bodyPr>
          <a:lstStyle/>
          <a:p>
            <a:pPr>
              <a:lnSpc>
                <a:spcPct val="90000"/>
              </a:lnSpc>
            </a:pPr>
            <a:r>
              <a:rPr lang="en-GB" sz="1200"/>
              <a:t>This presentation  will introduce you to some aspects of research methods – but it is NOT intended to replace key reading, such as Bryman, Crotty, Creswell, Maxwell, Denscombe, Denzin, Guba and Lincoln and Cohen.  </a:t>
            </a:r>
          </a:p>
          <a:p>
            <a:pPr>
              <a:lnSpc>
                <a:spcPct val="90000"/>
              </a:lnSpc>
            </a:pPr>
            <a:r>
              <a:rPr lang="en-GB" sz="1200"/>
              <a:t>You must read key texts and beyond at doctoral level that cover the method and for this you may have to go beyond your modules reading list.</a:t>
            </a:r>
          </a:p>
          <a:p>
            <a:pPr>
              <a:lnSpc>
                <a:spcPct val="90000"/>
              </a:lnSpc>
            </a:pPr>
            <a:r>
              <a:rPr lang="en-GB" sz="1200"/>
              <a:t>Some slides will not be focused on and you are expected at this doctoral level to be motivated, engaged and understand the areas you need to explore.</a:t>
            </a:r>
          </a:p>
          <a:p>
            <a:pPr>
              <a:lnSpc>
                <a:spcPct val="90000"/>
              </a:lnSpc>
            </a:pPr>
            <a:endParaRPr lang="en-GB" sz="12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6" r="23414" b="2"/>
          <a:stretch>
            <a:fillRect/>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38765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Workshop Overview</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1097280" cy="5943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Section 1</a:t>
            </a:r>
            <a:endParaRPr lang="en-US" sz="1300" dirty="0"/>
          </a:p>
        </p:txBody>
      </p:sp>
      <p:sp>
        <p:nvSpPr>
          <p:cNvPr id="5" name="Text 3"/>
          <p:cNvSpPr txBox="1"/>
          <p:nvPr/>
        </p:nvSpPr>
        <p:spPr>
          <a:xfrm>
            <a:off x="1737360" y="1005840"/>
            <a:ext cx="4114800" cy="274320"/>
          </a:xfrm>
          <a:prstGeom prst="rect">
            <a:avLst/>
          </a:prstGeom>
          <a:noFill/>
          <a:ln/>
        </p:spPr>
        <p:txBody>
          <a:bodyPr wrap="square" rtlCol="0" anchor="ctr">
            <a:spAutoFit/>
          </a:bodyPr>
          <a:lstStyle/>
          <a:p>
            <a:pPr marL="0" indent="0">
              <a:buNone/>
            </a:pPr>
            <a:r>
              <a:rPr lang="en-US" sz="1400" b="1" dirty="0">
                <a:solidFill>
                  <a:srgbClr val="333333"/>
                </a:solidFill>
                <a:latin typeface="Calibri" pitchFamily="34" charset="0"/>
                <a:ea typeface="Calibri" pitchFamily="34" charset="-122"/>
                <a:cs typeface="Calibri" pitchFamily="34" charset="-120"/>
              </a:rPr>
              <a:t>What IS a Literature Review?</a:t>
            </a:r>
            <a:endParaRPr lang="en-US" sz="1300" dirty="0"/>
          </a:p>
        </p:txBody>
      </p:sp>
      <p:sp>
        <p:nvSpPr>
          <p:cNvPr id="6" name="Text 4"/>
          <p:cNvSpPr txBox="1"/>
          <p:nvPr/>
        </p:nvSpPr>
        <p:spPr>
          <a:xfrm>
            <a:off x="1737360" y="1280160"/>
            <a:ext cx="5943600" cy="274320"/>
          </a:xfrm>
          <a:prstGeom prst="rect">
            <a:avLst/>
          </a:prstGeom>
          <a:noFill/>
          <a:ln/>
        </p:spPr>
        <p:txBody>
          <a:bodyPr wrap="square" rtlCol="0" anchor="ctr">
            <a:spAutoFit/>
          </a:bodyPr>
          <a:lstStyle/>
          <a:p>
            <a:pPr marL="0" indent="0">
              <a:buNone/>
            </a:pPr>
            <a:r>
              <a:rPr lang="en-US" sz="1400" dirty="0">
                <a:solidFill>
                  <a:srgbClr val="888888"/>
                </a:solidFill>
                <a:latin typeface="Calibri" pitchFamily="34" charset="0"/>
                <a:ea typeface="Calibri" pitchFamily="34" charset="-122"/>
                <a:cs typeface="Calibri" pitchFamily="34" charset="-120"/>
              </a:rPr>
              <a:t>Definition, functions, types, and the doctoral standard</a:t>
            </a:r>
            <a:endParaRPr lang="en-US" sz="1100" dirty="0"/>
          </a:p>
        </p:txBody>
      </p:sp>
      <p:sp>
        <p:nvSpPr>
          <p:cNvPr id="7" name="Text 5"/>
          <p:cNvSpPr txBox="1"/>
          <p:nvPr/>
        </p:nvSpPr>
        <p:spPr>
          <a:xfrm>
            <a:off x="548640" y="1691640"/>
            <a:ext cx="1097280" cy="5943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Section 2</a:t>
            </a:r>
            <a:endParaRPr lang="en-US" sz="1300" dirty="0"/>
          </a:p>
        </p:txBody>
      </p:sp>
      <p:sp>
        <p:nvSpPr>
          <p:cNvPr id="8" name="Text 6"/>
          <p:cNvSpPr txBox="1"/>
          <p:nvPr/>
        </p:nvSpPr>
        <p:spPr>
          <a:xfrm>
            <a:off x="1737360" y="1691640"/>
            <a:ext cx="4114800" cy="274320"/>
          </a:xfrm>
          <a:prstGeom prst="rect">
            <a:avLst/>
          </a:prstGeom>
          <a:noFill/>
          <a:ln/>
        </p:spPr>
        <p:txBody>
          <a:bodyPr wrap="square" rtlCol="0" anchor="ctr">
            <a:spAutoFit/>
          </a:bodyPr>
          <a:lstStyle/>
          <a:p>
            <a:pPr marL="0" indent="0">
              <a:buNone/>
            </a:pPr>
            <a:r>
              <a:rPr lang="en-US" sz="1400" b="1" dirty="0">
                <a:solidFill>
                  <a:srgbClr val="333333"/>
                </a:solidFill>
                <a:latin typeface="Calibri" pitchFamily="34" charset="0"/>
                <a:ea typeface="Calibri" pitchFamily="34" charset="-122"/>
                <a:cs typeface="Calibri" pitchFamily="34" charset="-120"/>
              </a:rPr>
              <a:t>The Literature Review in a Pilot Study</a:t>
            </a:r>
            <a:endParaRPr lang="en-US" sz="1300" dirty="0"/>
          </a:p>
        </p:txBody>
      </p:sp>
      <p:sp>
        <p:nvSpPr>
          <p:cNvPr id="9" name="Text 7"/>
          <p:cNvSpPr txBox="1"/>
          <p:nvPr/>
        </p:nvSpPr>
        <p:spPr>
          <a:xfrm>
            <a:off x="1737360" y="1965960"/>
            <a:ext cx="5943600" cy="274320"/>
          </a:xfrm>
          <a:prstGeom prst="rect">
            <a:avLst/>
          </a:prstGeom>
          <a:noFill/>
          <a:ln/>
        </p:spPr>
        <p:txBody>
          <a:bodyPr wrap="square" rtlCol="0" anchor="ctr">
            <a:spAutoFit/>
          </a:bodyPr>
          <a:lstStyle/>
          <a:p>
            <a:pPr marL="0" indent="0">
              <a:buNone/>
            </a:pPr>
            <a:r>
              <a:rPr lang="en-US" sz="1400" dirty="0">
                <a:solidFill>
                  <a:srgbClr val="888888"/>
                </a:solidFill>
                <a:latin typeface="Calibri" pitchFamily="34" charset="0"/>
                <a:ea typeface="Calibri" pitchFamily="34" charset="-122"/>
                <a:cs typeface="Calibri" pitchFamily="34" charset="-120"/>
              </a:rPr>
              <a:t>How a pilot study LR differs from a thesis or full article</a:t>
            </a:r>
            <a:endParaRPr lang="en-US" sz="1100" dirty="0"/>
          </a:p>
        </p:txBody>
      </p:sp>
      <p:sp>
        <p:nvSpPr>
          <p:cNvPr id="10" name="Text 8"/>
          <p:cNvSpPr txBox="1"/>
          <p:nvPr/>
        </p:nvSpPr>
        <p:spPr>
          <a:xfrm>
            <a:off x="548640" y="2377440"/>
            <a:ext cx="1097280" cy="5943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Section 3</a:t>
            </a:r>
            <a:endParaRPr lang="en-US" sz="1300" dirty="0"/>
          </a:p>
        </p:txBody>
      </p:sp>
      <p:sp>
        <p:nvSpPr>
          <p:cNvPr id="11" name="Text 9"/>
          <p:cNvSpPr txBox="1"/>
          <p:nvPr/>
        </p:nvSpPr>
        <p:spPr>
          <a:xfrm>
            <a:off x="1737360" y="2377440"/>
            <a:ext cx="4114800" cy="274320"/>
          </a:xfrm>
          <a:prstGeom prst="rect">
            <a:avLst/>
          </a:prstGeom>
          <a:noFill/>
          <a:ln/>
        </p:spPr>
        <p:txBody>
          <a:bodyPr wrap="square" rtlCol="0" anchor="ctr">
            <a:spAutoFit/>
          </a:bodyPr>
          <a:lstStyle/>
          <a:p>
            <a:pPr marL="0" indent="0">
              <a:buNone/>
            </a:pPr>
            <a:r>
              <a:rPr lang="en-US" sz="1400" b="1" dirty="0">
                <a:solidFill>
                  <a:srgbClr val="333333"/>
                </a:solidFill>
                <a:latin typeface="Calibri" pitchFamily="34" charset="0"/>
                <a:ea typeface="Calibri" pitchFamily="34" charset="-122"/>
                <a:cs typeface="Calibri" pitchFamily="34" charset="-120"/>
              </a:rPr>
              <a:t>Comparing Literature Reviews Across Contexts</a:t>
            </a:r>
            <a:endParaRPr lang="en-US" sz="1300" dirty="0"/>
          </a:p>
        </p:txBody>
      </p:sp>
      <p:sp>
        <p:nvSpPr>
          <p:cNvPr id="12" name="Text 10"/>
          <p:cNvSpPr txBox="1"/>
          <p:nvPr/>
        </p:nvSpPr>
        <p:spPr>
          <a:xfrm>
            <a:off x="1737360" y="2651760"/>
            <a:ext cx="5943600" cy="274320"/>
          </a:xfrm>
          <a:prstGeom prst="rect">
            <a:avLst/>
          </a:prstGeom>
          <a:noFill/>
          <a:ln/>
        </p:spPr>
        <p:txBody>
          <a:bodyPr wrap="square" rtlCol="0" anchor="ctr">
            <a:spAutoFit/>
          </a:bodyPr>
          <a:lstStyle/>
          <a:p>
            <a:pPr marL="0" indent="0">
              <a:buNone/>
            </a:pPr>
            <a:r>
              <a:rPr lang="en-US" sz="1400" dirty="0">
                <a:solidFill>
                  <a:srgbClr val="888888"/>
                </a:solidFill>
                <a:latin typeface="Calibri" pitchFamily="34" charset="0"/>
                <a:ea typeface="Calibri" pitchFamily="34" charset="-122"/>
                <a:cs typeface="Calibri" pitchFamily="34" charset="-120"/>
              </a:rPr>
              <a:t>Pilot study vs doctoral thesis vs journal article</a:t>
            </a:r>
            <a:endParaRPr lang="en-US" sz="1100" dirty="0"/>
          </a:p>
        </p:txBody>
      </p:sp>
      <p:sp>
        <p:nvSpPr>
          <p:cNvPr id="13" name="Text 11"/>
          <p:cNvSpPr txBox="1"/>
          <p:nvPr/>
        </p:nvSpPr>
        <p:spPr>
          <a:xfrm>
            <a:off x="548640" y="3063240"/>
            <a:ext cx="1097280" cy="5943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Section 4</a:t>
            </a:r>
            <a:endParaRPr lang="en-US" sz="1300" dirty="0"/>
          </a:p>
        </p:txBody>
      </p:sp>
      <p:sp>
        <p:nvSpPr>
          <p:cNvPr id="14" name="Text 12"/>
          <p:cNvSpPr txBox="1"/>
          <p:nvPr/>
        </p:nvSpPr>
        <p:spPr>
          <a:xfrm>
            <a:off x="1737360" y="3063240"/>
            <a:ext cx="4114800" cy="274320"/>
          </a:xfrm>
          <a:prstGeom prst="rect">
            <a:avLst/>
          </a:prstGeom>
          <a:noFill/>
          <a:ln/>
        </p:spPr>
        <p:txBody>
          <a:bodyPr wrap="square" rtlCol="0" anchor="ctr">
            <a:spAutoFit/>
          </a:bodyPr>
          <a:lstStyle/>
          <a:p>
            <a:pPr marL="0" indent="0">
              <a:buNone/>
            </a:pPr>
            <a:r>
              <a:rPr lang="en-US" sz="1400" b="1" dirty="0">
                <a:solidFill>
                  <a:srgbClr val="333333"/>
                </a:solidFill>
                <a:latin typeface="Calibri" pitchFamily="34" charset="0"/>
                <a:ea typeface="Calibri" pitchFamily="34" charset="-122"/>
                <a:cs typeface="Calibri" pitchFamily="34" charset="-120"/>
              </a:rPr>
              <a:t>Writing YOUR Literature Review</a:t>
            </a:r>
            <a:endParaRPr lang="en-US" sz="1300" dirty="0"/>
          </a:p>
        </p:txBody>
      </p:sp>
      <p:sp>
        <p:nvSpPr>
          <p:cNvPr id="15" name="Text 13"/>
          <p:cNvSpPr txBox="1"/>
          <p:nvPr/>
        </p:nvSpPr>
        <p:spPr>
          <a:xfrm>
            <a:off x="1737360" y="3337560"/>
            <a:ext cx="5943600" cy="274320"/>
          </a:xfrm>
          <a:prstGeom prst="rect">
            <a:avLst/>
          </a:prstGeom>
          <a:noFill/>
          <a:ln/>
        </p:spPr>
        <p:txBody>
          <a:bodyPr wrap="square" rtlCol="0" anchor="ctr">
            <a:spAutoFit/>
          </a:bodyPr>
          <a:lstStyle/>
          <a:p>
            <a:pPr marL="0" indent="0">
              <a:buNone/>
            </a:pPr>
            <a:r>
              <a:rPr lang="en-US" sz="1400" dirty="0">
                <a:solidFill>
                  <a:srgbClr val="888888"/>
                </a:solidFill>
                <a:latin typeface="Calibri" pitchFamily="34" charset="0"/>
                <a:ea typeface="Calibri" pitchFamily="34" charset="-122"/>
                <a:cs typeface="Calibri" pitchFamily="34" charset="-120"/>
              </a:rPr>
              <a:t>Meeting the LCDB7010 assessment specification</a:t>
            </a:r>
            <a:endParaRPr lang="en-US" sz="1100" dirty="0"/>
          </a:p>
        </p:txBody>
      </p:sp>
      <p:sp>
        <p:nvSpPr>
          <p:cNvPr id="16" name="Text 14"/>
          <p:cNvSpPr txBox="1"/>
          <p:nvPr/>
        </p:nvSpPr>
        <p:spPr>
          <a:xfrm>
            <a:off x="548640" y="3749040"/>
            <a:ext cx="1097280" cy="5943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Section 5</a:t>
            </a:r>
            <a:endParaRPr lang="en-US" sz="1300" dirty="0"/>
          </a:p>
        </p:txBody>
      </p:sp>
      <p:sp>
        <p:nvSpPr>
          <p:cNvPr id="17" name="Text 15"/>
          <p:cNvSpPr txBox="1"/>
          <p:nvPr/>
        </p:nvSpPr>
        <p:spPr>
          <a:xfrm>
            <a:off x="1737360" y="3749040"/>
            <a:ext cx="4114800" cy="274320"/>
          </a:xfrm>
          <a:prstGeom prst="rect">
            <a:avLst/>
          </a:prstGeom>
          <a:noFill/>
          <a:ln/>
        </p:spPr>
        <p:txBody>
          <a:bodyPr wrap="square" rtlCol="0" anchor="ctr">
            <a:spAutoFit/>
          </a:bodyPr>
          <a:lstStyle/>
          <a:p>
            <a:pPr marL="0" indent="0">
              <a:buNone/>
            </a:pPr>
            <a:r>
              <a:rPr lang="en-US" sz="1400" b="1" dirty="0">
                <a:solidFill>
                  <a:srgbClr val="333333"/>
                </a:solidFill>
                <a:latin typeface="Calibri" pitchFamily="34" charset="0"/>
                <a:ea typeface="Calibri" pitchFamily="34" charset="-122"/>
                <a:cs typeface="Calibri" pitchFamily="34" charset="-120"/>
              </a:rPr>
              <a:t>Critical Writing and Common Mistakes</a:t>
            </a:r>
            <a:endParaRPr lang="en-US" sz="1300" dirty="0"/>
          </a:p>
        </p:txBody>
      </p:sp>
      <p:sp>
        <p:nvSpPr>
          <p:cNvPr id="18" name="Text 16"/>
          <p:cNvSpPr txBox="1"/>
          <p:nvPr/>
        </p:nvSpPr>
        <p:spPr>
          <a:xfrm>
            <a:off x="1737360" y="4023360"/>
            <a:ext cx="5943600" cy="274320"/>
          </a:xfrm>
          <a:prstGeom prst="rect">
            <a:avLst/>
          </a:prstGeom>
          <a:noFill/>
          <a:ln/>
        </p:spPr>
        <p:txBody>
          <a:bodyPr wrap="square" rtlCol="0" anchor="ctr">
            <a:spAutoFit/>
          </a:bodyPr>
          <a:lstStyle/>
          <a:p>
            <a:pPr marL="0" indent="0">
              <a:buNone/>
            </a:pPr>
            <a:r>
              <a:rPr lang="en-US" sz="1400" dirty="0">
                <a:solidFill>
                  <a:srgbClr val="888888"/>
                </a:solidFill>
                <a:latin typeface="Calibri" pitchFamily="34" charset="0"/>
                <a:ea typeface="Calibri" pitchFamily="34" charset="-122"/>
                <a:cs typeface="Calibri" pitchFamily="34" charset="-120"/>
              </a:rPr>
              <a:t>Practical strategies for a distinction-level literature review</a:t>
            </a:r>
            <a:endParaRPr lang="en-US" sz="1100" dirty="0"/>
          </a:p>
        </p:txBody>
      </p:sp>
      <p:sp>
        <p:nvSpPr>
          <p:cNvPr id="19" name="Text 14"/>
          <p:cNvSpPr txBox="1"/>
          <p:nvPr/>
        </p:nvSpPr>
        <p:spPr>
          <a:xfrm>
            <a:off x="548640" y="4330000"/>
            <a:ext cx="1097280" cy="594360"/>
          </a:xfrm>
          <a:prstGeom prst="rect">
            <a:avLst/>
          </a:prstGeom>
          <a:noFill/>
          <a:ln/>
        </p:spPr>
        <p:txBody>
          <a:bodyPr wrap="square" rtlCol="0" anchor="t">
            <a:spAutoFit/>
          </a:bodyPr>
          <a:lstStyle/>
          <a:p>
            <a:pPr marL="0" indent="0">
              <a:buNone/>
            </a:pPr>
            <a:r>
              <a:rPr sz="1600" b="1">
                <a:solidFill>
                  <a:srgbClr val="6B2D40"/>
                </a:solidFill>
              </a:rPr>
              <a:t>Activities</a:t>
            </a:r>
            <a:endParaRPr lang="en-US" sz="1300" dirty="0"/>
          </a:p>
        </p:txBody>
      </p:sp>
      <p:sp>
        <p:nvSpPr>
          <p:cNvPr id="20" name="Text 15"/>
          <p:cNvSpPr txBox="1"/>
          <p:nvPr/>
        </p:nvSpPr>
        <p:spPr>
          <a:xfrm>
            <a:off x="1737360" y="4360000"/>
            <a:ext cx="4114800" cy="300000"/>
          </a:xfrm>
          <a:prstGeom prst="rect">
            <a:avLst/>
          </a:prstGeom>
          <a:noFill/>
          <a:ln/>
        </p:spPr>
        <p:txBody>
          <a:bodyPr wrap="square" rtlCol="0" anchor="ctr">
            <a:spAutoFit/>
          </a:bodyPr>
          <a:lstStyle/>
          <a:p>
            <a:pPr marL="0" indent="0">
              <a:buNone/>
            </a:pPr>
            <a:r>
              <a:rPr sz="1400" b="1"/>
              <a:t>In-Session Preparatory Activities</a:t>
            </a:r>
            <a:endParaRPr lang="en-US" sz="1300" dirty="0"/>
          </a:p>
        </p:txBody>
      </p:sp>
      <p:sp>
        <p:nvSpPr>
          <p:cNvPr id="21" name="Text 16"/>
          <p:cNvSpPr txBox="1"/>
          <p:nvPr/>
        </p:nvSpPr>
        <p:spPr>
          <a:xfrm>
            <a:off x="1737360" y="4480000"/>
            <a:ext cx="5943600" cy="260000"/>
          </a:xfrm>
          <a:prstGeom prst="rect">
            <a:avLst/>
          </a:prstGeom>
          <a:noFill/>
          <a:ln/>
        </p:spPr>
        <p:txBody>
          <a:bodyPr wrap="square" rtlCol="0" anchor="ctr">
            <a:spAutoFit/>
          </a:bodyPr>
          <a:lstStyle/>
          <a:p>
            <a:pPr marL="0" indent="0">
              <a:buNone/>
            </a:pPr>
            <a:r>
              <a:rPr sz="1400" b="0"/>
              <a:t>Six hands-on activities applying workshop skills to your own research</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6D2E46"/>
        </a:solidFill>
        <a:effectLst/>
      </p:bgPr>
    </p:bg>
    <p:spTree>
      <p:nvGrpSpPr>
        <p:cNvPr id="1" name=""/>
        <p:cNvGrpSpPr/>
        <p:nvPr/>
      </p:nvGrpSpPr>
      <p:grpSpPr>
        <a:xfrm>
          <a:off x="0" y="0"/>
          <a:ext cx="0" cy="0"/>
          <a:chOff x="0" y="0"/>
          <a:chExt cx="0" cy="0"/>
        </a:xfrm>
      </p:grpSpPr>
      <p:sp>
        <p:nvSpPr>
          <p:cNvPr id="2" name="Text 0"/>
          <p:cNvSpPr txBox="1"/>
          <p:nvPr/>
        </p:nvSpPr>
        <p:spPr>
          <a:xfrm>
            <a:off x="548640" y="1097280"/>
            <a:ext cx="8046720" cy="457200"/>
          </a:xfrm>
          <a:prstGeom prst="rect">
            <a:avLst/>
          </a:prstGeom>
          <a:noFill/>
          <a:ln/>
        </p:spPr>
        <p:txBody>
          <a:bodyPr wrap="square" rtlCol="0" anchor="ctr"/>
          <a:lstStyle/>
          <a:p>
            <a:pPr marL="0" indent="0">
              <a:buNone/>
            </a:pPr>
            <a:r>
              <a:rPr lang="en-US" sz="1400" b="1" dirty="0">
                <a:solidFill>
                  <a:srgbClr val="D4A0B0"/>
                </a:solidFill>
                <a:latin typeface="Calibri" pitchFamily="34" charset="0"/>
                <a:ea typeface="Calibri" pitchFamily="34" charset="-122"/>
                <a:cs typeface="Calibri" pitchFamily="34" charset="-120"/>
              </a:rPr>
              <a:t>SECTION 1</a:t>
            </a:r>
            <a:endParaRPr lang="en-US" sz="1400" dirty="0"/>
          </a:p>
        </p:txBody>
      </p:sp>
      <p:sp>
        <p:nvSpPr>
          <p:cNvPr id="3" name="Text 1"/>
          <p:cNvSpPr txBox="1"/>
          <p:nvPr/>
        </p:nvSpPr>
        <p:spPr>
          <a:xfrm>
            <a:off x="548640" y="1645920"/>
            <a:ext cx="8046720" cy="1371600"/>
          </a:xfrm>
          <a:prstGeom prst="rect">
            <a:avLst/>
          </a:prstGeom>
          <a:noFill/>
          <a:ln/>
        </p:spPr>
        <p:txBody>
          <a:bodyPr wrap="square"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What IS a Literature Review?</a:t>
            </a:r>
            <a:endParaRPr lang="en-US" sz="3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4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ilm reel and slate">
            <a:extLst>
              <a:ext uri="{FF2B5EF4-FFF2-40B4-BE49-F238E27FC236}">
                <a16:creationId xmlns:a16="http://schemas.microsoft.com/office/drawing/2014/main" id="{2ACC1F6E-B4D6-ED67-A0DB-E0BD358FD575}"/>
              </a:ext>
            </a:extLst>
          </p:cNvPr>
          <p:cNvPicPr>
            <a:picLocks noChangeAspect="1"/>
          </p:cNvPicPr>
          <p:nvPr/>
        </p:nvPicPr>
        <p:blipFill>
          <a:blip r:embed="rId2">
            <a:alphaModFix amt="50000"/>
          </a:blip>
          <a:srcRect t="12496" b="3234"/>
          <a:stretch>
            <a:fillRect/>
          </a:stretch>
        </p:blipFill>
        <p:spPr>
          <a:xfrm>
            <a:off x="20" y="10"/>
            <a:ext cx="9143980" cy="5143490"/>
          </a:xfrm>
          <a:prstGeom prst="rect">
            <a:avLst/>
          </a:prstGeom>
        </p:spPr>
      </p:pic>
      <p:sp>
        <p:nvSpPr>
          <p:cNvPr id="4" name="Title 3">
            <a:extLst>
              <a:ext uri="{FF2B5EF4-FFF2-40B4-BE49-F238E27FC236}">
                <a16:creationId xmlns:a16="http://schemas.microsoft.com/office/drawing/2014/main" id="{14E245F6-B10F-F0DA-14DC-4889B25EB6AA}"/>
              </a:ext>
            </a:extLst>
          </p:cNvPr>
          <p:cNvSpPr>
            <a:spLocks noGrp="1"/>
          </p:cNvSpPr>
          <p:nvPr>
            <p:ph type="title"/>
          </p:nvPr>
        </p:nvSpPr>
        <p:spPr>
          <a:xfrm>
            <a:off x="1143000" y="841771"/>
            <a:ext cx="6858000" cy="2175389"/>
          </a:xfrm>
        </p:spPr>
        <p:txBody>
          <a:bodyPr vert="horz" lIns="91440" tIns="45720" rIns="91440" bIns="45720" rtlCol="0" anchor="b">
            <a:normAutofit/>
          </a:bodyPr>
          <a:lstStyle/>
          <a:p>
            <a:pPr algn="ctr" defTabSz="914400"/>
            <a:r>
              <a:rPr lang="en-US" sz="6000" dirty="0">
                <a:solidFill>
                  <a:srgbClr val="FFFFFF"/>
                </a:solidFill>
              </a:rPr>
              <a:t>Following slides copied from RPP</a:t>
            </a:r>
          </a:p>
        </p:txBody>
      </p:sp>
    </p:spTree>
    <p:extLst>
      <p:ext uri="{BB962C8B-B14F-4D97-AF65-F5344CB8AC3E}">
        <p14:creationId xmlns:p14="http://schemas.microsoft.com/office/powerpoint/2010/main" val="330778794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51430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Aptos" panose="02110004020202020204"/>
            </a:endParaRPr>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33094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Aptos" panose="02110004020202020204"/>
            </a:endParaRPr>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413972"/>
            <a:ext cx="8249304" cy="34639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Aptos" panose="02110004020202020204"/>
            </a:endParaRPr>
          </a:p>
        </p:txBody>
      </p:sp>
      <p:sp>
        <p:nvSpPr>
          <p:cNvPr id="4" name="Title 3">
            <a:extLst>
              <a:ext uri="{FF2B5EF4-FFF2-40B4-BE49-F238E27FC236}">
                <a16:creationId xmlns:a16="http://schemas.microsoft.com/office/drawing/2014/main" id="{891C6F91-4C66-AA47-B384-B030F2A15CF9}"/>
              </a:ext>
            </a:extLst>
          </p:cNvPr>
          <p:cNvSpPr>
            <a:spLocks noGrp="1"/>
          </p:cNvSpPr>
          <p:nvPr>
            <p:ph type="title"/>
          </p:nvPr>
        </p:nvSpPr>
        <p:spPr>
          <a:xfrm>
            <a:off x="1143000" y="970004"/>
            <a:ext cx="6858000" cy="2455944"/>
          </a:xfrm>
        </p:spPr>
        <p:txBody>
          <a:bodyPr vert="horz" lIns="68580" tIns="34290" rIns="68580" bIns="34290" rtlCol="0" anchor="ctr">
            <a:normAutofit/>
          </a:bodyPr>
          <a:lstStyle/>
          <a:p>
            <a:pPr algn="ctr"/>
            <a:r>
              <a:rPr lang="en-US" sz="4200" dirty="0"/>
              <a:t>The Distinctions Between Theory, Theoretical Framework &amp; Conceptual Framework</a:t>
            </a:r>
            <a:br>
              <a:rPr lang="en-US" sz="4200" dirty="0"/>
            </a:br>
            <a:endParaRPr lang="en-US" sz="4200" dirty="0"/>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4766031"/>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6083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6BBC08BD-7B50-0549-5374-0E0B66EB16DF}"/>
              </a:ext>
            </a:extLst>
          </p:cNvPr>
          <p:cNvSpPr>
            <a:spLocks noGrp="1"/>
          </p:cNvSpPr>
          <p:nvPr>
            <p:ph type="title"/>
          </p:nvPr>
        </p:nvSpPr>
        <p:spPr>
          <a:xfrm>
            <a:off x="476251" y="480617"/>
            <a:ext cx="2563994" cy="4187361"/>
          </a:xfrm>
        </p:spPr>
        <p:txBody>
          <a:bodyPr anchor="ctr">
            <a:normAutofit/>
          </a:bodyPr>
          <a:lstStyle/>
          <a:p>
            <a:r>
              <a:rPr lang="en-GB" sz="4050" dirty="0"/>
              <a:t>The Literature Review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20588" y="2597039"/>
            <a:ext cx="4057650" cy="13716"/>
          </a:xfrm>
          <a:custGeom>
            <a:avLst/>
            <a:gdLst>
              <a:gd name="csX0" fmla="*/ 0 w 4057650"/>
              <a:gd name="csY0" fmla="*/ 0 h 13716"/>
              <a:gd name="csX1" fmla="*/ 757428 w 4057650"/>
              <a:gd name="csY1" fmla="*/ 0 h 13716"/>
              <a:gd name="csX2" fmla="*/ 1474279 w 4057650"/>
              <a:gd name="csY2" fmla="*/ 0 h 13716"/>
              <a:gd name="csX3" fmla="*/ 2191131 w 4057650"/>
              <a:gd name="csY3" fmla="*/ 0 h 13716"/>
              <a:gd name="csX4" fmla="*/ 2745676 w 4057650"/>
              <a:gd name="csY4" fmla="*/ 0 h 13716"/>
              <a:gd name="csX5" fmla="*/ 3340798 w 4057650"/>
              <a:gd name="csY5" fmla="*/ 0 h 13716"/>
              <a:gd name="csX6" fmla="*/ 4057650 w 4057650"/>
              <a:gd name="csY6" fmla="*/ 0 h 13716"/>
              <a:gd name="csX7" fmla="*/ 4057650 w 4057650"/>
              <a:gd name="csY7" fmla="*/ 13716 h 13716"/>
              <a:gd name="csX8" fmla="*/ 3381375 w 4057650"/>
              <a:gd name="csY8" fmla="*/ 13716 h 13716"/>
              <a:gd name="csX9" fmla="*/ 2826830 w 4057650"/>
              <a:gd name="csY9" fmla="*/ 13716 h 13716"/>
              <a:gd name="csX10" fmla="*/ 2272284 w 4057650"/>
              <a:gd name="csY10" fmla="*/ 13716 h 13716"/>
              <a:gd name="csX11" fmla="*/ 1555432 w 4057650"/>
              <a:gd name="csY11" fmla="*/ 13716 h 13716"/>
              <a:gd name="csX12" fmla="*/ 960310 w 4057650"/>
              <a:gd name="csY12" fmla="*/ 13716 h 13716"/>
              <a:gd name="csX13" fmla="*/ 0 w 4057650"/>
              <a:gd name="csY13" fmla="*/ 13716 h 13716"/>
              <a:gd name="csX14" fmla="*/ 0 w 4057650"/>
              <a:gd name="csY14"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057650" h="13716" fill="none" extrusionOk="0">
                <a:moveTo>
                  <a:pt x="0" y="0"/>
                </a:moveTo>
                <a:cubicBezTo>
                  <a:pt x="371182" y="3227"/>
                  <a:pt x="494372" y="9222"/>
                  <a:pt x="757428" y="0"/>
                </a:cubicBezTo>
                <a:cubicBezTo>
                  <a:pt x="1020484" y="-9222"/>
                  <a:pt x="1116719" y="-4357"/>
                  <a:pt x="1474279" y="0"/>
                </a:cubicBezTo>
                <a:cubicBezTo>
                  <a:pt x="1831839" y="4357"/>
                  <a:pt x="1920973" y="-11809"/>
                  <a:pt x="2191131" y="0"/>
                </a:cubicBezTo>
                <a:cubicBezTo>
                  <a:pt x="2461289" y="11809"/>
                  <a:pt x="2589480" y="-22604"/>
                  <a:pt x="2745676" y="0"/>
                </a:cubicBezTo>
                <a:cubicBezTo>
                  <a:pt x="2901872" y="22604"/>
                  <a:pt x="3136452" y="-12306"/>
                  <a:pt x="3340798" y="0"/>
                </a:cubicBezTo>
                <a:cubicBezTo>
                  <a:pt x="3545144" y="12306"/>
                  <a:pt x="3766934" y="-21556"/>
                  <a:pt x="4057650" y="0"/>
                </a:cubicBezTo>
                <a:cubicBezTo>
                  <a:pt x="4057378" y="4708"/>
                  <a:pt x="4057987" y="7132"/>
                  <a:pt x="4057650" y="13716"/>
                </a:cubicBezTo>
                <a:cubicBezTo>
                  <a:pt x="3743404" y="35553"/>
                  <a:pt x="3625516" y="-19495"/>
                  <a:pt x="3381375" y="13716"/>
                </a:cubicBezTo>
                <a:cubicBezTo>
                  <a:pt x="3137235" y="46927"/>
                  <a:pt x="2946571" y="-4571"/>
                  <a:pt x="2826830" y="13716"/>
                </a:cubicBezTo>
                <a:cubicBezTo>
                  <a:pt x="2707090" y="32003"/>
                  <a:pt x="2402756" y="-3140"/>
                  <a:pt x="2272284" y="13716"/>
                </a:cubicBezTo>
                <a:cubicBezTo>
                  <a:pt x="2141812" y="30572"/>
                  <a:pt x="1895935" y="13627"/>
                  <a:pt x="1555432" y="13716"/>
                </a:cubicBezTo>
                <a:cubicBezTo>
                  <a:pt x="1214929" y="13805"/>
                  <a:pt x="1103072" y="9931"/>
                  <a:pt x="960310" y="13716"/>
                </a:cubicBezTo>
                <a:cubicBezTo>
                  <a:pt x="817548" y="17501"/>
                  <a:pt x="402272" y="-33931"/>
                  <a:pt x="0" y="13716"/>
                </a:cubicBezTo>
                <a:cubicBezTo>
                  <a:pt x="-460" y="10837"/>
                  <a:pt x="38" y="6680"/>
                  <a:pt x="0" y="0"/>
                </a:cubicBezTo>
                <a:close/>
              </a:path>
              <a:path w="4057650" h="13716" stroke="0" extrusionOk="0">
                <a:moveTo>
                  <a:pt x="0" y="0"/>
                </a:moveTo>
                <a:cubicBezTo>
                  <a:pt x="248348" y="13145"/>
                  <a:pt x="486117" y="25042"/>
                  <a:pt x="635698" y="0"/>
                </a:cubicBezTo>
                <a:cubicBezTo>
                  <a:pt x="785279" y="-25042"/>
                  <a:pt x="917762" y="-5537"/>
                  <a:pt x="1190244" y="0"/>
                </a:cubicBezTo>
                <a:cubicBezTo>
                  <a:pt x="1462726" y="5537"/>
                  <a:pt x="1667120" y="-21232"/>
                  <a:pt x="1947672" y="0"/>
                </a:cubicBezTo>
                <a:cubicBezTo>
                  <a:pt x="2228224" y="21232"/>
                  <a:pt x="2280631" y="-21698"/>
                  <a:pt x="2583370" y="0"/>
                </a:cubicBezTo>
                <a:cubicBezTo>
                  <a:pt x="2886109" y="21698"/>
                  <a:pt x="3022941" y="19647"/>
                  <a:pt x="3219069" y="0"/>
                </a:cubicBezTo>
                <a:cubicBezTo>
                  <a:pt x="3415197" y="-19647"/>
                  <a:pt x="3747500" y="26991"/>
                  <a:pt x="4057650" y="0"/>
                </a:cubicBezTo>
                <a:cubicBezTo>
                  <a:pt x="4056980" y="3019"/>
                  <a:pt x="4057134" y="10425"/>
                  <a:pt x="4057650" y="13716"/>
                </a:cubicBezTo>
                <a:cubicBezTo>
                  <a:pt x="3865148" y="-7885"/>
                  <a:pt x="3702543" y="44896"/>
                  <a:pt x="3381375" y="13716"/>
                </a:cubicBezTo>
                <a:cubicBezTo>
                  <a:pt x="3060208" y="-17464"/>
                  <a:pt x="2956571" y="-13250"/>
                  <a:pt x="2826830" y="13716"/>
                </a:cubicBezTo>
                <a:cubicBezTo>
                  <a:pt x="2697089" y="40682"/>
                  <a:pt x="2411031" y="38582"/>
                  <a:pt x="2150555" y="13716"/>
                </a:cubicBezTo>
                <a:cubicBezTo>
                  <a:pt x="1890080" y="-11150"/>
                  <a:pt x="1741827" y="-5187"/>
                  <a:pt x="1474280" y="13716"/>
                </a:cubicBezTo>
                <a:cubicBezTo>
                  <a:pt x="1206734" y="32619"/>
                  <a:pt x="998203" y="28763"/>
                  <a:pt x="838581" y="13716"/>
                </a:cubicBezTo>
                <a:cubicBezTo>
                  <a:pt x="678959" y="-1331"/>
                  <a:pt x="187101" y="-17784"/>
                  <a:pt x="0" y="13716"/>
                </a:cubicBezTo>
                <a:cubicBezTo>
                  <a:pt x="-114" y="7033"/>
                  <a:pt x="103" y="342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graphicFrame>
        <p:nvGraphicFramePr>
          <p:cNvPr id="5" name="Content Placeholder 2">
            <a:extLst>
              <a:ext uri="{FF2B5EF4-FFF2-40B4-BE49-F238E27FC236}">
                <a16:creationId xmlns:a16="http://schemas.microsoft.com/office/drawing/2014/main" id="{6F2A2406-2636-7431-B373-E17DD462101C}"/>
              </a:ext>
            </a:extLst>
          </p:cNvPr>
          <p:cNvGraphicFramePr>
            <a:graphicFrameLocks noGrp="1"/>
          </p:cNvGraphicFramePr>
          <p:nvPr>
            <p:ph idx="1"/>
          </p:nvPr>
        </p:nvGraphicFramePr>
        <p:xfrm>
          <a:off x="3486014" y="480617"/>
          <a:ext cx="5175384" cy="415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1010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277E1B18-E410-66A3-D4DD-A7D723CAA57C}"/>
              </a:ext>
            </a:extLst>
          </p:cNvPr>
          <p:cNvSpPr>
            <a:spLocks noGrp="1"/>
          </p:cNvSpPr>
          <p:nvPr>
            <p:ph type="title"/>
          </p:nvPr>
        </p:nvSpPr>
        <p:spPr>
          <a:xfrm>
            <a:off x="476251" y="480617"/>
            <a:ext cx="2563994" cy="4187361"/>
          </a:xfrm>
        </p:spPr>
        <p:txBody>
          <a:bodyPr anchor="ctr">
            <a:normAutofit/>
          </a:bodyPr>
          <a:lstStyle/>
          <a:p>
            <a:r>
              <a:rPr lang="en-GB" sz="4050"/>
              <a:t>What is inside the Literature Review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20588" y="2597039"/>
            <a:ext cx="4057650" cy="13716"/>
          </a:xfrm>
          <a:custGeom>
            <a:avLst/>
            <a:gdLst>
              <a:gd name="csX0" fmla="*/ 0 w 4057650"/>
              <a:gd name="csY0" fmla="*/ 0 h 13716"/>
              <a:gd name="csX1" fmla="*/ 757428 w 4057650"/>
              <a:gd name="csY1" fmla="*/ 0 h 13716"/>
              <a:gd name="csX2" fmla="*/ 1474279 w 4057650"/>
              <a:gd name="csY2" fmla="*/ 0 h 13716"/>
              <a:gd name="csX3" fmla="*/ 2191131 w 4057650"/>
              <a:gd name="csY3" fmla="*/ 0 h 13716"/>
              <a:gd name="csX4" fmla="*/ 2745676 w 4057650"/>
              <a:gd name="csY4" fmla="*/ 0 h 13716"/>
              <a:gd name="csX5" fmla="*/ 3340798 w 4057650"/>
              <a:gd name="csY5" fmla="*/ 0 h 13716"/>
              <a:gd name="csX6" fmla="*/ 4057650 w 4057650"/>
              <a:gd name="csY6" fmla="*/ 0 h 13716"/>
              <a:gd name="csX7" fmla="*/ 4057650 w 4057650"/>
              <a:gd name="csY7" fmla="*/ 13716 h 13716"/>
              <a:gd name="csX8" fmla="*/ 3381375 w 4057650"/>
              <a:gd name="csY8" fmla="*/ 13716 h 13716"/>
              <a:gd name="csX9" fmla="*/ 2826830 w 4057650"/>
              <a:gd name="csY9" fmla="*/ 13716 h 13716"/>
              <a:gd name="csX10" fmla="*/ 2272284 w 4057650"/>
              <a:gd name="csY10" fmla="*/ 13716 h 13716"/>
              <a:gd name="csX11" fmla="*/ 1555432 w 4057650"/>
              <a:gd name="csY11" fmla="*/ 13716 h 13716"/>
              <a:gd name="csX12" fmla="*/ 960310 w 4057650"/>
              <a:gd name="csY12" fmla="*/ 13716 h 13716"/>
              <a:gd name="csX13" fmla="*/ 0 w 4057650"/>
              <a:gd name="csY13" fmla="*/ 13716 h 13716"/>
              <a:gd name="csX14" fmla="*/ 0 w 4057650"/>
              <a:gd name="csY14"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057650" h="13716" fill="none" extrusionOk="0">
                <a:moveTo>
                  <a:pt x="0" y="0"/>
                </a:moveTo>
                <a:cubicBezTo>
                  <a:pt x="371182" y="3227"/>
                  <a:pt x="494372" y="9222"/>
                  <a:pt x="757428" y="0"/>
                </a:cubicBezTo>
                <a:cubicBezTo>
                  <a:pt x="1020484" y="-9222"/>
                  <a:pt x="1116719" y="-4357"/>
                  <a:pt x="1474279" y="0"/>
                </a:cubicBezTo>
                <a:cubicBezTo>
                  <a:pt x="1831839" y="4357"/>
                  <a:pt x="1920973" y="-11809"/>
                  <a:pt x="2191131" y="0"/>
                </a:cubicBezTo>
                <a:cubicBezTo>
                  <a:pt x="2461289" y="11809"/>
                  <a:pt x="2589480" y="-22604"/>
                  <a:pt x="2745676" y="0"/>
                </a:cubicBezTo>
                <a:cubicBezTo>
                  <a:pt x="2901872" y="22604"/>
                  <a:pt x="3136452" y="-12306"/>
                  <a:pt x="3340798" y="0"/>
                </a:cubicBezTo>
                <a:cubicBezTo>
                  <a:pt x="3545144" y="12306"/>
                  <a:pt x="3766934" y="-21556"/>
                  <a:pt x="4057650" y="0"/>
                </a:cubicBezTo>
                <a:cubicBezTo>
                  <a:pt x="4057378" y="4708"/>
                  <a:pt x="4057987" y="7132"/>
                  <a:pt x="4057650" y="13716"/>
                </a:cubicBezTo>
                <a:cubicBezTo>
                  <a:pt x="3743404" y="35553"/>
                  <a:pt x="3625516" y="-19495"/>
                  <a:pt x="3381375" y="13716"/>
                </a:cubicBezTo>
                <a:cubicBezTo>
                  <a:pt x="3137235" y="46927"/>
                  <a:pt x="2946571" y="-4571"/>
                  <a:pt x="2826830" y="13716"/>
                </a:cubicBezTo>
                <a:cubicBezTo>
                  <a:pt x="2707090" y="32003"/>
                  <a:pt x="2402756" y="-3140"/>
                  <a:pt x="2272284" y="13716"/>
                </a:cubicBezTo>
                <a:cubicBezTo>
                  <a:pt x="2141812" y="30572"/>
                  <a:pt x="1895935" y="13627"/>
                  <a:pt x="1555432" y="13716"/>
                </a:cubicBezTo>
                <a:cubicBezTo>
                  <a:pt x="1214929" y="13805"/>
                  <a:pt x="1103072" y="9931"/>
                  <a:pt x="960310" y="13716"/>
                </a:cubicBezTo>
                <a:cubicBezTo>
                  <a:pt x="817548" y="17501"/>
                  <a:pt x="402272" y="-33931"/>
                  <a:pt x="0" y="13716"/>
                </a:cubicBezTo>
                <a:cubicBezTo>
                  <a:pt x="-460" y="10837"/>
                  <a:pt x="38" y="6680"/>
                  <a:pt x="0" y="0"/>
                </a:cubicBezTo>
                <a:close/>
              </a:path>
              <a:path w="4057650" h="13716" stroke="0" extrusionOk="0">
                <a:moveTo>
                  <a:pt x="0" y="0"/>
                </a:moveTo>
                <a:cubicBezTo>
                  <a:pt x="248348" y="13145"/>
                  <a:pt x="486117" y="25042"/>
                  <a:pt x="635698" y="0"/>
                </a:cubicBezTo>
                <a:cubicBezTo>
                  <a:pt x="785279" y="-25042"/>
                  <a:pt x="917762" y="-5537"/>
                  <a:pt x="1190244" y="0"/>
                </a:cubicBezTo>
                <a:cubicBezTo>
                  <a:pt x="1462726" y="5537"/>
                  <a:pt x="1667120" y="-21232"/>
                  <a:pt x="1947672" y="0"/>
                </a:cubicBezTo>
                <a:cubicBezTo>
                  <a:pt x="2228224" y="21232"/>
                  <a:pt x="2280631" y="-21698"/>
                  <a:pt x="2583370" y="0"/>
                </a:cubicBezTo>
                <a:cubicBezTo>
                  <a:pt x="2886109" y="21698"/>
                  <a:pt x="3022941" y="19647"/>
                  <a:pt x="3219069" y="0"/>
                </a:cubicBezTo>
                <a:cubicBezTo>
                  <a:pt x="3415197" y="-19647"/>
                  <a:pt x="3747500" y="26991"/>
                  <a:pt x="4057650" y="0"/>
                </a:cubicBezTo>
                <a:cubicBezTo>
                  <a:pt x="4056980" y="3019"/>
                  <a:pt x="4057134" y="10425"/>
                  <a:pt x="4057650" y="13716"/>
                </a:cubicBezTo>
                <a:cubicBezTo>
                  <a:pt x="3865148" y="-7885"/>
                  <a:pt x="3702543" y="44896"/>
                  <a:pt x="3381375" y="13716"/>
                </a:cubicBezTo>
                <a:cubicBezTo>
                  <a:pt x="3060208" y="-17464"/>
                  <a:pt x="2956571" y="-13250"/>
                  <a:pt x="2826830" y="13716"/>
                </a:cubicBezTo>
                <a:cubicBezTo>
                  <a:pt x="2697089" y="40682"/>
                  <a:pt x="2411031" y="38582"/>
                  <a:pt x="2150555" y="13716"/>
                </a:cubicBezTo>
                <a:cubicBezTo>
                  <a:pt x="1890080" y="-11150"/>
                  <a:pt x="1741827" y="-5187"/>
                  <a:pt x="1474280" y="13716"/>
                </a:cubicBezTo>
                <a:cubicBezTo>
                  <a:pt x="1206734" y="32619"/>
                  <a:pt x="998203" y="28763"/>
                  <a:pt x="838581" y="13716"/>
                </a:cubicBezTo>
                <a:cubicBezTo>
                  <a:pt x="678959" y="-1331"/>
                  <a:pt x="187101" y="-17784"/>
                  <a:pt x="0" y="13716"/>
                </a:cubicBezTo>
                <a:cubicBezTo>
                  <a:pt x="-114" y="7033"/>
                  <a:pt x="103" y="342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graphicFrame>
        <p:nvGraphicFramePr>
          <p:cNvPr id="5" name="Content Placeholder 2">
            <a:extLst>
              <a:ext uri="{FF2B5EF4-FFF2-40B4-BE49-F238E27FC236}">
                <a16:creationId xmlns:a16="http://schemas.microsoft.com/office/drawing/2014/main" id="{97835CE0-0C8C-A565-7773-F81D96391DBA}"/>
              </a:ext>
            </a:extLst>
          </p:cNvPr>
          <p:cNvGraphicFramePr>
            <a:graphicFrameLocks noGrp="1"/>
          </p:cNvGraphicFramePr>
          <p:nvPr>
            <p:ph idx="1"/>
          </p:nvPr>
        </p:nvGraphicFramePr>
        <p:xfrm>
          <a:off x="3486014" y="480617"/>
          <a:ext cx="5175384" cy="415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2729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679FF349-71B7-BD2E-F13C-E66F01738EF2}"/>
              </a:ext>
            </a:extLst>
          </p:cNvPr>
          <p:cNvSpPr>
            <a:spLocks noGrp="1"/>
          </p:cNvSpPr>
          <p:nvPr>
            <p:ph type="title"/>
          </p:nvPr>
        </p:nvSpPr>
        <p:spPr>
          <a:xfrm>
            <a:off x="630936" y="411480"/>
            <a:ext cx="2700645" cy="4073652"/>
          </a:xfrm>
        </p:spPr>
        <p:txBody>
          <a:bodyPr>
            <a:normAutofit/>
          </a:bodyPr>
          <a:lstStyle/>
          <a:p>
            <a:r>
              <a:rPr lang="en-GB" sz="4050" dirty="0"/>
              <a:t>Component 1</a:t>
            </a:r>
            <a:br>
              <a:rPr lang="en-GB" sz="4050" dirty="0"/>
            </a:br>
            <a:r>
              <a:rPr lang="en-GB" sz="4050" dirty="0"/>
              <a:t>Theory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07987" y="2444036"/>
            <a:ext cx="3360420" cy="13716"/>
          </a:xfrm>
          <a:custGeom>
            <a:avLst/>
            <a:gdLst>
              <a:gd name="csX0" fmla="*/ 0 w 3360420"/>
              <a:gd name="csY0" fmla="*/ 0 h 13716"/>
              <a:gd name="csX1" fmla="*/ 638480 w 3360420"/>
              <a:gd name="csY1" fmla="*/ 0 h 13716"/>
              <a:gd name="csX2" fmla="*/ 1310564 w 3360420"/>
              <a:gd name="csY2" fmla="*/ 0 h 13716"/>
              <a:gd name="csX3" fmla="*/ 2016252 w 3360420"/>
              <a:gd name="csY3" fmla="*/ 0 h 13716"/>
              <a:gd name="csX4" fmla="*/ 2721940 w 3360420"/>
              <a:gd name="csY4" fmla="*/ 0 h 13716"/>
              <a:gd name="csX5" fmla="*/ 3360420 w 3360420"/>
              <a:gd name="csY5" fmla="*/ 0 h 13716"/>
              <a:gd name="csX6" fmla="*/ 3360420 w 3360420"/>
              <a:gd name="csY6" fmla="*/ 13716 h 13716"/>
              <a:gd name="csX7" fmla="*/ 2621128 w 3360420"/>
              <a:gd name="csY7" fmla="*/ 13716 h 13716"/>
              <a:gd name="csX8" fmla="*/ 1881835 w 3360420"/>
              <a:gd name="csY8" fmla="*/ 13716 h 13716"/>
              <a:gd name="csX9" fmla="*/ 1209751 w 3360420"/>
              <a:gd name="csY9" fmla="*/ 13716 h 13716"/>
              <a:gd name="csX10" fmla="*/ 0 w 3360420"/>
              <a:gd name="csY10" fmla="*/ 13716 h 13716"/>
              <a:gd name="csX11" fmla="*/ 0 w 3360420"/>
              <a:gd name="csY11"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360420" h="13716" fill="none" extrusionOk="0">
                <a:moveTo>
                  <a:pt x="0" y="0"/>
                </a:moveTo>
                <a:cubicBezTo>
                  <a:pt x="173390" y="25775"/>
                  <a:pt x="488191" y="-28129"/>
                  <a:pt x="638480" y="0"/>
                </a:cubicBezTo>
                <a:cubicBezTo>
                  <a:pt x="788769" y="28129"/>
                  <a:pt x="1174965" y="-28957"/>
                  <a:pt x="1310564" y="0"/>
                </a:cubicBezTo>
                <a:cubicBezTo>
                  <a:pt x="1446163" y="28957"/>
                  <a:pt x="1725466" y="-34787"/>
                  <a:pt x="2016252" y="0"/>
                </a:cubicBezTo>
                <a:cubicBezTo>
                  <a:pt x="2307038" y="34787"/>
                  <a:pt x="2437945" y="-15142"/>
                  <a:pt x="2721940" y="0"/>
                </a:cubicBezTo>
                <a:cubicBezTo>
                  <a:pt x="3005935" y="15142"/>
                  <a:pt x="3141795" y="-10480"/>
                  <a:pt x="3360420" y="0"/>
                </a:cubicBezTo>
                <a:cubicBezTo>
                  <a:pt x="3359940" y="2989"/>
                  <a:pt x="3359779" y="10166"/>
                  <a:pt x="3360420" y="13716"/>
                </a:cubicBezTo>
                <a:cubicBezTo>
                  <a:pt x="3047302" y="-18841"/>
                  <a:pt x="2960325" y="10240"/>
                  <a:pt x="2621128" y="13716"/>
                </a:cubicBezTo>
                <a:cubicBezTo>
                  <a:pt x="2281931" y="17192"/>
                  <a:pt x="2176842" y="26844"/>
                  <a:pt x="1881835" y="13716"/>
                </a:cubicBezTo>
                <a:cubicBezTo>
                  <a:pt x="1586828" y="588"/>
                  <a:pt x="1449984" y="-8996"/>
                  <a:pt x="1209751" y="13716"/>
                </a:cubicBezTo>
                <a:cubicBezTo>
                  <a:pt x="969518" y="36428"/>
                  <a:pt x="318488" y="55902"/>
                  <a:pt x="0" y="13716"/>
                </a:cubicBezTo>
                <a:cubicBezTo>
                  <a:pt x="182" y="9317"/>
                  <a:pt x="482" y="5285"/>
                  <a:pt x="0" y="0"/>
                </a:cubicBezTo>
                <a:close/>
              </a:path>
              <a:path w="3360420" h="13716" stroke="0" extrusionOk="0">
                <a:moveTo>
                  <a:pt x="0" y="0"/>
                </a:moveTo>
                <a:cubicBezTo>
                  <a:pt x="152211" y="-10113"/>
                  <a:pt x="493092" y="-25529"/>
                  <a:pt x="638480" y="0"/>
                </a:cubicBezTo>
                <a:cubicBezTo>
                  <a:pt x="783868" y="25529"/>
                  <a:pt x="1051824" y="-19092"/>
                  <a:pt x="1209751" y="0"/>
                </a:cubicBezTo>
                <a:cubicBezTo>
                  <a:pt x="1367678" y="19092"/>
                  <a:pt x="1729599" y="16071"/>
                  <a:pt x="1949044" y="0"/>
                </a:cubicBezTo>
                <a:cubicBezTo>
                  <a:pt x="2168489" y="-16071"/>
                  <a:pt x="2323758" y="-4710"/>
                  <a:pt x="2587523" y="0"/>
                </a:cubicBezTo>
                <a:cubicBezTo>
                  <a:pt x="2851288" y="4710"/>
                  <a:pt x="3195571" y="-8175"/>
                  <a:pt x="3360420" y="0"/>
                </a:cubicBezTo>
                <a:cubicBezTo>
                  <a:pt x="3359928" y="2764"/>
                  <a:pt x="3360118" y="8747"/>
                  <a:pt x="3360420" y="13716"/>
                </a:cubicBezTo>
                <a:cubicBezTo>
                  <a:pt x="3025528" y="-15604"/>
                  <a:pt x="2845368" y="35037"/>
                  <a:pt x="2688336" y="13716"/>
                </a:cubicBezTo>
                <a:cubicBezTo>
                  <a:pt x="2531304" y="-7605"/>
                  <a:pt x="2279760" y="-9642"/>
                  <a:pt x="1949044" y="13716"/>
                </a:cubicBezTo>
                <a:cubicBezTo>
                  <a:pt x="1618328" y="37074"/>
                  <a:pt x="1624903" y="7505"/>
                  <a:pt x="1377772" y="13716"/>
                </a:cubicBezTo>
                <a:cubicBezTo>
                  <a:pt x="1130641" y="19927"/>
                  <a:pt x="973925" y="-19083"/>
                  <a:pt x="705688" y="13716"/>
                </a:cubicBezTo>
                <a:cubicBezTo>
                  <a:pt x="437451" y="46515"/>
                  <a:pt x="236989" y="-13738"/>
                  <a:pt x="0" y="13716"/>
                </a:cubicBezTo>
                <a:cubicBezTo>
                  <a:pt x="614" y="9981"/>
                  <a:pt x="600" y="5402"/>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3" name="Content Placeholder 2">
            <a:extLst>
              <a:ext uri="{FF2B5EF4-FFF2-40B4-BE49-F238E27FC236}">
                <a16:creationId xmlns:a16="http://schemas.microsoft.com/office/drawing/2014/main" id="{9FAB41C7-9B11-C0D8-22B0-1F5671AC4FD7}"/>
              </a:ext>
            </a:extLst>
          </p:cNvPr>
          <p:cNvSpPr>
            <a:spLocks noGrp="1"/>
          </p:cNvSpPr>
          <p:nvPr>
            <p:ph idx="1"/>
          </p:nvPr>
        </p:nvSpPr>
        <p:spPr>
          <a:xfrm>
            <a:off x="3844814" y="414068"/>
            <a:ext cx="4668251" cy="4073652"/>
          </a:xfrm>
        </p:spPr>
        <p:txBody>
          <a:bodyPr anchor="ctr">
            <a:normAutofit/>
          </a:bodyPr>
          <a:lstStyle/>
          <a:p>
            <a:pPr>
              <a:spcAft>
                <a:spcPts val="900"/>
              </a:spcAft>
              <a:defRPr sz="1800">
                <a:solidFill>
                  <a:srgbClr val="2C2C2C"/>
                </a:solidFill>
              </a:defRPr>
            </a:pPr>
            <a:r>
              <a:rPr lang="en-GB" sz="1500"/>
              <a:t>What: Logically related propositions expressing relationships</a:t>
            </a:r>
          </a:p>
          <a:p>
            <a:pPr>
              <a:spcAft>
                <a:spcPts val="900"/>
              </a:spcAft>
              <a:defRPr sz="1800">
                <a:solidFill>
                  <a:srgbClr val="2C2C2C"/>
                </a:solidFill>
              </a:defRPr>
            </a:pPr>
            <a:r>
              <a:rPr lang="en-GB" sz="1500"/>
              <a:t>Who created: OTHER scholars</a:t>
            </a:r>
          </a:p>
          <a:p>
            <a:pPr>
              <a:spcAft>
                <a:spcPts val="900"/>
              </a:spcAft>
              <a:defRPr sz="1800">
                <a:solidFill>
                  <a:srgbClr val="2C2C2C"/>
                </a:solidFill>
              </a:defRPr>
            </a:pPr>
            <a:r>
              <a:rPr lang="en-GB" sz="1500"/>
              <a:t>Your job: REVIEW and EXPLAIN existing theories</a:t>
            </a:r>
          </a:p>
          <a:p>
            <a:pPr>
              <a:spcAft>
                <a:spcPts val="900"/>
              </a:spcAft>
              <a:defRPr sz="1800">
                <a:solidFill>
                  <a:srgbClr val="2C2C2C"/>
                </a:solidFill>
              </a:defRPr>
            </a:pPr>
            <a:r>
              <a:rPr lang="en-GB" sz="1500"/>
              <a:t>Where in Literature Review:</a:t>
            </a:r>
          </a:p>
          <a:p>
            <a:pPr>
              <a:spcAft>
                <a:spcPts val="900"/>
              </a:spcAft>
              <a:defRPr sz="1800">
                <a:solidFill>
                  <a:srgbClr val="2C2C2C"/>
                </a:solidFill>
              </a:defRPr>
            </a:pPr>
            <a:r>
              <a:rPr lang="en-GB" sz="1500"/>
              <a:t>Section 2.4* 'Theoretical Perspectives'</a:t>
            </a:r>
          </a:p>
          <a:p>
            <a:pPr>
              <a:spcAft>
                <a:spcPts val="900"/>
              </a:spcAft>
              <a:defRPr sz="1800">
                <a:solidFill>
                  <a:srgbClr val="2C2C2C"/>
                </a:solidFill>
              </a:defRPr>
            </a:pPr>
            <a:r>
              <a:rPr lang="en-GB" sz="1500"/>
              <a:t>Review KEY relevant theories from literature</a:t>
            </a:r>
          </a:p>
          <a:p>
            <a:pPr>
              <a:spcAft>
                <a:spcPts val="900"/>
              </a:spcAft>
              <a:defRPr sz="1800">
                <a:solidFill>
                  <a:srgbClr val="2C2C2C"/>
                </a:solidFill>
              </a:defRPr>
            </a:pPr>
            <a:r>
              <a:rPr lang="en-GB" sz="1500"/>
              <a:t>Example: Institutional Theory (DiMaggio &amp; Powell, 1983) Stockholder Theory (Friedman, 1970) Stakeholder Theory (Freeman, 1982) Governmentality (Foucault, 1976)</a:t>
            </a:r>
          </a:p>
          <a:p>
            <a:pPr>
              <a:spcAft>
                <a:spcPts val="900"/>
              </a:spcAft>
              <a:defRPr sz="1800">
                <a:solidFill>
                  <a:srgbClr val="2C2C2C"/>
                </a:solidFill>
              </a:defRPr>
            </a:pPr>
            <a:r>
              <a:rPr lang="en-GB" sz="1500"/>
              <a:t>* Can be in a differently numbered section</a:t>
            </a:r>
          </a:p>
        </p:txBody>
      </p:sp>
    </p:spTree>
    <p:extLst>
      <p:ext uri="{BB962C8B-B14F-4D97-AF65-F5344CB8AC3E}">
        <p14:creationId xmlns:p14="http://schemas.microsoft.com/office/powerpoint/2010/main" val="3166293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895BE77E-5631-BCC3-3AD5-2A0F2E7FA610}"/>
              </a:ext>
            </a:extLst>
          </p:cNvPr>
          <p:cNvSpPr>
            <a:spLocks noGrp="1"/>
          </p:cNvSpPr>
          <p:nvPr>
            <p:ph type="title"/>
          </p:nvPr>
        </p:nvSpPr>
        <p:spPr>
          <a:xfrm>
            <a:off x="630936" y="411480"/>
            <a:ext cx="2700645" cy="4073652"/>
          </a:xfrm>
        </p:spPr>
        <p:txBody>
          <a:bodyPr>
            <a:normAutofit/>
          </a:bodyPr>
          <a:lstStyle/>
          <a:p>
            <a:r>
              <a:rPr lang="en-GB" sz="4050"/>
              <a:t>Componet 2 Theoretical Framework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07987" y="2444036"/>
            <a:ext cx="3360420" cy="13716"/>
          </a:xfrm>
          <a:custGeom>
            <a:avLst/>
            <a:gdLst>
              <a:gd name="csX0" fmla="*/ 0 w 3360420"/>
              <a:gd name="csY0" fmla="*/ 0 h 13716"/>
              <a:gd name="csX1" fmla="*/ 638480 w 3360420"/>
              <a:gd name="csY1" fmla="*/ 0 h 13716"/>
              <a:gd name="csX2" fmla="*/ 1310564 w 3360420"/>
              <a:gd name="csY2" fmla="*/ 0 h 13716"/>
              <a:gd name="csX3" fmla="*/ 2016252 w 3360420"/>
              <a:gd name="csY3" fmla="*/ 0 h 13716"/>
              <a:gd name="csX4" fmla="*/ 2721940 w 3360420"/>
              <a:gd name="csY4" fmla="*/ 0 h 13716"/>
              <a:gd name="csX5" fmla="*/ 3360420 w 3360420"/>
              <a:gd name="csY5" fmla="*/ 0 h 13716"/>
              <a:gd name="csX6" fmla="*/ 3360420 w 3360420"/>
              <a:gd name="csY6" fmla="*/ 13716 h 13716"/>
              <a:gd name="csX7" fmla="*/ 2621128 w 3360420"/>
              <a:gd name="csY7" fmla="*/ 13716 h 13716"/>
              <a:gd name="csX8" fmla="*/ 1881835 w 3360420"/>
              <a:gd name="csY8" fmla="*/ 13716 h 13716"/>
              <a:gd name="csX9" fmla="*/ 1209751 w 3360420"/>
              <a:gd name="csY9" fmla="*/ 13716 h 13716"/>
              <a:gd name="csX10" fmla="*/ 0 w 3360420"/>
              <a:gd name="csY10" fmla="*/ 13716 h 13716"/>
              <a:gd name="csX11" fmla="*/ 0 w 3360420"/>
              <a:gd name="csY11"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360420" h="13716" fill="none" extrusionOk="0">
                <a:moveTo>
                  <a:pt x="0" y="0"/>
                </a:moveTo>
                <a:cubicBezTo>
                  <a:pt x="173390" y="25775"/>
                  <a:pt x="488191" y="-28129"/>
                  <a:pt x="638480" y="0"/>
                </a:cubicBezTo>
                <a:cubicBezTo>
                  <a:pt x="788769" y="28129"/>
                  <a:pt x="1174965" y="-28957"/>
                  <a:pt x="1310564" y="0"/>
                </a:cubicBezTo>
                <a:cubicBezTo>
                  <a:pt x="1446163" y="28957"/>
                  <a:pt x="1725466" y="-34787"/>
                  <a:pt x="2016252" y="0"/>
                </a:cubicBezTo>
                <a:cubicBezTo>
                  <a:pt x="2307038" y="34787"/>
                  <a:pt x="2437945" y="-15142"/>
                  <a:pt x="2721940" y="0"/>
                </a:cubicBezTo>
                <a:cubicBezTo>
                  <a:pt x="3005935" y="15142"/>
                  <a:pt x="3141795" y="-10480"/>
                  <a:pt x="3360420" y="0"/>
                </a:cubicBezTo>
                <a:cubicBezTo>
                  <a:pt x="3359940" y="2989"/>
                  <a:pt x="3359779" y="10166"/>
                  <a:pt x="3360420" y="13716"/>
                </a:cubicBezTo>
                <a:cubicBezTo>
                  <a:pt x="3047302" y="-18841"/>
                  <a:pt x="2960325" y="10240"/>
                  <a:pt x="2621128" y="13716"/>
                </a:cubicBezTo>
                <a:cubicBezTo>
                  <a:pt x="2281931" y="17192"/>
                  <a:pt x="2176842" y="26844"/>
                  <a:pt x="1881835" y="13716"/>
                </a:cubicBezTo>
                <a:cubicBezTo>
                  <a:pt x="1586828" y="588"/>
                  <a:pt x="1449984" y="-8996"/>
                  <a:pt x="1209751" y="13716"/>
                </a:cubicBezTo>
                <a:cubicBezTo>
                  <a:pt x="969518" y="36428"/>
                  <a:pt x="318488" y="55902"/>
                  <a:pt x="0" y="13716"/>
                </a:cubicBezTo>
                <a:cubicBezTo>
                  <a:pt x="182" y="9317"/>
                  <a:pt x="482" y="5285"/>
                  <a:pt x="0" y="0"/>
                </a:cubicBezTo>
                <a:close/>
              </a:path>
              <a:path w="3360420" h="13716" stroke="0" extrusionOk="0">
                <a:moveTo>
                  <a:pt x="0" y="0"/>
                </a:moveTo>
                <a:cubicBezTo>
                  <a:pt x="152211" y="-10113"/>
                  <a:pt x="493092" y="-25529"/>
                  <a:pt x="638480" y="0"/>
                </a:cubicBezTo>
                <a:cubicBezTo>
                  <a:pt x="783868" y="25529"/>
                  <a:pt x="1051824" y="-19092"/>
                  <a:pt x="1209751" y="0"/>
                </a:cubicBezTo>
                <a:cubicBezTo>
                  <a:pt x="1367678" y="19092"/>
                  <a:pt x="1729599" y="16071"/>
                  <a:pt x="1949044" y="0"/>
                </a:cubicBezTo>
                <a:cubicBezTo>
                  <a:pt x="2168489" y="-16071"/>
                  <a:pt x="2323758" y="-4710"/>
                  <a:pt x="2587523" y="0"/>
                </a:cubicBezTo>
                <a:cubicBezTo>
                  <a:pt x="2851288" y="4710"/>
                  <a:pt x="3195571" y="-8175"/>
                  <a:pt x="3360420" y="0"/>
                </a:cubicBezTo>
                <a:cubicBezTo>
                  <a:pt x="3359928" y="2764"/>
                  <a:pt x="3360118" y="8747"/>
                  <a:pt x="3360420" y="13716"/>
                </a:cubicBezTo>
                <a:cubicBezTo>
                  <a:pt x="3025528" y="-15604"/>
                  <a:pt x="2845368" y="35037"/>
                  <a:pt x="2688336" y="13716"/>
                </a:cubicBezTo>
                <a:cubicBezTo>
                  <a:pt x="2531304" y="-7605"/>
                  <a:pt x="2279760" y="-9642"/>
                  <a:pt x="1949044" y="13716"/>
                </a:cubicBezTo>
                <a:cubicBezTo>
                  <a:pt x="1618328" y="37074"/>
                  <a:pt x="1624903" y="7505"/>
                  <a:pt x="1377772" y="13716"/>
                </a:cubicBezTo>
                <a:cubicBezTo>
                  <a:pt x="1130641" y="19927"/>
                  <a:pt x="973925" y="-19083"/>
                  <a:pt x="705688" y="13716"/>
                </a:cubicBezTo>
                <a:cubicBezTo>
                  <a:pt x="437451" y="46515"/>
                  <a:pt x="236989" y="-13738"/>
                  <a:pt x="0" y="13716"/>
                </a:cubicBezTo>
                <a:cubicBezTo>
                  <a:pt x="614" y="9981"/>
                  <a:pt x="600" y="5402"/>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3" name="Content Placeholder 2">
            <a:extLst>
              <a:ext uri="{FF2B5EF4-FFF2-40B4-BE49-F238E27FC236}">
                <a16:creationId xmlns:a16="http://schemas.microsoft.com/office/drawing/2014/main" id="{133A3418-1954-42AF-E7E7-6466E6705053}"/>
              </a:ext>
            </a:extLst>
          </p:cNvPr>
          <p:cNvSpPr>
            <a:spLocks noGrp="1"/>
          </p:cNvSpPr>
          <p:nvPr>
            <p:ph idx="1"/>
          </p:nvPr>
        </p:nvSpPr>
        <p:spPr>
          <a:xfrm>
            <a:off x="3844814" y="414068"/>
            <a:ext cx="4668251" cy="4073652"/>
          </a:xfrm>
        </p:spPr>
        <p:txBody>
          <a:bodyPr anchor="ctr">
            <a:normAutofit/>
          </a:bodyPr>
          <a:lstStyle/>
          <a:p>
            <a:pPr>
              <a:spcAft>
                <a:spcPts val="900"/>
              </a:spcAft>
              <a:defRPr sz="1800">
                <a:solidFill>
                  <a:srgbClr val="2C2C2C"/>
                </a:solidFill>
              </a:defRPr>
            </a:pPr>
            <a:r>
              <a:rPr lang="en-GB" sz="1425" dirty="0"/>
              <a:t>What: Your logically developed set of concepts from theories</a:t>
            </a:r>
          </a:p>
          <a:p>
            <a:pPr>
              <a:spcAft>
                <a:spcPts val="900"/>
              </a:spcAft>
              <a:defRPr sz="1800">
                <a:solidFill>
                  <a:srgbClr val="2C2C2C"/>
                </a:solidFill>
              </a:defRPr>
            </a:pPr>
            <a:r>
              <a:rPr lang="en-GB" sz="1425" dirty="0"/>
              <a:t>Who created: YOU create this to scaffold YOUR study</a:t>
            </a:r>
          </a:p>
          <a:p>
            <a:pPr>
              <a:spcAft>
                <a:spcPts val="900"/>
              </a:spcAft>
              <a:defRPr sz="1800">
                <a:solidFill>
                  <a:srgbClr val="2C2C2C"/>
                </a:solidFill>
              </a:defRPr>
            </a:pPr>
            <a:r>
              <a:rPr lang="en-GB" sz="1425" dirty="0"/>
              <a:t>Your job: SELECT which theories and EXPLAIN how they guide you</a:t>
            </a:r>
          </a:p>
          <a:p>
            <a:pPr>
              <a:spcAft>
                <a:spcPts val="900"/>
              </a:spcAft>
              <a:defRPr sz="1800">
                <a:solidFill>
                  <a:srgbClr val="2C2C2C"/>
                </a:solidFill>
              </a:defRPr>
            </a:pPr>
            <a:r>
              <a:rPr lang="en-GB" sz="1425" dirty="0"/>
              <a:t>Where in Literature Review:</a:t>
            </a:r>
          </a:p>
          <a:p>
            <a:pPr>
              <a:spcAft>
                <a:spcPts val="900"/>
              </a:spcAft>
              <a:defRPr sz="1800">
                <a:solidFill>
                  <a:srgbClr val="2C2C2C"/>
                </a:solidFill>
              </a:defRPr>
            </a:pPr>
            <a:r>
              <a:rPr lang="en-GB" sz="1425" dirty="0"/>
              <a:t>Section 2.5* 'Theoretical Framework'</a:t>
            </a:r>
          </a:p>
          <a:p>
            <a:pPr>
              <a:spcAft>
                <a:spcPts val="900"/>
              </a:spcAft>
              <a:defRPr sz="1800">
                <a:solidFill>
                  <a:srgbClr val="2C2C2C"/>
                </a:solidFill>
              </a:defRPr>
            </a:pPr>
            <a:r>
              <a:rPr lang="en-GB" sz="1425" dirty="0"/>
              <a:t>Which theories YOU selected and how they relate to YOUR RQs</a:t>
            </a:r>
          </a:p>
          <a:p>
            <a:pPr>
              <a:spcAft>
                <a:spcPts val="900"/>
              </a:spcAft>
              <a:defRPr sz="1800">
                <a:solidFill>
                  <a:srgbClr val="2C2C2C"/>
                </a:solidFill>
              </a:defRPr>
            </a:pPr>
            <a:r>
              <a:rPr lang="en-GB" sz="1425" dirty="0"/>
              <a:t>Example: Selecting Legitimacy + Institutional Theory for your study</a:t>
            </a:r>
          </a:p>
          <a:p>
            <a:pPr>
              <a:spcAft>
                <a:spcPts val="900"/>
              </a:spcAft>
              <a:defRPr sz="1800">
                <a:solidFill>
                  <a:srgbClr val="2C2C2C"/>
                </a:solidFill>
              </a:defRPr>
            </a:pPr>
            <a:r>
              <a:rPr lang="en-GB" sz="1425" dirty="0"/>
              <a:t>Governmentality + Consumption of Risk</a:t>
            </a:r>
          </a:p>
          <a:p>
            <a:endParaRPr lang="en-GB" sz="1425" dirty="0"/>
          </a:p>
        </p:txBody>
      </p:sp>
    </p:spTree>
    <p:extLst>
      <p:ext uri="{BB962C8B-B14F-4D97-AF65-F5344CB8AC3E}">
        <p14:creationId xmlns:p14="http://schemas.microsoft.com/office/powerpoint/2010/main" val="3150421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56A8AD6A-8EC8-9334-4714-8282D5208090}"/>
              </a:ext>
            </a:extLst>
          </p:cNvPr>
          <p:cNvSpPr>
            <a:spLocks noGrp="1"/>
          </p:cNvSpPr>
          <p:nvPr>
            <p:ph type="title"/>
          </p:nvPr>
        </p:nvSpPr>
        <p:spPr>
          <a:xfrm>
            <a:off x="630936" y="411480"/>
            <a:ext cx="2700645" cy="4073652"/>
          </a:xfrm>
        </p:spPr>
        <p:txBody>
          <a:bodyPr>
            <a:normAutofit/>
          </a:bodyPr>
          <a:lstStyle/>
          <a:p>
            <a:r>
              <a:rPr lang="en-GB" sz="4050"/>
              <a:t>Component 3 Conceptual Framework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07987" y="2444036"/>
            <a:ext cx="3360420" cy="13716"/>
          </a:xfrm>
          <a:custGeom>
            <a:avLst/>
            <a:gdLst>
              <a:gd name="csX0" fmla="*/ 0 w 3360420"/>
              <a:gd name="csY0" fmla="*/ 0 h 13716"/>
              <a:gd name="csX1" fmla="*/ 638480 w 3360420"/>
              <a:gd name="csY1" fmla="*/ 0 h 13716"/>
              <a:gd name="csX2" fmla="*/ 1310564 w 3360420"/>
              <a:gd name="csY2" fmla="*/ 0 h 13716"/>
              <a:gd name="csX3" fmla="*/ 2016252 w 3360420"/>
              <a:gd name="csY3" fmla="*/ 0 h 13716"/>
              <a:gd name="csX4" fmla="*/ 2721940 w 3360420"/>
              <a:gd name="csY4" fmla="*/ 0 h 13716"/>
              <a:gd name="csX5" fmla="*/ 3360420 w 3360420"/>
              <a:gd name="csY5" fmla="*/ 0 h 13716"/>
              <a:gd name="csX6" fmla="*/ 3360420 w 3360420"/>
              <a:gd name="csY6" fmla="*/ 13716 h 13716"/>
              <a:gd name="csX7" fmla="*/ 2621128 w 3360420"/>
              <a:gd name="csY7" fmla="*/ 13716 h 13716"/>
              <a:gd name="csX8" fmla="*/ 1881835 w 3360420"/>
              <a:gd name="csY8" fmla="*/ 13716 h 13716"/>
              <a:gd name="csX9" fmla="*/ 1209751 w 3360420"/>
              <a:gd name="csY9" fmla="*/ 13716 h 13716"/>
              <a:gd name="csX10" fmla="*/ 0 w 3360420"/>
              <a:gd name="csY10" fmla="*/ 13716 h 13716"/>
              <a:gd name="csX11" fmla="*/ 0 w 3360420"/>
              <a:gd name="csY11"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360420" h="13716" fill="none" extrusionOk="0">
                <a:moveTo>
                  <a:pt x="0" y="0"/>
                </a:moveTo>
                <a:cubicBezTo>
                  <a:pt x="173390" y="25775"/>
                  <a:pt x="488191" y="-28129"/>
                  <a:pt x="638480" y="0"/>
                </a:cubicBezTo>
                <a:cubicBezTo>
                  <a:pt x="788769" y="28129"/>
                  <a:pt x="1174965" y="-28957"/>
                  <a:pt x="1310564" y="0"/>
                </a:cubicBezTo>
                <a:cubicBezTo>
                  <a:pt x="1446163" y="28957"/>
                  <a:pt x="1725466" y="-34787"/>
                  <a:pt x="2016252" y="0"/>
                </a:cubicBezTo>
                <a:cubicBezTo>
                  <a:pt x="2307038" y="34787"/>
                  <a:pt x="2437945" y="-15142"/>
                  <a:pt x="2721940" y="0"/>
                </a:cubicBezTo>
                <a:cubicBezTo>
                  <a:pt x="3005935" y="15142"/>
                  <a:pt x="3141795" y="-10480"/>
                  <a:pt x="3360420" y="0"/>
                </a:cubicBezTo>
                <a:cubicBezTo>
                  <a:pt x="3359940" y="2989"/>
                  <a:pt x="3359779" y="10166"/>
                  <a:pt x="3360420" y="13716"/>
                </a:cubicBezTo>
                <a:cubicBezTo>
                  <a:pt x="3047302" y="-18841"/>
                  <a:pt x="2960325" y="10240"/>
                  <a:pt x="2621128" y="13716"/>
                </a:cubicBezTo>
                <a:cubicBezTo>
                  <a:pt x="2281931" y="17192"/>
                  <a:pt x="2176842" y="26844"/>
                  <a:pt x="1881835" y="13716"/>
                </a:cubicBezTo>
                <a:cubicBezTo>
                  <a:pt x="1586828" y="588"/>
                  <a:pt x="1449984" y="-8996"/>
                  <a:pt x="1209751" y="13716"/>
                </a:cubicBezTo>
                <a:cubicBezTo>
                  <a:pt x="969518" y="36428"/>
                  <a:pt x="318488" y="55902"/>
                  <a:pt x="0" y="13716"/>
                </a:cubicBezTo>
                <a:cubicBezTo>
                  <a:pt x="182" y="9317"/>
                  <a:pt x="482" y="5285"/>
                  <a:pt x="0" y="0"/>
                </a:cubicBezTo>
                <a:close/>
              </a:path>
              <a:path w="3360420" h="13716" stroke="0" extrusionOk="0">
                <a:moveTo>
                  <a:pt x="0" y="0"/>
                </a:moveTo>
                <a:cubicBezTo>
                  <a:pt x="152211" y="-10113"/>
                  <a:pt x="493092" y="-25529"/>
                  <a:pt x="638480" y="0"/>
                </a:cubicBezTo>
                <a:cubicBezTo>
                  <a:pt x="783868" y="25529"/>
                  <a:pt x="1051824" y="-19092"/>
                  <a:pt x="1209751" y="0"/>
                </a:cubicBezTo>
                <a:cubicBezTo>
                  <a:pt x="1367678" y="19092"/>
                  <a:pt x="1729599" y="16071"/>
                  <a:pt x="1949044" y="0"/>
                </a:cubicBezTo>
                <a:cubicBezTo>
                  <a:pt x="2168489" y="-16071"/>
                  <a:pt x="2323758" y="-4710"/>
                  <a:pt x="2587523" y="0"/>
                </a:cubicBezTo>
                <a:cubicBezTo>
                  <a:pt x="2851288" y="4710"/>
                  <a:pt x="3195571" y="-8175"/>
                  <a:pt x="3360420" y="0"/>
                </a:cubicBezTo>
                <a:cubicBezTo>
                  <a:pt x="3359928" y="2764"/>
                  <a:pt x="3360118" y="8747"/>
                  <a:pt x="3360420" y="13716"/>
                </a:cubicBezTo>
                <a:cubicBezTo>
                  <a:pt x="3025528" y="-15604"/>
                  <a:pt x="2845368" y="35037"/>
                  <a:pt x="2688336" y="13716"/>
                </a:cubicBezTo>
                <a:cubicBezTo>
                  <a:pt x="2531304" y="-7605"/>
                  <a:pt x="2279760" y="-9642"/>
                  <a:pt x="1949044" y="13716"/>
                </a:cubicBezTo>
                <a:cubicBezTo>
                  <a:pt x="1618328" y="37074"/>
                  <a:pt x="1624903" y="7505"/>
                  <a:pt x="1377772" y="13716"/>
                </a:cubicBezTo>
                <a:cubicBezTo>
                  <a:pt x="1130641" y="19927"/>
                  <a:pt x="973925" y="-19083"/>
                  <a:pt x="705688" y="13716"/>
                </a:cubicBezTo>
                <a:cubicBezTo>
                  <a:pt x="437451" y="46515"/>
                  <a:pt x="236989" y="-13738"/>
                  <a:pt x="0" y="13716"/>
                </a:cubicBezTo>
                <a:cubicBezTo>
                  <a:pt x="614" y="9981"/>
                  <a:pt x="600" y="5402"/>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3" name="Content Placeholder 2">
            <a:extLst>
              <a:ext uri="{FF2B5EF4-FFF2-40B4-BE49-F238E27FC236}">
                <a16:creationId xmlns:a16="http://schemas.microsoft.com/office/drawing/2014/main" id="{23268509-22A0-486E-0205-CDE6281EA0D8}"/>
              </a:ext>
            </a:extLst>
          </p:cNvPr>
          <p:cNvSpPr>
            <a:spLocks noGrp="1"/>
          </p:cNvSpPr>
          <p:nvPr>
            <p:ph idx="1"/>
          </p:nvPr>
        </p:nvSpPr>
        <p:spPr>
          <a:xfrm>
            <a:off x="3844814" y="414068"/>
            <a:ext cx="4668251" cy="4073652"/>
          </a:xfrm>
        </p:spPr>
        <p:txBody>
          <a:bodyPr anchor="ctr">
            <a:normAutofit/>
          </a:bodyPr>
          <a:lstStyle/>
          <a:p>
            <a:pPr>
              <a:spcAft>
                <a:spcPts val="900"/>
              </a:spcAft>
              <a:defRPr sz="1800">
                <a:solidFill>
                  <a:srgbClr val="2C2C2C"/>
                </a:solidFill>
              </a:defRPr>
            </a:pPr>
            <a:r>
              <a:rPr lang="en-GB" sz="1650" dirty="0"/>
              <a:t>What: YOUR coherent argument (WHY + HOW)</a:t>
            </a:r>
          </a:p>
          <a:p>
            <a:pPr>
              <a:spcAft>
                <a:spcPts val="900"/>
              </a:spcAft>
              <a:defRPr sz="1800">
                <a:solidFill>
                  <a:srgbClr val="2C2C2C"/>
                </a:solidFill>
              </a:defRPr>
            </a:pPr>
            <a:r>
              <a:rPr lang="en-GB" sz="1650" dirty="0"/>
              <a:t>Who created: YOU construct uniquely for YOUR study</a:t>
            </a:r>
          </a:p>
          <a:p>
            <a:pPr>
              <a:spcAft>
                <a:spcPts val="900"/>
              </a:spcAft>
              <a:defRPr sz="1800">
                <a:solidFill>
                  <a:srgbClr val="2C2C2C"/>
                </a:solidFill>
              </a:defRPr>
            </a:pPr>
            <a:r>
              <a:rPr lang="en-GB" sz="1650" dirty="0"/>
              <a:t>Your job: SYNTHESISE problem + gap + theory + methodology</a:t>
            </a:r>
          </a:p>
          <a:p>
            <a:pPr>
              <a:spcAft>
                <a:spcPts val="900"/>
              </a:spcAft>
              <a:defRPr sz="1800">
                <a:solidFill>
                  <a:srgbClr val="2C2C2C"/>
                </a:solidFill>
              </a:defRPr>
            </a:pPr>
            <a:r>
              <a:rPr lang="en-GB" sz="1650" dirty="0"/>
              <a:t>Where in Literature Review:</a:t>
            </a:r>
          </a:p>
          <a:p>
            <a:pPr>
              <a:spcAft>
                <a:spcPts val="900"/>
              </a:spcAft>
              <a:defRPr sz="1800">
                <a:solidFill>
                  <a:srgbClr val="2C2C2C"/>
                </a:solidFill>
              </a:defRPr>
            </a:pPr>
            <a:r>
              <a:rPr lang="en-GB" sz="1650" dirty="0"/>
              <a:t>Section 2.7* 'Preliminary Conceptual Framework' (END of Ch 2)</a:t>
            </a:r>
          </a:p>
          <a:p>
            <a:pPr>
              <a:spcAft>
                <a:spcPts val="900"/>
              </a:spcAft>
              <a:defRPr sz="1800">
                <a:solidFill>
                  <a:srgbClr val="2C2C2C"/>
                </a:solidFill>
              </a:defRPr>
            </a:pPr>
            <a:r>
              <a:rPr lang="en-GB" sz="1650" dirty="0"/>
              <a:t>Brings together everything you've reviewed and argued</a:t>
            </a:r>
          </a:p>
          <a:p>
            <a:pPr>
              <a:spcAft>
                <a:spcPts val="900"/>
              </a:spcAft>
              <a:defRPr sz="1800">
                <a:solidFill>
                  <a:srgbClr val="2C2C2C"/>
                </a:solidFill>
              </a:defRPr>
            </a:pPr>
            <a:r>
              <a:rPr lang="en-GB" sz="1650" dirty="0"/>
              <a:t>This CONTAINS your theoretical framework</a:t>
            </a:r>
          </a:p>
          <a:p>
            <a:endParaRPr lang="en-GB" sz="1650" dirty="0"/>
          </a:p>
        </p:txBody>
      </p:sp>
    </p:spTree>
    <p:extLst>
      <p:ext uri="{BB962C8B-B14F-4D97-AF65-F5344CB8AC3E}">
        <p14:creationId xmlns:p14="http://schemas.microsoft.com/office/powerpoint/2010/main" val="410065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AA6C2862-C273-35CA-C1C5-5D591891FD38}"/>
              </a:ext>
            </a:extLst>
          </p:cNvPr>
          <p:cNvSpPr>
            <a:spLocks noGrp="1"/>
          </p:cNvSpPr>
          <p:nvPr>
            <p:ph type="title"/>
          </p:nvPr>
        </p:nvSpPr>
        <p:spPr>
          <a:xfrm>
            <a:off x="630936" y="411480"/>
            <a:ext cx="2700645" cy="4073652"/>
          </a:xfrm>
        </p:spPr>
        <p:txBody>
          <a:bodyPr>
            <a:normAutofit/>
          </a:bodyPr>
          <a:lstStyle/>
          <a:p>
            <a:r>
              <a:rPr lang="en-GB" sz="4050"/>
              <a:t>Chapter 5/6/7 (After Data Analysis) Conceptual Model</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07987" y="2444036"/>
            <a:ext cx="3360420" cy="13716"/>
          </a:xfrm>
          <a:custGeom>
            <a:avLst/>
            <a:gdLst>
              <a:gd name="csX0" fmla="*/ 0 w 3360420"/>
              <a:gd name="csY0" fmla="*/ 0 h 13716"/>
              <a:gd name="csX1" fmla="*/ 638480 w 3360420"/>
              <a:gd name="csY1" fmla="*/ 0 h 13716"/>
              <a:gd name="csX2" fmla="*/ 1310564 w 3360420"/>
              <a:gd name="csY2" fmla="*/ 0 h 13716"/>
              <a:gd name="csX3" fmla="*/ 2016252 w 3360420"/>
              <a:gd name="csY3" fmla="*/ 0 h 13716"/>
              <a:gd name="csX4" fmla="*/ 2721940 w 3360420"/>
              <a:gd name="csY4" fmla="*/ 0 h 13716"/>
              <a:gd name="csX5" fmla="*/ 3360420 w 3360420"/>
              <a:gd name="csY5" fmla="*/ 0 h 13716"/>
              <a:gd name="csX6" fmla="*/ 3360420 w 3360420"/>
              <a:gd name="csY6" fmla="*/ 13716 h 13716"/>
              <a:gd name="csX7" fmla="*/ 2621128 w 3360420"/>
              <a:gd name="csY7" fmla="*/ 13716 h 13716"/>
              <a:gd name="csX8" fmla="*/ 1881835 w 3360420"/>
              <a:gd name="csY8" fmla="*/ 13716 h 13716"/>
              <a:gd name="csX9" fmla="*/ 1209751 w 3360420"/>
              <a:gd name="csY9" fmla="*/ 13716 h 13716"/>
              <a:gd name="csX10" fmla="*/ 0 w 3360420"/>
              <a:gd name="csY10" fmla="*/ 13716 h 13716"/>
              <a:gd name="csX11" fmla="*/ 0 w 3360420"/>
              <a:gd name="csY11"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360420" h="13716" fill="none" extrusionOk="0">
                <a:moveTo>
                  <a:pt x="0" y="0"/>
                </a:moveTo>
                <a:cubicBezTo>
                  <a:pt x="173390" y="25775"/>
                  <a:pt x="488191" y="-28129"/>
                  <a:pt x="638480" y="0"/>
                </a:cubicBezTo>
                <a:cubicBezTo>
                  <a:pt x="788769" y="28129"/>
                  <a:pt x="1174965" y="-28957"/>
                  <a:pt x="1310564" y="0"/>
                </a:cubicBezTo>
                <a:cubicBezTo>
                  <a:pt x="1446163" y="28957"/>
                  <a:pt x="1725466" y="-34787"/>
                  <a:pt x="2016252" y="0"/>
                </a:cubicBezTo>
                <a:cubicBezTo>
                  <a:pt x="2307038" y="34787"/>
                  <a:pt x="2437945" y="-15142"/>
                  <a:pt x="2721940" y="0"/>
                </a:cubicBezTo>
                <a:cubicBezTo>
                  <a:pt x="3005935" y="15142"/>
                  <a:pt x="3141795" y="-10480"/>
                  <a:pt x="3360420" y="0"/>
                </a:cubicBezTo>
                <a:cubicBezTo>
                  <a:pt x="3359940" y="2989"/>
                  <a:pt x="3359779" y="10166"/>
                  <a:pt x="3360420" y="13716"/>
                </a:cubicBezTo>
                <a:cubicBezTo>
                  <a:pt x="3047302" y="-18841"/>
                  <a:pt x="2960325" y="10240"/>
                  <a:pt x="2621128" y="13716"/>
                </a:cubicBezTo>
                <a:cubicBezTo>
                  <a:pt x="2281931" y="17192"/>
                  <a:pt x="2176842" y="26844"/>
                  <a:pt x="1881835" y="13716"/>
                </a:cubicBezTo>
                <a:cubicBezTo>
                  <a:pt x="1586828" y="588"/>
                  <a:pt x="1449984" y="-8996"/>
                  <a:pt x="1209751" y="13716"/>
                </a:cubicBezTo>
                <a:cubicBezTo>
                  <a:pt x="969518" y="36428"/>
                  <a:pt x="318488" y="55902"/>
                  <a:pt x="0" y="13716"/>
                </a:cubicBezTo>
                <a:cubicBezTo>
                  <a:pt x="182" y="9317"/>
                  <a:pt x="482" y="5285"/>
                  <a:pt x="0" y="0"/>
                </a:cubicBezTo>
                <a:close/>
              </a:path>
              <a:path w="3360420" h="13716" stroke="0" extrusionOk="0">
                <a:moveTo>
                  <a:pt x="0" y="0"/>
                </a:moveTo>
                <a:cubicBezTo>
                  <a:pt x="152211" y="-10113"/>
                  <a:pt x="493092" y="-25529"/>
                  <a:pt x="638480" y="0"/>
                </a:cubicBezTo>
                <a:cubicBezTo>
                  <a:pt x="783868" y="25529"/>
                  <a:pt x="1051824" y="-19092"/>
                  <a:pt x="1209751" y="0"/>
                </a:cubicBezTo>
                <a:cubicBezTo>
                  <a:pt x="1367678" y="19092"/>
                  <a:pt x="1729599" y="16071"/>
                  <a:pt x="1949044" y="0"/>
                </a:cubicBezTo>
                <a:cubicBezTo>
                  <a:pt x="2168489" y="-16071"/>
                  <a:pt x="2323758" y="-4710"/>
                  <a:pt x="2587523" y="0"/>
                </a:cubicBezTo>
                <a:cubicBezTo>
                  <a:pt x="2851288" y="4710"/>
                  <a:pt x="3195571" y="-8175"/>
                  <a:pt x="3360420" y="0"/>
                </a:cubicBezTo>
                <a:cubicBezTo>
                  <a:pt x="3359928" y="2764"/>
                  <a:pt x="3360118" y="8747"/>
                  <a:pt x="3360420" y="13716"/>
                </a:cubicBezTo>
                <a:cubicBezTo>
                  <a:pt x="3025528" y="-15604"/>
                  <a:pt x="2845368" y="35037"/>
                  <a:pt x="2688336" y="13716"/>
                </a:cubicBezTo>
                <a:cubicBezTo>
                  <a:pt x="2531304" y="-7605"/>
                  <a:pt x="2279760" y="-9642"/>
                  <a:pt x="1949044" y="13716"/>
                </a:cubicBezTo>
                <a:cubicBezTo>
                  <a:pt x="1618328" y="37074"/>
                  <a:pt x="1624903" y="7505"/>
                  <a:pt x="1377772" y="13716"/>
                </a:cubicBezTo>
                <a:cubicBezTo>
                  <a:pt x="1130641" y="19927"/>
                  <a:pt x="973925" y="-19083"/>
                  <a:pt x="705688" y="13716"/>
                </a:cubicBezTo>
                <a:cubicBezTo>
                  <a:pt x="437451" y="46515"/>
                  <a:pt x="236989" y="-13738"/>
                  <a:pt x="0" y="13716"/>
                </a:cubicBezTo>
                <a:cubicBezTo>
                  <a:pt x="614" y="9981"/>
                  <a:pt x="600" y="5402"/>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3" name="Content Placeholder 2">
            <a:extLst>
              <a:ext uri="{FF2B5EF4-FFF2-40B4-BE49-F238E27FC236}">
                <a16:creationId xmlns:a16="http://schemas.microsoft.com/office/drawing/2014/main" id="{31638252-BEFA-E774-8963-491D656E5EDF}"/>
              </a:ext>
            </a:extLst>
          </p:cNvPr>
          <p:cNvSpPr>
            <a:spLocks noGrp="1"/>
          </p:cNvSpPr>
          <p:nvPr>
            <p:ph idx="1"/>
          </p:nvPr>
        </p:nvSpPr>
        <p:spPr>
          <a:xfrm>
            <a:off x="3844814" y="414068"/>
            <a:ext cx="4668251" cy="4073652"/>
          </a:xfrm>
        </p:spPr>
        <p:txBody>
          <a:bodyPr anchor="ctr">
            <a:normAutofit/>
          </a:bodyPr>
          <a:lstStyle/>
          <a:p>
            <a:pPr>
              <a:spcAft>
                <a:spcPts val="900"/>
              </a:spcAft>
              <a:defRPr sz="1800">
                <a:solidFill>
                  <a:srgbClr val="2C2C2C"/>
                </a:solidFill>
              </a:defRPr>
            </a:pPr>
            <a:r>
              <a:rPr lang="en-GB" sz="1650" dirty="0"/>
              <a:t>What: Visual diagram of relationships in YOUR data</a:t>
            </a:r>
          </a:p>
          <a:p>
            <a:pPr>
              <a:spcAft>
                <a:spcPts val="900"/>
              </a:spcAft>
              <a:defRPr sz="1800">
                <a:solidFill>
                  <a:srgbClr val="2C2C2C"/>
                </a:solidFill>
              </a:defRPr>
            </a:pPr>
            <a:r>
              <a:rPr lang="en-GB" sz="1650" dirty="0"/>
              <a:t>Who created: YOU construct from your findings</a:t>
            </a:r>
          </a:p>
          <a:p>
            <a:pPr>
              <a:spcAft>
                <a:spcPts val="900"/>
              </a:spcAft>
              <a:defRPr sz="1800">
                <a:solidFill>
                  <a:srgbClr val="2C2C2C"/>
                </a:solidFill>
              </a:defRPr>
            </a:pPr>
            <a:r>
              <a:rPr lang="en-GB" sz="1650" dirty="0"/>
              <a:t>Your job: Show what you DISCOVERED</a:t>
            </a:r>
          </a:p>
          <a:p>
            <a:pPr>
              <a:spcAft>
                <a:spcPts val="900"/>
              </a:spcAft>
              <a:defRPr sz="1800">
                <a:solidFill>
                  <a:srgbClr val="2C2C2C"/>
                </a:solidFill>
              </a:defRPr>
            </a:pPr>
            <a:r>
              <a:rPr lang="en-GB" sz="1650" dirty="0"/>
              <a:t>Where: NOT in Literature Review!</a:t>
            </a:r>
          </a:p>
          <a:p>
            <a:pPr>
              <a:spcAft>
                <a:spcPts val="900"/>
              </a:spcAft>
              <a:defRPr sz="1800">
                <a:solidFill>
                  <a:srgbClr val="2C2C2C"/>
                </a:solidFill>
              </a:defRPr>
            </a:pPr>
            <a:r>
              <a:rPr lang="en-GB" sz="1650" dirty="0"/>
              <a:t>Chapter 7* 'Discussion' - AFTER data collection</a:t>
            </a:r>
          </a:p>
          <a:p>
            <a:pPr>
              <a:spcAft>
                <a:spcPts val="900"/>
              </a:spcAft>
              <a:defRPr sz="1800">
                <a:solidFill>
                  <a:srgbClr val="2C2C2C"/>
                </a:solidFill>
              </a:defRPr>
            </a:pPr>
            <a:r>
              <a:rPr lang="en-GB" sz="1650" dirty="0"/>
              <a:t>Key difference: CF = argument (before); Model = findings (after)</a:t>
            </a:r>
          </a:p>
          <a:p>
            <a:endParaRPr lang="en-GB" sz="1650" dirty="0"/>
          </a:p>
        </p:txBody>
      </p:sp>
    </p:spTree>
    <p:extLst>
      <p:ext uri="{BB962C8B-B14F-4D97-AF65-F5344CB8AC3E}">
        <p14:creationId xmlns:p14="http://schemas.microsoft.com/office/powerpoint/2010/main" val="1371071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864DBA84-A545-1B77-B1E3-74440E226069}"/>
            </a:ext>
          </a:extLst>
        </p:cNvPr>
        <p:cNvGrpSpPr/>
        <p:nvPr/>
      </p:nvGrpSpPr>
      <p:grpSpPr>
        <a:xfrm>
          <a:off x="0" y="0"/>
          <a:ext cx="0" cy="0"/>
          <a:chOff x="0" y="0"/>
          <a:chExt cx="0" cy="0"/>
        </a:xfrm>
      </p:grpSpPr>
      <p:sp>
        <p:nvSpPr>
          <p:cNvPr id="2" name="TextBox 1"/>
          <p:cNvSpPr txBox="1"/>
          <p:nvPr/>
        </p:nvSpPr>
        <p:spPr>
          <a:xfrm>
            <a:off x="548640" y="240000"/>
            <a:ext cx="8046720" cy="600000"/>
          </a:xfrm>
          <a:prstGeom prst="rect">
            <a:avLst/>
          </a:prstGeom>
          <a:noFill/>
        </p:spPr>
        <p:txBody>
          <a:bodyPr wrap="square" rtlCol="0">
            <a:spAutoFit/>
          </a:bodyPr>
          <a:lstStyle/>
          <a:p>
            <a:pPr algn="l"/>
            <a:r>
              <a:rPr sz="2600" b="1" i="0">
                <a:solidFill>
                  <a:srgbClr val="6D2E46"/>
                </a:solidFill>
                <a:latin typeface="Calibri"/>
                <a:ea typeface="Calibri"/>
                <a:cs typeface="Calibri"/>
              </a:rPr>
              <a:t>What Goes Into a Pilot Study Literature Review?</a:t>
            </a:r>
          </a:p>
        </p:txBody>
      </p:sp>
      <p:sp>
        <p:nvSpPr>
          <p:cNvPr id="3" name="TextBox 2"/>
          <p:cNvSpPr txBox="1"/>
          <p:nvPr/>
        </p:nvSpPr>
        <p:spPr>
          <a:xfrm>
            <a:off x="548640" y="880000"/>
            <a:ext cx="8046720" cy="450000"/>
          </a:xfrm>
          <a:prstGeom prst="rect">
            <a:avLst/>
          </a:prstGeom>
          <a:noFill/>
        </p:spPr>
        <p:txBody>
          <a:bodyPr wrap="square" rtlCol="0">
            <a:spAutoFit/>
          </a:bodyPr>
          <a:lstStyle/>
          <a:p>
            <a:pPr algn="l"/>
            <a:r>
              <a:rPr sz="1400" b="0" i="1">
                <a:solidFill>
                  <a:srgbClr val="555555"/>
                </a:solidFill>
                <a:latin typeface="Calibri"/>
                <a:ea typeface="Calibri"/>
                <a:cs typeface="Calibri"/>
              </a:rPr>
              <a:t>A well-structured pilot study LR does five things, each with a clear purpose:</a:t>
            </a:r>
          </a:p>
        </p:txBody>
      </p:sp>
      <p:sp>
        <p:nvSpPr>
          <p:cNvPr id="4" name="TextBox 3"/>
          <p:cNvSpPr txBox="1"/>
          <p:nvPr/>
        </p:nvSpPr>
        <p:spPr>
          <a:xfrm>
            <a:off x="548640" y="1380000"/>
            <a:ext cx="170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1.  Establishes significance</a:t>
            </a:r>
          </a:p>
        </p:txBody>
      </p:sp>
      <p:sp>
        <p:nvSpPr>
          <p:cNvPr id="5" name="TextBox 4"/>
          <p:cNvSpPr txBox="1"/>
          <p:nvPr/>
        </p:nvSpPr>
        <p:spPr>
          <a:xfrm>
            <a:off x="2398640" y="1380000"/>
            <a:ext cx="619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Opens by positioning the topic. Why does this problem matter? What do we already know?</a:t>
            </a:r>
          </a:p>
        </p:txBody>
      </p:sp>
      <p:sp>
        <p:nvSpPr>
          <p:cNvPr id="6" name="TextBox 5"/>
          <p:cNvSpPr txBox="1"/>
          <p:nvPr/>
        </p:nvSpPr>
        <p:spPr>
          <a:xfrm>
            <a:off x="548640" y="2000000"/>
            <a:ext cx="170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2.  Synthesises theories and findings</a:t>
            </a:r>
          </a:p>
        </p:txBody>
      </p:sp>
      <p:sp>
        <p:nvSpPr>
          <p:cNvPr id="7" name="TextBox 6"/>
          <p:cNvSpPr txBox="1"/>
          <p:nvPr/>
        </p:nvSpPr>
        <p:spPr>
          <a:xfrm>
            <a:off x="2398640" y="2000000"/>
            <a:ext cx="619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Draws together the most relevant theories and empirical work as a connected argument — not a list of what each author said.</a:t>
            </a:r>
          </a:p>
        </p:txBody>
      </p:sp>
      <p:sp>
        <p:nvSpPr>
          <p:cNvPr id="8" name="TextBox 7"/>
          <p:cNvSpPr txBox="1"/>
          <p:nvPr/>
        </p:nvSpPr>
        <p:spPr>
          <a:xfrm>
            <a:off x="548640" y="2620000"/>
            <a:ext cx="170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3.  Identifies the gap</a:t>
            </a:r>
          </a:p>
        </p:txBody>
      </p:sp>
      <p:sp>
        <p:nvSpPr>
          <p:cNvPr id="9" name="TextBox 8"/>
          <p:cNvSpPr txBox="1"/>
          <p:nvPr/>
        </p:nvSpPr>
        <p:spPr>
          <a:xfrm>
            <a:off x="2398640" y="2620000"/>
            <a:ext cx="619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Pinpoints precisely what is not yet known, not yet studied in this context, or not yet examined through this methodological lens.</a:t>
            </a:r>
          </a:p>
        </p:txBody>
      </p:sp>
      <p:sp>
        <p:nvSpPr>
          <p:cNvPr id="10" name="TextBox 9"/>
          <p:cNvSpPr txBox="1"/>
          <p:nvPr/>
        </p:nvSpPr>
        <p:spPr>
          <a:xfrm>
            <a:off x="548640" y="3240000"/>
            <a:ext cx="170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4.  Justifies concepts and approach</a:t>
            </a:r>
          </a:p>
        </p:txBody>
      </p:sp>
      <p:sp>
        <p:nvSpPr>
          <p:cNvPr id="11" name="TextBox 10"/>
          <p:cNvSpPr txBox="1"/>
          <p:nvPr/>
        </p:nvSpPr>
        <p:spPr>
          <a:xfrm>
            <a:off x="2398640" y="3240000"/>
            <a:ext cx="619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Explains why the theories and methods you have chosen are the right fit — not just what they are, but why they are appropriate here.</a:t>
            </a:r>
          </a:p>
        </p:txBody>
      </p:sp>
      <p:sp>
        <p:nvSpPr>
          <p:cNvPr id="12" name="TextBox 11"/>
          <p:cNvSpPr txBox="1"/>
          <p:nvPr/>
        </p:nvSpPr>
        <p:spPr>
          <a:xfrm>
            <a:off x="548640" y="3860000"/>
            <a:ext cx="170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5.  Links to the pilot's aims</a:t>
            </a:r>
          </a:p>
        </p:txBody>
      </p:sp>
      <p:sp>
        <p:nvSpPr>
          <p:cNvPr id="13" name="TextBox 12"/>
          <p:cNvSpPr txBox="1"/>
          <p:nvPr/>
        </p:nvSpPr>
        <p:spPr>
          <a:xfrm>
            <a:off x="2398640" y="3860000"/>
            <a:ext cx="619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Closes by connecting what you have reviewed to what the pilot will test or refine. The literature drives the design.</a:t>
            </a:r>
          </a:p>
        </p:txBody>
      </p:sp>
      <p:sp>
        <p:nvSpPr>
          <p:cNvPr id="14" name="TextBox 13"/>
          <p:cNvSpPr txBox="1"/>
          <p:nvPr/>
        </p:nvSpPr>
        <p:spPr>
          <a:xfrm>
            <a:off x="0" y="4754880"/>
            <a:ext cx="9144000" cy="38862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extLst>
      <p:ext uri="{BB962C8B-B14F-4D97-AF65-F5344CB8AC3E}">
        <p14:creationId xmlns:p14="http://schemas.microsoft.com/office/powerpoint/2010/main" val="292150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Defining the Literature Review</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8046720" cy="54864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A literature review is a critical, evaluative account of existing scholarship that establishes the intellectual context for a study, identifies gaps in current knowledge, and justifies the need for new research (Hart, 1998; Ridley, 2012; Rocco and Plakhotnik, 2009).</a:t>
            </a:r>
            <a:endParaRPr lang="en-US" sz="1300" dirty="0"/>
          </a:p>
        </p:txBody>
      </p:sp>
      <p:sp>
        <p:nvSpPr>
          <p:cNvPr id="5" name="Text 3"/>
          <p:cNvSpPr txBox="1"/>
          <p:nvPr/>
        </p:nvSpPr>
        <p:spPr>
          <a:xfrm>
            <a:off x="548640" y="1645920"/>
            <a:ext cx="8046720" cy="3657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It is NOT a summary — not a catalogue or annotated bibliography. It requires synthesis, critical evaluation, and the construction of an argument.</a:t>
            </a:r>
            <a:endParaRPr lang="en-US" sz="1300" dirty="0"/>
          </a:p>
        </p:txBody>
      </p:sp>
      <p:sp>
        <p:nvSpPr>
          <p:cNvPr id="6" name="Text 4"/>
          <p:cNvSpPr txBox="1"/>
          <p:nvPr/>
        </p:nvSpPr>
        <p:spPr>
          <a:xfrm>
            <a:off x="548640" y="2103120"/>
            <a:ext cx="8046720" cy="3657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It IS an argument — the review builds a logical case: what we know, what is contested, what is missing, and why your study matters.</a:t>
            </a:r>
            <a:endParaRPr lang="en-US" sz="1300" dirty="0"/>
          </a:p>
        </p:txBody>
      </p:sp>
      <p:sp>
        <p:nvSpPr>
          <p:cNvPr id="7" name="Text 5"/>
          <p:cNvSpPr txBox="1"/>
          <p:nvPr/>
        </p:nvSpPr>
        <p:spPr>
          <a:xfrm>
            <a:off x="548640" y="2651760"/>
            <a:ext cx="8046720" cy="548640"/>
          </a:xfrm>
          <a:prstGeom prst="rect">
            <a:avLst/>
          </a:prstGeom>
          <a:noFill/>
          <a:ln/>
        </p:spPr>
        <p:txBody>
          <a:bodyPr wrap="square" rtlCol="0" anchor="t">
            <a:spAutoFit/>
          </a:bodyPr>
          <a:lstStyle/>
          <a:p>
            <a:pPr marL="0" indent="0">
              <a:buNone/>
            </a:pPr>
            <a:r>
              <a:rPr lang="en-US" sz="1400" b="1" dirty="0">
                <a:solidFill>
                  <a:srgbClr val="333333"/>
                </a:solidFill>
                <a:latin typeface="Calibri" pitchFamily="34" charset="0"/>
                <a:ea typeface="Calibri" pitchFamily="34" charset="-122"/>
                <a:cs typeface="Calibri" pitchFamily="34" charset="-120"/>
              </a:rPr>
              <a:t>Important: Rocco and Plakhotnik (2009) note that the terms literature review, theoretical framework, and conceptual framework are frequently used interchangeably, causing confusion. They are not the same thing. The next slide explains the distinction.</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What is Inside the Literature Review?</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50292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Rocco and Plakhotnik (2009) distinguish between three terms that students often confuse. In a full thesis, Chapter 2 contains all three as nested components in different sections. Understanding this is essential.</a:t>
            </a:r>
            <a:endParaRPr lang="en-US" sz="1300" dirty="0"/>
          </a:p>
        </p:txBody>
      </p:sp>
      <p:sp>
        <p:nvSpPr>
          <p:cNvPr id="5" name="Text 3"/>
          <p:cNvSpPr txBox="1"/>
          <p:nvPr/>
        </p:nvSpPr>
        <p:spPr>
          <a:xfrm>
            <a:off x="548640" y="1463040"/>
            <a:ext cx="2286000" cy="96012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1:</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Theory</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(reviewed from literature)</a:t>
            </a:r>
            <a:endParaRPr lang="en-US" sz="1100" dirty="0"/>
          </a:p>
        </p:txBody>
      </p:sp>
      <p:sp>
        <p:nvSpPr>
          <p:cNvPr id="6" name="Text 4"/>
          <p:cNvSpPr txBox="1"/>
          <p:nvPr/>
        </p:nvSpPr>
        <p:spPr>
          <a:xfrm>
            <a:off x="2926080" y="1463040"/>
            <a:ext cx="5669280" cy="9601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Logically related propositions expressing relationships — created by OTHER scholars. Your job: review and explain existing theories relevant to your topic. Example: Institutional Theory (DiMaggio and Powell, 1983), Stakeholder Theory (Freeman, 1982).</a:t>
            </a:r>
            <a:endParaRPr lang="en-US" sz="1100" dirty="0"/>
          </a:p>
        </p:txBody>
      </p:sp>
      <p:sp>
        <p:nvSpPr>
          <p:cNvPr id="7" name="Text 5"/>
          <p:cNvSpPr txBox="1"/>
          <p:nvPr/>
        </p:nvSpPr>
        <p:spPr>
          <a:xfrm>
            <a:off x="548640" y="2514600"/>
            <a:ext cx="2286000" cy="96012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2:</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Theoretical Framework</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(your selection)</a:t>
            </a:r>
            <a:endParaRPr lang="en-US" sz="1100" dirty="0"/>
          </a:p>
        </p:txBody>
      </p:sp>
      <p:sp>
        <p:nvSpPr>
          <p:cNvPr id="8" name="Text 6"/>
          <p:cNvSpPr txBox="1"/>
          <p:nvPr/>
        </p:nvSpPr>
        <p:spPr>
          <a:xfrm>
            <a:off x="2926080" y="2514600"/>
            <a:ext cx="5669280" cy="9601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Your logically developed set of concepts drawn FROM those theories — created by YOU to scaffold YOUR study. Presents a specific theory and empirical work about that theory. Your job: select which theories guide you and explain how. Merriam (2001, p. 45) calls this 'the structure, the scaffolding, the frame of your study'.</a:t>
            </a:r>
            <a:endParaRPr lang="en-US" sz="1100" dirty="0"/>
          </a:p>
        </p:txBody>
      </p:sp>
      <p:sp>
        <p:nvSpPr>
          <p:cNvPr id="9" name="Text 7"/>
          <p:cNvSpPr txBox="1"/>
          <p:nvPr/>
        </p:nvSpPr>
        <p:spPr>
          <a:xfrm>
            <a:off x="548640" y="3566160"/>
            <a:ext cx="2286000" cy="96012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3:</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Conceptual Framework</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(your synthesis)</a:t>
            </a:r>
            <a:endParaRPr lang="en-US" sz="1100" dirty="0"/>
          </a:p>
        </p:txBody>
      </p:sp>
      <p:sp>
        <p:nvSpPr>
          <p:cNvPr id="10" name="Text 8"/>
          <p:cNvSpPr txBox="1"/>
          <p:nvPr/>
        </p:nvSpPr>
        <p:spPr>
          <a:xfrm>
            <a:off x="2926080" y="3566160"/>
            <a:ext cx="5669280" cy="9601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YOUR coherent argument about WHY your topic matters and HOW you will investigate it — constructed by YOU uniquely for YOUR study. Synthesises problem + gap + theory + methodology. This CONTAINS your theoretical framework. It sits at the end of the LR and brings everything together.</a:t>
            </a:r>
            <a:endParaRPr lang="en-US" sz="1100" dirty="0"/>
          </a:p>
        </p:txBody>
      </p:sp>
      <p:sp>
        <p:nvSpPr>
          <p:cNvPr id="11" name="Text 9"/>
          <p:cNvSpPr txBox="1"/>
          <p:nvPr/>
        </p:nvSpPr>
        <p:spPr>
          <a:xfrm>
            <a:off x="548640" y="4526280"/>
            <a:ext cx="8046720" cy="274320"/>
          </a:xfrm>
          <a:prstGeom prst="rect">
            <a:avLst/>
          </a:prstGeom>
          <a:noFill/>
          <a:ln/>
        </p:spPr>
        <p:txBody>
          <a:bodyPr wrap="square" rtlCol="0" anchor="t"/>
          <a:lstStyle/>
          <a:p>
            <a:pPr marL="0" indent="0">
              <a:buNone/>
            </a:pPr>
            <a:r>
              <a:rPr lang="en-US" sz="1100" b="1" dirty="0">
                <a:solidFill>
                  <a:srgbClr val="6D2E46"/>
                </a:solidFill>
                <a:latin typeface="Calibri" pitchFamily="34" charset="0"/>
                <a:ea typeface="Calibri" pitchFamily="34" charset="-122"/>
                <a:cs typeface="Calibri" pitchFamily="34" charset="-120"/>
              </a:rPr>
              <a:t>All three are INSIDE the literature review — but in different sections. The next slide explains how this works in a pilot study.</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The Three Components in a Pilot Study LR</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54864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In a full thesis, each component gets its own section (2.4, 2.5, 2.7 etc.) across 15,000–25,000 words. In a 2,500-word pilot study LR, all three are present but compressed and interwoven:</a:t>
            </a:r>
            <a:endParaRPr lang="en-US" sz="1300" dirty="0"/>
          </a:p>
        </p:txBody>
      </p:sp>
      <p:sp>
        <p:nvSpPr>
          <p:cNvPr id="5" name="Text 3"/>
          <p:cNvSpPr txBox="1"/>
          <p:nvPr/>
        </p:nvSpPr>
        <p:spPr>
          <a:xfrm>
            <a:off x="548640" y="1554480"/>
            <a:ext cx="2286000" cy="9144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1:</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Theory</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(1–2 paragraphs)</a:t>
            </a:r>
            <a:endParaRPr lang="en-US" sz="1100" dirty="0"/>
          </a:p>
        </p:txBody>
      </p:sp>
      <p:sp>
        <p:nvSpPr>
          <p:cNvPr id="6" name="Text 4"/>
          <p:cNvSpPr txBox="1"/>
          <p:nvPr/>
        </p:nvSpPr>
        <p:spPr>
          <a:xfrm>
            <a:off x="2926080" y="1554480"/>
            <a:ext cx="5669280" cy="9144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Briefly review the key theories relevant to your topic. You cannot cover the entire theoretical landscape — select the 2–3 theories most directly connected to your research questions and summarise their core propositions.</a:t>
            </a:r>
            <a:endParaRPr lang="en-US" sz="1100" dirty="0"/>
          </a:p>
        </p:txBody>
      </p:sp>
      <p:sp>
        <p:nvSpPr>
          <p:cNvPr id="7" name="Text 5"/>
          <p:cNvSpPr txBox="1"/>
          <p:nvPr/>
        </p:nvSpPr>
        <p:spPr>
          <a:xfrm>
            <a:off x="548640" y="2560320"/>
            <a:ext cx="2286000" cy="9144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2:</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Theoretical Framework</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(a few sentences)</a:t>
            </a:r>
            <a:endParaRPr lang="en-US" sz="1100" dirty="0"/>
          </a:p>
        </p:txBody>
      </p:sp>
      <p:sp>
        <p:nvSpPr>
          <p:cNvPr id="8" name="Text 6"/>
          <p:cNvSpPr txBox="1"/>
          <p:nvPr/>
        </p:nvSpPr>
        <p:spPr>
          <a:xfrm>
            <a:off x="2926080" y="2560320"/>
            <a:ext cx="5669280" cy="9144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State which theory or theories you have selected for YOUR study and why. Explain how they relate to your research questions. This is your scaffolding — even if tentative in a pilot.</a:t>
            </a:r>
            <a:endParaRPr lang="en-US" sz="1100" dirty="0"/>
          </a:p>
        </p:txBody>
      </p:sp>
      <p:sp>
        <p:nvSpPr>
          <p:cNvPr id="9" name="Text 7"/>
          <p:cNvSpPr txBox="1"/>
          <p:nvPr/>
        </p:nvSpPr>
        <p:spPr>
          <a:xfrm>
            <a:off x="548640" y="3566160"/>
            <a:ext cx="2286000" cy="9144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3:</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Conceptual Framework</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(woven throughout)</a:t>
            </a:r>
            <a:endParaRPr lang="en-US" sz="1100" dirty="0"/>
          </a:p>
        </p:txBody>
      </p:sp>
      <p:sp>
        <p:nvSpPr>
          <p:cNvPr id="10" name="Text 8"/>
          <p:cNvSpPr txBox="1"/>
          <p:nvPr/>
        </p:nvSpPr>
        <p:spPr>
          <a:xfrm>
            <a:off x="2926080" y="3566160"/>
            <a:ext cx="5669280" cy="9144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Your coherent argument connecting problem + gap + theory + methodology runs through the entire LR as a thread. In a pilot, this is not a separate section but the logic that holds the review together. Rocco and Plakhotnik (2009) stress it must connect problem statement, purpose, methodology, AND discussion.</a:t>
            </a:r>
            <a:endParaRPr lang="en-US" sz="1100" dirty="0"/>
          </a:p>
        </p:txBody>
      </p:sp>
      <p:sp>
        <p:nvSpPr>
          <p:cNvPr id="11" name="Text 9"/>
          <p:cNvSpPr txBox="1"/>
          <p:nvPr/>
        </p:nvSpPr>
        <p:spPr>
          <a:xfrm>
            <a:off x="548640" y="4526280"/>
            <a:ext cx="8046720" cy="274320"/>
          </a:xfrm>
          <a:prstGeom prst="rect">
            <a:avLst/>
          </a:prstGeom>
          <a:noFill/>
          <a:ln/>
        </p:spPr>
        <p:txBody>
          <a:bodyPr wrap="square" rtlCol="0" anchor="t"/>
          <a:lstStyle/>
          <a:p>
            <a:pPr marL="0" indent="0">
              <a:buNone/>
            </a:pPr>
            <a:r>
              <a:rPr lang="en-US" sz="1100" b="1" dirty="0">
                <a:solidFill>
                  <a:srgbClr val="6D2E46"/>
                </a:solidFill>
                <a:latin typeface="Calibri" pitchFamily="34" charset="0"/>
                <a:ea typeface="Calibri" pitchFamily="34" charset="-122"/>
                <a:cs typeface="Calibri" pitchFamily="34" charset="-120"/>
              </a:rPr>
              <a:t>The student must demonstrate they understand the distinction — even though the components are compressed rather than separated.</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The Five Functions of a Literature Review</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64008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Rocco and Plakhotnik (2009, p. 122, citing Merriam and Simpson, 2000) identify five functions shared by the literature review, theoretical framework, and conceptual framework. These functions apply regardless of your research paradigm — whether positivist, interpretivist, constructivist, or pragmatist.</a:t>
            </a:r>
            <a:endParaRPr lang="en-US" sz="1300" dirty="0"/>
          </a:p>
        </p:txBody>
      </p:sp>
      <p:sp>
        <p:nvSpPr>
          <p:cNvPr id="5" name="Text 3"/>
          <p:cNvSpPr txBox="1"/>
          <p:nvPr/>
        </p:nvSpPr>
        <p:spPr>
          <a:xfrm>
            <a:off x="548640" y="1645920"/>
            <a:ext cx="2560320" cy="50292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1. Build a foundation</a:t>
            </a:r>
            <a:endParaRPr lang="en-US" sz="1300" dirty="0"/>
          </a:p>
        </p:txBody>
      </p:sp>
      <p:sp>
        <p:nvSpPr>
          <p:cNvPr id="6" name="Text 4"/>
          <p:cNvSpPr txBox="1"/>
          <p:nvPr/>
        </p:nvSpPr>
        <p:spPr>
          <a:xfrm>
            <a:off x="3200400" y="1645920"/>
            <a:ext cx="5394960" cy="5029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Use previous work to demonstrate linkages, illustrate trends, and provide an overview of the concept, theory, or literature base.</a:t>
            </a:r>
            <a:endParaRPr lang="en-US" sz="1300" dirty="0"/>
          </a:p>
        </p:txBody>
      </p:sp>
      <p:sp>
        <p:nvSpPr>
          <p:cNvPr id="7" name="Text 5"/>
          <p:cNvSpPr txBox="1"/>
          <p:nvPr/>
        </p:nvSpPr>
        <p:spPr>
          <a:xfrm>
            <a:off x="548640" y="2212848"/>
            <a:ext cx="2560320" cy="50292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2. Advance knowledge</a:t>
            </a:r>
            <a:endParaRPr lang="en-US" sz="1300" dirty="0"/>
          </a:p>
        </p:txBody>
      </p:sp>
      <p:sp>
        <p:nvSpPr>
          <p:cNvPr id="8" name="Text 6"/>
          <p:cNvSpPr txBox="1"/>
          <p:nvPr/>
        </p:nvSpPr>
        <p:spPr>
          <a:xfrm>
            <a:off x="3200400" y="2212848"/>
            <a:ext cx="5394960" cy="5029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Present existing knowledge and build a case that clearly shows the gap that the study will address.</a:t>
            </a:r>
            <a:endParaRPr lang="en-US" sz="1300" dirty="0"/>
          </a:p>
        </p:txBody>
      </p:sp>
      <p:sp>
        <p:nvSpPr>
          <p:cNvPr id="9" name="Text 7"/>
          <p:cNvSpPr txBox="1"/>
          <p:nvPr/>
        </p:nvSpPr>
        <p:spPr>
          <a:xfrm>
            <a:off x="548640" y="2779776"/>
            <a:ext cx="2560320" cy="50292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3. Conceptualise the study</a:t>
            </a:r>
            <a:endParaRPr lang="en-US" sz="1300" dirty="0"/>
          </a:p>
        </p:txBody>
      </p:sp>
      <p:sp>
        <p:nvSpPr>
          <p:cNvPr id="10" name="Text 8"/>
          <p:cNvSpPr txBox="1"/>
          <p:nvPr/>
        </p:nvSpPr>
        <p:spPr>
          <a:xfrm>
            <a:off x="3200400" y="2779776"/>
            <a:ext cx="5394960" cy="5029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Describe hypotheses and propositions of previous studies, define terms, and clarify assumptions citing relevant work.</a:t>
            </a:r>
            <a:endParaRPr lang="en-US" sz="1300" dirty="0"/>
          </a:p>
        </p:txBody>
      </p:sp>
      <p:sp>
        <p:nvSpPr>
          <p:cNvPr id="11" name="Text 9"/>
          <p:cNvSpPr txBox="1"/>
          <p:nvPr/>
        </p:nvSpPr>
        <p:spPr>
          <a:xfrm>
            <a:off x="548640" y="3346704"/>
            <a:ext cx="2560320" cy="50292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4. Assess research design</a:t>
            </a:r>
            <a:endParaRPr lang="en-US" sz="1300" dirty="0"/>
          </a:p>
        </p:txBody>
      </p:sp>
      <p:sp>
        <p:nvSpPr>
          <p:cNvPr id="12" name="Text 10"/>
          <p:cNvSpPr txBox="1"/>
          <p:nvPr/>
        </p:nvSpPr>
        <p:spPr>
          <a:xfrm>
            <a:off x="3200400" y="3346704"/>
            <a:ext cx="5394960" cy="5029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Make a case for the chosen method and instruments by illustrating why the approach is appropriate.</a:t>
            </a:r>
            <a:endParaRPr lang="en-US" sz="1300" dirty="0"/>
          </a:p>
        </p:txBody>
      </p:sp>
      <p:sp>
        <p:nvSpPr>
          <p:cNvPr id="13" name="Text 11"/>
          <p:cNvSpPr txBox="1"/>
          <p:nvPr/>
        </p:nvSpPr>
        <p:spPr>
          <a:xfrm>
            <a:off x="548640" y="3913632"/>
            <a:ext cx="2560320" cy="50292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5. Reference point for findings</a:t>
            </a:r>
            <a:endParaRPr lang="en-US" sz="1300" dirty="0"/>
          </a:p>
        </p:txBody>
      </p:sp>
      <p:sp>
        <p:nvSpPr>
          <p:cNvPr id="14" name="Text 12"/>
          <p:cNvSpPr txBox="1"/>
          <p:nvPr/>
        </p:nvSpPr>
        <p:spPr>
          <a:xfrm>
            <a:off x="3200400" y="3913632"/>
            <a:ext cx="5394960" cy="5029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Provide a reference point against which findings can be compared and implications connected to previously presented work.</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Descriptive Reviewing vs Critical Reviewing</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320040"/>
          </a:xfrm>
          <a:prstGeom prst="rect">
            <a:avLst/>
          </a:prstGeom>
          <a:noFill/>
          <a:ln/>
        </p:spPr>
        <p:txBody>
          <a:bodyPr wrap="square" rtlCol="0" anchor="t">
            <a:spAutoFit/>
          </a:bodyPr>
          <a:lstStyle/>
          <a:p>
            <a:pPr marL="0" indent="0">
              <a:buNone/>
            </a:pPr>
            <a:r>
              <a:rPr lang="en-US" sz="1400" b="1" dirty="0">
                <a:solidFill>
                  <a:srgbClr val="E65100"/>
                </a:solidFill>
                <a:latin typeface="Calibri" pitchFamily="34" charset="0"/>
                <a:ea typeface="Calibri" pitchFamily="34" charset="-122"/>
                <a:cs typeface="Calibri" pitchFamily="34" charset="-120"/>
              </a:rPr>
              <a:t>Descriptive reviewing (weaker approach):</a:t>
            </a:r>
            <a:endParaRPr lang="en-US" sz="1300" dirty="0"/>
          </a:p>
        </p:txBody>
      </p:sp>
      <p:sp>
        <p:nvSpPr>
          <p:cNvPr id="5" name="Text 3"/>
          <p:cNvSpPr txBox="1"/>
          <p:nvPr/>
        </p:nvSpPr>
        <p:spPr>
          <a:xfrm>
            <a:off x="548640" y="1234440"/>
            <a:ext cx="8046720" cy="5943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Reports what each author said individually; organises chronologically or author-by-author; does not compare, contrast, or evaluate findings; reads like an annotated bibliography; no clear argument connecting the sources.</a:t>
            </a:r>
            <a:endParaRPr lang="en-US" sz="1300" dirty="0"/>
          </a:p>
        </p:txBody>
      </p:sp>
      <p:sp>
        <p:nvSpPr>
          <p:cNvPr id="6" name="Text 4"/>
          <p:cNvSpPr txBox="1"/>
          <p:nvPr/>
        </p:nvSpPr>
        <p:spPr>
          <a:xfrm>
            <a:off x="548640" y="1920240"/>
            <a:ext cx="8046720" cy="320040"/>
          </a:xfrm>
          <a:prstGeom prst="rect">
            <a:avLst/>
          </a:prstGeom>
          <a:noFill/>
          <a:ln/>
        </p:spPr>
        <p:txBody>
          <a:bodyPr wrap="square" rtlCol="0" anchor="t">
            <a:spAutoFit/>
          </a:bodyPr>
          <a:lstStyle/>
          <a:p>
            <a:pPr marL="0" indent="0">
              <a:buNone/>
            </a:pPr>
            <a:r>
              <a:rPr lang="en-US" sz="1400" b="1" dirty="0">
                <a:solidFill>
                  <a:srgbClr val="2E7D32"/>
                </a:solidFill>
                <a:latin typeface="Calibri" pitchFamily="34" charset="0"/>
                <a:ea typeface="Calibri" pitchFamily="34" charset="-122"/>
                <a:cs typeface="Calibri" pitchFamily="34" charset="-120"/>
              </a:rPr>
              <a:t>Critical reviewing (the doctoral standard):</a:t>
            </a:r>
            <a:endParaRPr lang="en-US" sz="1300" dirty="0"/>
          </a:p>
        </p:txBody>
      </p:sp>
      <p:sp>
        <p:nvSpPr>
          <p:cNvPr id="7" name="Text 5"/>
          <p:cNvSpPr txBox="1"/>
          <p:nvPr/>
        </p:nvSpPr>
        <p:spPr>
          <a:xfrm>
            <a:off x="548640" y="2240280"/>
            <a:ext cx="8046720" cy="5943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Synthesises ideas across multiple sources; organises thematically around key arguments; evaluates strengths, limitations, and tensions; constructs a coherent narrative leading to your study; every paragraph advances your argument towards the gap.</a:t>
            </a:r>
            <a:endParaRPr lang="en-US" sz="1300" dirty="0"/>
          </a:p>
        </p:txBody>
      </p:sp>
      <p:sp>
        <p:nvSpPr>
          <p:cNvPr id="8" name="Text 6"/>
          <p:cNvSpPr txBox="1"/>
          <p:nvPr/>
        </p:nvSpPr>
        <p:spPr>
          <a:xfrm>
            <a:off x="548640" y="3017520"/>
            <a:ext cx="8046720" cy="32004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At doctoral level, every paragraph of your literature review must be critical, not descriptive.</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The Funnel Structure of a Literature Review</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320040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BROAD FIELD CONTEXT</a:t>
            </a:r>
            <a:endParaRPr lang="en-US" sz="1300" dirty="0"/>
          </a:p>
        </p:txBody>
      </p:sp>
      <p:sp>
        <p:nvSpPr>
          <p:cNvPr id="5" name="Text 3"/>
          <p:cNvSpPr txBox="1"/>
          <p:nvPr/>
        </p:nvSpPr>
        <p:spPr>
          <a:xfrm>
            <a:off x="3840480" y="1005840"/>
            <a:ext cx="4754880" cy="320040"/>
          </a:xfrm>
          <a:prstGeom prst="rect">
            <a:avLst/>
          </a:prstGeom>
          <a:noFill/>
          <a:ln/>
        </p:spPr>
        <p:txBody>
          <a:bodyPr wrap="square" rtlCol="0" anchor="ctr">
            <a:spAutoFit/>
          </a:bodyPr>
          <a:lstStyle/>
          <a:p>
            <a:pPr marL="0" indent="0">
              <a:buNone/>
            </a:pPr>
            <a:r>
              <a:rPr lang="en-US" sz="1400" dirty="0">
                <a:solidFill>
                  <a:srgbClr val="555555"/>
                </a:solidFill>
                <a:latin typeface="Calibri" pitchFamily="34" charset="0"/>
                <a:ea typeface="Calibri" pitchFamily="34" charset="-122"/>
                <a:cs typeface="Calibri" pitchFamily="34" charset="-120"/>
              </a:rPr>
              <a:t>What is the wider topic area? Why does it matter?</a:t>
            </a:r>
            <a:endParaRPr lang="en-US" sz="1300" dirty="0"/>
          </a:p>
        </p:txBody>
      </p:sp>
      <p:sp>
        <p:nvSpPr>
          <p:cNvPr id="6" name="Text 4"/>
          <p:cNvSpPr txBox="1"/>
          <p:nvPr/>
        </p:nvSpPr>
        <p:spPr>
          <a:xfrm>
            <a:off x="822960" y="1737360"/>
            <a:ext cx="320040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KEY CONCEPTS AND THEORIES</a:t>
            </a:r>
            <a:endParaRPr lang="en-US" sz="1300" dirty="0"/>
          </a:p>
        </p:txBody>
      </p:sp>
      <p:sp>
        <p:nvSpPr>
          <p:cNvPr id="7" name="Text 5"/>
          <p:cNvSpPr txBox="1"/>
          <p:nvPr/>
        </p:nvSpPr>
        <p:spPr>
          <a:xfrm>
            <a:off x="4114800" y="1737360"/>
            <a:ext cx="4754880" cy="320040"/>
          </a:xfrm>
          <a:prstGeom prst="rect">
            <a:avLst/>
          </a:prstGeom>
          <a:noFill/>
          <a:ln/>
        </p:spPr>
        <p:txBody>
          <a:bodyPr wrap="square" rtlCol="0" anchor="ctr">
            <a:spAutoFit/>
          </a:bodyPr>
          <a:lstStyle/>
          <a:p>
            <a:pPr marL="0" indent="0">
              <a:buNone/>
            </a:pPr>
            <a:r>
              <a:rPr lang="en-US" sz="1400" dirty="0">
                <a:solidFill>
                  <a:srgbClr val="555555"/>
                </a:solidFill>
                <a:latin typeface="Calibri" pitchFamily="34" charset="0"/>
                <a:ea typeface="Calibri" pitchFamily="34" charset="-122"/>
                <a:cs typeface="Calibri" pitchFamily="34" charset="-120"/>
              </a:rPr>
              <a:t>What theories underpin this area? Which will you select for your framework?</a:t>
            </a:r>
            <a:endParaRPr lang="en-US" sz="1300" dirty="0"/>
          </a:p>
        </p:txBody>
      </p:sp>
      <p:sp>
        <p:nvSpPr>
          <p:cNvPr id="8" name="Text 6"/>
          <p:cNvSpPr txBox="1"/>
          <p:nvPr/>
        </p:nvSpPr>
        <p:spPr>
          <a:xfrm>
            <a:off x="1097280" y="2468880"/>
            <a:ext cx="320040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SPECIFIC TOPIC FOCUS</a:t>
            </a:r>
            <a:endParaRPr lang="en-US" sz="1300" dirty="0"/>
          </a:p>
        </p:txBody>
      </p:sp>
      <p:sp>
        <p:nvSpPr>
          <p:cNvPr id="9" name="Text 7"/>
          <p:cNvSpPr txBox="1"/>
          <p:nvPr/>
        </p:nvSpPr>
        <p:spPr>
          <a:xfrm>
            <a:off x="4389120" y="2468880"/>
            <a:ext cx="4754880" cy="320040"/>
          </a:xfrm>
          <a:prstGeom prst="rect">
            <a:avLst/>
          </a:prstGeom>
          <a:noFill/>
          <a:ln/>
        </p:spPr>
        <p:txBody>
          <a:bodyPr wrap="square" rtlCol="0" anchor="ctr">
            <a:spAutoFit/>
          </a:bodyPr>
          <a:lstStyle/>
          <a:p>
            <a:pPr marL="0" indent="0">
              <a:buNone/>
            </a:pPr>
            <a:r>
              <a:rPr lang="en-US" sz="1400" dirty="0">
                <a:solidFill>
                  <a:srgbClr val="555555"/>
                </a:solidFill>
                <a:latin typeface="Calibri" pitchFamily="34" charset="0"/>
                <a:ea typeface="Calibri" pitchFamily="34" charset="-122"/>
                <a:cs typeface="Calibri" pitchFamily="34" charset="-120"/>
              </a:rPr>
              <a:t>What do we know about your specific phenomenon?</a:t>
            </a:r>
            <a:endParaRPr lang="en-US" sz="1300" dirty="0"/>
          </a:p>
        </p:txBody>
      </p:sp>
      <p:sp>
        <p:nvSpPr>
          <p:cNvPr id="10" name="Text 8"/>
          <p:cNvSpPr txBox="1"/>
          <p:nvPr/>
        </p:nvSpPr>
        <p:spPr>
          <a:xfrm>
            <a:off x="1371600" y="3200400"/>
            <a:ext cx="320040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METHODOLOGICAL APPROACHES</a:t>
            </a:r>
            <a:endParaRPr lang="en-US" sz="1300" dirty="0"/>
          </a:p>
        </p:txBody>
      </p:sp>
      <p:sp>
        <p:nvSpPr>
          <p:cNvPr id="11" name="Text 9"/>
          <p:cNvSpPr txBox="1"/>
          <p:nvPr/>
        </p:nvSpPr>
        <p:spPr>
          <a:xfrm>
            <a:off x="4663440" y="3200400"/>
            <a:ext cx="4754880" cy="320040"/>
          </a:xfrm>
          <a:prstGeom prst="rect">
            <a:avLst/>
          </a:prstGeom>
          <a:noFill/>
          <a:ln/>
        </p:spPr>
        <p:txBody>
          <a:bodyPr wrap="square" rtlCol="0" anchor="ctr">
            <a:spAutoFit/>
          </a:bodyPr>
          <a:lstStyle/>
          <a:p>
            <a:pPr marL="0" indent="0">
              <a:buNone/>
            </a:pPr>
            <a:r>
              <a:rPr lang="en-US" sz="1400" dirty="0">
                <a:solidFill>
                  <a:srgbClr val="555555"/>
                </a:solidFill>
                <a:latin typeface="Calibri" pitchFamily="34" charset="0"/>
                <a:ea typeface="Calibri" pitchFamily="34" charset="-122"/>
                <a:cs typeface="Calibri" pitchFamily="34" charset="-120"/>
              </a:rPr>
              <a:t>How have others studied this? What is missing?</a:t>
            </a:r>
            <a:endParaRPr lang="en-US" sz="1300" dirty="0"/>
          </a:p>
        </p:txBody>
      </p:sp>
      <p:sp>
        <p:nvSpPr>
          <p:cNvPr id="12" name="Text 10"/>
          <p:cNvSpPr txBox="1"/>
          <p:nvPr/>
        </p:nvSpPr>
        <p:spPr>
          <a:xfrm>
            <a:off x="1645920" y="3931920"/>
            <a:ext cx="320040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YOUR STUDY — THE GAP</a:t>
            </a:r>
            <a:endParaRPr lang="en-US" sz="1300" dirty="0"/>
          </a:p>
        </p:txBody>
      </p:sp>
      <p:sp>
        <p:nvSpPr>
          <p:cNvPr id="13" name="Text 11"/>
          <p:cNvSpPr txBox="1"/>
          <p:nvPr/>
        </p:nvSpPr>
        <p:spPr>
          <a:xfrm>
            <a:off x="4937760" y="3931920"/>
            <a:ext cx="4754880" cy="320040"/>
          </a:xfrm>
          <a:prstGeom prst="rect">
            <a:avLst/>
          </a:prstGeom>
          <a:noFill/>
          <a:ln/>
        </p:spPr>
        <p:txBody>
          <a:bodyPr wrap="square" rtlCol="0" anchor="ctr">
            <a:spAutoFit/>
          </a:bodyPr>
          <a:lstStyle/>
          <a:p>
            <a:pPr marL="0" indent="0">
              <a:buNone/>
            </a:pPr>
            <a:r>
              <a:rPr lang="en-US" sz="1400" dirty="0">
                <a:solidFill>
                  <a:srgbClr val="555555"/>
                </a:solidFill>
                <a:latin typeface="Calibri" pitchFamily="34" charset="0"/>
                <a:ea typeface="Calibri" pitchFamily="34" charset="-122"/>
                <a:cs typeface="Calibri" pitchFamily="34" charset="-120"/>
              </a:rPr>
              <a:t>What is the specific gap this study addresses?</a:t>
            </a:r>
            <a:endParaRPr lang="en-US" sz="1300" dirty="0"/>
          </a:p>
        </p:txBody>
      </p:sp>
      <p:sp>
        <p:nvSpPr>
          <p:cNvPr id="14" name="Text 12"/>
          <p:cNvSpPr txBox="1"/>
          <p:nvPr/>
        </p:nvSpPr>
        <p:spPr>
          <a:xfrm>
            <a:off x="548640" y="4572000"/>
            <a:ext cx="8046720" cy="320040"/>
          </a:xfrm>
          <a:prstGeom prst="rect">
            <a:avLst/>
          </a:prstGeom>
          <a:noFill/>
          <a:ln/>
        </p:spPr>
        <p:txBody>
          <a:bodyPr wrap="square" rtlCol="0" anchor="t"/>
          <a:lstStyle/>
          <a:p>
            <a:pPr marL="0" indent="0">
              <a:buNone/>
            </a:pPr>
            <a:r>
              <a:rPr lang="en-US" sz="900" dirty="0">
                <a:solidFill>
                  <a:srgbClr val="888888"/>
                </a:solidFill>
                <a:latin typeface="Calibri" pitchFamily="34" charset="0"/>
                <a:ea typeface="Calibri" pitchFamily="34" charset="-122"/>
                <a:cs typeface="Calibri" pitchFamily="34" charset="-120"/>
              </a:rPr>
              <a:t>(Adapted from Creswell, 2014; Ridley, 2012)</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Types of Literature Reviews (1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Narrative / Traditional</a:t>
            </a:r>
            <a:endParaRPr lang="en-US" sz="1300" dirty="0"/>
          </a:p>
        </p:txBody>
      </p:sp>
      <p:sp>
        <p:nvSpPr>
          <p:cNvPr id="5" name="Text 3"/>
          <p:cNvSpPr txBox="1"/>
          <p:nvPr/>
        </p:nvSpPr>
        <p:spPr>
          <a:xfrm>
            <a:off x="548640" y="1280160"/>
            <a:ext cx="8046720" cy="2743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Broad, thematic overview. Not protocol-driven — relies on scholarly judgement.</a:t>
            </a:r>
            <a:endParaRPr lang="en-US" sz="1300" dirty="0"/>
          </a:p>
        </p:txBody>
      </p:sp>
      <p:sp>
        <p:nvSpPr>
          <p:cNvPr id="6" name="Text 4"/>
          <p:cNvSpPr txBox="1"/>
          <p:nvPr/>
        </p:nvSpPr>
        <p:spPr>
          <a:xfrm>
            <a:off x="548640" y="1554480"/>
            <a:ext cx="8046720" cy="502920"/>
          </a:xfrm>
          <a:prstGeom prst="rect">
            <a:avLst/>
          </a:prstGeom>
          <a:noFill/>
          <a:ln/>
        </p:spPr>
        <p:txBody>
          <a:bodyPr wrap="square" rtlCol="0" anchor="ctr">
            <a:spAutoFit/>
          </a:bodyPr>
          <a:lstStyle/>
          <a:p>
            <a:pPr marL="0" indent="0">
              <a:buNone/>
            </a:pPr>
            <a:r>
              <a:rPr lang="en-US" sz="1400" i="1" dirty="0">
                <a:solidFill>
                  <a:srgbClr val="888888"/>
                </a:solidFill>
                <a:latin typeface="Calibri" pitchFamily="34" charset="0"/>
                <a:ea typeface="Calibri" pitchFamily="34" charset="-122"/>
                <a:cs typeface="Calibri" pitchFamily="34" charset="-120"/>
              </a:rPr>
              <a:t>Read: Gioia, Corley and Hamilton (2013) 'Seeking qualitative rigor', Organizational Research Methods, 16(1), pp. 15–31. Notice the thematic, non-systematic LR section.</a:t>
            </a:r>
            <a:endParaRPr lang="en-US" sz="1100" dirty="0"/>
          </a:p>
        </p:txBody>
      </p:sp>
      <p:sp>
        <p:nvSpPr>
          <p:cNvPr id="7" name="Text 5"/>
          <p:cNvSpPr txBox="1"/>
          <p:nvPr/>
        </p:nvSpPr>
        <p:spPr>
          <a:xfrm>
            <a:off x="548640" y="219456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Systematic-Informed</a:t>
            </a:r>
            <a:endParaRPr lang="en-US" sz="1300" dirty="0"/>
          </a:p>
        </p:txBody>
      </p:sp>
      <p:sp>
        <p:nvSpPr>
          <p:cNvPr id="8" name="Text 6"/>
          <p:cNvSpPr txBox="1"/>
          <p:nvPr/>
        </p:nvSpPr>
        <p:spPr>
          <a:xfrm>
            <a:off x="548640" y="2468880"/>
            <a:ext cx="8046720" cy="2743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Uses transparent search and selection criteria within an empirical study.</a:t>
            </a:r>
            <a:endParaRPr lang="en-US" sz="1300" dirty="0"/>
          </a:p>
        </p:txBody>
      </p:sp>
      <p:sp>
        <p:nvSpPr>
          <p:cNvPr id="9" name="Text 7"/>
          <p:cNvSpPr txBox="1"/>
          <p:nvPr/>
        </p:nvSpPr>
        <p:spPr>
          <a:xfrm>
            <a:off x="548640" y="2743200"/>
            <a:ext cx="8046720" cy="502920"/>
          </a:xfrm>
          <a:prstGeom prst="rect">
            <a:avLst/>
          </a:prstGeom>
          <a:noFill/>
          <a:ln/>
        </p:spPr>
        <p:txBody>
          <a:bodyPr wrap="square" rtlCol="0" anchor="ctr">
            <a:spAutoFit/>
          </a:bodyPr>
          <a:lstStyle/>
          <a:p>
            <a:pPr marL="0" indent="0">
              <a:buNone/>
            </a:pPr>
            <a:r>
              <a:rPr lang="en-US" sz="1400" i="1" dirty="0">
                <a:solidFill>
                  <a:srgbClr val="888888"/>
                </a:solidFill>
                <a:latin typeface="Calibri" pitchFamily="34" charset="0"/>
                <a:ea typeface="Calibri" pitchFamily="34" charset="-122"/>
                <a:cs typeface="Calibri" pitchFamily="34" charset="-120"/>
              </a:rPr>
              <a:t>Read: Podsakoff et al. (2003) 'Common method biases', Journal of Applied Psychology, 88(5), pp. 879–903. Notice how the LR systematically catalogues prior findings.</a:t>
            </a:r>
            <a:endParaRPr lang="en-US" sz="1100" dirty="0"/>
          </a:p>
        </p:txBody>
      </p:sp>
      <p:sp>
        <p:nvSpPr>
          <p:cNvPr id="10" name="Text 8"/>
          <p:cNvSpPr txBox="1"/>
          <p:nvPr/>
        </p:nvSpPr>
        <p:spPr>
          <a:xfrm>
            <a:off x="548640" y="338328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Critical</a:t>
            </a:r>
            <a:endParaRPr lang="en-US" sz="1300" dirty="0"/>
          </a:p>
        </p:txBody>
      </p:sp>
      <p:sp>
        <p:nvSpPr>
          <p:cNvPr id="11" name="Text 9"/>
          <p:cNvSpPr txBox="1"/>
          <p:nvPr/>
        </p:nvSpPr>
        <p:spPr>
          <a:xfrm>
            <a:off x="548640" y="3657600"/>
            <a:ext cx="8046720" cy="2743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Evaluates and challenges existing assumptions and theoretical positions.</a:t>
            </a:r>
            <a:endParaRPr lang="en-US" sz="1300" dirty="0"/>
          </a:p>
        </p:txBody>
      </p:sp>
      <p:sp>
        <p:nvSpPr>
          <p:cNvPr id="12" name="Text 10"/>
          <p:cNvSpPr txBox="1"/>
          <p:nvPr/>
        </p:nvSpPr>
        <p:spPr>
          <a:xfrm>
            <a:off x="548640" y="3931920"/>
            <a:ext cx="8046720" cy="502920"/>
          </a:xfrm>
          <a:prstGeom prst="rect">
            <a:avLst/>
          </a:prstGeom>
          <a:noFill/>
          <a:ln/>
        </p:spPr>
        <p:txBody>
          <a:bodyPr wrap="square" rtlCol="0" anchor="ctr">
            <a:spAutoFit/>
          </a:bodyPr>
          <a:lstStyle/>
          <a:p>
            <a:pPr marL="0" indent="0">
              <a:buNone/>
            </a:pPr>
            <a:r>
              <a:rPr lang="en-US" sz="1400" i="1" dirty="0">
                <a:solidFill>
                  <a:srgbClr val="888888"/>
                </a:solidFill>
                <a:latin typeface="Calibri" pitchFamily="34" charset="0"/>
                <a:ea typeface="Calibri" pitchFamily="34" charset="-122"/>
                <a:cs typeface="Calibri" pitchFamily="34" charset="-120"/>
              </a:rPr>
              <a:t>Read: Alvesson and Sveningsson (2003) 'The great disappearing act', The Leadership Quarterly, 14(3), pp. 359–381. Notice how the LR critically dismantles mainstream theory.</a:t>
            </a:r>
            <a:endParaRPr lang="en-US" sz="11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Types of Literature Reviews (2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Integrative</a:t>
            </a:r>
            <a:endParaRPr lang="en-US" sz="1300" dirty="0"/>
          </a:p>
        </p:txBody>
      </p:sp>
      <p:sp>
        <p:nvSpPr>
          <p:cNvPr id="5" name="Text 3"/>
          <p:cNvSpPr txBox="1"/>
          <p:nvPr/>
        </p:nvSpPr>
        <p:spPr>
          <a:xfrm>
            <a:off x="548640" y="1280160"/>
            <a:ext cx="8046720" cy="2743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Draws together literature from different disciplines to build a new argument.</a:t>
            </a:r>
            <a:endParaRPr lang="en-US" sz="1300" dirty="0"/>
          </a:p>
        </p:txBody>
      </p:sp>
      <p:sp>
        <p:nvSpPr>
          <p:cNvPr id="6" name="Text 4"/>
          <p:cNvSpPr txBox="1"/>
          <p:nvPr/>
        </p:nvSpPr>
        <p:spPr>
          <a:xfrm>
            <a:off x="548640" y="1554480"/>
            <a:ext cx="8046720" cy="502920"/>
          </a:xfrm>
          <a:prstGeom prst="rect">
            <a:avLst/>
          </a:prstGeom>
          <a:noFill/>
          <a:ln/>
        </p:spPr>
        <p:txBody>
          <a:bodyPr wrap="square" rtlCol="0" anchor="ctr">
            <a:spAutoFit/>
          </a:bodyPr>
          <a:lstStyle/>
          <a:p>
            <a:pPr marL="0" indent="0">
              <a:buNone/>
            </a:pPr>
            <a:r>
              <a:rPr lang="en-US" sz="1400" i="1" dirty="0">
                <a:solidFill>
                  <a:srgbClr val="888888"/>
                </a:solidFill>
                <a:latin typeface="Calibri" pitchFamily="34" charset="0"/>
                <a:ea typeface="Calibri" pitchFamily="34" charset="-122"/>
                <a:cs typeface="Calibri" pitchFamily="34" charset="-120"/>
              </a:rPr>
              <a:t>Read: Edmondson (1999) 'Psychological safety and learning behavior', Administrative Science Quarterly, 44(2), pp. 350–383. Notice how the LR integrates social psychology and organisational learning.</a:t>
            </a:r>
            <a:endParaRPr lang="en-US" sz="1100" dirty="0"/>
          </a:p>
        </p:txBody>
      </p:sp>
      <p:sp>
        <p:nvSpPr>
          <p:cNvPr id="7" name="Text 5"/>
          <p:cNvSpPr txBox="1"/>
          <p:nvPr/>
        </p:nvSpPr>
        <p:spPr>
          <a:xfrm>
            <a:off x="548640" y="219456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Scoping-Style</a:t>
            </a:r>
            <a:endParaRPr lang="en-US" sz="1300" dirty="0"/>
          </a:p>
        </p:txBody>
      </p:sp>
      <p:sp>
        <p:nvSpPr>
          <p:cNvPr id="8" name="Text 6"/>
          <p:cNvSpPr txBox="1"/>
          <p:nvPr/>
        </p:nvSpPr>
        <p:spPr>
          <a:xfrm>
            <a:off x="548640" y="2468880"/>
            <a:ext cx="8046720" cy="2743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Maps the breadth of research activity in an emerging area.</a:t>
            </a:r>
            <a:endParaRPr lang="en-US" sz="1300" dirty="0"/>
          </a:p>
        </p:txBody>
      </p:sp>
      <p:sp>
        <p:nvSpPr>
          <p:cNvPr id="9" name="Text 7"/>
          <p:cNvSpPr txBox="1"/>
          <p:nvPr/>
        </p:nvSpPr>
        <p:spPr>
          <a:xfrm>
            <a:off x="548640" y="2743200"/>
            <a:ext cx="8046720" cy="502920"/>
          </a:xfrm>
          <a:prstGeom prst="rect">
            <a:avLst/>
          </a:prstGeom>
          <a:noFill/>
          <a:ln/>
        </p:spPr>
        <p:txBody>
          <a:bodyPr wrap="square" rtlCol="0" anchor="ctr">
            <a:spAutoFit/>
          </a:bodyPr>
          <a:lstStyle/>
          <a:p>
            <a:pPr marL="0" indent="0">
              <a:buNone/>
            </a:pPr>
            <a:r>
              <a:rPr lang="en-US" sz="1400" i="1" dirty="0">
                <a:solidFill>
                  <a:srgbClr val="888888"/>
                </a:solidFill>
                <a:latin typeface="Calibri" pitchFamily="34" charset="0"/>
                <a:ea typeface="Calibri" pitchFamily="34" charset="-122"/>
                <a:cs typeface="Calibri" pitchFamily="34" charset="-120"/>
              </a:rPr>
              <a:t>Read: Nambisan (2017) 'Digital entrepreneurship', Entrepreneurship Theory and Practice, 41(6), pp. 1029–1055. Notice how the LR maps an emerging field.</a:t>
            </a:r>
            <a:endParaRPr lang="en-US" sz="1100" dirty="0"/>
          </a:p>
        </p:txBody>
      </p:sp>
      <p:sp>
        <p:nvSpPr>
          <p:cNvPr id="10" name="Text 8"/>
          <p:cNvSpPr txBox="1"/>
          <p:nvPr/>
        </p:nvSpPr>
        <p:spPr>
          <a:xfrm>
            <a:off x="548640" y="3383280"/>
            <a:ext cx="8046720" cy="274320"/>
          </a:xfrm>
          <a:prstGeom prst="rect">
            <a:avLst/>
          </a:prstGeom>
          <a:noFill/>
          <a:ln/>
        </p:spPr>
        <p:txBody>
          <a:bodyPr wrap="square" rtlCol="0" anchor="ctr">
            <a:spAutoFit/>
          </a:bodyPr>
          <a:lstStyle/>
          <a:p>
            <a:pPr marL="0" indent="0">
              <a:buNone/>
            </a:pPr>
            <a:r>
              <a:rPr lang="en-US" sz="1400" b="1" dirty="0">
                <a:solidFill>
                  <a:srgbClr val="E65100"/>
                </a:solidFill>
                <a:latin typeface="Georgia" pitchFamily="34" charset="0"/>
                <a:ea typeface="Georgia" pitchFamily="34" charset="-122"/>
                <a:cs typeface="Georgia" pitchFamily="34" charset="-120"/>
              </a:rPr>
              <a:t>Focused Pilot Study LR — YOUR ASSIGNMENT</a:t>
            </a:r>
            <a:endParaRPr lang="en-US" sz="1300" dirty="0"/>
          </a:p>
        </p:txBody>
      </p:sp>
      <p:sp>
        <p:nvSpPr>
          <p:cNvPr id="11" name="Text 9"/>
          <p:cNvSpPr txBox="1"/>
          <p:nvPr/>
        </p:nvSpPr>
        <p:spPr>
          <a:xfrm>
            <a:off x="548640" y="3657600"/>
            <a:ext cx="8046720" cy="2743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Short, focused, narrative/critical LR within a pilot article. Establishes just enough context to justify the pilot.</a:t>
            </a:r>
            <a:endParaRPr lang="en-US" sz="1300" dirty="0"/>
          </a:p>
        </p:txBody>
      </p:sp>
      <p:sp>
        <p:nvSpPr>
          <p:cNvPr id="12" name="Text 10"/>
          <p:cNvSpPr txBox="1"/>
          <p:nvPr/>
        </p:nvSpPr>
        <p:spPr>
          <a:xfrm>
            <a:off x="548640" y="3931920"/>
            <a:ext cx="8046720" cy="502920"/>
          </a:xfrm>
          <a:prstGeom prst="rect">
            <a:avLst/>
          </a:prstGeom>
          <a:noFill/>
          <a:ln/>
        </p:spPr>
        <p:txBody>
          <a:bodyPr wrap="square" rtlCol="0" anchor="ctr">
            <a:spAutoFit/>
          </a:bodyPr>
          <a:lstStyle/>
          <a:p>
            <a:pPr marL="0" indent="0">
              <a:buNone/>
            </a:pPr>
            <a:r>
              <a:rPr lang="en-US" sz="1400" i="1" dirty="0">
                <a:solidFill>
                  <a:srgbClr val="888888"/>
                </a:solidFill>
                <a:latin typeface="Calibri" pitchFamily="34" charset="0"/>
                <a:ea typeface="Calibri" pitchFamily="34" charset="-122"/>
                <a:cs typeface="Calibri" pitchFamily="34" charset="-120"/>
              </a:rPr>
              <a:t>Read: Majid et al. (2017) 'Piloting for interviews in qualitative research', IJARBS, 7(4), pp. 1073–1080. Notice the brevity and purpose of the LR.</a:t>
            </a:r>
            <a:endParaRPr lang="en-US" sz="11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How Your Paradigm Shapes the Literature Review</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822960"/>
            <a:ext cx="8046720" cy="369332"/>
          </a:xfrm>
          <a:prstGeom prst="rect">
            <a:avLst/>
          </a:prstGeom>
          <a:noFill/>
          <a:ln/>
        </p:spPr>
        <p:txBody>
          <a:bodyPr wrap="square" rtlCol="0" anchor="t">
            <a:spAutoFit/>
          </a:bodyPr>
          <a:lstStyle/>
          <a:p>
            <a:pPr marL="0" indent="0">
              <a:buNone/>
            </a:pPr>
            <a:r>
              <a:rPr lang="en-US" sz="900" i="1" dirty="0">
                <a:solidFill>
                  <a:srgbClr val="333333"/>
                </a:solidFill>
                <a:latin typeface="Calibri" pitchFamily="34" charset="0"/>
                <a:ea typeface="Calibri" pitchFamily="34" charset="-122"/>
                <a:cs typeface="Calibri" pitchFamily="34" charset="-120"/>
              </a:rPr>
              <a:t>The five functions above apply across all paradigms. However, each paradigm gives the LR a different emphasis and focus (adapted from the Dr Caroline Jawad Paradigm Table, 2025):</a:t>
            </a:r>
            <a:endParaRPr lang="en-US" sz="900" dirty="0"/>
          </a:p>
        </p:txBody>
      </p:sp>
      <p:sp>
        <p:nvSpPr>
          <p:cNvPr id="5" name="Text 3"/>
          <p:cNvSpPr txBox="1"/>
          <p:nvPr/>
        </p:nvSpPr>
        <p:spPr>
          <a:xfrm>
            <a:off x="548640" y="1240000"/>
            <a:ext cx="1645920" cy="4300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Positivism</a:t>
            </a:r>
            <a:endParaRPr lang="en-US" sz="1000" dirty="0"/>
          </a:p>
        </p:txBody>
      </p:sp>
      <p:sp>
        <p:nvSpPr>
          <p:cNvPr id="6" name="Text 4"/>
          <p:cNvSpPr txBox="1"/>
          <p:nvPr/>
        </p:nvSpPr>
        <p:spPr>
          <a:xfrm>
            <a:off x="2286000" y="1240000"/>
            <a:ext cx="6309360" cy="430000"/>
          </a:xfrm>
          <a:prstGeom prst="rect">
            <a:avLst/>
          </a:prstGeom>
          <a:noFill/>
          <a:ln/>
        </p:spPr>
        <p:txBody>
          <a:bodyPr wrap="square" rtlCol="0" anchor="t">
            <a:spAutoFit/>
          </a:bodyPr>
          <a:lstStyle/>
          <a:p>
            <a:pPr marL="0" indent="0">
              <a:buNone/>
            </a:pPr>
            <a:r>
              <a:rPr lang="en-US" sz="1100" dirty="0">
                <a:solidFill>
                  <a:srgbClr val="333333"/>
                </a:solidFill>
                <a:latin typeface="Calibri" pitchFamily="34" charset="0"/>
                <a:ea typeface="Calibri" pitchFamily="34" charset="-122"/>
                <a:cs typeface="Calibri" pitchFamily="34" charset="-120"/>
              </a:rPr>
              <a:t>Identify gaps in existing knowledge; establish a theoretical framework; formulate testable hypotheses from prior evidence. The LR is deductive — theory comes first.</a:t>
            </a:r>
            <a:endParaRPr lang="en-US" sz="1100" dirty="0"/>
          </a:p>
        </p:txBody>
      </p:sp>
      <p:sp>
        <p:nvSpPr>
          <p:cNvPr id="7" name="Text 5"/>
          <p:cNvSpPr txBox="1"/>
          <p:nvPr/>
        </p:nvSpPr>
        <p:spPr>
          <a:xfrm>
            <a:off x="548640" y="1690000"/>
            <a:ext cx="1645920" cy="4300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Postpositivism</a:t>
            </a:r>
            <a:endParaRPr lang="en-US" sz="1000" dirty="0"/>
          </a:p>
        </p:txBody>
      </p:sp>
      <p:sp>
        <p:nvSpPr>
          <p:cNvPr id="8" name="Text 6"/>
          <p:cNvSpPr txBox="1"/>
          <p:nvPr/>
        </p:nvSpPr>
        <p:spPr>
          <a:xfrm>
            <a:off x="2286000" y="1690000"/>
            <a:ext cx="6309360" cy="430000"/>
          </a:xfrm>
          <a:prstGeom prst="rect">
            <a:avLst/>
          </a:prstGeom>
          <a:noFill/>
          <a:ln/>
        </p:spPr>
        <p:txBody>
          <a:bodyPr wrap="square" rtlCol="0" anchor="t">
            <a:spAutoFit/>
          </a:bodyPr>
          <a:lstStyle/>
          <a:p>
            <a:pPr marL="0" indent="0">
              <a:buNone/>
            </a:pPr>
            <a:r>
              <a:rPr lang="en-US" sz="1100" dirty="0">
                <a:solidFill>
                  <a:srgbClr val="333333"/>
                </a:solidFill>
                <a:latin typeface="Calibri" pitchFamily="34" charset="0"/>
                <a:ea typeface="Calibri" pitchFamily="34" charset="-122"/>
                <a:cs typeface="Calibri" pitchFamily="34" charset="-120"/>
              </a:rPr>
              <a:t>Critically review existing research and identify gaps whilst acknowledging methodological limitations in prior work. The LR is theory-guided with empirical refinement.</a:t>
            </a:r>
            <a:endParaRPr lang="en-US" sz="1100" dirty="0"/>
          </a:p>
        </p:txBody>
      </p:sp>
      <p:sp>
        <p:nvSpPr>
          <p:cNvPr id="9" name="Text 7"/>
          <p:cNvSpPr txBox="1"/>
          <p:nvPr/>
        </p:nvSpPr>
        <p:spPr>
          <a:xfrm>
            <a:off x="548640" y="2140000"/>
            <a:ext cx="1645920" cy="4300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Interpretivism</a:t>
            </a:r>
            <a:endParaRPr lang="en-US" sz="1000" dirty="0"/>
          </a:p>
        </p:txBody>
      </p:sp>
      <p:sp>
        <p:nvSpPr>
          <p:cNvPr id="10" name="Text 8"/>
          <p:cNvSpPr txBox="1"/>
          <p:nvPr/>
        </p:nvSpPr>
        <p:spPr>
          <a:xfrm>
            <a:off x="2286000" y="2140000"/>
            <a:ext cx="6309360" cy="430000"/>
          </a:xfrm>
          <a:prstGeom prst="rect">
            <a:avLst/>
          </a:prstGeom>
          <a:noFill/>
          <a:ln/>
        </p:spPr>
        <p:txBody>
          <a:bodyPr wrap="square" rtlCol="0" anchor="t">
            <a:spAutoFit/>
          </a:bodyPr>
          <a:lstStyle/>
          <a:p>
            <a:pPr marL="0" indent="0">
              <a:buNone/>
            </a:pPr>
            <a:r>
              <a:rPr lang="en-US" sz="1100" dirty="0">
                <a:solidFill>
                  <a:srgbClr val="333333"/>
                </a:solidFill>
                <a:latin typeface="Calibri" pitchFamily="34" charset="0"/>
                <a:ea typeface="Calibri" pitchFamily="34" charset="-122"/>
                <a:cs typeface="Calibri" pitchFamily="34" charset="-120"/>
              </a:rPr>
              <a:t>Identify gaps in understanding of how phenomena are experienced; provide sensitising concepts for interview design; reveal whose meanings are missing. The LR is inductive — theory emerges from data.</a:t>
            </a:r>
            <a:endParaRPr lang="en-US" sz="1100" dirty="0"/>
          </a:p>
        </p:txBody>
      </p:sp>
      <p:sp>
        <p:nvSpPr>
          <p:cNvPr id="11" name="Text 9"/>
          <p:cNvSpPr txBox="1"/>
          <p:nvPr/>
        </p:nvSpPr>
        <p:spPr>
          <a:xfrm>
            <a:off x="548640" y="2590000"/>
            <a:ext cx="1645920" cy="4300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Constructivism</a:t>
            </a:r>
            <a:endParaRPr lang="en-US" sz="1000" dirty="0"/>
          </a:p>
        </p:txBody>
      </p:sp>
      <p:sp>
        <p:nvSpPr>
          <p:cNvPr id="12" name="Text 10"/>
          <p:cNvSpPr txBox="1"/>
          <p:nvPr/>
        </p:nvSpPr>
        <p:spPr>
          <a:xfrm>
            <a:off x="2286000" y="2590000"/>
            <a:ext cx="6309360" cy="430000"/>
          </a:xfrm>
          <a:prstGeom prst="rect">
            <a:avLst/>
          </a:prstGeom>
          <a:noFill/>
          <a:ln/>
        </p:spPr>
        <p:txBody>
          <a:bodyPr wrap="square" rtlCol="0" anchor="t">
            <a:spAutoFit/>
          </a:bodyPr>
          <a:lstStyle/>
          <a:p>
            <a:pPr marL="0" indent="0">
              <a:buNone/>
            </a:pPr>
            <a:r>
              <a:rPr lang="en-US" sz="1100" dirty="0">
                <a:solidFill>
                  <a:srgbClr val="333333"/>
                </a:solidFill>
                <a:latin typeface="Calibri" pitchFamily="34" charset="0"/>
                <a:ea typeface="Calibri" pitchFamily="34" charset="-122"/>
                <a:cs typeface="Calibri" pitchFamily="34" charset="-120"/>
              </a:rPr>
              <a:t>Identify gaps in how knowledge has been co-constructed; situate the researcher within the inquiry. The LR may evolve through the research process.</a:t>
            </a:r>
            <a:endParaRPr lang="en-US" sz="1100" dirty="0"/>
          </a:p>
        </p:txBody>
      </p:sp>
      <p:sp>
        <p:nvSpPr>
          <p:cNvPr id="13" name="Text 11"/>
          <p:cNvSpPr txBox="1"/>
          <p:nvPr/>
        </p:nvSpPr>
        <p:spPr>
          <a:xfrm>
            <a:off x="548640" y="3040000"/>
            <a:ext cx="1645920" cy="477054"/>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Social </a:t>
            </a:r>
            <a:r>
              <a:rPr lang="en-US" sz="1100" b="1" dirty="0">
                <a:solidFill>
                  <a:srgbClr val="6D2E46"/>
                </a:solidFill>
                <a:latin typeface="Georgia" pitchFamily="34" charset="0"/>
                <a:ea typeface="Georgia" pitchFamily="34" charset="-122"/>
                <a:cs typeface="Georgia" pitchFamily="34" charset="-120"/>
              </a:rPr>
              <a:t>Constructionism</a:t>
            </a:r>
            <a:endParaRPr lang="en-US" sz="1100" dirty="0"/>
          </a:p>
        </p:txBody>
      </p:sp>
      <p:sp>
        <p:nvSpPr>
          <p:cNvPr id="14" name="Text 12"/>
          <p:cNvSpPr txBox="1"/>
          <p:nvPr/>
        </p:nvSpPr>
        <p:spPr>
          <a:xfrm>
            <a:off x="2286000" y="3040000"/>
            <a:ext cx="6309360" cy="600164"/>
          </a:xfrm>
          <a:prstGeom prst="rect">
            <a:avLst/>
          </a:prstGeom>
          <a:noFill/>
          <a:ln/>
        </p:spPr>
        <p:txBody>
          <a:bodyPr wrap="square" rtlCol="0" anchor="t">
            <a:spAutoFit/>
          </a:bodyPr>
          <a:lstStyle/>
          <a:p>
            <a:pPr marL="0" indent="0">
              <a:buNone/>
            </a:pPr>
            <a:r>
              <a:rPr lang="en-US" sz="1100" dirty="0">
                <a:solidFill>
                  <a:srgbClr val="333333"/>
                </a:solidFill>
                <a:latin typeface="Calibri" pitchFamily="34" charset="0"/>
                <a:ea typeface="Calibri" pitchFamily="34" charset="-122"/>
                <a:cs typeface="Calibri" pitchFamily="34" charset="-120"/>
              </a:rPr>
              <a:t>Identify gaps in understanding how different groups construct phenomena. Reveal which group perspectives are missing from existing research. Inform comparative interview or focus group protocols. The LR maps multiple present-day constructions.</a:t>
            </a:r>
            <a:endParaRPr lang="en-US" sz="1100" dirty="0"/>
          </a:p>
        </p:txBody>
      </p:sp>
      <p:sp>
        <p:nvSpPr>
          <p:cNvPr id="15" name="Text 13"/>
          <p:cNvSpPr txBox="1"/>
          <p:nvPr/>
        </p:nvSpPr>
        <p:spPr>
          <a:xfrm>
            <a:off x="548640" y="3490000"/>
            <a:ext cx="1645920" cy="4300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Critical Theory</a:t>
            </a:r>
            <a:endParaRPr lang="en-US" sz="1000" dirty="0"/>
          </a:p>
        </p:txBody>
      </p:sp>
      <p:sp>
        <p:nvSpPr>
          <p:cNvPr id="16" name="Text 14"/>
          <p:cNvSpPr txBox="1"/>
          <p:nvPr/>
        </p:nvSpPr>
        <p:spPr>
          <a:xfrm>
            <a:off x="2286000" y="3490000"/>
            <a:ext cx="6309360" cy="430000"/>
          </a:xfrm>
          <a:prstGeom prst="rect">
            <a:avLst/>
          </a:prstGeom>
          <a:noFill/>
          <a:ln/>
        </p:spPr>
        <p:txBody>
          <a:bodyPr wrap="square" rtlCol="0" anchor="t">
            <a:spAutoFit/>
          </a:bodyPr>
          <a:lstStyle/>
          <a:p>
            <a:pPr marL="0" indent="0">
              <a:buNone/>
            </a:pPr>
            <a:r>
              <a:rPr lang="en-US" sz="1100" dirty="0">
                <a:solidFill>
                  <a:srgbClr val="333333"/>
                </a:solidFill>
                <a:latin typeface="Calibri" pitchFamily="34" charset="0"/>
                <a:ea typeface="Calibri" pitchFamily="34" charset="-122"/>
                <a:cs typeface="Calibri" pitchFamily="34" charset="-120"/>
              </a:rPr>
              <a:t>Identify gaps in critical examination of power structures; centre marginalised voices; justify an emancipatory approach. The LR is explicitly political and value-committed.</a:t>
            </a:r>
            <a:endParaRPr lang="en-US" sz="1100" dirty="0"/>
          </a:p>
        </p:txBody>
      </p:sp>
      <p:sp>
        <p:nvSpPr>
          <p:cNvPr id="17" name="Text 15"/>
          <p:cNvSpPr txBox="1"/>
          <p:nvPr/>
        </p:nvSpPr>
        <p:spPr>
          <a:xfrm>
            <a:off x="548640" y="3940000"/>
            <a:ext cx="1645920" cy="4300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Pragmatism</a:t>
            </a:r>
            <a:endParaRPr lang="en-US" sz="1000" dirty="0"/>
          </a:p>
        </p:txBody>
      </p:sp>
      <p:sp>
        <p:nvSpPr>
          <p:cNvPr id="18" name="Text 16"/>
          <p:cNvSpPr txBox="1"/>
          <p:nvPr/>
        </p:nvSpPr>
        <p:spPr>
          <a:xfrm>
            <a:off x="2286000" y="3940000"/>
            <a:ext cx="6309360" cy="430000"/>
          </a:xfrm>
          <a:prstGeom prst="rect">
            <a:avLst/>
          </a:prstGeom>
          <a:noFill/>
          <a:ln/>
        </p:spPr>
        <p:txBody>
          <a:bodyPr wrap="square" rtlCol="0" anchor="t">
            <a:spAutoFit/>
          </a:bodyPr>
          <a:lstStyle/>
          <a:p>
            <a:pPr marL="0" indent="0">
              <a:buNone/>
            </a:pPr>
            <a:r>
              <a:rPr lang="en-US" sz="1100" dirty="0">
                <a:solidFill>
                  <a:srgbClr val="333333"/>
                </a:solidFill>
                <a:latin typeface="Calibri" pitchFamily="34" charset="0"/>
                <a:ea typeface="Calibri" pitchFamily="34" charset="-122"/>
                <a:cs typeface="Calibri" pitchFamily="34" charset="-120"/>
              </a:rPr>
              <a:t>Identify gaps in practical solutions across contexts; justify method selection based on what works for the research question. The LR is flexible and problem-driven.</a:t>
            </a:r>
            <a:endParaRPr lang="en-US" sz="11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600" b="1" i="0">
                <a:solidFill>
                  <a:srgbClr val="6D2E46"/>
                </a:solidFill>
                <a:latin typeface="Calibri"/>
                <a:ea typeface="Calibri"/>
                <a:cs typeface="Calibri"/>
              </a:rPr>
              <a:t>Activity 1  ·  Spot the Difference</a:t>
            </a:r>
          </a:p>
        </p:txBody>
      </p:sp>
      <p:sp>
        <p:nvSpPr>
          <p:cNvPr id="3" name="TextBox 2"/>
          <p:cNvSpPr txBox="1"/>
          <p:nvPr/>
        </p:nvSpPr>
        <p:spPr>
          <a:xfrm>
            <a:off x="548640" y="920000"/>
            <a:ext cx="8046720" cy="400000"/>
          </a:xfrm>
          <a:prstGeom prst="rect">
            <a:avLst/>
          </a:prstGeom>
          <a:noFill/>
        </p:spPr>
        <p:txBody>
          <a:bodyPr wrap="square" rtlCol="0">
            <a:spAutoFit/>
          </a:bodyPr>
          <a:lstStyle/>
          <a:p>
            <a:pPr algn="l"/>
            <a:r>
              <a:rPr sz="1400" b="0" i="1">
                <a:solidFill>
                  <a:srgbClr val="555555"/>
                </a:solidFill>
                <a:latin typeface="Calibri"/>
                <a:ea typeface="Calibri"/>
                <a:cs typeface="Calibri"/>
              </a:rPr>
              <a:t>The two paragraphs on the previous slides both address leadership in emerging-market family businesses. One is doctoral standard. One is not.</a:t>
            </a:r>
          </a:p>
        </p:txBody>
      </p:sp>
      <p:sp>
        <p:nvSpPr>
          <p:cNvPr id="4" name="TextBox 3"/>
          <p:cNvSpPr txBox="1"/>
          <p:nvPr/>
        </p:nvSpPr>
        <p:spPr>
          <a:xfrm>
            <a:off x="548640" y="1380000"/>
            <a:ext cx="8046720" cy="369332"/>
          </a:xfrm>
          <a:prstGeom prst="rect">
            <a:avLst/>
          </a:prstGeom>
          <a:noFill/>
        </p:spPr>
        <p:txBody>
          <a:bodyPr wrap="square" rtlCol="0">
            <a:spAutoFit/>
          </a:bodyPr>
          <a:lstStyle/>
          <a:p>
            <a:pPr algn="l"/>
            <a:r>
              <a:rPr sz="1800" b="1" i="0" dirty="0">
                <a:solidFill>
                  <a:srgbClr val="333333"/>
                </a:solidFill>
                <a:latin typeface="Calibri"/>
                <a:ea typeface="Calibri"/>
                <a:cs typeface="Calibri"/>
              </a:rPr>
              <a:t>Turn to Activity </a:t>
            </a:r>
            <a:r>
              <a:rPr lang="en-GB" sz="1800" b="1" i="0" dirty="0">
                <a:solidFill>
                  <a:srgbClr val="333333"/>
                </a:solidFill>
                <a:latin typeface="Calibri"/>
                <a:ea typeface="Calibri"/>
                <a:cs typeface="Calibri"/>
              </a:rPr>
              <a:t>1</a:t>
            </a:r>
            <a:r>
              <a:rPr sz="1800" b="1" i="0" dirty="0">
                <a:solidFill>
                  <a:srgbClr val="333333"/>
                </a:solidFill>
                <a:latin typeface="Calibri"/>
                <a:ea typeface="Calibri"/>
                <a:cs typeface="Calibri"/>
              </a:rPr>
              <a:t>.</a:t>
            </a:r>
          </a:p>
        </p:txBody>
      </p:sp>
      <p:sp>
        <p:nvSpPr>
          <p:cNvPr id="5" name="TextBox 4"/>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6">
    <p:bg>
      <p:bgPr>
        <a:solidFill>
          <a:srgbClr val="6D2E46"/>
        </a:solidFill>
        <a:effectLst/>
      </p:bgPr>
    </p:bg>
    <p:spTree>
      <p:nvGrpSpPr>
        <p:cNvPr id="1" name=""/>
        <p:cNvGrpSpPr/>
        <p:nvPr/>
      </p:nvGrpSpPr>
      <p:grpSpPr>
        <a:xfrm>
          <a:off x="0" y="0"/>
          <a:ext cx="0" cy="0"/>
          <a:chOff x="0" y="0"/>
          <a:chExt cx="0" cy="0"/>
        </a:xfrm>
      </p:grpSpPr>
      <p:sp>
        <p:nvSpPr>
          <p:cNvPr id="2" name="Text 0"/>
          <p:cNvSpPr txBox="1"/>
          <p:nvPr/>
        </p:nvSpPr>
        <p:spPr>
          <a:xfrm>
            <a:off x="548640" y="1097280"/>
            <a:ext cx="8046720" cy="457200"/>
          </a:xfrm>
          <a:prstGeom prst="rect">
            <a:avLst/>
          </a:prstGeom>
          <a:noFill/>
          <a:ln/>
        </p:spPr>
        <p:txBody>
          <a:bodyPr wrap="square" rtlCol="0" anchor="ctr"/>
          <a:lstStyle/>
          <a:p>
            <a:pPr marL="0" indent="0">
              <a:buNone/>
            </a:pPr>
            <a:r>
              <a:rPr lang="en-US" sz="1400" b="1" dirty="0">
                <a:solidFill>
                  <a:srgbClr val="D4A0B0"/>
                </a:solidFill>
                <a:latin typeface="Calibri" pitchFamily="34" charset="0"/>
                <a:ea typeface="Calibri" pitchFamily="34" charset="-122"/>
                <a:cs typeface="Calibri" pitchFamily="34" charset="-120"/>
              </a:rPr>
              <a:t>SECTION 2</a:t>
            </a:r>
            <a:endParaRPr lang="en-US" sz="1400" dirty="0"/>
          </a:p>
        </p:txBody>
      </p:sp>
      <p:sp>
        <p:nvSpPr>
          <p:cNvPr id="3" name="Text 1"/>
          <p:cNvSpPr txBox="1"/>
          <p:nvPr/>
        </p:nvSpPr>
        <p:spPr>
          <a:xfrm>
            <a:off x="548640" y="1645920"/>
            <a:ext cx="8046720" cy="1371600"/>
          </a:xfrm>
          <a:prstGeom prst="rect">
            <a:avLst/>
          </a:prstGeom>
          <a:noFill/>
          <a:ln/>
        </p:spPr>
        <p:txBody>
          <a:bodyPr wrap="square"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The Literature Review</a:t>
            </a:r>
            <a:endParaRPr lang="en-US" sz="3200" dirty="0"/>
          </a:p>
          <a:p>
            <a:pPr marL="0" indent="0">
              <a:buNone/>
            </a:pPr>
            <a:r>
              <a:rPr lang="en-US" sz="3200" b="1" dirty="0">
                <a:solidFill>
                  <a:srgbClr val="FFFFFF"/>
                </a:solidFill>
                <a:latin typeface="Georgia" pitchFamily="34" charset="0"/>
                <a:ea typeface="Georgia" pitchFamily="34" charset="-122"/>
                <a:cs typeface="Georgia" pitchFamily="34" charset="-120"/>
              </a:rPr>
              <a:t>in a Pilot Study</a:t>
            </a:r>
            <a:endParaRPr lang="en-US" sz="3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What Makes a Pilot Study LR Different?</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50292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A pilot study tests and refines your research approach before the full study. The literature review must establish the scholarly foundation — but in a focused, purposeful way.</a:t>
            </a:r>
            <a:endParaRPr lang="en-US" sz="1300" dirty="0"/>
          </a:p>
        </p:txBody>
      </p:sp>
      <p:sp>
        <p:nvSpPr>
          <p:cNvPr id="5" name="Text 3"/>
          <p:cNvSpPr txBox="1"/>
          <p:nvPr/>
        </p:nvSpPr>
        <p:spPr>
          <a:xfrm>
            <a:off x="548640" y="155448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Focused, not exhaustive</a:t>
            </a:r>
            <a:endParaRPr lang="en-US" sz="1300" dirty="0"/>
          </a:p>
        </p:txBody>
      </p:sp>
      <p:sp>
        <p:nvSpPr>
          <p:cNvPr id="6" name="Text 4"/>
          <p:cNvSpPr txBox="1"/>
          <p:nvPr/>
        </p:nvSpPr>
        <p:spPr>
          <a:xfrm>
            <a:off x="548640" y="1874520"/>
            <a:ext cx="8046720" cy="5029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Review enough literature to establish context and identify the gap — not a comprehensive thesis chapter. Depth on key themes, not breadth across the entire field.</a:t>
            </a:r>
            <a:endParaRPr lang="en-US" sz="1300" dirty="0"/>
          </a:p>
        </p:txBody>
      </p:sp>
      <p:sp>
        <p:nvSpPr>
          <p:cNvPr id="7" name="Text 5"/>
          <p:cNvSpPr txBox="1"/>
          <p:nvPr/>
        </p:nvSpPr>
        <p:spPr>
          <a:xfrm>
            <a:off x="548640" y="246888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Methodologically aware</a:t>
            </a:r>
            <a:endParaRPr lang="en-US" sz="1300" dirty="0"/>
          </a:p>
        </p:txBody>
      </p:sp>
      <p:sp>
        <p:nvSpPr>
          <p:cNvPr id="8" name="Text 6"/>
          <p:cNvSpPr txBox="1"/>
          <p:nvPr/>
        </p:nvSpPr>
        <p:spPr>
          <a:xfrm>
            <a:off x="548640" y="2788920"/>
            <a:ext cx="8046720" cy="5029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The review must discuss how others have studied this phenomenon and why their methods inform your pilot design choices. For an interpretivist pilot study, this means justifying why qualitative, meaning-focused approaches are appropriate given the nature of your research questions.</a:t>
            </a:r>
            <a:endParaRPr lang="en-US" sz="1300" dirty="0"/>
          </a:p>
        </p:txBody>
      </p:sp>
      <p:sp>
        <p:nvSpPr>
          <p:cNvPr id="9" name="Text 7"/>
          <p:cNvSpPr txBox="1"/>
          <p:nvPr/>
        </p:nvSpPr>
        <p:spPr>
          <a:xfrm>
            <a:off x="548640" y="338328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Forward-looking</a:t>
            </a:r>
            <a:endParaRPr lang="en-US" sz="1300" dirty="0"/>
          </a:p>
        </p:txBody>
      </p:sp>
      <p:sp>
        <p:nvSpPr>
          <p:cNvPr id="10" name="Text 8"/>
          <p:cNvSpPr txBox="1"/>
          <p:nvPr/>
        </p:nvSpPr>
        <p:spPr>
          <a:xfrm>
            <a:off x="548640" y="3703320"/>
            <a:ext cx="8046720" cy="50292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Unlike a thesis LR which stands complete, a pilot LR acknowledges it will be expanded. It signals direction for the full study.</a:t>
            </a:r>
            <a:endParaRPr lang="en-US" sz="13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The Dual Role of Any Literature Review</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45720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These roles apply to all literature reviews, whether in a pilot study, thesis, or journal article. In a pilot study, both roles must be fulfilled within a much tighter word count.</a:t>
            </a:r>
            <a:endParaRPr lang="en-US" sz="1300" dirty="0"/>
          </a:p>
        </p:txBody>
      </p:sp>
      <p:sp>
        <p:nvSpPr>
          <p:cNvPr id="5" name="Text 3"/>
          <p:cNvSpPr txBox="1"/>
          <p:nvPr/>
        </p:nvSpPr>
        <p:spPr>
          <a:xfrm>
            <a:off x="548640" y="1508760"/>
            <a:ext cx="8046720" cy="32004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Role 1: Establishing Scholarly Context</a:t>
            </a:r>
            <a:endParaRPr lang="en-US" sz="1400" dirty="0"/>
          </a:p>
        </p:txBody>
      </p:sp>
      <p:sp>
        <p:nvSpPr>
          <p:cNvPr id="6" name="Text 4"/>
          <p:cNvSpPr txBox="1"/>
          <p:nvPr/>
        </p:nvSpPr>
        <p:spPr>
          <a:xfrm>
            <a:off x="548640" y="1828800"/>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What is the broader phenomenon or problem?</a:t>
            </a:r>
            <a:endParaRPr lang="en-US" sz="1300" dirty="0"/>
          </a:p>
        </p:txBody>
      </p:sp>
      <p:sp>
        <p:nvSpPr>
          <p:cNvPr id="7" name="Text 5"/>
          <p:cNvSpPr txBox="1"/>
          <p:nvPr/>
        </p:nvSpPr>
        <p:spPr>
          <a:xfrm>
            <a:off x="548640" y="2084832"/>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What key theories frame this area?</a:t>
            </a:r>
            <a:endParaRPr lang="en-US" sz="1300" dirty="0"/>
          </a:p>
        </p:txBody>
      </p:sp>
      <p:sp>
        <p:nvSpPr>
          <p:cNvPr id="8" name="Text 6"/>
          <p:cNvSpPr txBox="1"/>
          <p:nvPr/>
        </p:nvSpPr>
        <p:spPr>
          <a:xfrm>
            <a:off x="548640" y="2340864"/>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What do we already know from prior research?</a:t>
            </a:r>
            <a:endParaRPr lang="en-US" sz="1300" dirty="0"/>
          </a:p>
        </p:txBody>
      </p:sp>
      <p:sp>
        <p:nvSpPr>
          <p:cNvPr id="9" name="Text 7"/>
          <p:cNvSpPr txBox="1"/>
          <p:nvPr/>
        </p:nvSpPr>
        <p:spPr>
          <a:xfrm>
            <a:off x="548640" y="2596896"/>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What are the contested or unresolved areas?</a:t>
            </a:r>
            <a:endParaRPr lang="en-US" sz="1300" dirty="0"/>
          </a:p>
        </p:txBody>
      </p:sp>
      <p:sp>
        <p:nvSpPr>
          <p:cNvPr id="10" name="Text 8"/>
          <p:cNvSpPr txBox="1"/>
          <p:nvPr/>
        </p:nvSpPr>
        <p:spPr>
          <a:xfrm>
            <a:off x="548640" y="2852928"/>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Where is the specific gap your study addresses?</a:t>
            </a:r>
            <a:endParaRPr lang="en-US" sz="1300" dirty="0"/>
          </a:p>
        </p:txBody>
      </p:sp>
      <p:sp>
        <p:nvSpPr>
          <p:cNvPr id="11" name="Text 9"/>
          <p:cNvSpPr txBox="1"/>
          <p:nvPr/>
        </p:nvSpPr>
        <p:spPr>
          <a:xfrm>
            <a:off x="548640" y="3246120"/>
            <a:ext cx="8046720" cy="32004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Role 2: Justifying the Research Approach</a:t>
            </a:r>
            <a:endParaRPr lang="en-US" sz="1400" dirty="0"/>
          </a:p>
        </p:txBody>
      </p:sp>
      <p:sp>
        <p:nvSpPr>
          <p:cNvPr id="12" name="Text 10"/>
          <p:cNvSpPr txBox="1"/>
          <p:nvPr/>
        </p:nvSpPr>
        <p:spPr>
          <a:xfrm>
            <a:off x="548640" y="3566160"/>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How have others studied this phenomenon?</a:t>
            </a:r>
            <a:endParaRPr lang="en-US" sz="1300" dirty="0"/>
          </a:p>
        </p:txBody>
      </p:sp>
      <p:sp>
        <p:nvSpPr>
          <p:cNvPr id="13" name="Text 11"/>
          <p:cNvSpPr txBox="1"/>
          <p:nvPr/>
        </p:nvSpPr>
        <p:spPr>
          <a:xfrm>
            <a:off x="548640" y="3822192"/>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What methods have been used and why?</a:t>
            </a:r>
            <a:endParaRPr lang="en-US" sz="1300" dirty="0"/>
          </a:p>
        </p:txBody>
      </p:sp>
      <p:sp>
        <p:nvSpPr>
          <p:cNvPr id="14" name="Text 12"/>
          <p:cNvSpPr txBox="1"/>
          <p:nvPr/>
        </p:nvSpPr>
        <p:spPr>
          <a:xfrm>
            <a:off x="548640" y="4078224"/>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What are the limitations of existing approaches?</a:t>
            </a:r>
            <a:endParaRPr lang="en-US" sz="1300" dirty="0"/>
          </a:p>
        </p:txBody>
      </p:sp>
      <p:sp>
        <p:nvSpPr>
          <p:cNvPr id="15" name="Text 13"/>
          <p:cNvSpPr txBox="1"/>
          <p:nvPr/>
        </p:nvSpPr>
        <p:spPr>
          <a:xfrm>
            <a:off x="548640" y="4334256"/>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Why is a qualitative approach appropriate here?</a:t>
            </a:r>
            <a:endParaRPr lang="en-US" sz="1300" dirty="0"/>
          </a:p>
        </p:txBody>
      </p:sp>
      <p:sp>
        <p:nvSpPr>
          <p:cNvPr id="16" name="Text 14"/>
          <p:cNvSpPr txBox="1"/>
          <p:nvPr/>
        </p:nvSpPr>
        <p:spPr>
          <a:xfrm>
            <a:off x="548640" y="4480560"/>
            <a:ext cx="8046720" cy="2286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In a pilot specifically: what needs to be tested before the full study?</a:t>
            </a:r>
            <a:endParaRPr lang="en-US" sz="13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What Belongs IN the Literature Review?</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320040"/>
          </a:xfrm>
          <a:prstGeom prst="rect">
            <a:avLst/>
          </a:prstGeom>
          <a:noFill/>
          <a:ln/>
        </p:spPr>
        <p:txBody>
          <a:bodyPr wrap="square" rtlCol="0" anchor="t">
            <a:spAutoFit/>
          </a:bodyPr>
          <a:lstStyle/>
          <a:p>
            <a:pPr marL="0" indent="0">
              <a:buNone/>
            </a:pPr>
            <a:r>
              <a:rPr lang="en-US" sz="1400" b="1" dirty="0">
                <a:solidFill>
                  <a:srgbClr val="333333"/>
                </a:solidFill>
                <a:latin typeface="Calibri" pitchFamily="34" charset="0"/>
                <a:ea typeface="Calibri" pitchFamily="34" charset="-122"/>
                <a:cs typeface="Calibri" pitchFamily="34" charset="-120"/>
              </a:rPr>
              <a:t>With only 2,500 words in your pilot study article, every sentence must earn its place.</a:t>
            </a:r>
            <a:endParaRPr lang="en-US" sz="1300" dirty="0"/>
          </a:p>
        </p:txBody>
      </p:sp>
      <p:sp>
        <p:nvSpPr>
          <p:cNvPr id="5" name="Text 3"/>
          <p:cNvSpPr txBox="1"/>
          <p:nvPr/>
        </p:nvSpPr>
        <p:spPr>
          <a:xfrm>
            <a:off x="548640" y="1371600"/>
            <a:ext cx="8046720" cy="320040"/>
          </a:xfrm>
          <a:prstGeom prst="rect">
            <a:avLst/>
          </a:prstGeom>
          <a:noFill/>
          <a:ln/>
        </p:spPr>
        <p:txBody>
          <a:bodyPr wrap="square" rtlCol="0" anchor="t">
            <a:spAutoFit/>
          </a:bodyPr>
          <a:lstStyle/>
          <a:p>
            <a:pPr marL="0" indent="0">
              <a:buNone/>
            </a:pPr>
            <a:r>
              <a:rPr lang="en-US" sz="1400" b="1" dirty="0">
                <a:solidFill>
                  <a:srgbClr val="2E7D32"/>
                </a:solidFill>
                <a:latin typeface="Calibri" pitchFamily="34" charset="0"/>
                <a:ea typeface="Calibri" pitchFamily="34" charset="-122"/>
                <a:cs typeface="Calibri" pitchFamily="34" charset="-120"/>
              </a:rPr>
              <a:t>IN the Literature Review:</a:t>
            </a:r>
            <a:endParaRPr lang="en-US" sz="1300" dirty="0"/>
          </a:p>
        </p:txBody>
      </p:sp>
      <p:sp>
        <p:nvSpPr>
          <p:cNvPr id="6" name="Text 4"/>
          <p:cNvSpPr txBox="1"/>
          <p:nvPr/>
        </p:nvSpPr>
        <p:spPr>
          <a:xfrm>
            <a:off x="548640" y="1691640"/>
            <a:ext cx="8046720" cy="274320"/>
          </a:xfrm>
          <a:prstGeom prst="rect">
            <a:avLst/>
          </a:prstGeom>
          <a:noFill/>
          <a:ln/>
        </p:spPr>
        <p:txBody>
          <a:bodyPr wrap="square" rtlCol="0" anchor="t">
            <a:spAutoFit/>
          </a:bodyPr>
          <a:lstStyle/>
          <a:p>
            <a:pPr marL="0" indent="0">
              <a:buNone/>
            </a:pPr>
            <a:r>
              <a:rPr lang="en-US" sz="1400" dirty="0">
                <a:solidFill>
                  <a:srgbClr val="2E7D32"/>
                </a:solidFill>
                <a:latin typeface="Calibri" pitchFamily="34" charset="0"/>
                <a:ea typeface="Calibri" pitchFamily="34" charset="-122"/>
                <a:cs typeface="Calibri" pitchFamily="34" charset="-120"/>
              </a:rPr>
              <a:t>✓  Theoretical and conceptual context for your study</a:t>
            </a:r>
            <a:endParaRPr lang="en-US" sz="1300" dirty="0"/>
          </a:p>
        </p:txBody>
      </p:sp>
      <p:sp>
        <p:nvSpPr>
          <p:cNvPr id="7" name="Text 5"/>
          <p:cNvSpPr txBox="1"/>
          <p:nvPr/>
        </p:nvSpPr>
        <p:spPr>
          <a:xfrm>
            <a:off x="548640" y="1993392"/>
            <a:ext cx="8046720" cy="274320"/>
          </a:xfrm>
          <a:prstGeom prst="rect">
            <a:avLst/>
          </a:prstGeom>
          <a:noFill/>
          <a:ln/>
        </p:spPr>
        <p:txBody>
          <a:bodyPr wrap="square" rtlCol="0" anchor="t">
            <a:spAutoFit/>
          </a:bodyPr>
          <a:lstStyle/>
          <a:p>
            <a:pPr marL="0" indent="0">
              <a:buNone/>
            </a:pPr>
            <a:r>
              <a:rPr lang="en-US" sz="1400" dirty="0">
                <a:solidFill>
                  <a:srgbClr val="2E7D32"/>
                </a:solidFill>
                <a:latin typeface="Calibri" pitchFamily="34" charset="0"/>
                <a:ea typeface="Calibri" pitchFamily="34" charset="-122"/>
                <a:cs typeface="Calibri" pitchFamily="34" charset="-120"/>
              </a:rPr>
              <a:t>✓  Critical analysis of key literature related to your research questions</a:t>
            </a:r>
            <a:endParaRPr lang="en-US" sz="1300" dirty="0"/>
          </a:p>
        </p:txBody>
      </p:sp>
      <p:sp>
        <p:nvSpPr>
          <p:cNvPr id="8" name="Text 6"/>
          <p:cNvSpPr txBox="1"/>
          <p:nvPr/>
        </p:nvSpPr>
        <p:spPr>
          <a:xfrm>
            <a:off x="548640" y="2295144"/>
            <a:ext cx="8046720" cy="274320"/>
          </a:xfrm>
          <a:prstGeom prst="rect">
            <a:avLst/>
          </a:prstGeom>
          <a:noFill/>
          <a:ln/>
        </p:spPr>
        <p:txBody>
          <a:bodyPr wrap="square" rtlCol="0" anchor="t">
            <a:spAutoFit/>
          </a:bodyPr>
          <a:lstStyle/>
          <a:p>
            <a:pPr marL="0" indent="0">
              <a:buNone/>
            </a:pPr>
            <a:r>
              <a:rPr lang="en-US" sz="1400" dirty="0">
                <a:solidFill>
                  <a:srgbClr val="2E7D32"/>
                </a:solidFill>
                <a:latin typeface="Calibri" pitchFamily="34" charset="0"/>
                <a:ea typeface="Calibri" pitchFamily="34" charset="-122"/>
                <a:cs typeface="Calibri" pitchFamily="34" charset="-120"/>
              </a:rPr>
              <a:t>✓  Identification of the gap or problem your study addresses</a:t>
            </a:r>
            <a:endParaRPr lang="en-US" sz="1300" dirty="0"/>
          </a:p>
        </p:txBody>
      </p:sp>
      <p:sp>
        <p:nvSpPr>
          <p:cNvPr id="9" name="Text 7"/>
          <p:cNvSpPr txBox="1"/>
          <p:nvPr/>
        </p:nvSpPr>
        <p:spPr>
          <a:xfrm>
            <a:off x="548640" y="2596896"/>
            <a:ext cx="8046720" cy="274320"/>
          </a:xfrm>
          <a:prstGeom prst="rect">
            <a:avLst/>
          </a:prstGeom>
          <a:noFill/>
          <a:ln/>
        </p:spPr>
        <p:txBody>
          <a:bodyPr wrap="square" rtlCol="0" anchor="t">
            <a:spAutoFit/>
          </a:bodyPr>
          <a:lstStyle/>
          <a:p>
            <a:pPr marL="0" indent="0">
              <a:buNone/>
            </a:pPr>
            <a:r>
              <a:rPr lang="en-US" sz="1400" dirty="0">
                <a:solidFill>
                  <a:srgbClr val="2E7D32"/>
                </a:solidFill>
                <a:latin typeface="Calibri" pitchFamily="34" charset="0"/>
                <a:ea typeface="Calibri" pitchFamily="34" charset="-122"/>
                <a:cs typeface="Calibri" pitchFamily="34" charset="-120"/>
              </a:rPr>
              <a:t>✓  Discussion of how existing research informs your approach</a:t>
            </a:r>
            <a:endParaRPr lang="en-US" sz="1300" dirty="0"/>
          </a:p>
        </p:txBody>
      </p:sp>
      <p:sp>
        <p:nvSpPr>
          <p:cNvPr id="10" name="Text 8"/>
          <p:cNvSpPr txBox="1"/>
          <p:nvPr/>
        </p:nvSpPr>
        <p:spPr>
          <a:xfrm>
            <a:off x="548640" y="2898648"/>
            <a:ext cx="8046720" cy="274320"/>
          </a:xfrm>
          <a:prstGeom prst="rect">
            <a:avLst/>
          </a:prstGeom>
          <a:noFill/>
          <a:ln/>
        </p:spPr>
        <p:txBody>
          <a:bodyPr wrap="square" rtlCol="0" anchor="t">
            <a:spAutoFit/>
          </a:bodyPr>
          <a:lstStyle/>
          <a:p>
            <a:pPr marL="0" indent="0">
              <a:buNone/>
            </a:pPr>
            <a:r>
              <a:rPr lang="en-US" sz="1400" dirty="0">
                <a:solidFill>
                  <a:srgbClr val="2E7D32"/>
                </a:solidFill>
                <a:latin typeface="Calibri" pitchFamily="34" charset="0"/>
                <a:ea typeface="Calibri" pitchFamily="34" charset="-122"/>
                <a:cs typeface="Calibri" pitchFamily="34" charset="-120"/>
              </a:rPr>
              <a:t>✓  Your theoretical framework (selected theories) and conceptual framework (your synthesising argument)</a:t>
            </a:r>
            <a:endParaRPr lang="en-US" sz="1300" dirty="0"/>
          </a:p>
        </p:txBody>
      </p:sp>
      <p:sp>
        <p:nvSpPr>
          <p:cNvPr id="11" name="Text 9"/>
          <p:cNvSpPr txBox="1"/>
          <p:nvPr/>
        </p:nvSpPr>
        <p:spPr>
          <a:xfrm>
            <a:off x="548640" y="3291840"/>
            <a:ext cx="8046720" cy="320040"/>
          </a:xfrm>
          <a:prstGeom prst="rect">
            <a:avLst/>
          </a:prstGeom>
          <a:noFill/>
          <a:ln/>
        </p:spPr>
        <p:txBody>
          <a:bodyPr wrap="square" rtlCol="0" anchor="t">
            <a:spAutoFit/>
          </a:bodyPr>
          <a:lstStyle/>
          <a:p>
            <a:pPr marL="0" indent="0">
              <a:buNone/>
            </a:pPr>
            <a:r>
              <a:rPr lang="en-US" sz="1400" b="1" dirty="0">
                <a:solidFill>
                  <a:srgbClr val="E65100"/>
                </a:solidFill>
                <a:latin typeface="Calibri" pitchFamily="34" charset="0"/>
                <a:ea typeface="Calibri" pitchFamily="34" charset="-122"/>
                <a:cs typeface="Calibri" pitchFamily="34" charset="-120"/>
              </a:rPr>
              <a:t>NOT in the Literature Review:</a:t>
            </a:r>
            <a:endParaRPr lang="en-US" sz="1300" dirty="0"/>
          </a:p>
        </p:txBody>
      </p:sp>
      <p:sp>
        <p:nvSpPr>
          <p:cNvPr id="12" name="Text 10"/>
          <p:cNvSpPr txBox="1"/>
          <p:nvPr/>
        </p:nvSpPr>
        <p:spPr>
          <a:xfrm>
            <a:off x="548640" y="3611880"/>
            <a:ext cx="8046720" cy="274320"/>
          </a:xfrm>
          <a:prstGeom prst="rect">
            <a:avLst/>
          </a:prstGeom>
          <a:noFill/>
          <a:ln/>
        </p:spPr>
        <p:txBody>
          <a:bodyPr wrap="square" rtlCol="0" anchor="t">
            <a:spAutoFit/>
          </a:bodyPr>
          <a:lstStyle/>
          <a:p>
            <a:pPr marL="0" indent="0">
              <a:buNone/>
            </a:pPr>
            <a:r>
              <a:rPr lang="en-US" sz="1400" dirty="0">
                <a:solidFill>
                  <a:srgbClr val="E65100"/>
                </a:solidFill>
                <a:latin typeface="Calibri" pitchFamily="34" charset="0"/>
                <a:ea typeface="Calibri" pitchFamily="34" charset="-122"/>
                <a:cs typeface="Calibri" pitchFamily="34" charset="-120"/>
              </a:rPr>
              <a:t>✗  Detailed methodological procedures → belongs in Methodology</a:t>
            </a:r>
            <a:endParaRPr lang="en-US" sz="1300" dirty="0"/>
          </a:p>
        </p:txBody>
      </p:sp>
      <p:sp>
        <p:nvSpPr>
          <p:cNvPr id="13" name="Text 11"/>
          <p:cNvSpPr txBox="1"/>
          <p:nvPr/>
        </p:nvSpPr>
        <p:spPr>
          <a:xfrm>
            <a:off x="548640" y="3913632"/>
            <a:ext cx="8046720" cy="274320"/>
          </a:xfrm>
          <a:prstGeom prst="rect">
            <a:avLst/>
          </a:prstGeom>
          <a:noFill/>
          <a:ln/>
        </p:spPr>
        <p:txBody>
          <a:bodyPr wrap="square" rtlCol="0" anchor="t">
            <a:spAutoFit/>
          </a:bodyPr>
          <a:lstStyle/>
          <a:p>
            <a:pPr marL="0" indent="0">
              <a:buNone/>
            </a:pPr>
            <a:r>
              <a:rPr lang="en-US" sz="1400" dirty="0">
                <a:solidFill>
                  <a:srgbClr val="E65100"/>
                </a:solidFill>
                <a:latin typeface="Calibri" pitchFamily="34" charset="0"/>
                <a:ea typeface="Calibri" pitchFamily="34" charset="-122"/>
                <a:cs typeface="Calibri" pitchFamily="34" charset="-120"/>
              </a:rPr>
              <a:t>✗  Your findings or data → belongs in Findings</a:t>
            </a:r>
            <a:endParaRPr lang="en-US" sz="1300" dirty="0"/>
          </a:p>
        </p:txBody>
      </p:sp>
      <p:sp>
        <p:nvSpPr>
          <p:cNvPr id="14" name="Text 12"/>
          <p:cNvSpPr txBox="1"/>
          <p:nvPr/>
        </p:nvSpPr>
        <p:spPr>
          <a:xfrm>
            <a:off x="548640" y="4215384"/>
            <a:ext cx="8046720" cy="274320"/>
          </a:xfrm>
          <a:prstGeom prst="rect">
            <a:avLst/>
          </a:prstGeom>
          <a:noFill/>
          <a:ln/>
        </p:spPr>
        <p:txBody>
          <a:bodyPr wrap="square" rtlCol="0" anchor="t">
            <a:spAutoFit/>
          </a:bodyPr>
          <a:lstStyle/>
          <a:p>
            <a:pPr marL="0" indent="0">
              <a:buNone/>
            </a:pPr>
            <a:r>
              <a:rPr lang="en-US" sz="1400" dirty="0">
                <a:solidFill>
                  <a:srgbClr val="E65100"/>
                </a:solidFill>
                <a:latin typeface="Calibri" pitchFamily="34" charset="0"/>
                <a:ea typeface="Calibri" pitchFamily="34" charset="-122"/>
                <a:cs typeface="Calibri" pitchFamily="34" charset="-120"/>
              </a:rPr>
              <a:t>✗  Personal reflections → belongs in Reflections section</a:t>
            </a:r>
            <a:endParaRPr lang="en-US" sz="13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'Conceptual Territory and Context': What It Means</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45720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The assessment specification describes the LR as covering 'Conceptual territory and context'. Here is what those terms mean:</a:t>
            </a:r>
            <a:endParaRPr lang="en-US" sz="1300" dirty="0"/>
          </a:p>
        </p:txBody>
      </p:sp>
      <p:sp>
        <p:nvSpPr>
          <p:cNvPr id="5" name="Text 3"/>
          <p:cNvSpPr txBox="1"/>
          <p:nvPr/>
        </p:nvSpPr>
        <p:spPr>
          <a:xfrm>
            <a:off x="548640" y="1463040"/>
            <a:ext cx="2286000" cy="9144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Conceptual Territory</a:t>
            </a:r>
            <a:endParaRPr lang="en-US" sz="1300" dirty="0"/>
          </a:p>
        </p:txBody>
      </p:sp>
      <p:sp>
        <p:nvSpPr>
          <p:cNvPr id="6" name="Text 4"/>
          <p:cNvSpPr txBox="1"/>
          <p:nvPr/>
        </p:nvSpPr>
        <p:spPr>
          <a:xfrm>
            <a:off x="2926080" y="1463040"/>
            <a:ext cx="5669280" cy="9144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The theoretical landscape: key concepts, theories, frameworks, and models that define the intellectual space of your study. This includes the theories you review (Component 1), your theoretical framework (Component 2), and your conceptual framework (Component 3) — all nested within the LR.</a:t>
            </a:r>
            <a:endParaRPr lang="en-US" sz="1300" dirty="0"/>
          </a:p>
        </p:txBody>
      </p:sp>
      <p:sp>
        <p:nvSpPr>
          <p:cNvPr id="7" name="Text 5"/>
          <p:cNvSpPr txBox="1"/>
          <p:nvPr/>
        </p:nvSpPr>
        <p:spPr>
          <a:xfrm>
            <a:off x="548640" y="2468880"/>
            <a:ext cx="2286000" cy="9144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Context</a:t>
            </a:r>
            <a:endParaRPr lang="en-US" sz="1300" dirty="0"/>
          </a:p>
        </p:txBody>
      </p:sp>
      <p:sp>
        <p:nvSpPr>
          <p:cNvPr id="8" name="Text 6"/>
          <p:cNvSpPr txBox="1"/>
          <p:nvPr/>
        </p:nvSpPr>
        <p:spPr>
          <a:xfrm>
            <a:off x="2926080" y="2468880"/>
            <a:ext cx="5669280" cy="9144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The situational background: the industry, sector, country, or conditions within which your research takes place.</a:t>
            </a:r>
            <a:endParaRPr lang="en-US" sz="1300" dirty="0"/>
          </a:p>
        </p:txBody>
      </p:sp>
      <p:sp>
        <p:nvSpPr>
          <p:cNvPr id="9" name="Text 7"/>
          <p:cNvSpPr txBox="1"/>
          <p:nvPr/>
        </p:nvSpPr>
        <p:spPr>
          <a:xfrm>
            <a:off x="548640" y="3474720"/>
            <a:ext cx="2286000" cy="91440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Together They...</a:t>
            </a:r>
            <a:endParaRPr lang="en-US" sz="1300" dirty="0"/>
          </a:p>
        </p:txBody>
      </p:sp>
      <p:sp>
        <p:nvSpPr>
          <p:cNvPr id="10" name="Text 8"/>
          <p:cNvSpPr txBox="1"/>
          <p:nvPr/>
        </p:nvSpPr>
        <p:spPr>
          <a:xfrm>
            <a:off x="2926080" y="3474720"/>
            <a:ext cx="5669280" cy="9144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Create a focused scholarly map. As Rocco and Plakhotnik (2009) argue, the literature must connect the problem statement to the purpose, the methodology, and the discussion — it is the thread running through the entire manuscript.</a:t>
            </a:r>
            <a:endParaRPr lang="en-US" sz="13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400" b="1" i="0">
                <a:solidFill>
                  <a:srgbClr val="6D2E46"/>
                </a:solidFill>
                <a:latin typeface="Calibri"/>
                <a:ea typeface="Calibri"/>
                <a:cs typeface="Calibri"/>
              </a:rPr>
              <a:t>Engaging with the Literature: Source Quality</a:t>
            </a:r>
          </a:p>
        </p:txBody>
      </p:sp>
      <p:sp>
        <p:nvSpPr>
          <p:cNvPr id="3" name="TextBox 2"/>
          <p:cNvSpPr txBox="1"/>
          <p:nvPr/>
        </p:nvSpPr>
        <p:spPr>
          <a:xfrm>
            <a:off x="548640" y="820000"/>
            <a:ext cx="8046720" cy="400000"/>
          </a:xfrm>
          <a:prstGeom prst="rect">
            <a:avLst/>
          </a:prstGeom>
          <a:noFill/>
        </p:spPr>
        <p:txBody>
          <a:bodyPr wrap="square" rtlCol="0">
            <a:spAutoFit/>
          </a:bodyPr>
          <a:lstStyle/>
          <a:p>
            <a:pPr algn="l"/>
            <a:r>
              <a:rPr sz="1400" b="0" i="1">
                <a:solidFill>
                  <a:srgbClr val="555555"/>
                </a:solidFill>
                <a:latin typeface="Calibri"/>
                <a:ea typeface="Calibri"/>
                <a:cs typeface="Calibri"/>
              </a:rPr>
              <a:t>Doctoral writing is distinguished not by the quantity of sources but by their quality, currency, and purposeful use. Every source cited in your LR should earn its place by advancing your argument.</a:t>
            </a:r>
          </a:p>
        </p:txBody>
      </p:sp>
      <p:sp>
        <p:nvSpPr>
          <p:cNvPr id="4" name="TextBox 3"/>
          <p:cNvSpPr txBox="1"/>
          <p:nvPr/>
        </p:nvSpPr>
        <p:spPr>
          <a:xfrm>
            <a:off x="548640" y="1360000"/>
            <a:ext cx="1800000" cy="400000"/>
          </a:xfrm>
          <a:prstGeom prst="rect">
            <a:avLst/>
          </a:prstGeom>
          <a:noFill/>
        </p:spPr>
        <p:txBody>
          <a:bodyPr wrap="square" rtlCol="0">
            <a:spAutoFit/>
          </a:bodyPr>
          <a:lstStyle/>
          <a:p>
            <a:pPr algn="l"/>
            <a:r>
              <a:rPr sz="1200" b="1" i="0">
                <a:solidFill>
                  <a:srgbClr val="6D2E46"/>
                </a:solidFill>
                <a:latin typeface="Calibri"/>
                <a:ea typeface="Calibri"/>
                <a:cs typeface="Calibri"/>
              </a:rPr>
              <a:t>Peer-reviewed journal articles</a:t>
            </a:r>
          </a:p>
        </p:txBody>
      </p:sp>
      <p:sp>
        <p:nvSpPr>
          <p:cNvPr id="5" name="TextBox 4"/>
          <p:cNvSpPr txBox="1"/>
          <p:nvPr/>
        </p:nvSpPr>
        <p:spPr>
          <a:xfrm>
            <a:off x="2408640" y="1360000"/>
            <a:ext cx="900000" cy="400000"/>
          </a:xfrm>
          <a:prstGeom prst="rect">
            <a:avLst/>
          </a:prstGeom>
          <a:noFill/>
        </p:spPr>
        <p:txBody>
          <a:bodyPr wrap="square" rtlCol="0">
            <a:spAutoFit/>
          </a:bodyPr>
          <a:lstStyle/>
          <a:p>
            <a:pPr algn="l"/>
            <a:r>
              <a:rPr sz="1200" b="0" i="0">
                <a:solidFill>
                  <a:srgbClr val="333333"/>
                </a:solidFill>
                <a:latin typeface="Calibri"/>
                <a:ea typeface="Calibri"/>
                <a:cs typeface="Calibri"/>
              </a:rPr>
              <a:t>Essential</a:t>
            </a:r>
          </a:p>
        </p:txBody>
      </p:sp>
      <p:sp>
        <p:nvSpPr>
          <p:cNvPr id="6" name="TextBox 5"/>
          <p:cNvSpPr txBox="1"/>
          <p:nvPr/>
        </p:nvSpPr>
        <p:spPr>
          <a:xfrm>
            <a:off x="3368640" y="1360000"/>
            <a:ext cx="522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The backbone of your review. Prioritise recent work (last 10 years) unless citing seminal texts.</a:t>
            </a:r>
          </a:p>
        </p:txBody>
      </p:sp>
      <p:sp>
        <p:nvSpPr>
          <p:cNvPr id="7" name="TextBox 6"/>
          <p:cNvSpPr txBox="1"/>
          <p:nvPr/>
        </p:nvSpPr>
        <p:spPr>
          <a:xfrm>
            <a:off x="548640" y="1880000"/>
            <a:ext cx="1800000" cy="400000"/>
          </a:xfrm>
          <a:prstGeom prst="rect">
            <a:avLst/>
          </a:prstGeom>
          <a:noFill/>
        </p:spPr>
        <p:txBody>
          <a:bodyPr wrap="square" rtlCol="0">
            <a:spAutoFit/>
          </a:bodyPr>
          <a:lstStyle/>
          <a:p>
            <a:pPr algn="l"/>
            <a:r>
              <a:rPr sz="1200" b="1" i="0">
                <a:solidFill>
                  <a:srgbClr val="6D2E46"/>
                </a:solidFill>
                <a:latin typeface="Calibri"/>
                <a:ea typeface="Calibri"/>
                <a:cs typeface="Calibri"/>
              </a:rPr>
              <a:t>Seminal foundational texts</a:t>
            </a:r>
          </a:p>
        </p:txBody>
      </p:sp>
      <p:sp>
        <p:nvSpPr>
          <p:cNvPr id="8" name="TextBox 7"/>
          <p:cNvSpPr txBox="1"/>
          <p:nvPr/>
        </p:nvSpPr>
        <p:spPr>
          <a:xfrm>
            <a:off x="2408640" y="1880000"/>
            <a:ext cx="900000" cy="400000"/>
          </a:xfrm>
          <a:prstGeom prst="rect">
            <a:avLst/>
          </a:prstGeom>
          <a:noFill/>
        </p:spPr>
        <p:txBody>
          <a:bodyPr wrap="square" rtlCol="0">
            <a:spAutoFit/>
          </a:bodyPr>
          <a:lstStyle/>
          <a:p>
            <a:pPr algn="l"/>
            <a:r>
              <a:rPr sz="1200" b="0" i="0">
                <a:solidFill>
                  <a:srgbClr val="333333"/>
                </a:solidFill>
                <a:latin typeface="Calibri"/>
                <a:ea typeface="Calibri"/>
                <a:cs typeface="Calibri"/>
              </a:rPr>
              <a:t>Essential</a:t>
            </a:r>
          </a:p>
        </p:txBody>
      </p:sp>
      <p:sp>
        <p:nvSpPr>
          <p:cNvPr id="9" name="TextBox 8"/>
          <p:cNvSpPr txBox="1"/>
          <p:nvPr/>
        </p:nvSpPr>
        <p:spPr>
          <a:xfrm>
            <a:off x="3368640" y="1880000"/>
            <a:ext cx="522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Key works that define the concepts or theories in your area — regardless of publication date.</a:t>
            </a:r>
          </a:p>
        </p:txBody>
      </p:sp>
      <p:sp>
        <p:nvSpPr>
          <p:cNvPr id="10" name="TextBox 9"/>
          <p:cNvSpPr txBox="1"/>
          <p:nvPr/>
        </p:nvSpPr>
        <p:spPr>
          <a:xfrm>
            <a:off x="548640" y="2400000"/>
            <a:ext cx="1800000" cy="400000"/>
          </a:xfrm>
          <a:prstGeom prst="rect">
            <a:avLst/>
          </a:prstGeom>
          <a:noFill/>
        </p:spPr>
        <p:txBody>
          <a:bodyPr wrap="square" rtlCol="0">
            <a:spAutoFit/>
          </a:bodyPr>
          <a:lstStyle/>
          <a:p>
            <a:pPr algn="l"/>
            <a:r>
              <a:rPr sz="1200" b="1" i="0">
                <a:solidFill>
                  <a:srgbClr val="6D2E46"/>
                </a:solidFill>
                <a:latin typeface="Calibri"/>
                <a:ea typeface="Calibri"/>
                <a:cs typeface="Calibri"/>
              </a:rPr>
              <a:t>Research methods texts</a:t>
            </a:r>
          </a:p>
        </p:txBody>
      </p:sp>
      <p:sp>
        <p:nvSpPr>
          <p:cNvPr id="11" name="TextBox 10"/>
          <p:cNvSpPr txBox="1"/>
          <p:nvPr/>
        </p:nvSpPr>
        <p:spPr>
          <a:xfrm>
            <a:off x="2408640" y="2400000"/>
            <a:ext cx="900000" cy="400000"/>
          </a:xfrm>
          <a:prstGeom prst="rect">
            <a:avLst/>
          </a:prstGeom>
          <a:noFill/>
        </p:spPr>
        <p:txBody>
          <a:bodyPr wrap="square" rtlCol="0">
            <a:spAutoFit/>
          </a:bodyPr>
          <a:lstStyle/>
          <a:p>
            <a:pPr algn="l"/>
            <a:r>
              <a:rPr sz="1200" b="0" i="0">
                <a:solidFill>
                  <a:srgbClr val="333333"/>
                </a:solidFill>
                <a:latin typeface="Calibri"/>
                <a:ea typeface="Calibri"/>
                <a:cs typeface="Calibri"/>
              </a:rPr>
              <a:t>Important</a:t>
            </a:r>
          </a:p>
        </p:txBody>
      </p:sp>
      <p:sp>
        <p:nvSpPr>
          <p:cNvPr id="12" name="TextBox 11"/>
          <p:cNvSpPr txBox="1"/>
          <p:nvPr/>
        </p:nvSpPr>
        <p:spPr>
          <a:xfrm>
            <a:off x="3368640" y="2400000"/>
            <a:ext cx="522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To support your methodological choices (Saunders, Creswell, Bryman, etc.).</a:t>
            </a:r>
          </a:p>
        </p:txBody>
      </p:sp>
      <p:sp>
        <p:nvSpPr>
          <p:cNvPr id="13" name="TextBox 12"/>
          <p:cNvSpPr txBox="1"/>
          <p:nvPr/>
        </p:nvSpPr>
        <p:spPr>
          <a:xfrm>
            <a:off x="548640" y="2920000"/>
            <a:ext cx="1800000" cy="400000"/>
          </a:xfrm>
          <a:prstGeom prst="rect">
            <a:avLst/>
          </a:prstGeom>
          <a:noFill/>
        </p:spPr>
        <p:txBody>
          <a:bodyPr wrap="square" rtlCol="0">
            <a:spAutoFit/>
          </a:bodyPr>
          <a:lstStyle/>
          <a:p>
            <a:pPr algn="l"/>
            <a:r>
              <a:rPr sz="1200" b="1" i="0">
                <a:solidFill>
                  <a:srgbClr val="6D2E46"/>
                </a:solidFill>
                <a:latin typeface="Calibri"/>
                <a:ea typeface="Calibri"/>
                <a:cs typeface="Calibri"/>
              </a:rPr>
              <a:t>Professional and industry reports</a:t>
            </a:r>
          </a:p>
        </p:txBody>
      </p:sp>
      <p:sp>
        <p:nvSpPr>
          <p:cNvPr id="14" name="TextBox 13"/>
          <p:cNvSpPr txBox="1"/>
          <p:nvPr/>
        </p:nvSpPr>
        <p:spPr>
          <a:xfrm>
            <a:off x="2408640" y="2920000"/>
            <a:ext cx="900000" cy="400000"/>
          </a:xfrm>
          <a:prstGeom prst="rect">
            <a:avLst/>
          </a:prstGeom>
          <a:noFill/>
        </p:spPr>
        <p:txBody>
          <a:bodyPr wrap="square" rtlCol="0">
            <a:spAutoFit/>
          </a:bodyPr>
          <a:lstStyle/>
          <a:p>
            <a:pPr algn="l"/>
            <a:r>
              <a:rPr sz="1200" b="0" i="0">
                <a:solidFill>
                  <a:srgbClr val="333333"/>
                </a:solidFill>
                <a:latin typeface="Calibri"/>
                <a:ea typeface="Calibri"/>
                <a:cs typeface="Calibri"/>
              </a:rPr>
              <a:t>Useful</a:t>
            </a:r>
          </a:p>
        </p:txBody>
      </p:sp>
      <p:sp>
        <p:nvSpPr>
          <p:cNvPr id="15" name="TextBox 14"/>
          <p:cNvSpPr txBox="1"/>
          <p:nvPr/>
        </p:nvSpPr>
        <p:spPr>
          <a:xfrm>
            <a:off x="3368640" y="2920000"/>
            <a:ext cx="522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For sector context, policy documents, or industry trends — not as primary evidence.</a:t>
            </a:r>
          </a:p>
        </p:txBody>
      </p:sp>
      <p:sp>
        <p:nvSpPr>
          <p:cNvPr id="16" name="TextBox 15"/>
          <p:cNvSpPr txBox="1"/>
          <p:nvPr/>
        </p:nvSpPr>
        <p:spPr>
          <a:xfrm>
            <a:off x="548640" y="3440000"/>
            <a:ext cx="1800000" cy="400000"/>
          </a:xfrm>
          <a:prstGeom prst="rect">
            <a:avLst/>
          </a:prstGeom>
          <a:noFill/>
        </p:spPr>
        <p:txBody>
          <a:bodyPr wrap="square" rtlCol="0">
            <a:spAutoFit/>
          </a:bodyPr>
          <a:lstStyle/>
          <a:p>
            <a:pPr algn="l"/>
            <a:r>
              <a:rPr sz="1200" b="1" i="0">
                <a:solidFill>
                  <a:srgbClr val="6D2E46"/>
                </a:solidFill>
                <a:latin typeface="Calibri"/>
                <a:ea typeface="Calibri"/>
                <a:cs typeface="Calibri"/>
              </a:rPr>
              <a:t>Textbooks</a:t>
            </a:r>
          </a:p>
        </p:txBody>
      </p:sp>
      <p:sp>
        <p:nvSpPr>
          <p:cNvPr id="17" name="TextBox 16"/>
          <p:cNvSpPr txBox="1"/>
          <p:nvPr/>
        </p:nvSpPr>
        <p:spPr>
          <a:xfrm>
            <a:off x="2408640" y="3440000"/>
            <a:ext cx="900000" cy="400000"/>
          </a:xfrm>
          <a:prstGeom prst="rect">
            <a:avLst/>
          </a:prstGeom>
          <a:noFill/>
        </p:spPr>
        <p:txBody>
          <a:bodyPr wrap="square" rtlCol="0">
            <a:spAutoFit/>
          </a:bodyPr>
          <a:lstStyle/>
          <a:p>
            <a:pPr algn="l"/>
            <a:r>
              <a:rPr sz="1200" b="0" i="0">
                <a:solidFill>
                  <a:srgbClr val="333333"/>
                </a:solidFill>
                <a:latin typeface="Calibri"/>
                <a:ea typeface="Calibri"/>
                <a:cs typeface="Calibri"/>
              </a:rPr>
              <a:t>Limited</a:t>
            </a:r>
          </a:p>
        </p:txBody>
      </p:sp>
      <p:sp>
        <p:nvSpPr>
          <p:cNvPr id="18" name="TextBox 17"/>
          <p:cNvSpPr txBox="1"/>
          <p:nvPr/>
        </p:nvSpPr>
        <p:spPr>
          <a:xfrm>
            <a:off x="3368640" y="3440000"/>
            <a:ext cx="522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Use sparingly and only for established definitions. Not as primary evidence.</a:t>
            </a:r>
          </a:p>
        </p:txBody>
      </p:sp>
      <p:sp>
        <p:nvSpPr>
          <p:cNvPr id="19" name="TextBox 18"/>
          <p:cNvSpPr txBox="1"/>
          <p:nvPr/>
        </p:nvSpPr>
        <p:spPr>
          <a:xfrm>
            <a:off x="548640" y="3960000"/>
            <a:ext cx="1800000" cy="400000"/>
          </a:xfrm>
          <a:prstGeom prst="rect">
            <a:avLst/>
          </a:prstGeom>
          <a:noFill/>
        </p:spPr>
        <p:txBody>
          <a:bodyPr wrap="square" rtlCol="0">
            <a:spAutoFit/>
          </a:bodyPr>
          <a:lstStyle/>
          <a:p>
            <a:pPr algn="l"/>
            <a:r>
              <a:rPr sz="1200" b="1" i="0">
                <a:solidFill>
                  <a:srgbClr val="6D2E46"/>
                </a:solidFill>
                <a:latin typeface="Calibri"/>
                <a:ea typeface="Calibri"/>
                <a:cs typeface="Calibri"/>
              </a:rPr>
              <a:t>Websites and grey literature</a:t>
            </a:r>
          </a:p>
        </p:txBody>
      </p:sp>
      <p:sp>
        <p:nvSpPr>
          <p:cNvPr id="20" name="TextBox 19"/>
          <p:cNvSpPr txBox="1"/>
          <p:nvPr/>
        </p:nvSpPr>
        <p:spPr>
          <a:xfrm>
            <a:off x="2408640" y="3960000"/>
            <a:ext cx="900000" cy="400000"/>
          </a:xfrm>
          <a:prstGeom prst="rect">
            <a:avLst/>
          </a:prstGeom>
          <a:noFill/>
        </p:spPr>
        <p:txBody>
          <a:bodyPr wrap="square" rtlCol="0">
            <a:spAutoFit/>
          </a:bodyPr>
          <a:lstStyle/>
          <a:p>
            <a:pPr algn="l"/>
            <a:r>
              <a:rPr sz="1200" b="0" i="0">
                <a:solidFill>
                  <a:srgbClr val="333333"/>
                </a:solidFill>
                <a:latin typeface="Calibri"/>
                <a:ea typeface="Calibri"/>
                <a:cs typeface="Calibri"/>
              </a:rPr>
              <a:t>Minimal</a:t>
            </a:r>
          </a:p>
        </p:txBody>
      </p:sp>
      <p:sp>
        <p:nvSpPr>
          <p:cNvPr id="21" name="TextBox 20"/>
          <p:cNvSpPr txBox="1"/>
          <p:nvPr/>
        </p:nvSpPr>
        <p:spPr>
          <a:xfrm>
            <a:off x="3368640" y="3960000"/>
            <a:ext cx="522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Only where no peer-reviewed alternative exists. Always justify inclusion.</a:t>
            </a:r>
          </a:p>
        </p:txBody>
      </p:sp>
      <p:sp>
        <p:nvSpPr>
          <p:cNvPr id="22" name="TextBox 21"/>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600" b="1" i="0">
                <a:solidFill>
                  <a:srgbClr val="6D2E46"/>
                </a:solidFill>
                <a:latin typeface="Calibri"/>
                <a:ea typeface="Calibri"/>
                <a:cs typeface="Calibri"/>
              </a:rPr>
              <a:t>Activity 2  ·  Gap Spotting</a:t>
            </a:r>
          </a:p>
        </p:txBody>
      </p:sp>
      <p:sp>
        <p:nvSpPr>
          <p:cNvPr id="3" name="TextBox 2"/>
          <p:cNvSpPr txBox="1"/>
          <p:nvPr/>
        </p:nvSpPr>
        <p:spPr>
          <a:xfrm>
            <a:off x="548640" y="920000"/>
            <a:ext cx="8046720" cy="400000"/>
          </a:xfrm>
          <a:prstGeom prst="rect">
            <a:avLst/>
          </a:prstGeom>
          <a:noFill/>
        </p:spPr>
        <p:txBody>
          <a:bodyPr wrap="square" rtlCol="0">
            <a:spAutoFit/>
          </a:bodyPr>
          <a:lstStyle/>
          <a:p>
            <a:pPr algn="l"/>
            <a:r>
              <a:rPr sz="1400" b="0" i="1">
                <a:solidFill>
                  <a:srgbClr val="555555"/>
                </a:solidFill>
                <a:latin typeface="Calibri"/>
                <a:ea typeface="Calibri"/>
                <a:cs typeface="Calibri"/>
              </a:rPr>
              <a:t>Three research abstracts on employee wellbeing in SMEs are in your booklet. Read all three, then complete the tasks.</a:t>
            </a:r>
          </a:p>
        </p:txBody>
      </p:sp>
      <p:sp>
        <p:nvSpPr>
          <p:cNvPr id="4" name="TextBox 3"/>
          <p:cNvSpPr txBox="1"/>
          <p:nvPr/>
        </p:nvSpPr>
        <p:spPr>
          <a:xfrm>
            <a:off x="548640" y="1380000"/>
            <a:ext cx="8046720" cy="369332"/>
          </a:xfrm>
          <a:prstGeom prst="rect">
            <a:avLst/>
          </a:prstGeom>
          <a:noFill/>
        </p:spPr>
        <p:txBody>
          <a:bodyPr wrap="square" rtlCol="0">
            <a:spAutoFit/>
          </a:bodyPr>
          <a:lstStyle/>
          <a:p>
            <a:pPr algn="l"/>
            <a:r>
              <a:rPr sz="1800" b="1" i="0" dirty="0">
                <a:solidFill>
                  <a:srgbClr val="333333"/>
                </a:solidFill>
                <a:latin typeface="Calibri"/>
                <a:ea typeface="Calibri"/>
                <a:cs typeface="Calibri"/>
              </a:rPr>
              <a:t>Turn to Activity 2</a:t>
            </a:r>
          </a:p>
        </p:txBody>
      </p:sp>
      <p:sp>
        <p:nvSpPr>
          <p:cNvPr id="5" name="TextBox 4"/>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3">
    <p:bg>
      <p:bgPr>
        <a:solidFill>
          <a:srgbClr val="6D2E46"/>
        </a:solidFill>
        <a:effectLst/>
      </p:bgPr>
    </p:bg>
    <p:spTree>
      <p:nvGrpSpPr>
        <p:cNvPr id="1" name=""/>
        <p:cNvGrpSpPr/>
        <p:nvPr/>
      </p:nvGrpSpPr>
      <p:grpSpPr>
        <a:xfrm>
          <a:off x="0" y="0"/>
          <a:ext cx="0" cy="0"/>
          <a:chOff x="0" y="0"/>
          <a:chExt cx="0" cy="0"/>
        </a:xfrm>
      </p:grpSpPr>
      <p:sp>
        <p:nvSpPr>
          <p:cNvPr id="2" name="Text 0"/>
          <p:cNvSpPr txBox="1"/>
          <p:nvPr/>
        </p:nvSpPr>
        <p:spPr>
          <a:xfrm>
            <a:off x="548640" y="1097280"/>
            <a:ext cx="8046720" cy="457200"/>
          </a:xfrm>
          <a:prstGeom prst="rect">
            <a:avLst/>
          </a:prstGeom>
          <a:noFill/>
          <a:ln/>
        </p:spPr>
        <p:txBody>
          <a:bodyPr wrap="square" rtlCol="0" anchor="ctr"/>
          <a:lstStyle/>
          <a:p>
            <a:pPr marL="0" indent="0">
              <a:buNone/>
            </a:pPr>
            <a:r>
              <a:rPr lang="en-US" sz="1400" b="1" dirty="0">
                <a:solidFill>
                  <a:srgbClr val="D4A0B0"/>
                </a:solidFill>
                <a:latin typeface="Calibri" pitchFamily="34" charset="0"/>
                <a:ea typeface="Calibri" pitchFamily="34" charset="-122"/>
                <a:cs typeface="Calibri" pitchFamily="34" charset="-120"/>
              </a:rPr>
              <a:t>SECTION 3</a:t>
            </a:r>
            <a:endParaRPr lang="en-US" sz="1400" dirty="0"/>
          </a:p>
        </p:txBody>
      </p:sp>
      <p:sp>
        <p:nvSpPr>
          <p:cNvPr id="3" name="Text 1"/>
          <p:cNvSpPr txBox="1"/>
          <p:nvPr/>
        </p:nvSpPr>
        <p:spPr>
          <a:xfrm>
            <a:off x="548640" y="1645920"/>
            <a:ext cx="8046720" cy="1371600"/>
          </a:xfrm>
          <a:prstGeom prst="rect">
            <a:avLst/>
          </a:prstGeom>
          <a:noFill/>
          <a:ln/>
        </p:spPr>
        <p:txBody>
          <a:bodyPr wrap="square"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Comparing Literature Reviews</a:t>
            </a:r>
            <a:endParaRPr lang="en-US" sz="3200" dirty="0"/>
          </a:p>
          <a:p>
            <a:pPr marL="0" indent="0">
              <a:buNone/>
            </a:pPr>
            <a:r>
              <a:rPr lang="en-US" sz="3200" b="1" dirty="0">
                <a:solidFill>
                  <a:srgbClr val="FFFFFF"/>
                </a:solidFill>
                <a:latin typeface="Georgia" pitchFamily="34" charset="0"/>
                <a:ea typeface="Georgia" pitchFamily="34" charset="-122"/>
                <a:cs typeface="Georgia" pitchFamily="34" charset="-120"/>
              </a:rPr>
              <a:t>Across Contexts</a:t>
            </a:r>
            <a:endParaRPr lang="en-US" sz="3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Three Contexts Compared (1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graphicFrame>
        <p:nvGraphicFramePr>
          <p:cNvPr id="25"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2377440"/>
        </p:xfrm>
        <a:graphic>
          <a:graphicData uri="http://schemas.openxmlformats.org/drawingml/2006/table">
            <a:tbl>
              <a:tblPr/>
              <a:tblGrid>
                <a:gridCol w="1828800">
                  <a:extLst>
                    <a:ext uri="{9D8B030D-6E8A-4147-A177-3AD203B41FA5}">
                      <a16:colId xmlns:a16="http://schemas.microsoft.com/office/drawing/2014/main" val="20000"/>
                    </a:ext>
                  </a:extLst>
                </a:gridCol>
                <a:gridCol w="2103120">
                  <a:extLst>
                    <a:ext uri="{9D8B030D-6E8A-4147-A177-3AD203B41FA5}">
                      <a16:colId xmlns:a16="http://schemas.microsoft.com/office/drawing/2014/main" val="20001"/>
                    </a:ext>
                  </a:extLst>
                </a:gridCol>
                <a:gridCol w="2103120">
                  <a:extLst>
                    <a:ext uri="{9D8B030D-6E8A-4147-A177-3AD203B41FA5}">
                      <a16:colId xmlns:a16="http://schemas.microsoft.com/office/drawing/2014/main" val="20002"/>
                    </a:ext>
                  </a:extLst>
                </a:gridCol>
                <a:gridCol w="2194560">
                  <a:extLst>
                    <a:ext uri="{9D8B030D-6E8A-4147-A177-3AD203B41FA5}">
                      <a16:colId xmlns:a16="http://schemas.microsoft.com/office/drawing/2014/main" val="20003"/>
                    </a:ext>
                  </a:extLst>
                </a:gridCol>
              </a:tblGrid>
              <a:tr h="365760">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Dimension</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Pilot Study</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Doctoral Thesis</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Journal Article</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extLst>
                  <a:ext uri="{0D108BD9-81ED-4DB2-BD59-A6C34878D82A}">
                    <a16:rowId xmlns:a16="http://schemas.microsoft.com/office/drawing/2014/main" val="10000"/>
                  </a:ext>
                </a:extLst>
              </a:tr>
              <a:tr h="502920">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Length</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2,000–2,500 words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15,000–25,000 words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1,500–3,000 words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920">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Purpose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Establish context; justify pilot</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Demonstrate mastery; comprehensive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Position the contribution</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2"/>
                  </a:ext>
                </a:extLst>
              </a:tr>
              <a:tr h="502920">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Depth vs Breadth</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Focused depth on key themes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Both broad and deep</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Selective; directly relevant only</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02920">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Sources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30–40 in LR section</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150–300+ across chapter</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20–40 across article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4"/>
                  </a:ext>
                </a:extLst>
              </a:tr>
            </a:tbl>
          </a:graphicData>
        </a:graphic>
      </p:graphicFrame>
      <p:sp>
        <p:nvSpPr>
          <p:cNvPr id="26" name="TextBox 25"/>
          <p:cNvSpPr txBox="1"/>
          <p:nvPr/>
        </p:nvSpPr>
        <p:spPr>
          <a:xfrm>
            <a:off x="548640" y="4400000"/>
            <a:ext cx="8046720" cy="400000"/>
          </a:xfrm>
          <a:prstGeom prst="rect">
            <a:avLst/>
          </a:prstGeom>
          <a:noFill/>
        </p:spPr>
        <p:txBody>
          <a:bodyPr wrap="square" rtlCol="0">
            <a:spAutoFit/>
          </a:bodyPr>
          <a:lstStyle/>
          <a:p>
            <a:pPr algn="l"/>
            <a:r>
              <a:rPr sz="1100" b="0" i="1">
                <a:solidFill>
                  <a:srgbClr val="555555"/>
                </a:solidFill>
                <a:latin typeface="Calibri"/>
                <a:ea typeface="Calibri"/>
                <a:cs typeface="Calibri"/>
              </a:rPr>
              <a:t>Indicative guidance only — word counts and source numbers vary by context. Always check your module specification.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Three Contexts Compared (2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graphicFrame>
        <p:nvGraphicFramePr>
          <p:cNvPr id="26"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2377440"/>
        </p:xfrm>
        <a:graphic>
          <a:graphicData uri="http://schemas.openxmlformats.org/drawingml/2006/table">
            <a:tbl>
              <a:tblPr/>
              <a:tblGrid>
                <a:gridCol w="1828800">
                  <a:extLst>
                    <a:ext uri="{9D8B030D-6E8A-4147-A177-3AD203B41FA5}">
                      <a16:colId xmlns:a16="http://schemas.microsoft.com/office/drawing/2014/main" val="20000"/>
                    </a:ext>
                  </a:extLst>
                </a:gridCol>
                <a:gridCol w="2103120">
                  <a:extLst>
                    <a:ext uri="{9D8B030D-6E8A-4147-A177-3AD203B41FA5}">
                      <a16:colId xmlns:a16="http://schemas.microsoft.com/office/drawing/2014/main" val="20001"/>
                    </a:ext>
                  </a:extLst>
                </a:gridCol>
                <a:gridCol w="2103120">
                  <a:extLst>
                    <a:ext uri="{9D8B030D-6E8A-4147-A177-3AD203B41FA5}">
                      <a16:colId xmlns:a16="http://schemas.microsoft.com/office/drawing/2014/main" val="20002"/>
                    </a:ext>
                  </a:extLst>
                </a:gridCol>
                <a:gridCol w="2194560">
                  <a:extLst>
                    <a:ext uri="{9D8B030D-6E8A-4147-A177-3AD203B41FA5}">
                      <a16:colId xmlns:a16="http://schemas.microsoft.com/office/drawing/2014/main" val="20003"/>
                    </a:ext>
                  </a:extLst>
                </a:gridCol>
              </a:tblGrid>
              <a:tr h="365760">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Dimension</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Pilot Study</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Doctoral Thesis</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Journal Article</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extLst>
                  <a:ext uri="{0D108BD9-81ED-4DB2-BD59-A6C34878D82A}">
                    <a16:rowId xmlns:a16="http://schemas.microsoft.com/office/drawing/2014/main" val="10000"/>
                  </a:ext>
                </a:extLst>
              </a:tr>
              <a:tr h="502920">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Framework</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Introduce and justify; may be tentative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Full presentation and critique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Established and defended</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920">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Tone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Tentative; acknowledges limitations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Authoritative and comprehensive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Confident; positions contribution</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2"/>
                  </a:ext>
                </a:extLst>
              </a:tr>
              <a:tr h="502920">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Methodology link</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Strong: LR justifies pilot design</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Separate methods chapter</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Methods presented as final</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02920">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Forward-looking?</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Yes: signals areas for full study</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No: the LR is the full review</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No: the study is complete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Being Selective: What to Include in a Pilot Study LR</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60120"/>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Ask: does it serve the pilot?</a:t>
            </a:r>
            <a:endParaRPr lang="en-US" sz="1300" dirty="0"/>
          </a:p>
        </p:txBody>
      </p:sp>
      <p:sp>
        <p:nvSpPr>
          <p:cNvPr id="5" name="Text 3"/>
          <p:cNvSpPr txBox="1"/>
          <p:nvPr/>
        </p:nvSpPr>
        <p:spPr>
          <a:xfrm>
            <a:off x="548640" y="1234440"/>
            <a:ext cx="8046720" cy="41148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Every source must either establish context for your specific research questions, justify your methodology, or explain why piloting is needed. If it does none of these, leave it for the full thesis.</a:t>
            </a:r>
            <a:endParaRPr lang="en-US" sz="1100" dirty="0"/>
          </a:p>
        </p:txBody>
      </p:sp>
      <p:sp>
        <p:nvSpPr>
          <p:cNvPr id="6" name="Text 4"/>
          <p:cNvSpPr txBox="1"/>
          <p:nvPr/>
        </p:nvSpPr>
        <p:spPr>
          <a:xfrm>
            <a:off x="548640" y="1709928"/>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Prioritise relevance over breadth</a:t>
            </a:r>
            <a:endParaRPr lang="en-US" sz="1300" dirty="0"/>
          </a:p>
        </p:txBody>
      </p:sp>
      <p:sp>
        <p:nvSpPr>
          <p:cNvPr id="7" name="Text 5"/>
          <p:cNvSpPr txBox="1"/>
          <p:nvPr/>
        </p:nvSpPr>
        <p:spPr>
          <a:xfrm>
            <a:off x="548640" y="1984248"/>
            <a:ext cx="8046720" cy="41148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A pilot LR does not need to cover the whole field. Focus on the 3–4 themes most directly connected to your research questions and instrument design.</a:t>
            </a:r>
            <a:endParaRPr lang="en-US" sz="1100" dirty="0"/>
          </a:p>
        </p:txBody>
      </p:sp>
      <p:sp>
        <p:nvSpPr>
          <p:cNvPr id="8" name="Text 6"/>
          <p:cNvSpPr txBox="1"/>
          <p:nvPr/>
        </p:nvSpPr>
        <p:spPr>
          <a:xfrm>
            <a:off x="548640" y="2459736"/>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Use signposting sentences</a:t>
            </a:r>
            <a:endParaRPr lang="en-US" sz="1300" dirty="0"/>
          </a:p>
        </p:txBody>
      </p:sp>
      <p:sp>
        <p:nvSpPr>
          <p:cNvPr id="9" name="Text 7"/>
          <p:cNvSpPr txBox="1"/>
          <p:nvPr/>
        </p:nvSpPr>
        <p:spPr>
          <a:xfrm>
            <a:off x="548640" y="2734056"/>
            <a:ext cx="8046720" cy="41148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Acknowledge broader areas without reviewing them: 'While the wider leadership literature is extensive (see Bass, 2008), this pilot focuses specifically on...'</a:t>
            </a:r>
            <a:endParaRPr lang="en-US" sz="1100" dirty="0"/>
          </a:p>
        </p:txBody>
      </p:sp>
      <p:sp>
        <p:nvSpPr>
          <p:cNvPr id="10" name="Text 8"/>
          <p:cNvSpPr txBox="1"/>
          <p:nvPr/>
        </p:nvSpPr>
        <p:spPr>
          <a:xfrm>
            <a:off x="548640" y="3209544"/>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Apply the 'so what?' test</a:t>
            </a:r>
            <a:endParaRPr lang="en-US" sz="1300" dirty="0"/>
          </a:p>
        </p:txBody>
      </p:sp>
      <p:sp>
        <p:nvSpPr>
          <p:cNvPr id="11" name="Text 9"/>
          <p:cNvSpPr txBox="1"/>
          <p:nvPr/>
        </p:nvSpPr>
        <p:spPr>
          <a:xfrm>
            <a:off x="548640" y="3483864"/>
            <a:ext cx="8046720" cy="41148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After citing any source, you should be able to explain in one sentence how it connects to your pilot. If you cannot, cut it.</a:t>
            </a:r>
            <a:endParaRPr lang="en-US" sz="1100" dirty="0"/>
          </a:p>
        </p:txBody>
      </p:sp>
      <p:sp>
        <p:nvSpPr>
          <p:cNvPr id="12" name="Text 10"/>
          <p:cNvSpPr txBox="1"/>
          <p:nvPr/>
        </p:nvSpPr>
        <p:spPr>
          <a:xfrm>
            <a:off x="548640" y="3959352"/>
            <a:ext cx="8046720" cy="27432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Save your depth for the full thesis</a:t>
            </a:r>
            <a:endParaRPr lang="en-US" sz="1300" dirty="0"/>
          </a:p>
        </p:txBody>
      </p:sp>
      <p:sp>
        <p:nvSpPr>
          <p:cNvPr id="13" name="Text 11"/>
          <p:cNvSpPr txBox="1"/>
          <p:nvPr/>
        </p:nvSpPr>
        <p:spPr>
          <a:xfrm>
            <a:off x="548640" y="4233672"/>
            <a:ext cx="8046720" cy="41148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Signal awareness of deeper debates without exploring them fully: 'This contested area warrants further examination in the main study.'</a:t>
            </a:r>
            <a:endParaRPr lang="en-US" sz="11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600" b="1" i="0">
                <a:solidFill>
                  <a:srgbClr val="6D2E46"/>
                </a:solidFill>
                <a:latin typeface="Calibri"/>
                <a:ea typeface="Calibri"/>
                <a:cs typeface="Calibri"/>
              </a:rPr>
              <a:t>Activity 3  ·  Concept Mapping</a:t>
            </a:r>
          </a:p>
        </p:txBody>
      </p:sp>
      <p:sp>
        <p:nvSpPr>
          <p:cNvPr id="3" name="TextBox 2"/>
          <p:cNvSpPr txBox="1"/>
          <p:nvPr/>
        </p:nvSpPr>
        <p:spPr>
          <a:xfrm>
            <a:off x="548640" y="920000"/>
            <a:ext cx="8046720" cy="400000"/>
          </a:xfrm>
          <a:prstGeom prst="rect">
            <a:avLst/>
          </a:prstGeom>
          <a:noFill/>
        </p:spPr>
        <p:txBody>
          <a:bodyPr wrap="square" rtlCol="0">
            <a:spAutoFit/>
          </a:bodyPr>
          <a:lstStyle/>
          <a:p>
            <a:pPr algn="l"/>
            <a:r>
              <a:rPr sz="1400" b="0" i="1">
                <a:solidFill>
                  <a:srgbClr val="555555"/>
                </a:solidFill>
                <a:latin typeface="Calibri"/>
                <a:ea typeface="Calibri"/>
                <a:cs typeface="Calibri"/>
              </a:rPr>
              <a:t>Using the shared scenario and then your own topic, build a concept map across the five boxes in your booklet.</a:t>
            </a:r>
          </a:p>
        </p:txBody>
      </p:sp>
      <p:sp>
        <p:nvSpPr>
          <p:cNvPr id="4" name="TextBox 3"/>
          <p:cNvSpPr txBox="1"/>
          <p:nvPr/>
        </p:nvSpPr>
        <p:spPr>
          <a:xfrm>
            <a:off x="548640" y="1380000"/>
            <a:ext cx="8046720" cy="369332"/>
          </a:xfrm>
          <a:prstGeom prst="rect">
            <a:avLst/>
          </a:prstGeom>
          <a:noFill/>
        </p:spPr>
        <p:txBody>
          <a:bodyPr wrap="square" rtlCol="0">
            <a:spAutoFit/>
          </a:bodyPr>
          <a:lstStyle/>
          <a:p>
            <a:pPr algn="l"/>
            <a:r>
              <a:rPr sz="1800" b="1" i="0" dirty="0">
                <a:solidFill>
                  <a:srgbClr val="333333"/>
                </a:solidFill>
                <a:latin typeface="Calibri"/>
                <a:ea typeface="Calibri"/>
                <a:cs typeface="Calibri"/>
              </a:rPr>
              <a:t>Turn to Activity </a:t>
            </a:r>
            <a:r>
              <a:rPr lang="en-GB" sz="1800" b="1" i="0" dirty="0">
                <a:solidFill>
                  <a:srgbClr val="333333"/>
                </a:solidFill>
                <a:latin typeface="Calibri"/>
                <a:ea typeface="Calibri"/>
                <a:cs typeface="Calibri"/>
              </a:rPr>
              <a:t>3</a:t>
            </a:r>
            <a:endParaRPr sz="1800" b="1" i="0" dirty="0">
              <a:solidFill>
                <a:srgbClr val="333333"/>
              </a:solidFill>
              <a:latin typeface="Calibri"/>
              <a:ea typeface="Calibri"/>
              <a:cs typeface="Calibri"/>
            </a:endParaRPr>
          </a:p>
        </p:txBody>
      </p:sp>
      <p:sp>
        <p:nvSpPr>
          <p:cNvPr id="5" name="TextBox 4"/>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8">
    <p:bg>
      <p:bgPr>
        <a:solidFill>
          <a:srgbClr val="6D2E46"/>
        </a:solidFill>
        <a:effectLst/>
      </p:bgPr>
    </p:bg>
    <p:spTree>
      <p:nvGrpSpPr>
        <p:cNvPr id="1" name=""/>
        <p:cNvGrpSpPr/>
        <p:nvPr/>
      </p:nvGrpSpPr>
      <p:grpSpPr>
        <a:xfrm>
          <a:off x="0" y="0"/>
          <a:ext cx="0" cy="0"/>
          <a:chOff x="0" y="0"/>
          <a:chExt cx="0" cy="0"/>
        </a:xfrm>
      </p:grpSpPr>
      <p:sp>
        <p:nvSpPr>
          <p:cNvPr id="2" name="Text 0"/>
          <p:cNvSpPr txBox="1"/>
          <p:nvPr/>
        </p:nvSpPr>
        <p:spPr>
          <a:xfrm>
            <a:off x="548640" y="1097280"/>
            <a:ext cx="8046720" cy="457200"/>
          </a:xfrm>
          <a:prstGeom prst="rect">
            <a:avLst/>
          </a:prstGeom>
          <a:noFill/>
          <a:ln/>
        </p:spPr>
        <p:txBody>
          <a:bodyPr wrap="square" rtlCol="0" anchor="ctr"/>
          <a:lstStyle/>
          <a:p>
            <a:pPr marL="0" indent="0">
              <a:buNone/>
            </a:pPr>
            <a:r>
              <a:rPr lang="en-US" sz="1400" b="1" dirty="0">
                <a:solidFill>
                  <a:srgbClr val="D4A0B0"/>
                </a:solidFill>
                <a:latin typeface="Calibri" pitchFamily="34" charset="0"/>
                <a:ea typeface="Calibri" pitchFamily="34" charset="-122"/>
                <a:cs typeface="Calibri" pitchFamily="34" charset="-120"/>
              </a:rPr>
              <a:t>SECTION 4</a:t>
            </a:r>
            <a:endParaRPr lang="en-US" sz="1400" dirty="0"/>
          </a:p>
        </p:txBody>
      </p:sp>
      <p:sp>
        <p:nvSpPr>
          <p:cNvPr id="3" name="Text 1"/>
          <p:cNvSpPr txBox="1"/>
          <p:nvPr/>
        </p:nvSpPr>
        <p:spPr>
          <a:xfrm>
            <a:off x="548640" y="1645920"/>
            <a:ext cx="8046720" cy="1371600"/>
          </a:xfrm>
          <a:prstGeom prst="rect">
            <a:avLst/>
          </a:prstGeom>
          <a:noFill/>
          <a:ln/>
        </p:spPr>
        <p:txBody>
          <a:bodyPr wrap="square"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Writing YOUR Literature Review</a:t>
            </a:r>
            <a:endParaRPr lang="en-US" sz="3200" dirty="0"/>
          </a:p>
          <a:p>
            <a:pPr marL="0" indent="0">
              <a:buNone/>
            </a:pPr>
            <a:r>
              <a:rPr lang="en-US" sz="3200" b="1" dirty="0">
                <a:solidFill>
                  <a:srgbClr val="FFFFFF"/>
                </a:solidFill>
                <a:latin typeface="Georgia" pitchFamily="34" charset="0"/>
                <a:ea typeface="Georgia" pitchFamily="34" charset="-122"/>
                <a:cs typeface="Georgia" pitchFamily="34" charset="-120"/>
              </a:rPr>
              <a:t>for LCDB7010</a:t>
            </a:r>
            <a:endParaRPr lang="en-US" sz="32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600000"/>
          </a:xfrm>
          <a:prstGeom prst="rect">
            <a:avLst/>
          </a:prstGeom>
          <a:noFill/>
        </p:spPr>
        <p:txBody>
          <a:bodyPr wrap="square" rtlCol="0">
            <a:spAutoFit/>
          </a:bodyPr>
          <a:lstStyle/>
          <a:p>
            <a:pPr algn="l"/>
            <a:r>
              <a:rPr sz="2400" b="1" i="0">
                <a:solidFill>
                  <a:srgbClr val="6D2E46"/>
                </a:solidFill>
                <a:latin typeface="Calibri"/>
                <a:ea typeface="Calibri"/>
                <a:cs typeface="Calibri"/>
              </a:rPr>
              <a:t>What the Assessment Is Actually Looking For</a:t>
            </a:r>
          </a:p>
        </p:txBody>
      </p:sp>
      <p:sp>
        <p:nvSpPr>
          <p:cNvPr id="3" name="TextBox 2"/>
          <p:cNvSpPr txBox="1"/>
          <p:nvPr/>
        </p:nvSpPr>
        <p:spPr>
          <a:xfrm>
            <a:off x="548640" y="860000"/>
            <a:ext cx="8046720" cy="450000"/>
          </a:xfrm>
          <a:prstGeom prst="rect">
            <a:avLst/>
          </a:prstGeom>
          <a:noFill/>
        </p:spPr>
        <p:txBody>
          <a:bodyPr wrap="square" rtlCol="0">
            <a:spAutoFit/>
          </a:bodyPr>
          <a:lstStyle/>
          <a:p>
            <a:pPr algn="l"/>
            <a:r>
              <a:rPr sz="1400" b="0" i="1">
                <a:solidFill>
                  <a:srgbClr val="555555"/>
                </a:solidFill>
                <a:latin typeface="Calibri"/>
                <a:ea typeface="Calibri"/>
                <a:cs typeface="Calibri"/>
              </a:rPr>
              <a:t>Literature Review (2,500 words) — five marking criteria:</a:t>
            </a:r>
          </a:p>
        </p:txBody>
      </p:sp>
      <p:sp>
        <p:nvSpPr>
          <p:cNvPr id="4" name="TextBox 3"/>
          <p:cNvSpPr txBox="1"/>
          <p:nvPr/>
        </p:nvSpPr>
        <p:spPr>
          <a:xfrm>
            <a:off x="548640" y="1340000"/>
            <a:ext cx="205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Engagement with Literature  20%</a:t>
            </a:r>
          </a:p>
        </p:txBody>
      </p:sp>
      <p:sp>
        <p:nvSpPr>
          <p:cNvPr id="5" name="TextBox 4"/>
          <p:cNvSpPr txBox="1"/>
          <p:nvPr/>
        </p:nvSpPr>
        <p:spPr>
          <a:xfrm>
            <a:off x="2748640" y="1340000"/>
            <a:ext cx="584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Have you read widely and recently? Are sources credible, peer-reviewed, and correctly cited in Harvard? Minimum 50 sources across the article.</a:t>
            </a:r>
          </a:p>
        </p:txBody>
      </p:sp>
      <p:sp>
        <p:nvSpPr>
          <p:cNvPr id="6" name="TextBox 5"/>
          <p:cNvSpPr txBox="1"/>
          <p:nvPr/>
        </p:nvSpPr>
        <p:spPr>
          <a:xfrm>
            <a:off x="548640" y="1940000"/>
            <a:ext cx="205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Knowledge &amp; Understanding  25%</a:t>
            </a:r>
          </a:p>
        </p:txBody>
      </p:sp>
      <p:sp>
        <p:nvSpPr>
          <p:cNvPr id="7" name="TextBox 6"/>
          <p:cNvSpPr txBox="1"/>
          <p:nvPr/>
        </p:nvSpPr>
        <p:spPr>
          <a:xfrm>
            <a:off x="2748640" y="1940000"/>
            <a:ext cx="584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Can you explain ideas clearly and apply them to your own context? Can you show why your chosen concepts fit this study — not just define them?</a:t>
            </a:r>
          </a:p>
        </p:txBody>
      </p:sp>
      <p:sp>
        <p:nvSpPr>
          <p:cNvPr id="8" name="TextBox 7"/>
          <p:cNvSpPr txBox="1"/>
          <p:nvPr/>
        </p:nvSpPr>
        <p:spPr>
          <a:xfrm>
            <a:off x="548640" y="2540000"/>
            <a:ext cx="205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Cognitive &amp; Intellectual Skills  25%</a:t>
            </a:r>
          </a:p>
        </p:txBody>
      </p:sp>
      <p:sp>
        <p:nvSpPr>
          <p:cNvPr id="9" name="TextBox 8"/>
          <p:cNvSpPr txBox="1"/>
          <p:nvPr/>
        </p:nvSpPr>
        <p:spPr>
          <a:xfrm>
            <a:off x="2748640" y="2540000"/>
            <a:ext cx="584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Are you evaluating the literature rather than just reporting it? Are you building an argument, identifying tensions, and showing what is contested?</a:t>
            </a:r>
          </a:p>
        </p:txBody>
      </p:sp>
      <p:sp>
        <p:nvSpPr>
          <p:cNvPr id="10" name="TextBox 9"/>
          <p:cNvSpPr txBox="1"/>
          <p:nvPr/>
        </p:nvSpPr>
        <p:spPr>
          <a:xfrm>
            <a:off x="548640" y="3140000"/>
            <a:ext cx="205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Practical Application  20%</a:t>
            </a:r>
          </a:p>
        </p:txBody>
      </p:sp>
      <p:sp>
        <p:nvSpPr>
          <p:cNvPr id="11" name="TextBox 10"/>
          <p:cNvSpPr txBox="1"/>
          <p:nvPr/>
        </p:nvSpPr>
        <p:spPr>
          <a:xfrm>
            <a:off x="2748640" y="3140000"/>
            <a:ext cx="584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Does your review connect directly to your research design? Can a reader see why your chosen theories and methods fit this specific pilot?</a:t>
            </a:r>
          </a:p>
        </p:txBody>
      </p:sp>
      <p:sp>
        <p:nvSpPr>
          <p:cNvPr id="12" name="TextBox 11"/>
          <p:cNvSpPr txBox="1"/>
          <p:nvPr/>
        </p:nvSpPr>
        <p:spPr>
          <a:xfrm>
            <a:off x="548640" y="3740000"/>
            <a:ext cx="2050000" cy="500000"/>
          </a:xfrm>
          <a:prstGeom prst="rect">
            <a:avLst/>
          </a:prstGeom>
          <a:noFill/>
        </p:spPr>
        <p:txBody>
          <a:bodyPr wrap="square" rtlCol="0">
            <a:spAutoFit/>
          </a:bodyPr>
          <a:lstStyle/>
          <a:p>
            <a:pPr algn="l"/>
            <a:r>
              <a:rPr sz="1400" b="1" i="0">
                <a:solidFill>
                  <a:srgbClr val="6D2E46"/>
                </a:solidFill>
                <a:latin typeface="Calibri"/>
                <a:ea typeface="Calibri"/>
                <a:cs typeface="Calibri"/>
              </a:rPr>
              <a:t>Transferable Skills  10%</a:t>
            </a:r>
          </a:p>
        </p:txBody>
      </p:sp>
      <p:sp>
        <p:nvSpPr>
          <p:cNvPr id="13" name="TextBox 12"/>
          <p:cNvSpPr txBox="1"/>
          <p:nvPr/>
        </p:nvSpPr>
        <p:spPr>
          <a:xfrm>
            <a:off x="2748640" y="3740000"/>
            <a:ext cx="5846720" cy="500000"/>
          </a:xfrm>
          <a:prstGeom prst="rect">
            <a:avLst/>
          </a:prstGeom>
          <a:noFill/>
        </p:spPr>
        <p:txBody>
          <a:bodyPr wrap="square" rtlCol="0">
            <a:spAutoFit/>
          </a:bodyPr>
          <a:lstStyle/>
          <a:p>
            <a:pPr algn="l"/>
            <a:r>
              <a:rPr sz="1400" b="0" i="0">
                <a:solidFill>
                  <a:srgbClr val="333333"/>
                </a:solidFill>
                <a:latin typeface="Calibri"/>
                <a:ea typeface="Calibri"/>
                <a:cs typeface="Calibri"/>
              </a:rPr>
              <a:t>Is your writing clear, well-structured, and academic? Does it read as a coherent scholarly argument rather than a series of summaries?</a:t>
            </a:r>
          </a:p>
        </p:txBody>
      </p:sp>
      <p:sp>
        <p:nvSpPr>
          <p:cNvPr id="14" name="TextBox 13"/>
          <p:cNvSpPr txBox="1"/>
          <p:nvPr/>
        </p:nvSpPr>
        <p:spPr>
          <a:xfrm>
            <a:off x="0" y="4754880"/>
            <a:ext cx="9144000" cy="38862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400" b="1" i="0">
                <a:solidFill>
                  <a:srgbClr val="6D2E46"/>
                </a:solidFill>
                <a:latin typeface="Calibri"/>
                <a:ea typeface="Calibri"/>
                <a:cs typeface="Calibri"/>
              </a:rPr>
              <a:t>What a Pilot Study LR Looks Like in Practice</a:t>
            </a:r>
          </a:p>
        </p:txBody>
      </p:sp>
      <p:sp>
        <p:nvSpPr>
          <p:cNvPr id="3" name="TextBox 2"/>
          <p:cNvSpPr txBox="1"/>
          <p:nvPr/>
        </p:nvSpPr>
        <p:spPr>
          <a:xfrm>
            <a:off x="548640" y="820000"/>
            <a:ext cx="8046720" cy="400000"/>
          </a:xfrm>
          <a:prstGeom prst="rect">
            <a:avLst/>
          </a:prstGeom>
          <a:noFill/>
        </p:spPr>
        <p:txBody>
          <a:bodyPr wrap="square" rtlCol="0">
            <a:spAutoFit/>
          </a:bodyPr>
          <a:lstStyle/>
          <a:p>
            <a:pPr algn="l"/>
            <a:r>
              <a:rPr sz="1300" b="0" i="1">
                <a:solidFill>
                  <a:srgbClr val="555555"/>
                </a:solidFill>
                <a:latin typeface="Calibri"/>
                <a:ea typeface="Calibri"/>
                <a:cs typeface="Calibri"/>
              </a:rPr>
              <a:t>Topic: How do middle managers in UK financial services make sense of organisational change?</a:t>
            </a:r>
          </a:p>
        </p:txBody>
      </p:sp>
      <p:sp>
        <p:nvSpPr>
          <p:cNvPr id="4" name="TextBox 3"/>
          <p:cNvSpPr txBox="1"/>
          <p:nvPr/>
        </p:nvSpPr>
        <p:spPr>
          <a:xfrm>
            <a:off x="548640" y="1260000"/>
            <a:ext cx="8046720" cy="400000"/>
          </a:xfrm>
          <a:prstGeom prst="rect">
            <a:avLst/>
          </a:prstGeom>
          <a:noFill/>
        </p:spPr>
        <p:txBody>
          <a:bodyPr wrap="square" rtlCol="0">
            <a:spAutoFit/>
          </a:bodyPr>
          <a:lstStyle/>
          <a:p>
            <a:pPr algn="l"/>
            <a:r>
              <a:rPr sz="1300" b="1" i="0">
                <a:solidFill>
                  <a:srgbClr val="6D2E46"/>
                </a:solidFill>
                <a:latin typeface="Calibri"/>
                <a:ea typeface="Calibri"/>
                <a:cs typeface="Calibri"/>
              </a:rPr>
              <a:t>Opening — establishing significance and context</a:t>
            </a:r>
          </a:p>
        </p:txBody>
      </p:sp>
      <p:sp>
        <p:nvSpPr>
          <p:cNvPr id="5" name="TextBox 4"/>
          <p:cNvSpPr txBox="1"/>
          <p:nvPr/>
        </p:nvSpPr>
        <p:spPr>
          <a:xfrm>
            <a:off x="548640" y="1560000"/>
            <a:ext cx="8046720" cy="400000"/>
          </a:xfrm>
          <a:prstGeom prst="rect">
            <a:avLst/>
          </a:prstGeom>
          <a:noFill/>
        </p:spPr>
        <p:txBody>
          <a:bodyPr wrap="square" rtlCol="0">
            <a:spAutoFit/>
          </a:bodyPr>
          <a:lstStyle/>
          <a:p>
            <a:pPr algn="l"/>
            <a:r>
              <a:rPr sz="1200" b="0" i="1">
                <a:solidFill>
                  <a:srgbClr val="555555"/>
                </a:solidFill>
                <a:latin typeface="Calibri"/>
                <a:ea typeface="Calibri"/>
                <a:cs typeface="Calibri"/>
              </a:rPr>
              <a:t>"Organisational change is one of the most studied phenomena in management research, yet implementation failure rates remain persistently high (Kotter, 1996; By, 2005). Much of this literature focuses on senior leadership, leaving the interpretive experience of middle managers comparatively underexplored."</a:t>
            </a:r>
          </a:p>
        </p:txBody>
      </p:sp>
      <p:sp>
        <p:nvSpPr>
          <p:cNvPr id="6" name="TextBox 5"/>
          <p:cNvSpPr txBox="1"/>
          <p:nvPr/>
        </p:nvSpPr>
        <p:spPr>
          <a:xfrm>
            <a:off x="548640" y="2220000"/>
            <a:ext cx="804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Notice: two sentences. Positions the field, names what is known, signals the gap.</a:t>
            </a:r>
          </a:p>
        </p:txBody>
      </p:sp>
      <p:sp>
        <p:nvSpPr>
          <p:cNvPr id="7" name="TextBox 6"/>
          <p:cNvSpPr txBox="1"/>
          <p:nvPr/>
        </p:nvSpPr>
        <p:spPr>
          <a:xfrm>
            <a:off x="548640" y="2580000"/>
            <a:ext cx="8046720" cy="400000"/>
          </a:xfrm>
          <a:prstGeom prst="rect">
            <a:avLst/>
          </a:prstGeom>
          <a:noFill/>
        </p:spPr>
        <p:txBody>
          <a:bodyPr wrap="square" rtlCol="0">
            <a:spAutoFit/>
          </a:bodyPr>
          <a:lstStyle/>
          <a:p>
            <a:pPr algn="l"/>
            <a:r>
              <a:rPr sz="1300" b="1" i="0">
                <a:solidFill>
                  <a:srgbClr val="6D2E46"/>
                </a:solidFill>
                <a:latin typeface="Calibri"/>
                <a:ea typeface="Calibri"/>
                <a:cs typeface="Calibri"/>
              </a:rPr>
              <a:t>Theoretical framework — introducing the chosen theory</a:t>
            </a:r>
          </a:p>
        </p:txBody>
      </p:sp>
      <p:sp>
        <p:nvSpPr>
          <p:cNvPr id="8" name="TextBox 7"/>
          <p:cNvSpPr txBox="1"/>
          <p:nvPr/>
        </p:nvSpPr>
        <p:spPr>
          <a:xfrm>
            <a:off x="548640" y="2880000"/>
            <a:ext cx="8046720" cy="400000"/>
          </a:xfrm>
          <a:prstGeom prst="rect">
            <a:avLst/>
          </a:prstGeom>
          <a:noFill/>
        </p:spPr>
        <p:txBody>
          <a:bodyPr wrap="square" rtlCol="0">
            <a:spAutoFit/>
          </a:bodyPr>
          <a:lstStyle/>
          <a:p>
            <a:pPr algn="l"/>
            <a:r>
              <a:rPr sz="1200" b="0" i="1">
                <a:solidFill>
                  <a:srgbClr val="555555"/>
                </a:solidFill>
                <a:latin typeface="Calibri"/>
                <a:ea typeface="Calibri"/>
                <a:cs typeface="Calibri"/>
              </a:rPr>
              <a:t>"This study draws on Weick's (1995) sensemaking theory, which holds that meaning is not discovered but actively constructed through retrospective interpretation. Sensemaking has been applied in organisational studies (Maitlis and Christianson, 2014) but rarely in regulated financial services."</a:t>
            </a:r>
          </a:p>
        </p:txBody>
      </p:sp>
      <p:sp>
        <p:nvSpPr>
          <p:cNvPr id="9" name="TextBox 8"/>
          <p:cNvSpPr txBox="1"/>
          <p:nvPr/>
        </p:nvSpPr>
        <p:spPr>
          <a:xfrm>
            <a:off x="548640" y="3520000"/>
            <a:ext cx="804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Notice: theory named and explained in one sentence, then immediately connected to the gap in this context.</a:t>
            </a:r>
          </a:p>
        </p:txBody>
      </p:sp>
      <p:sp>
        <p:nvSpPr>
          <p:cNvPr id="10" name="TextBox 9"/>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1">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200" b="1" i="0">
                <a:solidFill>
                  <a:srgbClr val="6D2E46"/>
                </a:solidFill>
                <a:latin typeface="Calibri"/>
                <a:ea typeface="Calibri"/>
                <a:cs typeface="Calibri"/>
              </a:rPr>
              <a:t>What a Pilot Study LR Looks Like in Practice (continued)</a:t>
            </a:r>
          </a:p>
        </p:txBody>
      </p:sp>
      <p:sp>
        <p:nvSpPr>
          <p:cNvPr id="3" name="TextBox 2"/>
          <p:cNvSpPr txBox="1"/>
          <p:nvPr/>
        </p:nvSpPr>
        <p:spPr>
          <a:xfrm>
            <a:off x="548640" y="820000"/>
            <a:ext cx="8046720" cy="400000"/>
          </a:xfrm>
          <a:prstGeom prst="rect">
            <a:avLst/>
          </a:prstGeom>
          <a:noFill/>
        </p:spPr>
        <p:txBody>
          <a:bodyPr wrap="square" rtlCol="0">
            <a:spAutoFit/>
          </a:bodyPr>
          <a:lstStyle/>
          <a:p>
            <a:pPr algn="l"/>
            <a:r>
              <a:rPr sz="1300" b="0" i="1">
                <a:solidFill>
                  <a:srgbClr val="555555"/>
                </a:solidFill>
                <a:latin typeface="Calibri"/>
                <a:ea typeface="Calibri"/>
                <a:cs typeface="Calibri"/>
              </a:rPr>
              <a:t>Topic: How do middle managers in UK financial services make sense of organisational change?</a:t>
            </a:r>
          </a:p>
        </p:txBody>
      </p:sp>
      <p:sp>
        <p:nvSpPr>
          <p:cNvPr id="4" name="TextBox 3"/>
          <p:cNvSpPr txBox="1"/>
          <p:nvPr/>
        </p:nvSpPr>
        <p:spPr>
          <a:xfrm>
            <a:off x="548640" y="1220000"/>
            <a:ext cx="8046720" cy="400000"/>
          </a:xfrm>
          <a:prstGeom prst="rect">
            <a:avLst/>
          </a:prstGeom>
          <a:noFill/>
        </p:spPr>
        <p:txBody>
          <a:bodyPr wrap="square" rtlCol="0">
            <a:spAutoFit/>
          </a:bodyPr>
          <a:lstStyle/>
          <a:p>
            <a:pPr algn="l"/>
            <a:r>
              <a:rPr sz="1300" b="1" i="0">
                <a:solidFill>
                  <a:srgbClr val="6D2E46"/>
                </a:solidFill>
                <a:latin typeface="Calibri"/>
                <a:ea typeface="Calibri"/>
                <a:cs typeface="Calibri"/>
              </a:rPr>
              <a:t>Identifying the gap</a:t>
            </a:r>
          </a:p>
        </p:txBody>
      </p:sp>
      <p:sp>
        <p:nvSpPr>
          <p:cNvPr id="5" name="TextBox 4"/>
          <p:cNvSpPr txBox="1"/>
          <p:nvPr/>
        </p:nvSpPr>
        <p:spPr>
          <a:xfrm>
            <a:off x="548640" y="1520000"/>
            <a:ext cx="8046720" cy="400000"/>
          </a:xfrm>
          <a:prstGeom prst="rect">
            <a:avLst/>
          </a:prstGeom>
          <a:noFill/>
        </p:spPr>
        <p:txBody>
          <a:bodyPr wrap="square" rtlCol="0">
            <a:spAutoFit/>
          </a:bodyPr>
          <a:lstStyle/>
          <a:p>
            <a:pPr algn="l"/>
            <a:r>
              <a:rPr sz="1200" b="0" i="1">
                <a:solidFill>
                  <a:srgbClr val="555555"/>
                </a:solidFill>
                <a:latin typeface="Calibri"/>
                <a:ea typeface="Calibri"/>
                <a:cs typeface="Calibri"/>
              </a:rPr>
              <a:t>"Existing sensemaking studies concentrate on manufacturing and public sector contexts. No study has examined how middle managers in UK retail banking construct meaning around regulatory-driven restructuring — a gap this pilot begins to address."</a:t>
            </a:r>
          </a:p>
        </p:txBody>
      </p:sp>
      <p:sp>
        <p:nvSpPr>
          <p:cNvPr id="6" name="TextBox 5"/>
          <p:cNvSpPr txBox="1"/>
          <p:nvPr/>
        </p:nvSpPr>
        <p:spPr>
          <a:xfrm>
            <a:off x="548640" y="2060000"/>
            <a:ext cx="804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Notice: the gap is precise — not just "more research is needed" but exactly what is missing, in which context, and why this study is a legitimate response.</a:t>
            </a:r>
          </a:p>
        </p:txBody>
      </p:sp>
      <p:sp>
        <p:nvSpPr>
          <p:cNvPr id="7" name="TextBox 6"/>
          <p:cNvSpPr txBox="1"/>
          <p:nvPr/>
        </p:nvSpPr>
        <p:spPr>
          <a:xfrm>
            <a:off x="548640" y="2500000"/>
            <a:ext cx="8046720" cy="400000"/>
          </a:xfrm>
          <a:prstGeom prst="rect">
            <a:avLst/>
          </a:prstGeom>
          <a:noFill/>
        </p:spPr>
        <p:txBody>
          <a:bodyPr wrap="square" rtlCol="0">
            <a:spAutoFit/>
          </a:bodyPr>
          <a:lstStyle/>
          <a:p>
            <a:pPr algn="l"/>
            <a:r>
              <a:rPr sz="1300" b="1" i="0">
                <a:solidFill>
                  <a:srgbClr val="6D2E46"/>
                </a:solidFill>
                <a:latin typeface="Calibri"/>
                <a:ea typeface="Calibri"/>
                <a:cs typeface="Calibri"/>
              </a:rPr>
              <a:t>Linking to the pilot</a:t>
            </a:r>
          </a:p>
        </p:txBody>
      </p:sp>
      <p:sp>
        <p:nvSpPr>
          <p:cNvPr id="8" name="TextBox 7"/>
          <p:cNvSpPr txBox="1"/>
          <p:nvPr/>
        </p:nvSpPr>
        <p:spPr>
          <a:xfrm>
            <a:off x="548640" y="2800000"/>
            <a:ext cx="8046720" cy="400000"/>
          </a:xfrm>
          <a:prstGeom prst="rect">
            <a:avLst/>
          </a:prstGeom>
          <a:noFill/>
        </p:spPr>
        <p:txBody>
          <a:bodyPr wrap="square" rtlCol="0">
            <a:spAutoFit/>
          </a:bodyPr>
          <a:lstStyle/>
          <a:p>
            <a:pPr algn="l"/>
            <a:r>
              <a:rPr sz="1200" b="0" i="1">
                <a:solidFill>
                  <a:srgbClr val="555555"/>
                </a:solidFill>
                <a:latin typeface="Calibri"/>
                <a:ea typeface="Calibri"/>
                <a:cs typeface="Calibri"/>
              </a:rPr>
              <a:t>"The pilot will use semi-structured interviews with middle managers to test whether sensemaking provides a productive analytical lens in this context and to refine the interview protocol before the full study."</a:t>
            </a:r>
          </a:p>
        </p:txBody>
      </p:sp>
      <p:sp>
        <p:nvSpPr>
          <p:cNvPr id="9" name="TextBox 8"/>
          <p:cNvSpPr txBox="1"/>
          <p:nvPr/>
        </p:nvSpPr>
        <p:spPr>
          <a:xfrm>
            <a:off x="548640" y="3280000"/>
            <a:ext cx="8046720" cy="400000"/>
          </a:xfrm>
          <a:prstGeom prst="rect">
            <a:avLst/>
          </a:prstGeom>
          <a:noFill/>
        </p:spPr>
        <p:txBody>
          <a:bodyPr wrap="square" rtlCol="0">
            <a:spAutoFit/>
          </a:bodyPr>
          <a:lstStyle/>
          <a:p>
            <a:pPr algn="l"/>
            <a:r>
              <a:rPr sz="1200" b="0" i="0">
                <a:solidFill>
                  <a:srgbClr val="333333"/>
                </a:solidFill>
                <a:latin typeface="Calibri"/>
                <a:ea typeface="Calibri"/>
                <a:cs typeface="Calibri"/>
              </a:rPr>
              <a:t>Notice: the literature directly drives the design. The reader can see exactly why this pilot exists and what it will check.</a:t>
            </a:r>
          </a:p>
        </p:txBody>
      </p:sp>
      <p:sp>
        <p:nvSpPr>
          <p:cNvPr id="10" name="TextBox 9"/>
          <p:cNvSpPr txBox="1"/>
          <p:nvPr/>
        </p:nvSpPr>
        <p:spPr>
          <a:xfrm>
            <a:off x="548640" y="3700000"/>
            <a:ext cx="8046720" cy="400000"/>
          </a:xfrm>
          <a:prstGeom prst="rect">
            <a:avLst/>
          </a:prstGeom>
          <a:noFill/>
        </p:spPr>
        <p:txBody>
          <a:bodyPr wrap="square" rtlCol="0">
            <a:spAutoFit/>
          </a:bodyPr>
          <a:lstStyle/>
          <a:p>
            <a:pPr algn="l"/>
            <a:r>
              <a:rPr sz="1300" b="1" i="0">
                <a:solidFill>
                  <a:srgbClr val="6D2E46"/>
                </a:solidFill>
                <a:latin typeface="Calibri"/>
                <a:ea typeface="Calibri"/>
                <a:cs typeface="Calibri"/>
              </a:rPr>
              <a:t>Your LR should do the same — every section earns its place by moving the argument forward.</a:t>
            </a:r>
          </a:p>
        </p:txBody>
      </p:sp>
      <p:sp>
        <p:nvSpPr>
          <p:cNvPr id="11" name="TextBox 10"/>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Organise Thematically, Not Author-by-Author</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320040"/>
          </a:xfrm>
          <a:prstGeom prst="rect">
            <a:avLst/>
          </a:prstGeom>
          <a:noFill/>
          <a:ln/>
        </p:spPr>
        <p:txBody>
          <a:bodyPr wrap="square" rtlCol="0" anchor="t">
            <a:spAutoFit/>
          </a:bodyPr>
          <a:lstStyle/>
          <a:p>
            <a:pPr marL="0" indent="0">
              <a:buNone/>
            </a:pPr>
            <a:r>
              <a:rPr lang="en-US" sz="1400" b="1" dirty="0">
                <a:solidFill>
                  <a:srgbClr val="E65100"/>
                </a:solidFill>
                <a:latin typeface="Calibri" pitchFamily="34" charset="0"/>
                <a:ea typeface="Calibri" pitchFamily="34" charset="-122"/>
                <a:cs typeface="Calibri" pitchFamily="34" charset="-120"/>
              </a:rPr>
              <a:t>Weak (author-led):</a:t>
            </a:r>
            <a:endParaRPr lang="en-US" sz="1300" dirty="0"/>
          </a:p>
        </p:txBody>
      </p:sp>
      <p:sp>
        <p:nvSpPr>
          <p:cNvPr id="5" name="Text 3"/>
          <p:cNvSpPr txBox="1"/>
          <p:nvPr/>
        </p:nvSpPr>
        <p:spPr>
          <a:xfrm>
            <a:off x="548640" y="1234440"/>
            <a:ext cx="8046720" cy="36576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"Smith (2020) studied leadership in SMEs. He found that... Jones (2021) examined engagement. She argued that..."</a:t>
            </a:r>
            <a:endParaRPr lang="en-US" sz="1300" dirty="0"/>
          </a:p>
        </p:txBody>
      </p:sp>
      <p:sp>
        <p:nvSpPr>
          <p:cNvPr id="6" name="Text 4"/>
          <p:cNvSpPr txBox="1"/>
          <p:nvPr/>
        </p:nvSpPr>
        <p:spPr>
          <a:xfrm>
            <a:off x="548640" y="1645920"/>
            <a:ext cx="8046720" cy="320040"/>
          </a:xfrm>
          <a:prstGeom prst="rect">
            <a:avLst/>
          </a:prstGeom>
          <a:noFill/>
          <a:ln/>
        </p:spPr>
        <p:txBody>
          <a:bodyPr wrap="square" rtlCol="0" anchor="t">
            <a:spAutoFit/>
          </a:bodyPr>
          <a:lstStyle/>
          <a:p>
            <a:pPr marL="0" indent="0">
              <a:buNone/>
            </a:pPr>
            <a:r>
              <a:rPr lang="en-US" sz="1400" dirty="0">
                <a:solidFill>
                  <a:srgbClr val="E65100"/>
                </a:solidFill>
                <a:latin typeface="Calibri" pitchFamily="34" charset="0"/>
                <a:ea typeface="Calibri" pitchFamily="34" charset="-122"/>
                <a:cs typeface="Calibri" pitchFamily="34" charset="-120"/>
              </a:rPr>
              <a:t>This is author-led summarising. It builds no argument.</a:t>
            </a:r>
            <a:endParaRPr lang="en-US" sz="1300" dirty="0"/>
          </a:p>
        </p:txBody>
      </p:sp>
      <p:sp>
        <p:nvSpPr>
          <p:cNvPr id="7" name="Text 5"/>
          <p:cNvSpPr txBox="1"/>
          <p:nvPr/>
        </p:nvSpPr>
        <p:spPr>
          <a:xfrm>
            <a:off x="548640" y="2103120"/>
            <a:ext cx="8046720" cy="320040"/>
          </a:xfrm>
          <a:prstGeom prst="rect">
            <a:avLst/>
          </a:prstGeom>
          <a:noFill/>
          <a:ln/>
        </p:spPr>
        <p:txBody>
          <a:bodyPr wrap="square" rtlCol="0" anchor="t">
            <a:spAutoFit/>
          </a:bodyPr>
          <a:lstStyle/>
          <a:p>
            <a:pPr marL="0" indent="0">
              <a:buNone/>
            </a:pPr>
            <a:r>
              <a:rPr lang="en-US" sz="1400" b="1" dirty="0">
                <a:solidFill>
                  <a:srgbClr val="2E7D32"/>
                </a:solidFill>
                <a:latin typeface="Calibri" pitchFamily="34" charset="0"/>
                <a:ea typeface="Calibri" pitchFamily="34" charset="-122"/>
                <a:cs typeface="Calibri" pitchFamily="34" charset="-120"/>
              </a:rPr>
              <a:t>Strong (theme-led):</a:t>
            </a:r>
            <a:endParaRPr lang="en-US" sz="1300" dirty="0"/>
          </a:p>
        </p:txBody>
      </p:sp>
      <p:sp>
        <p:nvSpPr>
          <p:cNvPr id="8" name="Text 6"/>
          <p:cNvSpPr txBox="1"/>
          <p:nvPr/>
        </p:nvSpPr>
        <p:spPr>
          <a:xfrm>
            <a:off x="548640" y="2423160"/>
            <a:ext cx="8046720" cy="50292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"The relationship between leadership and engagement remains contested. While early work suggested a direct correlation (Smith, 2020; Brown, 2019), more recent studies in SME contexts have revealed moderating factors..."</a:t>
            </a:r>
            <a:endParaRPr lang="en-US" sz="1300" dirty="0"/>
          </a:p>
        </p:txBody>
      </p:sp>
      <p:sp>
        <p:nvSpPr>
          <p:cNvPr id="9" name="Text 7"/>
          <p:cNvSpPr txBox="1"/>
          <p:nvPr/>
        </p:nvSpPr>
        <p:spPr>
          <a:xfrm>
            <a:off x="548640" y="2971800"/>
            <a:ext cx="8046720" cy="320040"/>
          </a:xfrm>
          <a:prstGeom prst="rect">
            <a:avLst/>
          </a:prstGeom>
          <a:noFill/>
          <a:ln/>
        </p:spPr>
        <p:txBody>
          <a:bodyPr wrap="square" rtlCol="0" anchor="t">
            <a:spAutoFit/>
          </a:bodyPr>
          <a:lstStyle/>
          <a:p>
            <a:pPr marL="0" indent="0">
              <a:buNone/>
            </a:pPr>
            <a:r>
              <a:rPr lang="en-US" sz="1400" dirty="0">
                <a:solidFill>
                  <a:srgbClr val="2E7D32"/>
                </a:solidFill>
                <a:latin typeface="Calibri" pitchFamily="34" charset="0"/>
                <a:ea typeface="Calibri" pitchFamily="34" charset="-122"/>
                <a:cs typeface="Calibri" pitchFamily="34" charset="-120"/>
              </a:rPr>
              <a:t>This is theme-led synthesis. Multiple sources woven around an argument.</a:t>
            </a:r>
            <a:endParaRPr lang="en-US" sz="1300" dirty="0"/>
          </a:p>
        </p:txBody>
      </p:sp>
      <p:sp>
        <p:nvSpPr>
          <p:cNvPr id="10" name="Text 8"/>
          <p:cNvSpPr txBox="1"/>
          <p:nvPr/>
        </p:nvSpPr>
        <p:spPr>
          <a:xfrm>
            <a:off x="548640" y="3474720"/>
            <a:ext cx="8046720" cy="320040"/>
          </a:xfrm>
          <a:prstGeom prst="rect">
            <a:avLst/>
          </a:prstGeom>
          <a:noFill/>
          <a:ln/>
        </p:spPr>
        <p:txBody>
          <a:bodyPr wrap="square" rtlCol="0" anchor="t">
            <a:spAutoFit/>
          </a:bodyPr>
          <a:lstStyle/>
          <a:p>
            <a:pPr marL="0" indent="0">
              <a:buNone/>
            </a:pPr>
            <a:r>
              <a:rPr lang="en-US" sz="1400" b="1" dirty="0">
                <a:solidFill>
                  <a:srgbClr val="6D2E46"/>
                </a:solidFill>
                <a:latin typeface="Calibri" pitchFamily="34" charset="0"/>
                <a:ea typeface="Calibri" pitchFamily="34" charset="-122"/>
                <a:cs typeface="Calibri" pitchFamily="34" charset="-120"/>
              </a:rPr>
              <a:t>Each paragraph should be organised around a theme or argument — not around an author.</a:t>
            </a:r>
            <a:endParaRPr lang="en-US" sz="13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The Three Components Compressed in a Pilot LR</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411480"/>
          </a:xfrm>
          <a:prstGeom prst="rect">
            <a:avLst/>
          </a:prstGeom>
          <a:noFill/>
          <a:ln/>
        </p:spPr>
        <p:txBody>
          <a:bodyPr wrap="square" rtlCol="0" anchor="t">
            <a:spAutoFit/>
          </a:bodyPr>
          <a:lstStyle/>
          <a:p>
            <a:pPr marL="0" indent="0">
              <a:buNone/>
            </a:pPr>
            <a:r>
              <a:rPr lang="en-US" sz="1400" i="1" dirty="0">
                <a:solidFill>
                  <a:srgbClr val="333333"/>
                </a:solidFill>
                <a:latin typeface="Calibri" pitchFamily="34" charset="0"/>
                <a:ea typeface="Calibri" pitchFamily="34" charset="-122"/>
                <a:cs typeface="Calibri" pitchFamily="34" charset="-120"/>
              </a:rPr>
              <a:t>In a 2,500-word pilot study LR, you do not have space for separate sections. All three components must be present but compressed. Here is what markers expect:</a:t>
            </a:r>
            <a:endParaRPr lang="en-US" sz="1300" dirty="0"/>
          </a:p>
        </p:txBody>
      </p:sp>
      <p:sp>
        <p:nvSpPr>
          <p:cNvPr id="5" name="Text 3"/>
          <p:cNvSpPr txBox="1"/>
          <p:nvPr/>
        </p:nvSpPr>
        <p:spPr>
          <a:xfrm>
            <a:off x="548640" y="1417320"/>
            <a:ext cx="2560320" cy="96012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1 — Theory</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(reviewed from literature)</a:t>
            </a:r>
            <a:endParaRPr lang="en-US" sz="1100" dirty="0"/>
          </a:p>
        </p:txBody>
      </p:sp>
      <p:sp>
        <p:nvSpPr>
          <p:cNvPr id="6" name="Text 4"/>
          <p:cNvSpPr txBox="1"/>
          <p:nvPr/>
        </p:nvSpPr>
        <p:spPr>
          <a:xfrm>
            <a:off x="3200400" y="1417320"/>
            <a:ext cx="5394960" cy="9601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Briefly review the 2–3 key theories relevant to your topic. Summarise their core propositions and how they relate to your research area. This is not your own framework — it is what OTHER scholars have proposed. (1–2 paragraphs)</a:t>
            </a:r>
            <a:endParaRPr lang="en-US" sz="1100" dirty="0"/>
          </a:p>
        </p:txBody>
      </p:sp>
      <p:sp>
        <p:nvSpPr>
          <p:cNvPr id="7" name="Text 5"/>
          <p:cNvSpPr txBox="1"/>
          <p:nvPr/>
        </p:nvSpPr>
        <p:spPr>
          <a:xfrm>
            <a:off x="548640" y="2468880"/>
            <a:ext cx="2560320" cy="96012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2 — Theoretical Framework</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(your selection)</a:t>
            </a:r>
            <a:endParaRPr lang="en-US" sz="1100" dirty="0"/>
          </a:p>
        </p:txBody>
      </p:sp>
      <p:sp>
        <p:nvSpPr>
          <p:cNvPr id="8" name="Text 6"/>
          <p:cNvSpPr txBox="1"/>
          <p:nvPr/>
        </p:nvSpPr>
        <p:spPr>
          <a:xfrm>
            <a:off x="3200400" y="2468880"/>
            <a:ext cx="5394960" cy="9601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State which theory or theories YOU have selected for your study. Present the theory AND empirical work about that theory. Explain why this framework is appropriate for your research questions and how it guides your data collection. Even if tentative in a pilot, you must name and justify it. (3–5 sentences)</a:t>
            </a:r>
            <a:endParaRPr lang="en-US" sz="1100" dirty="0"/>
          </a:p>
        </p:txBody>
      </p:sp>
      <p:sp>
        <p:nvSpPr>
          <p:cNvPr id="9" name="Text 7"/>
          <p:cNvSpPr txBox="1"/>
          <p:nvPr/>
        </p:nvSpPr>
        <p:spPr>
          <a:xfrm>
            <a:off x="548640" y="3520440"/>
            <a:ext cx="2560320" cy="96012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Component 3 — Conceptual Framework</a:t>
            </a:r>
            <a:endParaRPr lang="en-US" sz="1100" dirty="0"/>
          </a:p>
          <a:p>
            <a:pPr marL="0" indent="0">
              <a:buNone/>
            </a:pPr>
            <a:r>
              <a:rPr lang="en-US" sz="1400" b="1" dirty="0">
                <a:solidFill>
                  <a:srgbClr val="6D2E46"/>
                </a:solidFill>
                <a:latin typeface="Georgia" pitchFamily="34" charset="0"/>
                <a:ea typeface="Georgia" pitchFamily="34" charset="-122"/>
                <a:cs typeface="Georgia" pitchFamily="34" charset="-120"/>
              </a:rPr>
              <a:t>(your synthesis)</a:t>
            </a:r>
            <a:endParaRPr lang="en-US" sz="1100" dirty="0"/>
          </a:p>
        </p:txBody>
      </p:sp>
      <p:sp>
        <p:nvSpPr>
          <p:cNvPr id="10" name="Text 8"/>
          <p:cNvSpPr txBox="1"/>
          <p:nvPr/>
        </p:nvSpPr>
        <p:spPr>
          <a:xfrm>
            <a:off x="3200400" y="3520440"/>
            <a:ext cx="5394960" cy="96012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Your coherent argument connecting problem + gap + theory + methodology. In a pilot, this is woven throughout the LR as the thread holding everything together, not a separate section. It CONTAINS your theoretical framework. Markers want to see that the logic is clear even within a tight word count.</a:t>
            </a:r>
            <a:endParaRPr lang="en-US" sz="11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Placing Your Framework in the Pilot Study</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1828800" cy="8229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Where does it go?</a:t>
            </a:r>
            <a:endParaRPr lang="en-US" sz="1300" dirty="0"/>
          </a:p>
        </p:txBody>
      </p:sp>
      <p:sp>
        <p:nvSpPr>
          <p:cNvPr id="5" name="Text 3"/>
          <p:cNvSpPr txBox="1"/>
          <p:nvPr/>
        </p:nvSpPr>
        <p:spPr>
          <a:xfrm>
            <a:off x="2468880" y="1005840"/>
            <a:ext cx="6126480" cy="8229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Within the LR, after the opening context and before the thematic review. It frames everything that follows.</a:t>
            </a:r>
            <a:endParaRPr lang="en-US" sz="1300" dirty="0"/>
          </a:p>
        </p:txBody>
      </p:sp>
      <p:sp>
        <p:nvSpPr>
          <p:cNvPr id="6" name="Text 4"/>
          <p:cNvSpPr txBox="1"/>
          <p:nvPr/>
        </p:nvSpPr>
        <p:spPr>
          <a:xfrm>
            <a:off x="548640" y="1920240"/>
            <a:ext cx="1828800" cy="8229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How deep?</a:t>
            </a:r>
            <a:endParaRPr lang="en-US" sz="1300" dirty="0"/>
          </a:p>
        </p:txBody>
      </p:sp>
      <p:sp>
        <p:nvSpPr>
          <p:cNvPr id="7" name="Text 5"/>
          <p:cNvSpPr txBox="1"/>
          <p:nvPr/>
        </p:nvSpPr>
        <p:spPr>
          <a:xfrm>
            <a:off x="2468880" y="1920240"/>
            <a:ext cx="6126480" cy="8229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In a pilot, introduce the framework, explain key tenets, justify why it is appropriate, and show how it guides data collection.</a:t>
            </a:r>
            <a:endParaRPr lang="en-US" sz="1300" dirty="0"/>
          </a:p>
        </p:txBody>
      </p:sp>
      <p:sp>
        <p:nvSpPr>
          <p:cNvPr id="8" name="Text 6"/>
          <p:cNvSpPr txBox="1"/>
          <p:nvPr/>
        </p:nvSpPr>
        <p:spPr>
          <a:xfrm>
            <a:off x="548640" y="2834640"/>
            <a:ext cx="1828800" cy="8229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Can it be tentative?</a:t>
            </a:r>
            <a:endParaRPr lang="en-US" sz="1300" dirty="0"/>
          </a:p>
        </p:txBody>
      </p:sp>
      <p:sp>
        <p:nvSpPr>
          <p:cNvPr id="9" name="Text 7"/>
          <p:cNvSpPr txBox="1"/>
          <p:nvPr/>
        </p:nvSpPr>
        <p:spPr>
          <a:xfrm>
            <a:off x="2468880" y="2834640"/>
            <a:ext cx="6126480" cy="8229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Yes. In a pilot study, your framework may be provisional. The pilot will help determine if it is the most appropriate for the full study.</a:t>
            </a:r>
            <a:endParaRPr lang="en-US" sz="1300" dirty="0"/>
          </a:p>
        </p:txBody>
      </p:sp>
      <p:sp>
        <p:nvSpPr>
          <p:cNvPr id="10" name="Text 8"/>
          <p:cNvSpPr txBox="1"/>
          <p:nvPr/>
        </p:nvSpPr>
        <p:spPr>
          <a:xfrm>
            <a:off x="548640" y="3749040"/>
            <a:ext cx="1828800" cy="822960"/>
          </a:xfrm>
          <a:prstGeom prst="rect">
            <a:avLst/>
          </a:prstGeom>
          <a:noFill/>
          <a:ln/>
        </p:spPr>
        <p:txBody>
          <a:bodyPr wrap="square" rtlCol="0" anchor="t">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How does it connect?</a:t>
            </a:r>
            <a:endParaRPr lang="en-US" sz="1300" dirty="0"/>
          </a:p>
        </p:txBody>
      </p:sp>
      <p:sp>
        <p:nvSpPr>
          <p:cNvPr id="11" name="Text 9"/>
          <p:cNvSpPr txBox="1"/>
          <p:nvPr/>
        </p:nvSpPr>
        <p:spPr>
          <a:xfrm>
            <a:off x="2468880" y="3749040"/>
            <a:ext cx="6126480" cy="8229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Rocco and Plakhotnik (2009) stress: the framework must connect the problem statement, purpose, methodology, AND discussion. It is the thread running through the entire manuscript.</a:t>
            </a:r>
            <a:endParaRPr lang="en-US" sz="13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3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Critical Language: Useful Phrases (1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graphicFrame>
        <p:nvGraphicFramePr>
          <p:cNvPr id="36"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2880360"/>
        </p:xfrm>
        <a:graphic>
          <a:graphicData uri="http://schemas.openxmlformats.org/drawingml/2006/table">
            <a:tbl>
              <a:tblPr/>
              <a:tblGrid>
                <a:gridCol w="1828800">
                  <a:extLst>
                    <a:ext uri="{9D8B030D-6E8A-4147-A177-3AD203B41FA5}">
                      <a16:colId xmlns:a16="http://schemas.microsoft.com/office/drawing/2014/main" val="20000"/>
                    </a:ext>
                  </a:extLst>
                </a:gridCol>
                <a:gridCol w="6400800">
                  <a:extLst>
                    <a:ext uri="{9D8B030D-6E8A-4147-A177-3AD203B41FA5}">
                      <a16:colId xmlns:a16="http://schemas.microsoft.com/office/drawing/2014/main" val="20001"/>
                    </a:ext>
                  </a:extLst>
                </a:gridCol>
              </a:tblGrid>
              <a:tr h="320040">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Purpose</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Useful Phrases</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extLst>
                  <a:ext uri="{0D108BD9-81ED-4DB2-BD59-A6C34878D82A}">
                    <a16:rowId xmlns:a16="http://schemas.microsoft.com/office/drawing/2014/main" val="10000"/>
                  </a:ext>
                </a:extLst>
              </a:tr>
              <a:tr h="640080">
                <a:tc>
                  <a:txBody>
                    <a:bodyPr/>
                    <a:lstStyle/>
                    <a:p>
                      <a:pPr marL="0" indent="0">
                        <a:buNone/>
                      </a:pPr>
                      <a:r>
                        <a:rPr lang="en-US" sz="1100" b="1" dirty="0">
                          <a:solidFill>
                            <a:srgbClr val="333333"/>
                          </a:solidFill>
                          <a:latin typeface="Calibri" pitchFamily="34" charset="0"/>
                          <a:ea typeface="Calibri" pitchFamily="34" charset="-122"/>
                          <a:cs typeface="Calibri" pitchFamily="34" charset="-120"/>
                        </a:rPr>
                        <a:t>Agreement</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There is broad consensus that... (Author; Author)</a:t>
                      </a:r>
                      <a:endParaRPr lang="en-US" sz="1100" dirty="0">
                        <a:latin typeface="Calibri" charset="0"/>
                        <a:ea typeface="Calibri" charset="0"/>
                        <a:cs typeface="Calibri" charset="0"/>
                      </a:endParaRPr>
                    </a:p>
                    <a:p>
                      <a:pPr marL="0" indent="0">
                        <a:buNone/>
                      </a:pPr>
                      <a:r>
                        <a:rPr lang="en-US" sz="1100" dirty="0">
                          <a:solidFill>
                            <a:srgbClr val="333333"/>
                          </a:solidFill>
                          <a:latin typeface="Calibri" pitchFamily="34" charset="0"/>
                          <a:ea typeface="Calibri" pitchFamily="34" charset="-122"/>
                          <a:cs typeface="Calibri" pitchFamily="34" charset="-120"/>
                        </a:rPr>
                        <a:t>A substantial body of evidence supports...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40080">
                <a:tc>
                  <a:txBody>
                    <a:bodyPr/>
                    <a:lstStyle/>
                    <a:p>
                      <a:pPr marL="0" indent="0">
                        <a:buNone/>
                      </a:pPr>
                      <a:r>
                        <a:rPr lang="en-US" sz="1100" b="1" dirty="0">
                          <a:solidFill>
                            <a:srgbClr val="333333"/>
                          </a:solidFill>
                          <a:latin typeface="Calibri" pitchFamily="34" charset="0"/>
                          <a:ea typeface="Calibri" pitchFamily="34" charset="-122"/>
                          <a:cs typeface="Calibri" pitchFamily="34" charset="-120"/>
                        </a:rPr>
                        <a:t>Disagreement</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However, this view has been challenged by...</a:t>
                      </a:r>
                      <a:endParaRPr lang="en-US" sz="1100" dirty="0">
                        <a:latin typeface="Calibri" charset="0"/>
                        <a:ea typeface="Calibri" charset="0"/>
                        <a:cs typeface="Calibri" charset="0"/>
                      </a:endParaRPr>
                    </a:p>
                    <a:p>
                      <a:pPr marL="0" indent="0">
                        <a:buNone/>
                      </a:pPr>
                      <a:r>
                        <a:rPr lang="en-US" sz="1100" dirty="0">
                          <a:solidFill>
                            <a:srgbClr val="333333"/>
                          </a:solidFill>
                          <a:latin typeface="Calibri" pitchFamily="34" charset="0"/>
                          <a:ea typeface="Calibri" pitchFamily="34" charset="-122"/>
                          <a:cs typeface="Calibri" pitchFamily="34" charset="-120"/>
                        </a:rPr>
                        <a:t>In contrast, more recent research suggests...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2"/>
                  </a:ext>
                </a:extLst>
              </a:tr>
              <a:tr h="640080">
                <a:tc>
                  <a:txBody>
                    <a:bodyPr/>
                    <a:lstStyle/>
                    <a:p>
                      <a:pPr marL="0" indent="0">
                        <a:buNone/>
                      </a:pPr>
                      <a:r>
                        <a:rPr lang="en-US" sz="1100" b="1" dirty="0">
                          <a:solidFill>
                            <a:srgbClr val="333333"/>
                          </a:solidFill>
                          <a:latin typeface="Calibri" pitchFamily="34" charset="0"/>
                          <a:ea typeface="Calibri" pitchFamily="34" charset="-122"/>
                          <a:cs typeface="Calibri" pitchFamily="34" charset="-120"/>
                        </a:rPr>
                        <a:t>Limitations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A notable limitation of this body of work is...</a:t>
                      </a:r>
                      <a:endParaRPr lang="en-US" sz="1100" dirty="0">
                        <a:latin typeface="Calibri" charset="0"/>
                        <a:ea typeface="Calibri" charset="0"/>
                        <a:cs typeface="Calibri" charset="0"/>
                      </a:endParaRPr>
                    </a:p>
                    <a:p>
                      <a:pPr marL="0" indent="0">
                        <a:buNone/>
                      </a:pPr>
                      <a:r>
                        <a:rPr lang="en-US" sz="1100" dirty="0">
                          <a:solidFill>
                            <a:srgbClr val="333333"/>
                          </a:solidFill>
                          <a:latin typeface="Calibri" pitchFamily="34" charset="0"/>
                          <a:ea typeface="Calibri" pitchFamily="34" charset="-122"/>
                          <a:cs typeface="Calibri" pitchFamily="34" charset="-120"/>
                        </a:rPr>
                        <a:t>While informative, these studies are constrained by...</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40080">
                <a:tc>
                  <a:txBody>
                    <a:bodyPr/>
                    <a:lstStyle/>
                    <a:p>
                      <a:pPr marL="0" indent="0">
                        <a:buNone/>
                      </a:pPr>
                      <a:r>
                        <a:rPr lang="en-US" sz="1100" b="1" dirty="0">
                          <a:solidFill>
                            <a:srgbClr val="333333"/>
                          </a:solidFill>
                          <a:latin typeface="Calibri" pitchFamily="34" charset="0"/>
                          <a:ea typeface="Calibri" pitchFamily="34" charset="-122"/>
                          <a:cs typeface="Calibri" pitchFamily="34" charset="-120"/>
                        </a:rPr>
                        <a:t>Synthesis</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Taken together, these findings indicate...</a:t>
                      </a:r>
                      <a:endParaRPr lang="en-US" sz="1100" dirty="0">
                        <a:latin typeface="Calibri" charset="0"/>
                        <a:ea typeface="Calibri" charset="0"/>
                        <a:cs typeface="Calibri" charset="0"/>
                      </a:endParaRPr>
                    </a:p>
                    <a:p>
                      <a:pPr marL="0" indent="0">
                        <a:buNone/>
                      </a:pPr>
                      <a:r>
                        <a:rPr lang="en-US" sz="1100" dirty="0">
                          <a:solidFill>
                            <a:srgbClr val="333333"/>
                          </a:solidFill>
                          <a:latin typeface="Calibri" pitchFamily="34" charset="0"/>
                          <a:ea typeface="Calibri" pitchFamily="34" charset="-122"/>
                          <a:cs typeface="Calibri" pitchFamily="34" charset="-120"/>
                        </a:rPr>
                        <a:t>A pattern emerges across the literature suggesting...</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3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Critical Language: Useful Phrases (2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graphicFrame>
        <p:nvGraphicFramePr>
          <p:cNvPr id="37"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2880360"/>
        </p:xfrm>
        <a:graphic>
          <a:graphicData uri="http://schemas.openxmlformats.org/drawingml/2006/table">
            <a:tbl>
              <a:tblPr/>
              <a:tblGrid>
                <a:gridCol w="1828800">
                  <a:extLst>
                    <a:ext uri="{9D8B030D-6E8A-4147-A177-3AD203B41FA5}">
                      <a16:colId xmlns:a16="http://schemas.microsoft.com/office/drawing/2014/main" val="20000"/>
                    </a:ext>
                  </a:extLst>
                </a:gridCol>
                <a:gridCol w="6400800">
                  <a:extLst>
                    <a:ext uri="{9D8B030D-6E8A-4147-A177-3AD203B41FA5}">
                      <a16:colId xmlns:a16="http://schemas.microsoft.com/office/drawing/2014/main" val="20001"/>
                    </a:ext>
                  </a:extLst>
                </a:gridCol>
              </a:tblGrid>
              <a:tr h="320040">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Purpose</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Useful Phrases</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extLst>
                  <a:ext uri="{0D108BD9-81ED-4DB2-BD59-A6C34878D82A}">
                    <a16:rowId xmlns:a16="http://schemas.microsoft.com/office/drawing/2014/main" val="10000"/>
                  </a:ext>
                </a:extLst>
              </a:tr>
              <a:tr h="640080">
                <a:tc>
                  <a:txBody>
                    <a:bodyPr/>
                    <a:lstStyle/>
                    <a:p>
                      <a:pPr marL="0" indent="0">
                        <a:buNone/>
                      </a:pPr>
                      <a:r>
                        <a:rPr lang="en-US" sz="1100" b="1" dirty="0">
                          <a:solidFill>
                            <a:srgbClr val="333333"/>
                          </a:solidFill>
                          <a:latin typeface="Calibri" pitchFamily="34" charset="0"/>
                          <a:ea typeface="Calibri" pitchFamily="34" charset="-122"/>
                          <a:cs typeface="Calibri" pitchFamily="34" charset="-120"/>
                        </a:rPr>
                        <a:t>Gap identification</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Despite this growing body of work, no study has examined...</a:t>
                      </a:r>
                      <a:endParaRPr lang="en-US" sz="1100" dirty="0">
                        <a:latin typeface="Calibri" charset="0"/>
                        <a:ea typeface="Calibri" charset="0"/>
                        <a:cs typeface="Calibri" charset="0"/>
                      </a:endParaRPr>
                    </a:p>
                    <a:p>
                      <a:pPr marL="0" indent="0">
                        <a:buNone/>
                      </a:pPr>
                      <a:r>
                        <a:rPr lang="en-US" sz="1100" dirty="0">
                          <a:solidFill>
                            <a:srgbClr val="333333"/>
                          </a:solidFill>
                          <a:latin typeface="Calibri" pitchFamily="34" charset="0"/>
                          <a:ea typeface="Calibri" pitchFamily="34" charset="-122"/>
                          <a:cs typeface="Calibri" pitchFamily="34" charset="-120"/>
                        </a:rPr>
                        <a:t>A significant gap persists in our understanding of...</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40080">
                <a:tc>
                  <a:txBody>
                    <a:bodyPr/>
                    <a:lstStyle/>
                    <a:p>
                      <a:pPr marL="0" indent="0">
                        <a:buNone/>
                      </a:pPr>
                      <a:r>
                        <a:rPr lang="en-US" sz="1100" b="1" dirty="0">
                          <a:solidFill>
                            <a:srgbClr val="333333"/>
                          </a:solidFill>
                          <a:latin typeface="Calibri" pitchFamily="34" charset="0"/>
                          <a:ea typeface="Calibri" pitchFamily="34" charset="-122"/>
                          <a:cs typeface="Calibri" pitchFamily="34" charset="-120"/>
                        </a:rPr>
                        <a:t>Methodological critique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These findings rely on... which limits...</a:t>
                      </a:r>
                      <a:endParaRPr lang="en-US" sz="1100" dirty="0">
                        <a:latin typeface="Calibri" charset="0"/>
                        <a:ea typeface="Calibri" charset="0"/>
                        <a:cs typeface="Calibri" charset="0"/>
                      </a:endParaRPr>
                    </a:p>
                    <a:p>
                      <a:pPr marL="0" indent="0">
                        <a:buNone/>
                      </a:pPr>
                      <a:r>
                        <a:rPr lang="en-US" sz="1100" dirty="0">
                          <a:solidFill>
                            <a:srgbClr val="333333"/>
                          </a:solidFill>
                          <a:latin typeface="Calibri" pitchFamily="34" charset="0"/>
                          <a:ea typeface="Calibri" pitchFamily="34" charset="-122"/>
                          <a:cs typeface="Calibri" pitchFamily="34" charset="-120"/>
                        </a:rPr>
                        <a:t>The predominance of quantitative designs has left... unexplored</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2"/>
                  </a:ext>
                </a:extLst>
              </a:tr>
              <a:tr h="640080">
                <a:tc>
                  <a:txBody>
                    <a:bodyPr/>
                    <a:lstStyle/>
                    <a:p>
                      <a:pPr marL="0" indent="0">
                        <a:buNone/>
                      </a:pPr>
                      <a:r>
                        <a:rPr lang="en-US" sz="1100" b="1" dirty="0">
                          <a:solidFill>
                            <a:srgbClr val="333333"/>
                          </a:solidFill>
                          <a:latin typeface="Calibri" pitchFamily="34" charset="0"/>
                          <a:ea typeface="Calibri" pitchFamily="34" charset="-122"/>
                          <a:cs typeface="Calibri" pitchFamily="34" charset="-120"/>
                        </a:rPr>
                        <a:t>Connecting to your study</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This gap provides the rationale for the present pilot study...</a:t>
                      </a:r>
                      <a:endParaRPr lang="en-US" sz="1100" dirty="0">
                        <a:latin typeface="Calibri" charset="0"/>
                        <a:ea typeface="Calibri" charset="0"/>
                        <a:cs typeface="Calibri" charset="0"/>
                      </a:endParaRPr>
                    </a:p>
                    <a:p>
                      <a:pPr marL="0" indent="0">
                        <a:buNone/>
                      </a:pPr>
                      <a:r>
                        <a:rPr lang="en-US" sz="1100" dirty="0">
                          <a:solidFill>
                            <a:srgbClr val="333333"/>
                          </a:solidFill>
                          <a:latin typeface="Calibri" pitchFamily="34" charset="0"/>
                          <a:ea typeface="Calibri" pitchFamily="34" charset="-122"/>
                          <a:cs typeface="Calibri" pitchFamily="34" charset="-120"/>
                        </a:rPr>
                        <a:t>The current study seeks to address this by...</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40080">
                <a:tc>
                  <a:txBody>
                    <a:bodyPr/>
                    <a:lstStyle/>
                    <a:p>
                      <a:pPr marL="0" indent="0">
                        <a:buNone/>
                      </a:pPr>
                      <a:r>
                        <a:rPr lang="en-US" sz="1100" b="1" dirty="0">
                          <a:solidFill>
                            <a:srgbClr val="333333"/>
                          </a:solidFill>
                          <a:latin typeface="Calibri" pitchFamily="34" charset="0"/>
                          <a:ea typeface="Calibri" pitchFamily="34" charset="-122"/>
                          <a:cs typeface="Calibri" pitchFamily="34" charset="-120"/>
                        </a:rPr>
                        <a:t>Tentative pilot language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100" dirty="0">
                          <a:solidFill>
                            <a:srgbClr val="333333"/>
                          </a:solidFill>
                          <a:latin typeface="Calibri" pitchFamily="34" charset="0"/>
                          <a:ea typeface="Calibri" pitchFamily="34" charset="-122"/>
                          <a:cs typeface="Calibri" pitchFamily="34" charset="-120"/>
                        </a:rPr>
                        <a:t>This pilot study offers preliminary insight into...</a:t>
                      </a:r>
                      <a:endParaRPr lang="en-US" sz="1100" dirty="0">
                        <a:latin typeface="Calibri" charset="0"/>
                        <a:ea typeface="Calibri" charset="0"/>
                        <a:cs typeface="Calibri" charset="0"/>
                      </a:endParaRPr>
                    </a:p>
                    <a:p>
                      <a:pPr marL="0" indent="0">
                        <a:buNone/>
                      </a:pPr>
                      <a:r>
                        <a:rPr lang="en-US" sz="1100" dirty="0">
                          <a:solidFill>
                            <a:srgbClr val="333333"/>
                          </a:solidFill>
                          <a:latin typeface="Calibri" pitchFamily="34" charset="0"/>
                          <a:ea typeface="Calibri" pitchFamily="34" charset="-122"/>
                          <a:cs typeface="Calibri" pitchFamily="34" charset="-120"/>
                        </a:rPr>
                        <a:t>Further investigation in the full study will explore...</a:t>
                      </a:r>
                      <a:endParaRPr lang="en-US" sz="11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37">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600" b="1" i="0">
                <a:solidFill>
                  <a:srgbClr val="6D2E46"/>
                </a:solidFill>
                <a:latin typeface="Calibri"/>
                <a:ea typeface="Calibri"/>
                <a:cs typeface="Calibri"/>
              </a:rPr>
              <a:t>Activity 4  ·  Paradigm Sorting</a:t>
            </a:r>
          </a:p>
        </p:txBody>
      </p:sp>
      <p:sp>
        <p:nvSpPr>
          <p:cNvPr id="3" name="TextBox 2"/>
          <p:cNvSpPr txBox="1"/>
          <p:nvPr/>
        </p:nvSpPr>
        <p:spPr>
          <a:xfrm>
            <a:off x="548640" y="920000"/>
            <a:ext cx="8046720" cy="400000"/>
          </a:xfrm>
          <a:prstGeom prst="rect">
            <a:avLst/>
          </a:prstGeom>
          <a:noFill/>
        </p:spPr>
        <p:txBody>
          <a:bodyPr wrap="square" rtlCol="0">
            <a:spAutoFit/>
          </a:bodyPr>
          <a:lstStyle/>
          <a:p>
            <a:pPr algn="l"/>
            <a:r>
              <a:rPr sz="1400" b="0" i="1" dirty="0">
                <a:solidFill>
                  <a:srgbClr val="555555"/>
                </a:solidFill>
                <a:latin typeface="Calibri"/>
                <a:ea typeface="Calibri"/>
                <a:cs typeface="Calibri"/>
              </a:rPr>
              <a:t>Match each LR description to its paradigm, then write one sentence explaining what interpretivism means for YOUR review.</a:t>
            </a:r>
          </a:p>
        </p:txBody>
      </p:sp>
      <p:sp>
        <p:nvSpPr>
          <p:cNvPr id="4" name="TextBox 3"/>
          <p:cNvSpPr txBox="1"/>
          <p:nvPr/>
        </p:nvSpPr>
        <p:spPr>
          <a:xfrm>
            <a:off x="548640" y="1380000"/>
            <a:ext cx="8046720" cy="369332"/>
          </a:xfrm>
          <a:prstGeom prst="rect">
            <a:avLst/>
          </a:prstGeom>
          <a:noFill/>
        </p:spPr>
        <p:txBody>
          <a:bodyPr wrap="square" rtlCol="0">
            <a:spAutoFit/>
          </a:bodyPr>
          <a:lstStyle/>
          <a:p>
            <a:pPr algn="l"/>
            <a:r>
              <a:rPr sz="1800" b="1" i="0" dirty="0">
                <a:solidFill>
                  <a:srgbClr val="333333"/>
                </a:solidFill>
                <a:latin typeface="Calibri"/>
                <a:ea typeface="Calibri"/>
                <a:cs typeface="Calibri"/>
              </a:rPr>
              <a:t>Turn to Activity</a:t>
            </a:r>
          </a:p>
        </p:txBody>
      </p:sp>
      <p:sp>
        <p:nvSpPr>
          <p:cNvPr id="5" name="TextBox 4"/>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38">
    <p:bg>
      <p:bgPr>
        <a:solidFill>
          <a:srgbClr val="6D2E46"/>
        </a:solidFill>
        <a:effectLst/>
      </p:bgPr>
    </p:bg>
    <p:spTree>
      <p:nvGrpSpPr>
        <p:cNvPr id="1" name=""/>
        <p:cNvGrpSpPr/>
        <p:nvPr/>
      </p:nvGrpSpPr>
      <p:grpSpPr>
        <a:xfrm>
          <a:off x="0" y="0"/>
          <a:ext cx="0" cy="0"/>
          <a:chOff x="0" y="0"/>
          <a:chExt cx="0" cy="0"/>
        </a:xfrm>
      </p:grpSpPr>
      <p:sp>
        <p:nvSpPr>
          <p:cNvPr id="2" name="Text 0"/>
          <p:cNvSpPr txBox="1"/>
          <p:nvPr/>
        </p:nvSpPr>
        <p:spPr>
          <a:xfrm>
            <a:off x="548640" y="1097280"/>
            <a:ext cx="8046720" cy="457200"/>
          </a:xfrm>
          <a:prstGeom prst="rect">
            <a:avLst/>
          </a:prstGeom>
          <a:noFill/>
          <a:ln/>
        </p:spPr>
        <p:txBody>
          <a:bodyPr wrap="square" rtlCol="0" anchor="ctr"/>
          <a:lstStyle/>
          <a:p>
            <a:pPr marL="0" indent="0">
              <a:buNone/>
            </a:pPr>
            <a:r>
              <a:rPr lang="en-US" sz="1400" b="1" dirty="0">
                <a:solidFill>
                  <a:srgbClr val="D4A0B0"/>
                </a:solidFill>
                <a:latin typeface="Calibri" pitchFamily="34" charset="0"/>
                <a:ea typeface="Calibri" pitchFamily="34" charset="-122"/>
                <a:cs typeface="Calibri" pitchFamily="34" charset="-120"/>
              </a:rPr>
              <a:t>SECTION 5</a:t>
            </a:r>
            <a:endParaRPr lang="en-US" sz="1400" dirty="0"/>
          </a:p>
        </p:txBody>
      </p:sp>
      <p:sp>
        <p:nvSpPr>
          <p:cNvPr id="3" name="Text 1"/>
          <p:cNvSpPr txBox="1"/>
          <p:nvPr/>
        </p:nvSpPr>
        <p:spPr>
          <a:xfrm>
            <a:off x="548640" y="1645920"/>
            <a:ext cx="8046720" cy="1371600"/>
          </a:xfrm>
          <a:prstGeom prst="rect">
            <a:avLst/>
          </a:prstGeom>
          <a:noFill/>
          <a:ln/>
        </p:spPr>
        <p:txBody>
          <a:bodyPr wrap="square"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Critical Writing and</a:t>
            </a:r>
            <a:endParaRPr lang="en-US" sz="3200" dirty="0"/>
          </a:p>
          <a:p>
            <a:pPr marL="0" indent="0">
              <a:buNone/>
            </a:pPr>
            <a:r>
              <a:rPr lang="en-US" sz="3200" b="1" dirty="0">
                <a:solidFill>
                  <a:srgbClr val="FFFFFF"/>
                </a:solidFill>
                <a:latin typeface="Georgia" pitchFamily="34" charset="0"/>
                <a:ea typeface="Georgia" pitchFamily="34" charset="-122"/>
                <a:cs typeface="Georgia" pitchFamily="34" charset="-120"/>
              </a:rPr>
              <a:t>Common Mistakes</a:t>
            </a:r>
            <a:endParaRPr lang="en-US" sz="32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3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Common Mistakes (1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1. Writing a descriptive summary rather than a critical review</a:t>
            </a:r>
            <a:endParaRPr lang="en-US" sz="1300" dirty="0"/>
          </a:p>
        </p:txBody>
      </p:sp>
      <p:sp>
        <p:nvSpPr>
          <p:cNvPr id="5" name="Text 3"/>
          <p:cNvSpPr txBox="1"/>
          <p:nvPr/>
        </p:nvSpPr>
        <p:spPr>
          <a:xfrm>
            <a:off x="548640" y="164592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2. Organising by author instead of by theme or argument</a:t>
            </a:r>
            <a:endParaRPr lang="en-US" sz="1300" dirty="0"/>
          </a:p>
        </p:txBody>
      </p:sp>
      <p:sp>
        <p:nvSpPr>
          <p:cNvPr id="6" name="Text 4"/>
          <p:cNvSpPr txBox="1"/>
          <p:nvPr/>
        </p:nvSpPr>
        <p:spPr>
          <a:xfrm>
            <a:off x="548640" y="228600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3. Failing to identify a clear gap in the literature</a:t>
            </a:r>
            <a:endParaRPr lang="en-US" sz="1300" dirty="0"/>
          </a:p>
        </p:txBody>
      </p:sp>
      <p:sp>
        <p:nvSpPr>
          <p:cNvPr id="7" name="Text 5"/>
          <p:cNvSpPr txBox="1"/>
          <p:nvPr/>
        </p:nvSpPr>
        <p:spPr>
          <a:xfrm>
            <a:off x="548640" y="292608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4. Including irrelevant literature that does not serve your argument</a:t>
            </a:r>
            <a:endParaRPr lang="en-US" sz="1300" dirty="0"/>
          </a:p>
        </p:txBody>
      </p:sp>
      <p:sp>
        <p:nvSpPr>
          <p:cNvPr id="8" name="Text 6"/>
          <p:cNvSpPr txBox="1"/>
          <p:nvPr/>
        </p:nvSpPr>
        <p:spPr>
          <a:xfrm>
            <a:off x="548640" y="356616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5. Over-reliance on textbooks rather than peer-reviewed articles</a:t>
            </a:r>
            <a:endParaRPr lang="en-US" sz="13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Common Mistakes (2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6. Using outdated sources when current research is available</a:t>
            </a:r>
            <a:endParaRPr lang="en-US" sz="1300" dirty="0"/>
          </a:p>
        </p:txBody>
      </p:sp>
      <p:sp>
        <p:nvSpPr>
          <p:cNvPr id="5" name="Text 3"/>
          <p:cNvSpPr txBox="1"/>
          <p:nvPr/>
        </p:nvSpPr>
        <p:spPr>
          <a:xfrm>
            <a:off x="548640" y="164592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7. Not connecting the literature to your research questions</a:t>
            </a:r>
            <a:endParaRPr lang="en-US" sz="1300" dirty="0"/>
          </a:p>
        </p:txBody>
      </p:sp>
      <p:sp>
        <p:nvSpPr>
          <p:cNvPr id="6" name="Text 4"/>
          <p:cNvSpPr txBox="1"/>
          <p:nvPr/>
        </p:nvSpPr>
        <p:spPr>
          <a:xfrm>
            <a:off x="548640" y="228600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8. Failing to present a theoretical framework and conceptual framework</a:t>
            </a:r>
            <a:endParaRPr lang="en-US" sz="1300" dirty="0"/>
          </a:p>
        </p:txBody>
      </p:sp>
      <p:sp>
        <p:nvSpPr>
          <p:cNvPr id="7" name="Text 5"/>
          <p:cNvSpPr txBox="1"/>
          <p:nvPr/>
        </p:nvSpPr>
        <p:spPr>
          <a:xfrm>
            <a:off x="548640" y="292608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9. Poor referencing — inconsistent or incorrect Harvard style</a:t>
            </a:r>
            <a:endParaRPr lang="en-US" sz="1300" dirty="0"/>
          </a:p>
        </p:txBody>
      </p:sp>
      <p:sp>
        <p:nvSpPr>
          <p:cNvPr id="8" name="Text 6"/>
          <p:cNvSpPr txBox="1"/>
          <p:nvPr/>
        </p:nvSpPr>
        <p:spPr>
          <a:xfrm>
            <a:off x="548640" y="3566160"/>
            <a:ext cx="8046720" cy="54864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10. Writing too much: losing focus and exceeding 2,500 words</a:t>
            </a:r>
            <a:endParaRPr lang="en-US" sz="13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Pass vs Distinction: What Markers Look For</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graphicFrame>
        <p:nvGraphicFramePr>
          <p:cNvPr id="42"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3063240"/>
        </p:xfrm>
        <a:graphic>
          <a:graphicData uri="http://schemas.openxmlformats.org/drawingml/2006/table">
            <a:tbl>
              <a:tblPr/>
              <a:tblGrid>
                <a:gridCol w="137160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3657600">
                  <a:extLst>
                    <a:ext uri="{9D8B030D-6E8A-4147-A177-3AD203B41FA5}">
                      <a16:colId xmlns:a16="http://schemas.microsoft.com/office/drawing/2014/main" val="20002"/>
                    </a:ext>
                  </a:extLst>
                </a:gridCol>
              </a:tblGrid>
              <a:tr h="320040">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Element</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Pass</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tc>
                  <a:txBody>
                    <a:bodyPr/>
                    <a:lstStyle/>
                    <a:p>
                      <a:pPr marL="0" indent="0">
                        <a:buNone/>
                      </a:pPr>
                      <a:r>
                        <a:rPr lang="en-US" sz="1100" b="1" dirty="0">
                          <a:solidFill>
                            <a:srgbClr val="FFFFFF"/>
                          </a:solidFill>
                          <a:latin typeface="Georgia" pitchFamily="34" charset="0"/>
                          <a:ea typeface="Georgia" pitchFamily="34" charset="-122"/>
                          <a:cs typeface="Georgia" pitchFamily="34" charset="-120"/>
                        </a:rPr>
                        <a:t>Distinction</a:t>
                      </a:r>
                      <a:endParaRPr lang="en-US" sz="1100" dirty="0">
                        <a:latin typeface="Georgia" charset="0"/>
                        <a:ea typeface="Georgia" charset="0"/>
                        <a:cs typeface="Georgia" charset="0"/>
                      </a:endParaRPr>
                    </a:p>
                  </a:txBody>
                  <a:tcP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6D2E46"/>
                    </a:solidFill>
                  </a:tcPr>
                </a:tc>
                <a:extLst>
                  <a:ext uri="{0D108BD9-81ED-4DB2-BD59-A6C34878D82A}">
                    <a16:rowId xmlns:a16="http://schemas.microsoft.com/office/drawing/2014/main" val="10000"/>
                  </a:ext>
                </a:extLst>
              </a:tr>
              <a:tr h="457200">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Structure</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Some organisation by theme</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Clear, logical structure building an argument</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57200">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Criticality</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Some evaluation present</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Consistent critical analysis throughout</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2"/>
                  </a:ext>
                </a:extLst>
              </a:tr>
              <a:tr h="457200">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Sources</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Adequate range</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Wide range; recent, credible, peer-reviewed</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57200">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Framework</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Framework mentioned</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TF named, justified, connected to RQs; CF logic clear</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4"/>
                  </a:ext>
                </a:extLst>
              </a:tr>
              <a:tr h="457200">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Gap</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Gap identified</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Gap precisely articulated; connected to pilot rationale</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57200">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Writing</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Generally clear</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tc>
                  <a:txBody>
                    <a:bodyPr/>
                    <a:lstStyle/>
                    <a:p>
                      <a:pPr marL="0" indent="0">
                        <a:buNone/>
                      </a:pPr>
                      <a:r>
                        <a:rPr lang="en-US" sz="1000" dirty="0">
                          <a:solidFill>
                            <a:srgbClr val="333333"/>
                          </a:solidFill>
                          <a:latin typeface="Calibri" pitchFamily="34" charset="0"/>
                          <a:ea typeface="Calibri" pitchFamily="34" charset="-122"/>
                          <a:cs typeface="Calibri" pitchFamily="34" charset="-120"/>
                        </a:rPr>
                        <a:t>Polished, scholarly, publication-ready prose</a:t>
                      </a:r>
                      <a:endParaRPr lang="en-US" sz="1000" dirty="0">
                        <a:latin typeface="Calibri" charset="0"/>
                        <a:ea typeface="Calibri" charset="0"/>
                        <a:cs typeface="Calibri" charset="0"/>
                      </a:endParaRPr>
                    </a:p>
                  </a:txBody>
                  <a:tcPr anchor="ctr">
                    <a:lnL w="6350" cap="flat" cmpd="sng" algn="ctr">
                      <a:solidFill>
                        <a:srgbClr val="F5F3EF"/>
                      </a:solidFill>
                      <a:prstDash val="solid"/>
                      <a:round/>
                      <a:headEnd type="none" w="med" len="med"/>
                      <a:tailEnd type="none" w="med" len="med"/>
                    </a:lnL>
                    <a:lnR w="6350" cap="flat" cmpd="sng" algn="ctr">
                      <a:solidFill>
                        <a:srgbClr val="F5F3EF"/>
                      </a:solidFill>
                      <a:prstDash val="solid"/>
                      <a:round/>
                      <a:headEnd type="none" w="med" len="med"/>
                      <a:tailEnd type="none" w="med" len="med"/>
                    </a:lnR>
                    <a:lnT w="6350" cap="flat" cmpd="sng" algn="ctr">
                      <a:solidFill>
                        <a:srgbClr val="F5F3EF"/>
                      </a:solidFill>
                      <a:prstDash val="solid"/>
                      <a:round/>
                      <a:headEnd type="none" w="med" len="med"/>
                      <a:tailEnd type="none" w="med" len="med"/>
                    </a:lnT>
                    <a:lnB w="6350" cap="flat" cmpd="sng" algn="ctr">
                      <a:solidFill>
                        <a:srgbClr val="F5F3EF"/>
                      </a:solidFill>
                      <a:prstDash val="solid"/>
                      <a:round/>
                      <a:headEnd type="none" w="med" len="med"/>
                      <a:tailEnd type="none" w="med" len="med"/>
                    </a:lnB>
                    <a:solidFill>
                      <a:srgbClr val="F5F3EF"/>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4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PEEL Paragraph Structure (1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804672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P — POINT</a:t>
            </a:r>
            <a:endParaRPr lang="en-US" sz="1300" dirty="0"/>
          </a:p>
        </p:txBody>
      </p:sp>
      <p:sp>
        <p:nvSpPr>
          <p:cNvPr id="5" name="Text 3"/>
          <p:cNvSpPr txBox="1"/>
          <p:nvPr/>
        </p:nvSpPr>
        <p:spPr>
          <a:xfrm>
            <a:off x="548640" y="1371600"/>
            <a:ext cx="8046720" cy="36576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State the main argument of the paragraph. This is the thematic topic sentence.</a:t>
            </a:r>
            <a:endParaRPr lang="en-US" sz="1300" dirty="0"/>
          </a:p>
        </p:txBody>
      </p:sp>
      <p:sp>
        <p:nvSpPr>
          <p:cNvPr id="6" name="Text 4"/>
          <p:cNvSpPr txBox="1"/>
          <p:nvPr/>
        </p:nvSpPr>
        <p:spPr>
          <a:xfrm>
            <a:off x="548640" y="1828800"/>
            <a:ext cx="8046720" cy="548640"/>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"A significant body of research highlights the role of organisational culture in shaping employee responses to change."</a:t>
            </a:r>
            <a:endParaRPr lang="en-US" sz="1100" dirty="0"/>
          </a:p>
        </p:txBody>
      </p:sp>
      <p:sp>
        <p:nvSpPr>
          <p:cNvPr id="7" name="Text 5"/>
          <p:cNvSpPr txBox="1"/>
          <p:nvPr/>
        </p:nvSpPr>
        <p:spPr>
          <a:xfrm>
            <a:off x="548640" y="2651760"/>
            <a:ext cx="804672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E — EVIDENCE</a:t>
            </a:r>
            <a:endParaRPr lang="en-US" sz="1300" dirty="0"/>
          </a:p>
        </p:txBody>
      </p:sp>
      <p:sp>
        <p:nvSpPr>
          <p:cNvPr id="8" name="Text 6"/>
          <p:cNvSpPr txBox="1"/>
          <p:nvPr/>
        </p:nvSpPr>
        <p:spPr>
          <a:xfrm>
            <a:off x="548640" y="3017520"/>
            <a:ext cx="8046720" cy="36576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Present evidence from the literature. Cite multiple sources that support, complicate, or contest the point.</a:t>
            </a:r>
            <a:endParaRPr lang="en-US" sz="1300" dirty="0"/>
          </a:p>
        </p:txBody>
      </p:sp>
      <p:sp>
        <p:nvSpPr>
          <p:cNvPr id="9" name="Text 7"/>
          <p:cNvSpPr txBox="1"/>
          <p:nvPr/>
        </p:nvSpPr>
        <p:spPr>
          <a:xfrm>
            <a:off x="548640" y="3474720"/>
            <a:ext cx="8046720" cy="548640"/>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"Smith (2020) and Patel (2022) found positive correlations, while Jones (2021) identified cultural context as a mediating factor."</a:t>
            </a:r>
            <a:endParaRPr lang="en-US" sz="11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4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PEEL Paragraph Structure (2 of 2)</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804672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E — EXPLAIN</a:t>
            </a:r>
            <a:endParaRPr lang="en-US" sz="1300" dirty="0"/>
          </a:p>
        </p:txBody>
      </p:sp>
      <p:sp>
        <p:nvSpPr>
          <p:cNvPr id="5" name="Text 3"/>
          <p:cNvSpPr txBox="1"/>
          <p:nvPr/>
        </p:nvSpPr>
        <p:spPr>
          <a:xfrm>
            <a:off x="548640" y="1371600"/>
            <a:ext cx="8046720" cy="36576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Analyse what the evidence means. Discuss implications, tensions, limitations, significance.</a:t>
            </a:r>
            <a:endParaRPr lang="en-US" sz="1300" dirty="0"/>
          </a:p>
        </p:txBody>
      </p:sp>
      <p:sp>
        <p:nvSpPr>
          <p:cNvPr id="6" name="Text 4"/>
          <p:cNvSpPr txBox="1"/>
          <p:nvPr/>
        </p:nvSpPr>
        <p:spPr>
          <a:xfrm>
            <a:off x="548640" y="1828800"/>
            <a:ext cx="8046720" cy="548640"/>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"The divergence suggests the relationship is more nuanced than initially proposed, particularly in cross-cultural settings."</a:t>
            </a:r>
            <a:endParaRPr lang="en-US" sz="1100" dirty="0"/>
          </a:p>
        </p:txBody>
      </p:sp>
      <p:sp>
        <p:nvSpPr>
          <p:cNvPr id="7" name="Text 5"/>
          <p:cNvSpPr txBox="1"/>
          <p:nvPr/>
        </p:nvSpPr>
        <p:spPr>
          <a:xfrm>
            <a:off x="548640" y="2651760"/>
            <a:ext cx="8046720" cy="320040"/>
          </a:xfrm>
          <a:prstGeom prst="rect">
            <a:avLst/>
          </a:prstGeom>
          <a:noFill/>
          <a:ln/>
        </p:spPr>
        <p:txBody>
          <a:bodyPr wrap="square" rtlCol="0" anchor="ctr">
            <a:spAutoFit/>
          </a:bodyPr>
          <a:lstStyle/>
          <a:p>
            <a:pPr marL="0" indent="0">
              <a:buNone/>
            </a:pPr>
            <a:r>
              <a:rPr lang="en-US" sz="1400" b="1" dirty="0">
                <a:solidFill>
                  <a:srgbClr val="6D2E46"/>
                </a:solidFill>
                <a:latin typeface="Georgia" pitchFamily="34" charset="0"/>
                <a:ea typeface="Georgia" pitchFamily="34" charset="-122"/>
                <a:cs typeface="Georgia" pitchFamily="34" charset="-120"/>
              </a:rPr>
              <a:t>L — LINK</a:t>
            </a:r>
            <a:endParaRPr lang="en-US" sz="1300" dirty="0"/>
          </a:p>
        </p:txBody>
      </p:sp>
      <p:sp>
        <p:nvSpPr>
          <p:cNvPr id="8" name="Text 6"/>
          <p:cNvSpPr txBox="1"/>
          <p:nvPr/>
        </p:nvSpPr>
        <p:spPr>
          <a:xfrm>
            <a:off x="548640" y="3017520"/>
            <a:ext cx="8046720" cy="365760"/>
          </a:xfrm>
          <a:prstGeom prst="rect">
            <a:avLst/>
          </a:prstGeom>
          <a:noFill/>
          <a:ln/>
        </p:spPr>
        <p:txBody>
          <a:bodyPr wrap="square" rtlCol="0" anchor="ctr">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Connect back to your study. Show how this paragraph advances your argument towards the gap.</a:t>
            </a:r>
            <a:endParaRPr lang="en-US" sz="1300" dirty="0"/>
          </a:p>
        </p:txBody>
      </p:sp>
      <p:sp>
        <p:nvSpPr>
          <p:cNvPr id="9" name="Text 7"/>
          <p:cNvSpPr txBox="1"/>
          <p:nvPr/>
        </p:nvSpPr>
        <p:spPr>
          <a:xfrm>
            <a:off x="548640" y="3474720"/>
            <a:ext cx="8046720" cy="548640"/>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"This gap in understanding cross-cultural dynamics underscores the need for the exploratory qualitative approach adopted in this pilot."</a:t>
            </a:r>
            <a:endParaRPr lang="en-US" sz="11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4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Literature Review Peer Review Checklist</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60120"/>
            <a:ext cx="8046720" cy="374476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Does the review open with clear context?</a:t>
            </a:r>
            <a:endParaRPr lang="en-US" sz="1100" dirty="0"/>
          </a:p>
        </p:txBody>
      </p:sp>
      <p:sp>
        <p:nvSpPr>
          <p:cNvPr id="5" name="Text 3"/>
          <p:cNvSpPr txBox="1"/>
          <p:nvPr/>
        </p:nvSpPr>
        <p:spPr>
          <a:xfrm>
            <a:off x="548640" y="1271016"/>
            <a:ext cx="8046720" cy="3433864"/>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Are key terms defined early?</a:t>
            </a:r>
            <a:endParaRPr lang="en-US" sz="1100" dirty="0"/>
          </a:p>
        </p:txBody>
      </p:sp>
      <p:sp>
        <p:nvSpPr>
          <p:cNvPr id="6" name="Text 4"/>
          <p:cNvSpPr txBox="1"/>
          <p:nvPr/>
        </p:nvSpPr>
        <p:spPr>
          <a:xfrm>
            <a:off x="548640" y="1581912"/>
            <a:ext cx="8046720" cy="3122968"/>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Is there a theoretical framework (named and justified) and a conceptual framework (synthesising argument)?</a:t>
            </a:r>
            <a:endParaRPr lang="en-US" sz="1100" dirty="0"/>
          </a:p>
        </p:txBody>
      </p:sp>
      <p:sp>
        <p:nvSpPr>
          <p:cNvPr id="7" name="Text 5"/>
          <p:cNvSpPr txBox="1"/>
          <p:nvPr/>
        </p:nvSpPr>
        <p:spPr>
          <a:xfrm>
            <a:off x="548640" y="1892808"/>
            <a:ext cx="8046720" cy="2812072"/>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Is the review organised thematically (not author-by-author)?</a:t>
            </a:r>
            <a:endParaRPr lang="en-US" sz="1100" dirty="0"/>
          </a:p>
        </p:txBody>
      </p:sp>
      <p:sp>
        <p:nvSpPr>
          <p:cNvPr id="8" name="Text 6"/>
          <p:cNvSpPr txBox="1"/>
          <p:nvPr/>
        </p:nvSpPr>
        <p:spPr>
          <a:xfrm>
            <a:off x="548640" y="2203704"/>
            <a:ext cx="8046720" cy="2501176"/>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Does each paragraph synthesise multiple sources?</a:t>
            </a:r>
            <a:endParaRPr lang="en-US" sz="1100" dirty="0"/>
          </a:p>
        </p:txBody>
      </p:sp>
      <p:sp>
        <p:nvSpPr>
          <p:cNvPr id="9" name="Text 7"/>
          <p:cNvSpPr txBox="1"/>
          <p:nvPr/>
        </p:nvSpPr>
        <p:spPr>
          <a:xfrm>
            <a:off x="548640" y="2514600"/>
            <a:ext cx="8046720" cy="219028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Is there critical evaluation, not just description?</a:t>
            </a:r>
            <a:endParaRPr lang="en-US" sz="1100" dirty="0"/>
          </a:p>
        </p:txBody>
      </p:sp>
      <p:sp>
        <p:nvSpPr>
          <p:cNvPr id="10" name="Text 8"/>
          <p:cNvSpPr txBox="1"/>
          <p:nvPr/>
        </p:nvSpPr>
        <p:spPr>
          <a:xfrm>
            <a:off x="548640" y="2825496"/>
            <a:ext cx="8046720" cy="1879384"/>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Are tensions and debates highlighted?</a:t>
            </a:r>
            <a:endParaRPr lang="en-US" sz="1100" dirty="0"/>
          </a:p>
        </p:txBody>
      </p:sp>
      <p:sp>
        <p:nvSpPr>
          <p:cNvPr id="11" name="Text 9"/>
          <p:cNvSpPr txBox="1"/>
          <p:nvPr/>
        </p:nvSpPr>
        <p:spPr>
          <a:xfrm>
            <a:off x="548640" y="3136392"/>
            <a:ext cx="8046720" cy="1568488"/>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Is there a clear gap connected to research questions?</a:t>
            </a:r>
            <a:endParaRPr lang="en-US" sz="1100" dirty="0"/>
          </a:p>
        </p:txBody>
      </p:sp>
      <p:sp>
        <p:nvSpPr>
          <p:cNvPr id="12" name="Text 10"/>
          <p:cNvSpPr txBox="1"/>
          <p:nvPr/>
        </p:nvSpPr>
        <p:spPr>
          <a:xfrm>
            <a:off x="548640" y="3447288"/>
            <a:ext cx="8046720" cy="1257592"/>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Does the review connect to methodology?</a:t>
            </a:r>
            <a:endParaRPr lang="en-US" sz="1100" dirty="0"/>
          </a:p>
        </p:txBody>
      </p:sp>
      <p:sp>
        <p:nvSpPr>
          <p:cNvPr id="13" name="Text 11"/>
          <p:cNvSpPr txBox="1"/>
          <p:nvPr/>
        </p:nvSpPr>
        <p:spPr>
          <a:xfrm>
            <a:off x="548640" y="3758184"/>
            <a:ext cx="8046720" cy="946696"/>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Are sources recent, credible, and peer-reviewed?</a:t>
            </a:r>
            <a:endParaRPr lang="en-US" sz="1100" dirty="0"/>
          </a:p>
        </p:txBody>
      </p:sp>
      <p:sp>
        <p:nvSpPr>
          <p:cNvPr id="14" name="Text 12"/>
          <p:cNvSpPr txBox="1"/>
          <p:nvPr/>
        </p:nvSpPr>
        <p:spPr>
          <a:xfrm>
            <a:off x="548640" y="4069080"/>
            <a:ext cx="8046720" cy="6358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Is Harvard referencing consistent?</a:t>
            </a:r>
            <a:endParaRPr lang="en-US" sz="1100" dirty="0"/>
          </a:p>
        </p:txBody>
      </p:sp>
      <p:sp>
        <p:nvSpPr>
          <p:cNvPr id="15" name="Text 13"/>
          <p:cNvSpPr txBox="1"/>
          <p:nvPr/>
        </p:nvSpPr>
        <p:spPr>
          <a:xfrm>
            <a:off x="548640" y="4379976"/>
            <a:ext cx="8046720" cy="324904"/>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Is the writing within 2,500-word guidance?</a:t>
            </a:r>
            <a:endParaRPr lang="en-US" sz="11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45">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600" b="1" i="0">
                <a:solidFill>
                  <a:srgbClr val="6D2E46"/>
                </a:solidFill>
                <a:latin typeface="Calibri"/>
                <a:ea typeface="Calibri"/>
                <a:cs typeface="Calibri"/>
              </a:rPr>
              <a:t>Activity 5  ·  Framework Unpacking</a:t>
            </a:r>
          </a:p>
        </p:txBody>
      </p:sp>
      <p:sp>
        <p:nvSpPr>
          <p:cNvPr id="3" name="TextBox 2"/>
          <p:cNvSpPr txBox="1"/>
          <p:nvPr/>
        </p:nvSpPr>
        <p:spPr>
          <a:xfrm>
            <a:off x="548640" y="920000"/>
            <a:ext cx="8046720" cy="400000"/>
          </a:xfrm>
          <a:prstGeom prst="rect">
            <a:avLst/>
          </a:prstGeom>
          <a:noFill/>
        </p:spPr>
        <p:txBody>
          <a:bodyPr wrap="square" rtlCol="0">
            <a:spAutoFit/>
          </a:bodyPr>
          <a:lstStyle/>
          <a:p>
            <a:pPr algn="l"/>
            <a:r>
              <a:rPr sz="1400" b="0" i="1">
                <a:solidFill>
                  <a:srgbClr val="555555"/>
                </a:solidFill>
                <a:latin typeface="Calibri"/>
                <a:ea typeface="Calibri"/>
                <a:cs typeface="Calibri"/>
              </a:rPr>
              <a:t>Read the worked example in your booklet. Locate and label where the theory, theoretical framework and conceptual framework thread appear.</a:t>
            </a:r>
          </a:p>
        </p:txBody>
      </p:sp>
      <p:sp>
        <p:nvSpPr>
          <p:cNvPr id="4" name="TextBox 3"/>
          <p:cNvSpPr txBox="1"/>
          <p:nvPr/>
        </p:nvSpPr>
        <p:spPr>
          <a:xfrm>
            <a:off x="548640" y="1380000"/>
            <a:ext cx="8046720" cy="646331"/>
          </a:xfrm>
          <a:prstGeom prst="rect">
            <a:avLst/>
          </a:prstGeom>
          <a:noFill/>
        </p:spPr>
        <p:txBody>
          <a:bodyPr wrap="square" rtlCol="0">
            <a:spAutoFit/>
          </a:bodyPr>
          <a:lstStyle/>
          <a:p>
            <a:pPr algn="l"/>
            <a:r>
              <a:rPr sz="1800" b="1" i="0" dirty="0">
                <a:solidFill>
                  <a:srgbClr val="333333"/>
                </a:solidFill>
                <a:latin typeface="Calibri"/>
                <a:ea typeface="Calibri"/>
                <a:cs typeface="Calibri"/>
              </a:rPr>
              <a:t>Turn to Activity 5 </a:t>
            </a:r>
            <a:endParaRPr lang="en-GB" sz="1800" b="1" i="0" dirty="0">
              <a:solidFill>
                <a:srgbClr val="333333"/>
              </a:solidFill>
              <a:latin typeface="Calibri"/>
              <a:ea typeface="Calibri"/>
              <a:cs typeface="Calibri"/>
            </a:endParaRPr>
          </a:p>
          <a:p>
            <a:pPr algn="l"/>
            <a:endParaRPr sz="1800" b="1" i="0" dirty="0">
              <a:solidFill>
                <a:srgbClr val="333333"/>
              </a:solidFill>
              <a:latin typeface="Calibri"/>
              <a:ea typeface="Calibri"/>
              <a:cs typeface="Calibri"/>
            </a:endParaRPr>
          </a:p>
        </p:txBody>
      </p:sp>
      <p:sp>
        <p:nvSpPr>
          <p:cNvPr id="5" name="TextBox 4"/>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8640" y="240000"/>
            <a:ext cx="8046720" cy="400000"/>
          </a:xfrm>
          <a:prstGeom prst="rect">
            <a:avLst/>
          </a:prstGeom>
          <a:noFill/>
        </p:spPr>
        <p:txBody>
          <a:bodyPr wrap="square" rtlCol="0">
            <a:spAutoFit/>
          </a:bodyPr>
          <a:lstStyle/>
          <a:p>
            <a:pPr algn="l"/>
            <a:r>
              <a:rPr sz="2600" b="1" i="0">
                <a:solidFill>
                  <a:srgbClr val="6D2E46"/>
                </a:solidFill>
                <a:latin typeface="Calibri"/>
                <a:ea typeface="Calibri"/>
                <a:cs typeface="Calibri"/>
              </a:rPr>
              <a:t>Activity 6  ·  Your Topic — First Moves</a:t>
            </a:r>
          </a:p>
        </p:txBody>
      </p:sp>
      <p:sp>
        <p:nvSpPr>
          <p:cNvPr id="3" name="TextBox 2"/>
          <p:cNvSpPr txBox="1"/>
          <p:nvPr/>
        </p:nvSpPr>
        <p:spPr>
          <a:xfrm>
            <a:off x="548640" y="920000"/>
            <a:ext cx="8046720" cy="400000"/>
          </a:xfrm>
          <a:prstGeom prst="rect">
            <a:avLst/>
          </a:prstGeom>
          <a:noFill/>
        </p:spPr>
        <p:txBody>
          <a:bodyPr wrap="square" rtlCol="0">
            <a:spAutoFit/>
          </a:bodyPr>
          <a:lstStyle/>
          <a:p>
            <a:pPr algn="l"/>
            <a:r>
              <a:rPr sz="1400" b="0" i="1">
                <a:solidFill>
                  <a:srgbClr val="555555"/>
                </a:solidFill>
                <a:latin typeface="Calibri"/>
                <a:ea typeface="Calibri"/>
                <a:cs typeface="Calibri"/>
              </a:rPr>
              <a:t>Before you can write your literature review, five thinking moves must be complete. Work silently and honestly — nothing here is marked.</a:t>
            </a:r>
          </a:p>
        </p:txBody>
      </p:sp>
      <p:sp>
        <p:nvSpPr>
          <p:cNvPr id="4" name="TextBox 3"/>
          <p:cNvSpPr txBox="1"/>
          <p:nvPr/>
        </p:nvSpPr>
        <p:spPr>
          <a:xfrm>
            <a:off x="548640" y="1480000"/>
            <a:ext cx="8046720" cy="369332"/>
          </a:xfrm>
          <a:prstGeom prst="rect">
            <a:avLst/>
          </a:prstGeom>
          <a:noFill/>
        </p:spPr>
        <p:txBody>
          <a:bodyPr wrap="square" rtlCol="0">
            <a:spAutoFit/>
          </a:bodyPr>
          <a:lstStyle/>
          <a:p>
            <a:pPr algn="l"/>
            <a:r>
              <a:rPr sz="1800" b="1" i="0" dirty="0">
                <a:solidFill>
                  <a:srgbClr val="333333"/>
                </a:solidFill>
                <a:latin typeface="Calibri"/>
                <a:ea typeface="Calibri"/>
                <a:cs typeface="Calibri"/>
              </a:rPr>
              <a:t>Turn to </a:t>
            </a:r>
            <a:r>
              <a:rPr sz="1800" b="1" i="0">
                <a:solidFill>
                  <a:srgbClr val="333333"/>
                </a:solidFill>
                <a:latin typeface="Calibri"/>
                <a:ea typeface="Calibri"/>
                <a:cs typeface="Calibri"/>
              </a:rPr>
              <a:t>Activity 6</a:t>
            </a:r>
            <a:endParaRPr sz="1800" b="1" i="0" dirty="0">
              <a:solidFill>
                <a:srgbClr val="333333"/>
              </a:solidFill>
              <a:latin typeface="Calibri"/>
              <a:ea typeface="Calibri"/>
              <a:cs typeface="Calibri"/>
            </a:endParaRPr>
          </a:p>
        </p:txBody>
      </p:sp>
      <p:sp>
        <p:nvSpPr>
          <p:cNvPr id="5" name="TextBox 4"/>
          <p:cNvSpPr txBox="1"/>
          <p:nvPr/>
        </p:nvSpPr>
        <p:spPr>
          <a:xfrm>
            <a:off x="0" y="4754880"/>
            <a:ext cx="9144000" cy="400000"/>
          </a:xfrm>
          <a:prstGeom prst="rect">
            <a:avLst/>
          </a:prstGeom>
          <a:noFill/>
        </p:spPr>
        <p:txBody>
          <a:bodyPr wrap="square" rtlCol="0">
            <a:spAutoFit/>
          </a:bodyPr>
          <a:lstStyle/>
          <a:p>
            <a:pPr algn="ctr"/>
            <a:r>
              <a:rPr sz="800" b="0" i="0">
                <a:solidFill>
                  <a:srgbClr val="888888"/>
                </a:solidFill>
                <a:latin typeface="Calibri"/>
                <a:ea typeface="Calibri"/>
                <a:cs typeface="Calibri"/>
              </a:rPr>
              <a:t>LCDB7010  |  Writing the Literature Review  |  Dr Caroline Jawad</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4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Key Takeaways: Your Action Plan</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100584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1.  Your LR is an ARGUMENT, not a summary. Every paragraph must advance a point.</a:t>
            </a:r>
            <a:endParaRPr lang="en-US" sz="1300" dirty="0"/>
          </a:p>
        </p:txBody>
      </p:sp>
      <p:sp>
        <p:nvSpPr>
          <p:cNvPr id="5" name="Text 3"/>
          <p:cNvSpPr txBox="1"/>
          <p:nvPr/>
        </p:nvSpPr>
        <p:spPr>
          <a:xfrm>
            <a:off x="548640" y="150876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2.  In a pilot, the LR serves dual purposes: scholarly context AND methodological justification.</a:t>
            </a:r>
            <a:endParaRPr lang="en-US" sz="1300" dirty="0"/>
          </a:p>
        </p:txBody>
      </p:sp>
      <p:sp>
        <p:nvSpPr>
          <p:cNvPr id="6" name="Text 4"/>
          <p:cNvSpPr txBox="1"/>
          <p:nvPr/>
        </p:nvSpPr>
        <p:spPr>
          <a:xfrm>
            <a:off x="548640" y="201168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3.  Organise thematically. Synthesise across multiple sources in each paragraph.</a:t>
            </a:r>
            <a:endParaRPr lang="en-US" sz="1300" dirty="0"/>
          </a:p>
        </p:txBody>
      </p:sp>
      <p:sp>
        <p:nvSpPr>
          <p:cNvPr id="7" name="Text 5"/>
          <p:cNvSpPr txBox="1"/>
          <p:nvPr/>
        </p:nvSpPr>
        <p:spPr>
          <a:xfrm>
            <a:off x="548640" y="251460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4.  All three components (theory, theoretical framework, conceptual framework) belong inside your LR — compressed but present, even in a pilot.</a:t>
            </a:r>
            <a:endParaRPr lang="en-US" sz="1300" dirty="0"/>
          </a:p>
        </p:txBody>
      </p:sp>
      <p:sp>
        <p:nvSpPr>
          <p:cNvPr id="8" name="Text 6"/>
          <p:cNvSpPr txBox="1"/>
          <p:nvPr/>
        </p:nvSpPr>
        <p:spPr>
          <a:xfrm>
            <a:off x="548640" y="301752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5.  Be selective: 2,500 words means every sentence earns its place.</a:t>
            </a:r>
            <a:endParaRPr lang="en-US" sz="1300" dirty="0"/>
          </a:p>
        </p:txBody>
      </p:sp>
      <p:sp>
        <p:nvSpPr>
          <p:cNvPr id="9" name="Text 7"/>
          <p:cNvSpPr txBox="1"/>
          <p:nvPr/>
        </p:nvSpPr>
        <p:spPr>
          <a:xfrm>
            <a:off x="548640" y="352044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6.  Connect the LR to your research questions, methodology, and pilot rationale.</a:t>
            </a:r>
            <a:endParaRPr lang="en-US" sz="1300" dirty="0"/>
          </a:p>
        </p:txBody>
      </p:sp>
      <p:sp>
        <p:nvSpPr>
          <p:cNvPr id="10" name="Text 8"/>
          <p:cNvSpPr txBox="1"/>
          <p:nvPr/>
        </p:nvSpPr>
        <p:spPr>
          <a:xfrm>
            <a:off x="548640" y="402336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7.  The five functions (Rocco and Plakhotnik, 2009) apply regardless of your paradigm.</a:t>
            </a:r>
            <a:endParaRPr lang="en-US" sz="13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 4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8046720" cy="548640"/>
          </a:xfrm>
          <a:prstGeom prst="rect">
            <a:avLst/>
          </a:prstGeom>
          <a:noFill/>
          <a:ln/>
        </p:spPr>
        <p:txBody>
          <a:bodyPr wrap="square" rtlCol="0" anchor="ctr">
            <a:spAutoFit/>
          </a:bodyPr>
          <a:lstStyle/>
          <a:p>
            <a:pPr marL="0" indent="0">
              <a:buNone/>
            </a:pPr>
            <a:r>
              <a:rPr lang="en-US" sz="2800" b="1" dirty="0">
                <a:solidFill>
                  <a:srgbClr val="6D2E46"/>
                </a:solidFill>
                <a:latin typeface="Georgia" pitchFamily="34" charset="0"/>
                <a:ea typeface="Georgia" pitchFamily="34" charset="-122"/>
                <a:cs typeface="Georgia" pitchFamily="34" charset="-120"/>
              </a:rPr>
              <a:t>Recommended Reading</a:t>
            </a:r>
            <a:endParaRPr lang="en-US" sz="2800" dirty="0"/>
          </a:p>
        </p:txBody>
      </p:sp>
      <p:sp>
        <p:nvSpPr>
          <p:cNvPr id="3" name="Text 1"/>
          <p:cNvSpPr txBox="1"/>
          <p:nvPr/>
        </p:nvSpPr>
        <p:spPr>
          <a:xfrm>
            <a:off x="0" y="4754880"/>
            <a:ext cx="9144000" cy="388620"/>
          </a:xfrm>
          <a:prstGeom prst="rect">
            <a:avLst/>
          </a:prstGeom>
          <a:solidFill>
            <a:srgbClr val="F5F3EF"/>
          </a:solidFill>
          <a:ln/>
        </p:spPr>
        <p:txBody>
          <a:bodyPr wrap="square" rtlCol="0" anchor="ctr"/>
          <a:lstStyle/>
          <a:p>
            <a:pPr marL="0" indent="0" algn="ctr">
              <a:buNone/>
            </a:pPr>
            <a:r>
              <a:rPr lang="en-US" sz="800" dirty="0">
                <a:solidFill>
                  <a:srgbClr val="888888"/>
                </a:solidFill>
                <a:latin typeface="Calibri" pitchFamily="34" charset="0"/>
                <a:ea typeface="Calibri" pitchFamily="34" charset="-122"/>
                <a:cs typeface="Calibri" pitchFamily="34" charset="-120"/>
              </a:rPr>
              <a:t>LCDB7010  |  Writing the Literature Review  |  Dr Caroline Jawad</a:t>
            </a:r>
            <a:endParaRPr lang="en-US" sz="800" dirty="0"/>
          </a:p>
        </p:txBody>
      </p:sp>
      <p:sp>
        <p:nvSpPr>
          <p:cNvPr id="4" name="Text 2"/>
          <p:cNvSpPr txBox="1"/>
          <p:nvPr/>
        </p:nvSpPr>
        <p:spPr>
          <a:xfrm>
            <a:off x="548640" y="91440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 Rocco, T.S. and Plakhotnik, M.S. (2009) 'Literature reviews, conceptual frameworks, and theoretical frameworks', HRDR, 8(1), pp. 120–130.  [ESSENTIAL]</a:t>
            </a:r>
            <a:endParaRPr lang="en-US" sz="1100" dirty="0"/>
          </a:p>
        </p:txBody>
      </p:sp>
      <p:sp>
        <p:nvSpPr>
          <p:cNvPr id="5" name="Text 3"/>
          <p:cNvSpPr txBox="1"/>
          <p:nvPr/>
        </p:nvSpPr>
        <p:spPr>
          <a:xfrm>
            <a:off x="548640" y="141732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Hart, C. (1998) Doing a Literature Review. London: Sage.</a:t>
            </a:r>
            <a:endParaRPr lang="en-US" sz="1100" dirty="0"/>
          </a:p>
        </p:txBody>
      </p:sp>
      <p:sp>
        <p:nvSpPr>
          <p:cNvPr id="6" name="Text 4"/>
          <p:cNvSpPr txBox="1"/>
          <p:nvPr/>
        </p:nvSpPr>
        <p:spPr>
          <a:xfrm>
            <a:off x="548640" y="192024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Ridley, D. (2012) The Literature Review: A Step-by-Step Guide. 2nd edn. London: Sage.</a:t>
            </a:r>
            <a:endParaRPr lang="en-US" sz="1100" dirty="0"/>
          </a:p>
        </p:txBody>
      </p:sp>
      <p:sp>
        <p:nvSpPr>
          <p:cNvPr id="7" name="Text 5"/>
          <p:cNvSpPr txBox="1"/>
          <p:nvPr/>
        </p:nvSpPr>
        <p:spPr>
          <a:xfrm>
            <a:off x="548640" y="242316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Boote, D.N. and Beile, P. (2005) 'Scholars before researchers', Educational Researcher, 34(6), pp. 3–15.</a:t>
            </a:r>
            <a:endParaRPr lang="en-US" sz="1100" dirty="0"/>
          </a:p>
        </p:txBody>
      </p:sp>
      <p:sp>
        <p:nvSpPr>
          <p:cNvPr id="8" name="Text 6"/>
          <p:cNvSpPr txBox="1"/>
          <p:nvPr/>
        </p:nvSpPr>
        <p:spPr>
          <a:xfrm>
            <a:off x="548640" y="292608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Torraco, R.J. (2005) 'Writing integrative literature reviews', Human Resource Development Review, 4(3), pp. 356–367.</a:t>
            </a:r>
            <a:endParaRPr lang="en-US" sz="1100" dirty="0"/>
          </a:p>
        </p:txBody>
      </p:sp>
      <p:sp>
        <p:nvSpPr>
          <p:cNvPr id="9" name="Text 7"/>
          <p:cNvSpPr txBox="1"/>
          <p:nvPr/>
        </p:nvSpPr>
        <p:spPr>
          <a:xfrm>
            <a:off x="548640" y="342900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Webster, J. and Watson, R.T. (2002) 'Analyzing the past to prepare for the future', MIS Quarterly, 26(2), pp. xiii–xxiii.</a:t>
            </a:r>
            <a:endParaRPr lang="en-US" sz="1100" dirty="0"/>
          </a:p>
        </p:txBody>
      </p:sp>
      <p:sp>
        <p:nvSpPr>
          <p:cNvPr id="10" name="Text 8"/>
          <p:cNvSpPr txBox="1"/>
          <p:nvPr/>
        </p:nvSpPr>
        <p:spPr>
          <a:xfrm>
            <a:off x="548640" y="3931920"/>
            <a:ext cx="8046720" cy="457200"/>
          </a:xfrm>
          <a:prstGeom prst="rect">
            <a:avLst/>
          </a:prstGeom>
          <a:noFill/>
          <a:ln/>
        </p:spPr>
        <p:txBody>
          <a:bodyPr wrap="square" rtlCol="0" anchor="t">
            <a:spAutoFit/>
          </a:bodyPr>
          <a:lstStyle/>
          <a:p>
            <a:pPr marL="0" indent="0">
              <a:buNone/>
            </a:pPr>
            <a:r>
              <a:rPr lang="en-US" sz="1400" dirty="0">
                <a:solidFill>
                  <a:srgbClr val="333333"/>
                </a:solidFill>
                <a:latin typeface="Calibri" pitchFamily="34" charset="0"/>
                <a:ea typeface="Calibri" pitchFamily="34" charset="-122"/>
                <a:cs typeface="Calibri" pitchFamily="34" charset="-120"/>
              </a:rPr>
              <a:t>Creswell, J.W. (2014) Research Design. 4th edn. London: Sage.</a:t>
            </a:r>
            <a:endParaRPr lang="en-US" sz="11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 48">
    <p:bg>
      <p:bgPr>
        <a:solidFill>
          <a:srgbClr val="6D2E46"/>
        </a:solidFill>
        <a:effectLst/>
      </p:bgPr>
    </p:bg>
    <p:spTree>
      <p:nvGrpSpPr>
        <p:cNvPr id="1" name=""/>
        <p:cNvGrpSpPr/>
        <p:nvPr/>
      </p:nvGrpSpPr>
      <p:grpSpPr>
        <a:xfrm>
          <a:off x="0" y="0"/>
          <a:ext cx="0" cy="0"/>
          <a:chOff x="0" y="0"/>
          <a:chExt cx="0" cy="0"/>
        </a:xfrm>
      </p:grpSpPr>
      <p:sp>
        <p:nvSpPr>
          <p:cNvPr id="2" name="Text 0"/>
          <p:cNvSpPr txBox="1"/>
          <p:nvPr/>
        </p:nvSpPr>
        <p:spPr>
          <a:xfrm>
            <a:off x="548640" y="914400"/>
            <a:ext cx="8046720" cy="1371600"/>
          </a:xfrm>
          <a:prstGeom prst="rect">
            <a:avLst/>
          </a:prstGeom>
          <a:noFill/>
          <a:ln/>
        </p:spPr>
        <p:txBody>
          <a:bodyPr wrap="square" rtlCol="0" anchor="ctr"/>
          <a:lstStyle/>
          <a:p>
            <a:pPr marL="0" indent="0">
              <a:buNone/>
            </a:pPr>
            <a:r>
              <a:rPr lang="en-US" sz="3600" b="1" dirty="0">
                <a:solidFill>
                  <a:srgbClr val="FFFFFF"/>
                </a:solidFill>
                <a:latin typeface="Georgia" pitchFamily="34" charset="0"/>
                <a:ea typeface="Georgia" pitchFamily="34" charset="-122"/>
                <a:cs typeface="Georgia" pitchFamily="34" charset="-120"/>
              </a:rPr>
              <a:t>Questions and</a:t>
            </a:r>
            <a:endParaRPr lang="en-US" sz="3600" dirty="0"/>
          </a:p>
          <a:p>
            <a:pPr marL="0" indent="0">
              <a:buNone/>
            </a:pPr>
            <a:r>
              <a:rPr lang="en-US" sz="3600" b="1" dirty="0">
                <a:solidFill>
                  <a:srgbClr val="FFFFFF"/>
                </a:solidFill>
                <a:latin typeface="Georgia" pitchFamily="34" charset="0"/>
                <a:ea typeface="Georgia" pitchFamily="34" charset="-122"/>
                <a:cs typeface="Georgia" pitchFamily="34" charset="-120"/>
              </a:rPr>
              <a:t>Next Steps</a:t>
            </a:r>
            <a:endParaRPr lang="en-US" sz="3600" dirty="0"/>
          </a:p>
        </p:txBody>
      </p:sp>
      <p:sp>
        <p:nvSpPr>
          <p:cNvPr id="3" name="Text 1"/>
          <p:cNvSpPr txBox="1"/>
          <p:nvPr/>
        </p:nvSpPr>
        <p:spPr>
          <a:xfrm>
            <a:off x="548640" y="2743200"/>
            <a:ext cx="8046720" cy="914400"/>
          </a:xfrm>
          <a:prstGeom prst="rect">
            <a:avLst/>
          </a:prstGeom>
          <a:noFill/>
          <a:ln/>
        </p:spPr>
        <p:txBody>
          <a:bodyPr wrap="square" rtlCol="0" anchor="ctr"/>
          <a:lstStyle/>
          <a:p>
            <a:pPr marL="0" indent="0">
              <a:buNone/>
            </a:pPr>
            <a:r>
              <a:rPr lang="en-US" sz="1400" dirty="0">
                <a:solidFill>
                  <a:srgbClr val="D4A0B0"/>
                </a:solidFill>
                <a:latin typeface="Calibri" pitchFamily="34" charset="0"/>
                <a:ea typeface="Calibri" pitchFamily="34" charset="-122"/>
                <a:cs typeface="Calibri" pitchFamily="34" charset="-120"/>
              </a:rPr>
              <a:t>Your literature review is the scholarly foundation of your pilot study.</a:t>
            </a:r>
            <a:endParaRPr lang="en-US" sz="1400" dirty="0"/>
          </a:p>
          <a:p>
            <a:pPr marL="0" indent="0">
              <a:buNone/>
            </a:pPr>
            <a:r>
              <a:rPr lang="en-US" sz="1400" dirty="0">
                <a:solidFill>
                  <a:srgbClr val="D4A0B0"/>
                </a:solidFill>
                <a:latin typeface="Calibri" pitchFamily="34" charset="0"/>
                <a:ea typeface="Calibri" pitchFamily="34" charset="-122"/>
                <a:cs typeface="Calibri" pitchFamily="34" charset="-120"/>
              </a:rPr>
              <a:t>Invest the time to get it right — it will shape everything that follows.</a:t>
            </a:r>
            <a:endParaRPr lang="en-US" sz="1400" dirty="0"/>
          </a:p>
        </p:txBody>
      </p:sp>
      <p:sp>
        <p:nvSpPr>
          <p:cNvPr id="4" name="Text 2"/>
          <p:cNvSpPr txBox="1"/>
          <p:nvPr/>
        </p:nvSpPr>
        <p:spPr>
          <a:xfrm>
            <a:off x="548640" y="4114800"/>
            <a:ext cx="8046720" cy="365760"/>
          </a:xfrm>
          <a:prstGeom prst="rect">
            <a:avLst/>
          </a:prstGeom>
          <a:noFill/>
          <a:ln/>
        </p:spPr>
        <p:txBody>
          <a:bodyPr wrap="square" rtlCol="0" anchor="ctr"/>
          <a:lstStyle/>
          <a:p>
            <a:pPr marL="0" indent="0">
              <a:buNone/>
            </a:pPr>
            <a:endParaRPr lang="en-US" sz="10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6D2E46"/>
        </a:solidFill>
        <a:effectLst/>
      </p:bgPr>
    </p:bg>
    <p:spTree>
      <p:nvGrpSpPr>
        <p:cNvPr id="1" name=""/>
        <p:cNvGrpSpPr/>
        <p:nvPr/>
      </p:nvGrpSpPr>
      <p:grpSpPr>
        <a:xfrm>
          <a:off x="0" y="0"/>
          <a:ext cx="0" cy="0"/>
          <a:chOff x="0" y="0"/>
          <a:chExt cx="0" cy="0"/>
        </a:xfrm>
      </p:grpSpPr>
      <p:sp>
        <p:nvSpPr>
          <p:cNvPr id="2" name="Text 0"/>
          <p:cNvSpPr txBox="1"/>
          <p:nvPr/>
        </p:nvSpPr>
        <p:spPr>
          <a:xfrm>
            <a:off x="548640" y="1097280"/>
            <a:ext cx="8046720" cy="457200"/>
          </a:xfrm>
          <a:prstGeom prst="rect">
            <a:avLst/>
          </a:prstGeom>
          <a:noFill/>
          <a:ln/>
        </p:spPr>
        <p:txBody>
          <a:bodyPr wrap="square" rtlCol="0" anchor="ctr"/>
          <a:lstStyle/>
          <a:p>
            <a:pPr marL="0" indent="0">
              <a:buNone/>
            </a:pPr>
            <a:r>
              <a:rPr lang="en-US" sz="1100" b="0" dirty="0">
                <a:solidFill>
                  <a:srgbClr val="FFFFFF"/>
                </a:solidFill>
                <a:latin typeface="Calibri" pitchFamily="34" charset="0"/>
                <a:ea typeface="Calibri" pitchFamily="34" charset="-122"/>
                <a:cs typeface="Calibri" pitchFamily="34" charset="-120"/>
              </a:rPr>
              <a:t>PREPARATORY ACTIVITIES</a:t>
            </a:r>
            <a:endParaRPr lang="en-US" sz="1400" dirty="0"/>
          </a:p>
        </p:txBody>
      </p:sp>
      <p:sp>
        <p:nvSpPr>
          <p:cNvPr id="3" name="Text 1"/>
          <p:cNvSpPr txBox="1"/>
          <p:nvPr/>
        </p:nvSpPr>
        <p:spPr>
          <a:xfrm>
            <a:off x="548640" y="1645920"/>
            <a:ext cx="8046720" cy="1371600"/>
          </a:xfrm>
          <a:prstGeom prst="rect">
            <a:avLst/>
          </a:prstGeom>
          <a:noFill/>
          <a:ln/>
        </p:spPr>
        <p:txBody>
          <a:bodyPr wrap="square"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In-Session Workshop
Activities</a:t>
            </a:r>
            <a:endParaRPr lang="en-US" sz="3200" dirty="0"/>
          </a:p>
          <a:p>
            <a:pPr marL="0" indent="0">
              <a:buNone/>
            </a:pPr>
            <a:endParaRPr lang="en-US" sz="3200"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6D2E46"/>
          </a:solidFill>
          <a:ln w="12700">
            <a:solidFill>
              <a:srgbClr val="6D2E46"/>
            </a:solidFill>
            <a:prstDash val="solid"/>
          </a:ln>
        </p:spPr>
        <p:txBody>
          <a:bodyPr>
            <a:spAutoFit/>
          </a:bodyPr>
          <a:lstStyle/>
          <a:p>
            <a:endParaRPr/>
          </a:p>
        </p:txBody>
      </p:sp>
      <p:sp>
        <p:nvSpPr>
          <p:cNvPr id="3" name="Text 1"/>
          <p:cNvSpPr/>
          <p:nvPr/>
        </p:nvSpPr>
        <p:spPr>
          <a:xfrm>
            <a:off x="457200" y="0"/>
            <a:ext cx="8229600" cy="731520"/>
          </a:xfrm>
          <a:prstGeom prst="rect">
            <a:avLst/>
          </a:prstGeom>
          <a:noFill/>
          <a:ln/>
        </p:spPr>
        <p:txBody>
          <a:bodyPr wrap="square" lIns="0" tIns="0" rIns="0" bIns="0" rtlCol="0" anchor="ctr">
            <a:spAutoFit/>
          </a:bodyPr>
          <a:lstStyle/>
          <a:p>
            <a:pPr marL="0" indent="0">
              <a:buNone/>
            </a:pPr>
            <a:r>
              <a:rPr lang="en-US" sz="2100" b="1" dirty="0">
                <a:solidFill>
                  <a:srgbClr val="FFFFFF"/>
                </a:solidFill>
                <a:latin typeface="Georgia" pitchFamily="34" charset="0"/>
                <a:ea typeface="Georgia" pitchFamily="34" charset="-122"/>
                <a:cs typeface="Georgia" pitchFamily="34" charset="-120"/>
              </a:rPr>
              <a:t>Overview — Six Preparatory Activities</a:t>
            </a:r>
            <a:endParaRPr lang="en-US" sz="2100" dirty="0"/>
          </a:p>
        </p:txBody>
      </p:sp>
      <p:sp>
        <p:nvSpPr>
          <p:cNvPr id="4" name="Shape 2"/>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5" name="Text 3"/>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
        <p:nvSpPr>
          <p:cNvPr id="6" name="Text 4"/>
          <p:cNvSpPr/>
          <p:nvPr/>
        </p:nvSpPr>
        <p:spPr>
          <a:xfrm>
            <a:off x="457200" y="822960"/>
            <a:ext cx="8229600" cy="475488"/>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All activities happen in-session. Each one builds a specific skill you will need when you sit down to write. Shared examples come first — then you apply the same skill to your own research topic.</a:t>
            </a:r>
            <a:endParaRPr lang="en-US" sz="1100" dirty="0"/>
          </a:p>
        </p:txBody>
      </p:sp>
      <p:sp>
        <p:nvSpPr>
          <p:cNvPr id="7" name="Shape 5"/>
          <p:cNvSpPr/>
          <p:nvPr/>
        </p:nvSpPr>
        <p:spPr>
          <a:xfrm>
            <a:off x="411480" y="1389888"/>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spAutoFit/>
          </a:bodyPr>
          <a:lstStyle/>
          <a:p>
            <a:endParaRPr/>
          </a:p>
        </p:txBody>
      </p:sp>
      <p:sp>
        <p:nvSpPr>
          <p:cNvPr id="8" name="Shape 6"/>
          <p:cNvSpPr/>
          <p:nvPr/>
        </p:nvSpPr>
        <p:spPr>
          <a:xfrm>
            <a:off x="411480" y="1389888"/>
            <a:ext cx="475488" cy="1024128"/>
          </a:xfrm>
          <a:prstGeom prst="rect">
            <a:avLst/>
          </a:prstGeom>
          <a:solidFill>
            <a:srgbClr val="6D2E46"/>
          </a:solidFill>
          <a:ln w="12700">
            <a:solidFill>
              <a:srgbClr val="6D2E46"/>
            </a:solidFill>
            <a:prstDash val="solid"/>
          </a:ln>
        </p:spPr>
        <p:txBody>
          <a:bodyPr>
            <a:spAutoFit/>
          </a:bodyPr>
          <a:lstStyle/>
          <a:p>
            <a:endParaRPr/>
          </a:p>
        </p:txBody>
      </p:sp>
      <p:sp>
        <p:nvSpPr>
          <p:cNvPr id="9" name="Text 7"/>
          <p:cNvSpPr/>
          <p:nvPr/>
        </p:nvSpPr>
        <p:spPr>
          <a:xfrm>
            <a:off x="411480" y="1389888"/>
            <a:ext cx="475488" cy="1024128"/>
          </a:xfrm>
          <a:prstGeom prst="rect">
            <a:avLst/>
          </a:prstGeom>
          <a:noFill/>
          <a:ln/>
        </p:spPr>
        <p:txBody>
          <a:bodyPr wrap="square" lIns="0" tIns="0" rIns="0" bIns="0" rtlCol="0" anchor="ctr">
            <a:spAutoFit/>
          </a:bodyPr>
          <a:lstStyle/>
          <a:p>
            <a:pPr marL="0" indent="0" algn="ctr">
              <a:buNone/>
            </a:pPr>
            <a:r>
              <a:rPr lang="en-US" sz="2200" b="1" dirty="0">
                <a:solidFill>
                  <a:srgbClr val="FFFFFF"/>
                </a:solidFill>
                <a:latin typeface="Georgia" pitchFamily="34" charset="0"/>
                <a:ea typeface="Georgia" pitchFamily="34" charset="-122"/>
                <a:cs typeface="Georgia" pitchFamily="34" charset="-120"/>
              </a:rPr>
              <a:t>1</a:t>
            </a:r>
            <a:endParaRPr lang="en-US" sz="2200" dirty="0"/>
          </a:p>
        </p:txBody>
      </p:sp>
      <p:sp>
        <p:nvSpPr>
          <p:cNvPr id="10" name="Text 8"/>
          <p:cNvSpPr/>
          <p:nvPr/>
        </p:nvSpPr>
        <p:spPr>
          <a:xfrm>
            <a:off x="1005840" y="1481328"/>
            <a:ext cx="2880360" cy="365760"/>
          </a:xfrm>
          <a:prstGeom prst="rect">
            <a:avLst/>
          </a:prstGeom>
          <a:noFill/>
          <a:ln/>
        </p:spPr>
        <p:txBody>
          <a:bodyPr wrap="square" rtlCol="0" anchor="ctr">
            <a:spAutoFit/>
          </a:bodyPr>
          <a:lstStyle/>
          <a:p>
            <a:pPr marL="0" indent="0">
              <a:buNone/>
            </a:pPr>
            <a:r>
              <a:rPr lang="en-US" sz="1400" b="1" dirty="0">
                <a:solidFill>
                  <a:srgbClr val="2C2C2C"/>
                </a:solidFill>
                <a:latin typeface="Georgia" pitchFamily="34" charset="0"/>
                <a:ea typeface="Georgia" pitchFamily="34" charset="-122"/>
                <a:cs typeface="Georgia" pitchFamily="34" charset="-120"/>
              </a:rPr>
              <a:t>Spot the Difference</a:t>
            </a:r>
            <a:endParaRPr lang="en-US" sz="1300" dirty="0"/>
          </a:p>
        </p:txBody>
      </p:sp>
      <p:sp>
        <p:nvSpPr>
          <p:cNvPr id="11" name="Text 9"/>
          <p:cNvSpPr/>
          <p:nvPr/>
        </p:nvSpPr>
        <p:spPr>
          <a:xfrm>
            <a:off x="1005840" y="1847088"/>
            <a:ext cx="3383280" cy="347472"/>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Descriptive vs critical — what does each look like?</a:t>
            </a:r>
            <a:endParaRPr lang="en-US" sz="950" dirty="0"/>
          </a:p>
        </p:txBody>
      </p:sp>
      <p:sp>
        <p:nvSpPr>
          <p:cNvPr id="12" name="Text 10"/>
          <p:cNvSpPr/>
          <p:nvPr/>
        </p:nvSpPr>
        <p:spPr>
          <a:xfrm>
            <a:off x="3858768" y="1481328"/>
            <a:ext cx="548640" cy="256032"/>
          </a:xfrm>
          <a:prstGeom prst="rect">
            <a:avLst/>
          </a:prstGeom>
          <a:noFill/>
          <a:ln/>
        </p:spPr>
        <p:txBody>
          <a:bodyPr wrap="square" rtlCol="0" anchor="ctr">
            <a:spAutoFit/>
          </a:bodyPr>
          <a:lstStyle/>
          <a:p>
            <a:pPr marL="0" indent="0" algn="r">
              <a:buNone/>
            </a:pPr>
            <a:r>
              <a:rPr lang="en-US" sz="800" b="1" dirty="0">
                <a:solidFill>
                  <a:srgbClr val="A26769"/>
                </a:solidFill>
                <a:latin typeface="Calibri" pitchFamily="34" charset="0"/>
                <a:ea typeface="Calibri" pitchFamily="34" charset="-122"/>
                <a:cs typeface="Calibri" pitchFamily="34" charset="-120"/>
              </a:rPr>
              <a:t>15 min</a:t>
            </a:r>
            <a:endParaRPr lang="en-US" sz="800" dirty="0"/>
          </a:p>
        </p:txBody>
      </p:sp>
      <p:sp>
        <p:nvSpPr>
          <p:cNvPr id="13" name="Shape 11"/>
          <p:cNvSpPr/>
          <p:nvPr/>
        </p:nvSpPr>
        <p:spPr>
          <a:xfrm>
            <a:off x="411480" y="2551176"/>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spAutoFit/>
          </a:bodyPr>
          <a:lstStyle/>
          <a:p>
            <a:endParaRPr/>
          </a:p>
        </p:txBody>
      </p:sp>
      <p:sp>
        <p:nvSpPr>
          <p:cNvPr id="14" name="Shape 12"/>
          <p:cNvSpPr/>
          <p:nvPr/>
        </p:nvSpPr>
        <p:spPr>
          <a:xfrm>
            <a:off x="411480" y="2551176"/>
            <a:ext cx="475488" cy="1024128"/>
          </a:xfrm>
          <a:prstGeom prst="rect">
            <a:avLst/>
          </a:prstGeom>
          <a:solidFill>
            <a:srgbClr val="6D2E46"/>
          </a:solidFill>
          <a:ln w="12700">
            <a:solidFill>
              <a:srgbClr val="6D2E46"/>
            </a:solidFill>
            <a:prstDash val="solid"/>
          </a:ln>
        </p:spPr>
        <p:txBody>
          <a:bodyPr>
            <a:spAutoFit/>
          </a:bodyPr>
          <a:lstStyle/>
          <a:p>
            <a:endParaRPr/>
          </a:p>
        </p:txBody>
      </p:sp>
      <p:sp>
        <p:nvSpPr>
          <p:cNvPr id="15" name="Text 13"/>
          <p:cNvSpPr/>
          <p:nvPr/>
        </p:nvSpPr>
        <p:spPr>
          <a:xfrm>
            <a:off x="411480" y="2551176"/>
            <a:ext cx="475488" cy="1024128"/>
          </a:xfrm>
          <a:prstGeom prst="rect">
            <a:avLst/>
          </a:prstGeom>
          <a:noFill/>
          <a:ln/>
        </p:spPr>
        <p:txBody>
          <a:bodyPr wrap="square" lIns="0" tIns="0" rIns="0" bIns="0" rtlCol="0" anchor="ctr">
            <a:spAutoFit/>
          </a:bodyPr>
          <a:lstStyle/>
          <a:p>
            <a:pPr marL="0" indent="0" algn="ctr">
              <a:buNone/>
            </a:pPr>
            <a:r>
              <a:rPr lang="en-US" sz="2200" b="1" dirty="0">
                <a:solidFill>
                  <a:srgbClr val="FFFFFF"/>
                </a:solidFill>
                <a:latin typeface="Georgia" pitchFamily="34" charset="0"/>
                <a:ea typeface="Georgia" pitchFamily="34" charset="-122"/>
                <a:cs typeface="Georgia" pitchFamily="34" charset="-120"/>
              </a:rPr>
              <a:t>2</a:t>
            </a:r>
            <a:endParaRPr lang="en-US" sz="2200" dirty="0"/>
          </a:p>
        </p:txBody>
      </p:sp>
      <p:sp>
        <p:nvSpPr>
          <p:cNvPr id="16" name="Text 14"/>
          <p:cNvSpPr/>
          <p:nvPr/>
        </p:nvSpPr>
        <p:spPr>
          <a:xfrm>
            <a:off x="1005840" y="2642616"/>
            <a:ext cx="2880360" cy="365760"/>
          </a:xfrm>
          <a:prstGeom prst="rect">
            <a:avLst/>
          </a:prstGeom>
          <a:noFill/>
          <a:ln/>
        </p:spPr>
        <p:txBody>
          <a:bodyPr wrap="square" rtlCol="0" anchor="ctr">
            <a:spAutoFit/>
          </a:bodyPr>
          <a:lstStyle/>
          <a:p>
            <a:pPr marL="0" indent="0">
              <a:buNone/>
            </a:pPr>
            <a:r>
              <a:rPr lang="en-US" sz="1400" b="1" dirty="0">
                <a:solidFill>
                  <a:srgbClr val="2C2C2C"/>
                </a:solidFill>
                <a:latin typeface="Georgia" pitchFamily="34" charset="0"/>
                <a:ea typeface="Georgia" pitchFamily="34" charset="-122"/>
                <a:cs typeface="Georgia" pitchFamily="34" charset="-120"/>
              </a:rPr>
              <a:t>Gap Spotting</a:t>
            </a:r>
            <a:endParaRPr lang="en-US" sz="1300" dirty="0"/>
          </a:p>
        </p:txBody>
      </p:sp>
      <p:sp>
        <p:nvSpPr>
          <p:cNvPr id="17" name="Text 15"/>
          <p:cNvSpPr/>
          <p:nvPr/>
        </p:nvSpPr>
        <p:spPr>
          <a:xfrm>
            <a:off x="1005840" y="3008376"/>
            <a:ext cx="3383280" cy="347472"/>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Identifying the research gap from real abstracts</a:t>
            </a:r>
            <a:endParaRPr lang="en-US" sz="950" dirty="0"/>
          </a:p>
        </p:txBody>
      </p:sp>
      <p:sp>
        <p:nvSpPr>
          <p:cNvPr id="18" name="Text 16"/>
          <p:cNvSpPr/>
          <p:nvPr/>
        </p:nvSpPr>
        <p:spPr>
          <a:xfrm>
            <a:off x="3858768" y="2642616"/>
            <a:ext cx="548640" cy="256032"/>
          </a:xfrm>
          <a:prstGeom prst="rect">
            <a:avLst/>
          </a:prstGeom>
          <a:noFill/>
          <a:ln/>
        </p:spPr>
        <p:txBody>
          <a:bodyPr wrap="square" rtlCol="0" anchor="ctr">
            <a:spAutoFit/>
          </a:bodyPr>
          <a:lstStyle/>
          <a:p>
            <a:pPr marL="0" indent="0" algn="r">
              <a:buNone/>
            </a:pPr>
            <a:r>
              <a:rPr lang="en-US" sz="800" b="1" dirty="0">
                <a:solidFill>
                  <a:srgbClr val="A26769"/>
                </a:solidFill>
                <a:latin typeface="Calibri" pitchFamily="34" charset="0"/>
                <a:ea typeface="Calibri" pitchFamily="34" charset="-122"/>
                <a:cs typeface="Calibri" pitchFamily="34" charset="-120"/>
              </a:rPr>
              <a:t>20 min</a:t>
            </a:r>
            <a:endParaRPr lang="en-US" sz="800" dirty="0"/>
          </a:p>
        </p:txBody>
      </p:sp>
      <p:sp>
        <p:nvSpPr>
          <p:cNvPr id="19" name="Shape 17"/>
          <p:cNvSpPr/>
          <p:nvPr/>
        </p:nvSpPr>
        <p:spPr>
          <a:xfrm>
            <a:off x="411480" y="3712464"/>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spAutoFit/>
          </a:bodyPr>
          <a:lstStyle/>
          <a:p>
            <a:endParaRPr/>
          </a:p>
        </p:txBody>
      </p:sp>
      <p:sp>
        <p:nvSpPr>
          <p:cNvPr id="20" name="Shape 18"/>
          <p:cNvSpPr/>
          <p:nvPr/>
        </p:nvSpPr>
        <p:spPr>
          <a:xfrm>
            <a:off x="411480" y="3712464"/>
            <a:ext cx="475488" cy="1024128"/>
          </a:xfrm>
          <a:prstGeom prst="rect">
            <a:avLst/>
          </a:prstGeom>
          <a:solidFill>
            <a:srgbClr val="6D2E46"/>
          </a:solidFill>
          <a:ln w="12700">
            <a:solidFill>
              <a:srgbClr val="6D2E46"/>
            </a:solidFill>
            <a:prstDash val="solid"/>
          </a:ln>
        </p:spPr>
        <p:txBody>
          <a:bodyPr>
            <a:spAutoFit/>
          </a:bodyPr>
          <a:lstStyle/>
          <a:p>
            <a:endParaRPr/>
          </a:p>
        </p:txBody>
      </p:sp>
      <p:sp>
        <p:nvSpPr>
          <p:cNvPr id="21" name="Text 19"/>
          <p:cNvSpPr/>
          <p:nvPr/>
        </p:nvSpPr>
        <p:spPr>
          <a:xfrm>
            <a:off x="411480" y="3712464"/>
            <a:ext cx="475488" cy="1024128"/>
          </a:xfrm>
          <a:prstGeom prst="rect">
            <a:avLst/>
          </a:prstGeom>
          <a:noFill/>
          <a:ln/>
        </p:spPr>
        <p:txBody>
          <a:bodyPr wrap="square" lIns="0" tIns="0" rIns="0" bIns="0" rtlCol="0" anchor="ctr">
            <a:spAutoFit/>
          </a:bodyPr>
          <a:lstStyle/>
          <a:p>
            <a:pPr marL="0" indent="0" algn="ctr">
              <a:buNone/>
            </a:pPr>
            <a:r>
              <a:rPr lang="en-US" sz="2200" b="1" dirty="0">
                <a:solidFill>
                  <a:srgbClr val="FFFFFF"/>
                </a:solidFill>
                <a:latin typeface="Georgia" pitchFamily="34" charset="0"/>
                <a:ea typeface="Georgia" pitchFamily="34" charset="-122"/>
                <a:cs typeface="Georgia" pitchFamily="34" charset="-120"/>
              </a:rPr>
              <a:t>3</a:t>
            </a:r>
            <a:endParaRPr lang="en-US" sz="2200" dirty="0"/>
          </a:p>
        </p:txBody>
      </p:sp>
      <p:sp>
        <p:nvSpPr>
          <p:cNvPr id="22" name="Text 20"/>
          <p:cNvSpPr/>
          <p:nvPr/>
        </p:nvSpPr>
        <p:spPr>
          <a:xfrm>
            <a:off x="1005840" y="3803904"/>
            <a:ext cx="2880360" cy="365760"/>
          </a:xfrm>
          <a:prstGeom prst="rect">
            <a:avLst/>
          </a:prstGeom>
          <a:noFill/>
          <a:ln/>
        </p:spPr>
        <p:txBody>
          <a:bodyPr wrap="square" rtlCol="0" anchor="ctr">
            <a:spAutoFit/>
          </a:bodyPr>
          <a:lstStyle/>
          <a:p>
            <a:pPr marL="0" indent="0">
              <a:buNone/>
            </a:pPr>
            <a:r>
              <a:rPr lang="en-US" sz="1400" b="1" dirty="0">
                <a:solidFill>
                  <a:srgbClr val="2C2C2C"/>
                </a:solidFill>
                <a:latin typeface="Georgia" pitchFamily="34" charset="0"/>
                <a:ea typeface="Georgia" pitchFamily="34" charset="-122"/>
                <a:cs typeface="Georgia" pitchFamily="34" charset="-120"/>
              </a:rPr>
              <a:t>Concept Mapping</a:t>
            </a:r>
            <a:endParaRPr lang="en-US" sz="1300" dirty="0"/>
          </a:p>
        </p:txBody>
      </p:sp>
      <p:sp>
        <p:nvSpPr>
          <p:cNvPr id="23" name="Text 21"/>
          <p:cNvSpPr/>
          <p:nvPr/>
        </p:nvSpPr>
        <p:spPr>
          <a:xfrm>
            <a:off x="1005840" y="4169664"/>
            <a:ext cx="3383280" cy="347472"/>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Mapping the conceptual territory of a topic</a:t>
            </a:r>
            <a:endParaRPr lang="en-US" sz="950" dirty="0"/>
          </a:p>
        </p:txBody>
      </p:sp>
      <p:sp>
        <p:nvSpPr>
          <p:cNvPr id="24" name="Text 22"/>
          <p:cNvSpPr/>
          <p:nvPr/>
        </p:nvSpPr>
        <p:spPr>
          <a:xfrm>
            <a:off x="3858768" y="3803904"/>
            <a:ext cx="548640" cy="256032"/>
          </a:xfrm>
          <a:prstGeom prst="rect">
            <a:avLst/>
          </a:prstGeom>
          <a:noFill/>
          <a:ln/>
        </p:spPr>
        <p:txBody>
          <a:bodyPr wrap="square" rtlCol="0" anchor="ctr">
            <a:spAutoFit/>
          </a:bodyPr>
          <a:lstStyle/>
          <a:p>
            <a:pPr marL="0" indent="0" algn="r">
              <a:buNone/>
            </a:pPr>
            <a:r>
              <a:rPr lang="en-US" sz="800" b="1" dirty="0">
                <a:solidFill>
                  <a:srgbClr val="A26769"/>
                </a:solidFill>
                <a:latin typeface="Calibri" pitchFamily="34" charset="0"/>
                <a:ea typeface="Calibri" pitchFamily="34" charset="-122"/>
                <a:cs typeface="Calibri" pitchFamily="34" charset="-120"/>
              </a:rPr>
              <a:t>20 min</a:t>
            </a:r>
            <a:endParaRPr lang="en-US" sz="800" dirty="0"/>
          </a:p>
        </p:txBody>
      </p:sp>
      <p:sp>
        <p:nvSpPr>
          <p:cNvPr id="25" name="Shape 23"/>
          <p:cNvSpPr/>
          <p:nvPr/>
        </p:nvSpPr>
        <p:spPr>
          <a:xfrm>
            <a:off x="4663440" y="1389888"/>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spAutoFit/>
          </a:bodyPr>
          <a:lstStyle/>
          <a:p>
            <a:endParaRPr/>
          </a:p>
        </p:txBody>
      </p:sp>
      <p:sp>
        <p:nvSpPr>
          <p:cNvPr id="26" name="Shape 24"/>
          <p:cNvSpPr/>
          <p:nvPr/>
        </p:nvSpPr>
        <p:spPr>
          <a:xfrm>
            <a:off x="4663440" y="1389888"/>
            <a:ext cx="475488" cy="1024128"/>
          </a:xfrm>
          <a:prstGeom prst="rect">
            <a:avLst/>
          </a:prstGeom>
          <a:solidFill>
            <a:srgbClr val="6D2E46"/>
          </a:solidFill>
          <a:ln w="12700">
            <a:solidFill>
              <a:srgbClr val="6D2E46"/>
            </a:solidFill>
            <a:prstDash val="solid"/>
          </a:ln>
        </p:spPr>
        <p:txBody>
          <a:bodyPr>
            <a:spAutoFit/>
          </a:bodyPr>
          <a:lstStyle/>
          <a:p>
            <a:endParaRPr/>
          </a:p>
        </p:txBody>
      </p:sp>
      <p:sp>
        <p:nvSpPr>
          <p:cNvPr id="27" name="Text 25"/>
          <p:cNvSpPr/>
          <p:nvPr/>
        </p:nvSpPr>
        <p:spPr>
          <a:xfrm>
            <a:off x="4663440" y="1389888"/>
            <a:ext cx="475488" cy="1024128"/>
          </a:xfrm>
          <a:prstGeom prst="rect">
            <a:avLst/>
          </a:prstGeom>
          <a:noFill/>
          <a:ln/>
        </p:spPr>
        <p:txBody>
          <a:bodyPr wrap="square" lIns="0" tIns="0" rIns="0" bIns="0" rtlCol="0" anchor="ctr">
            <a:spAutoFit/>
          </a:bodyPr>
          <a:lstStyle/>
          <a:p>
            <a:pPr marL="0" indent="0" algn="ctr">
              <a:buNone/>
            </a:pPr>
            <a:r>
              <a:rPr lang="en-US" sz="2200" b="1" dirty="0">
                <a:solidFill>
                  <a:srgbClr val="FFFFFF"/>
                </a:solidFill>
                <a:latin typeface="Georgia" pitchFamily="34" charset="0"/>
                <a:ea typeface="Georgia" pitchFamily="34" charset="-122"/>
                <a:cs typeface="Georgia" pitchFamily="34" charset="-120"/>
              </a:rPr>
              <a:t>4</a:t>
            </a:r>
            <a:endParaRPr lang="en-US" sz="2200" dirty="0"/>
          </a:p>
        </p:txBody>
      </p:sp>
      <p:sp>
        <p:nvSpPr>
          <p:cNvPr id="28" name="Text 26"/>
          <p:cNvSpPr/>
          <p:nvPr/>
        </p:nvSpPr>
        <p:spPr>
          <a:xfrm>
            <a:off x="5257800" y="1481328"/>
            <a:ext cx="2880360" cy="365760"/>
          </a:xfrm>
          <a:prstGeom prst="rect">
            <a:avLst/>
          </a:prstGeom>
          <a:noFill/>
          <a:ln/>
        </p:spPr>
        <p:txBody>
          <a:bodyPr wrap="square" rtlCol="0" anchor="ctr">
            <a:spAutoFit/>
          </a:bodyPr>
          <a:lstStyle/>
          <a:p>
            <a:pPr marL="0" indent="0">
              <a:buNone/>
            </a:pPr>
            <a:r>
              <a:rPr lang="en-US" sz="1400" b="1" dirty="0">
                <a:solidFill>
                  <a:srgbClr val="2C2C2C"/>
                </a:solidFill>
                <a:latin typeface="Georgia" pitchFamily="34" charset="0"/>
                <a:ea typeface="Georgia" pitchFamily="34" charset="-122"/>
                <a:cs typeface="Georgia" pitchFamily="34" charset="-120"/>
              </a:rPr>
              <a:t>Paradigm Sorting</a:t>
            </a:r>
            <a:endParaRPr lang="en-US" sz="1300" dirty="0"/>
          </a:p>
        </p:txBody>
      </p:sp>
      <p:sp>
        <p:nvSpPr>
          <p:cNvPr id="29" name="Text 27"/>
          <p:cNvSpPr/>
          <p:nvPr/>
        </p:nvSpPr>
        <p:spPr>
          <a:xfrm>
            <a:off x="5257800" y="1847088"/>
            <a:ext cx="3383280" cy="347472"/>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Which LR purpose fits which paradigm?</a:t>
            </a:r>
            <a:endParaRPr lang="en-US" sz="950" dirty="0"/>
          </a:p>
        </p:txBody>
      </p:sp>
      <p:sp>
        <p:nvSpPr>
          <p:cNvPr id="30" name="Text 28"/>
          <p:cNvSpPr/>
          <p:nvPr/>
        </p:nvSpPr>
        <p:spPr>
          <a:xfrm>
            <a:off x="8110728" y="1481328"/>
            <a:ext cx="548640" cy="256032"/>
          </a:xfrm>
          <a:prstGeom prst="rect">
            <a:avLst/>
          </a:prstGeom>
          <a:noFill/>
          <a:ln/>
        </p:spPr>
        <p:txBody>
          <a:bodyPr wrap="square" rtlCol="0" anchor="ctr">
            <a:spAutoFit/>
          </a:bodyPr>
          <a:lstStyle/>
          <a:p>
            <a:pPr marL="0" indent="0" algn="r">
              <a:buNone/>
            </a:pPr>
            <a:r>
              <a:rPr lang="en-US" sz="800" b="1" dirty="0">
                <a:solidFill>
                  <a:srgbClr val="A26769"/>
                </a:solidFill>
                <a:latin typeface="Calibri" pitchFamily="34" charset="0"/>
                <a:ea typeface="Calibri" pitchFamily="34" charset="-122"/>
                <a:cs typeface="Calibri" pitchFamily="34" charset="-120"/>
              </a:rPr>
              <a:t>15 min</a:t>
            </a:r>
            <a:endParaRPr lang="en-US" sz="800" dirty="0"/>
          </a:p>
        </p:txBody>
      </p:sp>
      <p:sp>
        <p:nvSpPr>
          <p:cNvPr id="31" name="Shape 29"/>
          <p:cNvSpPr/>
          <p:nvPr/>
        </p:nvSpPr>
        <p:spPr>
          <a:xfrm>
            <a:off x="4663440" y="2551176"/>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spAutoFit/>
          </a:bodyPr>
          <a:lstStyle/>
          <a:p>
            <a:endParaRPr/>
          </a:p>
        </p:txBody>
      </p:sp>
      <p:sp>
        <p:nvSpPr>
          <p:cNvPr id="32" name="Shape 30"/>
          <p:cNvSpPr/>
          <p:nvPr/>
        </p:nvSpPr>
        <p:spPr>
          <a:xfrm>
            <a:off x="4663440" y="2551176"/>
            <a:ext cx="475488" cy="1024128"/>
          </a:xfrm>
          <a:prstGeom prst="rect">
            <a:avLst/>
          </a:prstGeom>
          <a:solidFill>
            <a:srgbClr val="6D2E46"/>
          </a:solidFill>
          <a:ln w="12700">
            <a:solidFill>
              <a:srgbClr val="6D2E46"/>
            </a:solidFill>
            <a:prstDash val="solid"/>
          </a:ln>
        </p:spPr>
        <p:txBody>
          <a:bodyPr>
            <a:spAutoFit/>
          </a:bodyPr>
          <a:lstStyle/>
          <a:p>
            <a:endParaRPr/>
          </a:p>
        </p:txBody>
      </p:sp>
      <p:sp>
        <p:nvSpPr>
          <p:cNvPr id="33" name="Text 31"/>
          <p:cNvSpPr/>
          <p:nvPr/>
        </p:nvSpPr>
        <p:spPr>
          <a:xfrm>
            <a:off x="4663440" y="2551176"/>
            <a:ext cx="475488" cy="1024128"/>
          </a:xfrm>
          <a:prstGeom prst="rect">
            <a:avLst/>
          </a:prstGeom>
          <a:noFill/>
          <a:ln/>
        </p:spPr>
        <p:txBody>
          <a:bodyPr wrap="square" lIns="0" tIns="0" rIns="0" bIns="0" rtlCol="0" anchor="ctr">
            <a:spAutoFit/>
          </a:bodyPr>
          <a:lstStyle/>
          <a:p>
            <a:pPr marL="0" indent="0" algn="ctr">
              <a:buNone/>
            </a:pPr>
            <a:r>
              <a:rPr lang="en-US" sz="2200" b="1" dirty="0">
                <a:solidFill>
                  <a:srgbClr val="FFFFFF"/>
                </a:solidFill>
                <a:latin typeface="Georgia" pitchFamily="34" charset="0"/>
                <a:ea typeface="Georgia" pitchFamily="34" charset="-122"/>
                <a:cs typeface="Georgia" pitchFamily="34" charset="-120"/>
              </a:rPr>
              <a:t>5</a:t>
            </a:r>
            <a:endParaRPr lang="en-US" sz="2200" dirty="0"/>
          </a:p>
        </p:txBody>
      </p:sp>
      <p:sp>
        <p:nvSpPr>
          <p:cNvPr id="34" name="Text 32"/>
          <p:cNvSpPr/>
          <p:nvPr/>
        </p:nvSpPr>
        <p:spPr>
          <a:xfrm>
            <a:off x="5257800" y="2642616"/>
            <a:ext cx="2880360" cy="365760"/>
          </a:xfrm>
          <a:prstGeom prst="rect">
            <a:avLst/>
          </a:prstGeom>
          <a:noFill/>
          <a:ln/>
        </p:spPr>
        <p:txBody>
          <a:bodyPr wrap="square" rtlCol="0" anchor="ctr">
            <a:spAutoFit/>
          </a:bodyPr>
          <a:lstStyle/>
          <a:p>
            <a:pPr marL="0" indent="0">
              <a:buNone/>
            </a:pPr>
            <a:r>
              <a:rPr lang="en-US" sz="1400" b="1" dirty="0">
                <a:solidFill>
                  <a:srgbClr val="2C2C2C"/>
                </a:solidFill>
                <a:latin typeface="Georgia" pitchFamily="34" charset="0"/>
                <a:ea typeface="Georgia" pitchFamily="34" charset="-122"/>
                <a:cs typeface="Georgia" pitchFamily="34" charset="-120"/>
              </a:rPr>
              <a:t>Framework Unpacking</a:t>
            </a:r>
            <a:endParaRPr lang="en-US" sz="1300" dirty="0"/>
          </a:p>
        </p:txBody>
      </p:sp>
      <p:sp>
        <p:nvSpPr>
          <p:cNvPr id="35" name="Text 33"/>
          <p:cNvSpPr/>
          <p:nvPr/>
        </p:nvSpPr>
        <p:spPr>
          <a:xfrm>
            <a:off x="5257800" y="3008376"/>
            <a:ext cx="3383280" cy="347472"/>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Distinguishing theory, theoretical framework and CF</a:t>
            </a:r>
            <a:endParaRPr lang="en-US" sz="950" dirty="0"/>
          </a:p>
        </p:txBody>
      </p:sp>
      <p:sp>
        <p:nvSpPr>
          <p:cNvPr id="36" name="Text 34"/>
          <p:cNvSpPr/>
          <p:nvPr/>
        </p:nvSpPr>
        <p:spPr>
          <a:xfrm>
            <a:off x="8110728" y="2642616"/>
            <a:ext cx="548640" cy="256032"/>
          </a:xfrm>
          <a:prstGeom prst="rect">
            <a:avLst/>
          </a:prstGeom>
          <a:noFill/>
          <a:ln/>
        </p:spPr>
        <p:txBody>
          <a:bodyPr wrap="square" rtlCol="0" anchor="ctr">
            <a:spAutoFit/>
          </a:bodyPr>
          <a:lstStyle/>
          <a:p>
            <a:pPr marL="0" indent="0" algn="r">
              <a:buNone/>
            </a:pPr>
            <a:r>
              <a:rPr lang="en-US" sz="800" b="1" dirty="0">
                <a:solidFill>
                  <a:srgbClr val="A26769"/>
                </a:solidFill>
                <a:latin typeface="Calibri" pitchFamily="34" charset="0"/>
                <a:ea typeface="Calibri" pitchFamily="34" charset="-122"/>
                <a:cs typeface="Calibri" pitchFamily="34" charset="-120"/>
              </a:rPr>
              <a:t>20 min</a:t>
            </a:r>
            <a:endParaRPr lang="en-US" sz="800" dirty="0"/>
          </a:p>
        </p:txBody>
      </p:sp>
      <p:sp>
        <p:nvSpPr>
          <p:cNvPr id="37" name="Shape 35"/>
          <p:cNvSpPr/>
          <p:nvPr/>
        </p:nvSpPr>
        <p:spPr>
          <a:xfrm>
            <a:off x="4663440" y="3712464"/>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spAutoFit/>
          </a:bodyPr>
          <a:lstStyle/>
          <a:p>
            <a:endParaRPr/>
          </a:p>
        </p:txBody>
      </p:sp>
      <p:sp>
        <p:nvSpPr>
          <p:cNvPr id="38" name="Shape 36"/>
          <p:cNvSpPr/>
          <p:nvPr/>
        </p:nvSpPr>
        <p:spPr>
          <a:xfrm>
            <a:off x="4663440" y="3712464"/>
            <a:ext cx="475488" cy="1024128"/>
          </a:xfrm>
          <a:prstGeom prst="rect">
            <a:avLst/>
          </a:prstGeom>
          <a:solidFill>
            <a:srgbClr val="6D2E46"/>
          </a:solidFill>
          <a:ln w="12700">
            <a:solidFill>
              <a:srgbClr val="6D2E46"/>
            </a:solidFill>
            <a:prstDash val="solid"/>
          </a:ln>
        </p:spPr>
        <p:txBody>
          <a:bodyPr>
            <a:spAutoFit/>
          </a:bodyPr>
          <a:lstStyle/>
          <a:p>
            <a:endParaRPr/>
          </a:p>
        </p:txBody>
      </p:sp>
      <p:sp>
        <p:nvSpPr>
          <p:cNvPr id="39" name="Text 37"/>
          <p:cNvSpPr/>
          <p:nvPr/>
        </p:nvSpPr>
        <p:spPr>
          <a:xfrm>
            <a:off x="4663440" y="3712464"/>
            <a:ext cx="475488" cy="1024128"/>
          </a:xfrm>
          <a:prstGeom prst="rect">
            <a:avLst/>
          </a:prstGeom>
          <a:noFill/>
          <a:ln/>
        </p:spPr>
        <p:txBody>
          <a:bodyPr wrap="square" lIns="0" tIns="0" rIns="0" bIns="0" rtlCol="0" anchor="ctr">
            <a:spAutoFit/>
          </a:bodyPr>
          <a:lstStyle/>
          <a:p>
            <a:pPr marL="0" indent="0" algn="ctr">
              <a:buNone/>
            </a:pPr>
            <a:r>
              <a:rPr lang="en-US" sz="2200" b="1" dirty="0">
                <a:solidFill>
                  <a:srgbClr val="FFFFFF"/>
                </a:solidFill>
                <a:latin typeface="Georgia" pitchFamily="34" charset="0"/>
                <a:ea typeface="Georgia" pitchFamily="34" charset="-122"/>
                <a:cs typeface="Georgia" pitchFamily="34" charset="-120"/>
              </a:rPr>
              <a:t>6</a:t>
            </a:r>
            <a:endParaRPr lang="en-US" sz="2200" dirty="0"/>
          </a:p>
        </p:txBody>
      </p:sp>
      <p:sp>
        <p:nvSpPr>
          <p:cNvPr id="40" name="Text 38"/>
          <p:cNvSpPr/>
          <p:nvPr/>
        </p:nvSpPr>
        <p:spPr>
          <a:xfrm>
            <a:off x="5257800" y="3803904"/>
            <a:ext cx="2880360" cy="365760"/>
          </a:xfrm>
          <a:prstGeom prst="rect">
            <a:avLst/>
          </a:prstGeom>
          <a:noFill/>
          <a:ln/>
        </p:spPr>
        <p:txBody>
          <a:bodyPr wrap="square" rtlCol="0" anchor="ctr">
            <a:spAutoFit/>
          </a:bodyPr>
          <a:lstStyle/>
          <a:p>
            <a:pPr marL="0" indent="0">
              <a:buNone/>
            </a:pPr>
            <a:r>
              <a:rPr lang="en-US" sz="1400" b="1" dirty="0">
                <a:solidFill>
                  <a:srgbClr val="2C2C2C"/>
                </a:solidFill>
                <a:latin typeface="Georgia" pitchFamily="34" charset="0"/>
                <a:ea typeface="Georgia" pitchFamily="34" charset="-122"/>
                <a:cs typeface="Georgia" pitchFamily="34" charset="-120"/>
              </a:rPr>
              <a:t>Your Topic — First Moves</a:t>
            </a:r>
            <a:endParaRPr lang="en-US" sz="1300" dirty="0"/>
          </a:p>
        </p:txBody>
      </p:sp>
      <p:sp>
        <p:nvSpPr>
          <p:cNvPr id="41" name="Text 39"/>
          <p:cNvSpPr/>
          <p:nvPr/>
        </p:nvSpPr>
        <p:spPr>
          <a:xfrm>
            <a:off x="5257800" y="4169664"/>
            <a:ext cx="3383280" cy="347472"/>
          </a:xfrm>
          <a:prstGeom prst="rect">
            <a:avLst/>
          </a:prstGeom>
          <a:noFill/>
          <a:ln/>
        </p:spPr>
        <p:txBody>
          <a:bodyPr wrap="square" rtlCol="0" anchor="ctr">
            <a:spAutoFit/>
          </a:bodyPr>
          <a:lstStyle/>
          <a:p>
            <a:pPr marL="0" indent="0">
              <a:buNone/>
            </a:pPr>
            <a:r>
              <a:rPr lang="en-US" sz="1400" i="1" dirty="0">
                <a:solidFill>
                  <a:srgbClr val="555555"/>
                </a:solidFill>
                <a:latin typeface="Calibri" pitchFamily="34" charset="0"/>
                <a:ea typeface="Calibri" pitchFamily="34" charset="-122"/>
                <a:cs typeface="Calibri" pitchFamily="34" charset="-120"/>
              </a:rPr>
              <a:t>Applying all five skills to your own research</a:t>
            </a:r>
            <a:endParaRPr lang="en-US" sz="950" dirty="0"/>
          </a:p>
        </p:txBody>
      </p:sp>
      <p:sp>
        <p:nvSpPr>
          <p:cNvPr id="42" name="Text 40"/>
          <p:cNvSpPr/>
          <p:nvPr/>
        </p:nvSpPr>
        <p:spPr>
          <a:xfrm>
            <a:off x="8110728" y="3803904"/>
            <a:ext cx="548640" cy="256032"/>
          </a:xfrm>
          <a:prstGeom prst="rect">
            <a:avLst/>
          </a:prstGeom>
          <a:noFill/>
          <a:ln/>
        </p:spPr>
        <p:txBody>
          <a:bodyPr wrap="square" rtlCol="0" anchor="ctr">
            <a:spAutoFit/>
          </a:bodyPr>
          <a:lstStyle/>
          <a:p>
            <a:pPr marL="0" indent="0" algn="r">
              <a:buNone/>
            </a:pPr>
            <a:r>
              <a:rPr lang="en-US" sz="800" b="1" dirty="0">
                <a:solidFill>
                  <a:srgbClr val="A26769"/>
                </a:solidFill>
                <a:latin typeface="Calibri" pitchFamily="34" charset="0"/>
                <a:ea typeface="Calibri" pitchFamily="34" charset="-122"/>
                <a:cs typeface="Calibri" pitchFamily="34" charset="-120"/>
              </a:rPr>
              <a:t>20 min</a:t>
            </a:r>
            <a:endParaRPr lang="en-US" sz="800" dirty="0"/>
          </a:p>
        </p:txBody>
      </p:sp>
      <p:sp>
        <p:nvSpPr>
          <p:cNvPr id="43" name="Shape 41"/>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44" name="Text 42"/>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6279</Words>
  <Application>Microsoft Office PowerPoint</Application>
  <PresentationFormat>On-screen Show (16:9)</PresentationFormat>
  <Paragraphs>626</Paragraphs>
  <Slides>59</Slides>
  <Notes>49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59</vt:i4>
      </vt:variant>
    </vt:vector>
  </HeadingPairs>
  <TitlesOfParts>
    <vt:vector size="66" baseType="lpstr">
      <vt:lpstr>Aptos</vt:lpstr>
      <vt:lpstr>Aptos Display</vt:lpstr>
      <vt:lpstr>Arial</vt:lpstr>
      <vt:lpstr>Calibri</vt:lpstr>
      <vt:lpstr>Georgia</vt:lpstr>
      <vt:lpstr>Office Theme</vt:lpstr>
      <vt:lpstr>1_Office Theme</vt:lpstr>
      <vt:lpstr>PowerPoint Presentation</vt:lpstr>
      <vt:lpstr>Please note</vt:lpstr>
      <vt:lpstr>PowerPoint Presentation</vt:lpstr>
      <vt:lpstr>PowerPoint Presentation</vt:lpstr>
      <vt:lpstr>Following slides copied from RPP</vt:lpstr>
      <vt:lpstr>The Distinctions Between Theory, Theoretical Framework &amp; Conceptual Framework </vt:lpstr>
      <vt:lpstr>The Literature Review</vt:lpstr>
      <vt:lpstr>What is inside the Literature Review</vt:lpstr>
      <vt:lpstr>Component 1 Theory</vt:lpstr>
      <vt:lpstr>Componet 2 Theoretical Framework</vt:lpstr>
      <vt:lpstr>Component 3 Conceptual Framework</vt:lpstr>
      <vt:lpstr>Chapter 5/6/7 (After Data Analysis) Conceptual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caroline jawad</cp:lastModifiedBy>
  <cp:revision>6</cp:revision>
  <dcterms:created xsi:type="dcterms:W3CDTF">2026-02-16T18:38:31Z</dcterms:created>
  <dcterms:modified xsi:type="dcterms:W3CDTF">2026-02-23T19:10:27Z</dcterms:modified>
</cp:coreProperties>
</file>