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4" r:id="rId2"/>
    <p:sldId id="272" r:id="rId3"/>
    <p:sldId id="271" r:id="rId4"/>
    <p:sldId id="267" r:id="rId5"/>
    <p:sldId id="269" r:id="rId6"/>
    <p:sldId id="270" r:id="rId7"/>
    <p:sldId id="279" r:id="rId8"/>
    <p:sldId id="273" r:id="rId9"/>
    <p:sldId id="278" r:id="rId10"/>
    <p:sldId id="274" r:id="rId11"/>
    <p:sldId id="275" r:id="rId12"/>
    <p:sldId id="276"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6" autoAdjust="0"/>
    <p:restoredTop sz="94660"/>
  </p:normalViewPr>
  <p:slideViewPr>
    <p:cSldViewPr snapToGrid="0">
      <p:cViewPr varScale="1">
        <p:scale>
          <a:sx n="71" d="100"/>
          <a:sy n="71" d="100"/>
        </p:scale>
        <p:origin x="68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C6FE-644A-450B-9A05-0D8F3645DA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FABF96-9A02-46CB-BF81-161E8ED67B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3BB845-897B-469F-9A17-3D71A45A9ED9}"/>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3712CB97-D571-4D82-8B9F-F28599536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F2334-6960-4AC7-8F18-6B1F8E0EC5AF}"/>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227717604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D3B0-1B3B-481F-ADFC-505D4CABCA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FB343E-C866-417A-A11D-218CC72D10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08609-B986-490E-A6AA-8DCD8D12709B}"/>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1C933085-0249-43D5-9CC3-A82AD4550C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89BB53-1A16-4874-8CDE-CD8D7F98E3E4}"/>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3211333590"/>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2977A-3AC5-4BD5-965A-B0F7FC2F5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07432B-83BC-4DF1-B31F-39FDD99EA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1204F5-8CA2-417B-A8B9-5FDE0D899708}"/>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159433D2-3F3B-43D8-ACC6-B5AEB28920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5CB5E-90D0-4A57-AA2E-CE38B3C2C8BD}"/>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654243631"/>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842B-3115-429D-9631-81C0476E09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495D77-E4B7-4C60-A08D-2B4628A01A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5F5A16-162E-4760-BC30-F020AEE50F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3B8819-555B-4C02-AF93-D2475DAE03E8}"/>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6" name="Footer Placeholder 5">
            <a:extLst>
              <a:ext uri="{FF2B5EF4-FFF2-40B4-BE49-F238E27FC236}">
                <a16:creationId xmlns:a16="http://schemas.microsoft.com/office/drawing/2014/main" id="{D9E14EE5-E06D-421C-93AD-CC9ACB4947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262E01-35F8-4841-91B1-2FFD2551C927}"/>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2174265246"/>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EBF0-3706-4B4E-8617-12642E9392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38EA3C-11FE-47B0-B79F-9817D0B8AB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F5D1C0-C17B-4E3B-9090-8863992E2C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43810B-3F68-47E5-AB93-9CE2765D83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2F0A52-A865-4FE5-9598-8DEB6CE12F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7A0B74-26DC-4C61-A330-9CEB2F6983EC}"/>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8" name="Footer Placeholder 7">
            <a:extLst>
              <a:ext uri="{FF2B5EF4-FFF2-40B4-BE49-F238E27FC236}">
                <a16:creationId xmlns:a16="http://schemas.microsoft.com/office/drawing/2014/main" id="{E3096A31-9C21-4EDE-80D2-B3602311A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76AD35-6DFC-421E-AEF7-E93B8693F046}"/>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336931584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3EE9-DB64-4540-9333-FC61AE4E12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E99B7B-426D-43CF-8B26-0599D357BAF3}"/>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4" name="Footer Placeholder 3">
            <a:extLst>
              <a:ext uri="{FF2B5EF4-FFF2-40B4-BE49-F238E27FC236}">
                <a16:creationId xmlns:a16="http://schemas.microsoft.com/office/drawing/2014/main" id="{9AFC99BE-5CAE-4F77-B7D7-6C49F15F9F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E8C637-6C78-4691-A36B-F15AC25A5493}"/>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3132446587"/>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DAD217-F3D7-46E6-825D-F0848C010DBA}"/>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3" name="Footer Placeholder 2">
            <a:extLst>
              <a:ext uri="{FF2B5EF4-FFF2-40B4-BE49-F238E27FC236}">
                <a16:creationId xmlns:a16="http://schemas.microsoft.com/office/drawing/2014/main" id="{468C72D0-E441-44A5-83C1-6C259C4818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1F6DC-8BC6-4C26-9570-84934E7D9266}"/>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190174250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B474-4521-408E-80A3-03728490F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071FED-F822-4594-9390-D19E3F5781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A12B43-D26E-41DD-A161-928075B6B3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A8A43-6BC5-4C2D-B2F6-EF6829877090}"/>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6" name="Footer Placeholder 5">
            <a:extLst>
              <a:ext uri="{FF2B5EF4-FFF2-40B4-BE49-F238E27FC236}">
                <a16:creationId xmlns:a16="http://schemas.microsoft.com/office/drawing/2014/main" id="{FAC3EC7A-942F-497C-9ACE-5BAAFA43D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8A974-BE03-445D-BD37-72621D968D5F}"/>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349337955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E817B-FB7E-4803-BB72-6C5A4F2D18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14DC44-9CC6-4B27-B237-39D6EA932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97EAF0-C857-4EB2-8188-84A4890A7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111A3E-B31D-42FB-9B9C-E9031D00C986}"/>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6" name="Footer Placeholder 5">
            <a:extLst>
              <a:ext uri="{FF2B5EF4-FFF2-40B4-BE49-F238E27FC236}">
                <a16:creationId xmlns:a16="http://schemas.microsoft.com/office/drawing/2014/main" id="{8602D6D4-9B1B-4E30-BE6F-271C7103A0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1C9310-178B-4E6D-AF92-4E6DAE951DE2}"/>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708274999"/>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4CB9B-71D6-4323-A617-1B8863B9E3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EF86E8-47FF-4C57-A928-026C53DDFD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816D2A-26FC-417B-A843-82B13BF112B2}"/>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9E1BBA22-C618-4464-AF29-B9E3711619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05DAF-90A0-4833-AD60-571A71E9E4FB}"/>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390604110"/>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D29E4-5207-43AD-8C07-AFCEDFBB51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930520-004D-406B-A642-8B1B595F4D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EA22B-92DC-492C-8D30-EAA746A16C5A}"/>
              </a:ext>
            </a:extLst>
          </p:cNvPr>
          <p:cNvSpPr>
            <a:spLocks noGrp="1"/>
          </p:cNvSpPr>
          <p:nvPr>
            <p:ph type="dt" sz="half" idx="10"/>
          </p:nvPr>
        </p:nvSpPr>
        <p:spPr/>
        <p:txBody>
          <a:body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C14825F4-1691-481E-A5BE-B8C6DE4436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2415D-4F4E-4627-89CA-424EFCC11A31}"/>
              </a:ext>
            </a:extLst>
          </p:cNvPr>
          <p:cNvSpPr>
            <a:spLocks noGrp="1"/>
          </p:cNvSpPr>
          <p:nvPr>
            <p:ph type="sldNum" sz="quarter" idx="12"/>
          </p:nvPr>
        </p:nvSpPr>
        <p:spPr/>
        <p:txBody>
          <a:bodyPr/>
          <a:lstStyle/>
          <a:p>
            <a:fld id="{E36E508C-8F13-4A9D-A9B0-559175DCA1ED}" type="slidenum">
              <a:rPr lang="en-GB" smtClean="0"/>
              <a:t>‹#›</a:t>
            </a:fld>
            <a:endParaRPr lang="en-GB"/>
          </a:p>
        </p:txBody>
      </p:sp>
    </p:spTree>
    <p:extLst>
      <p:ext uri="{BB962C8B-B14F-4D97-AF65-F5344CB8AC3E}">
        <p14:creationId xmlns:p14="http://schemas.microsoft.com/office/powerpoint/2010/main" val="852277316"/>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A37E19-FB0A-42C0-B379-FA8C0D26E2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1BADDB-4233-4F10-817F-A2BE569A62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1E8A68-E0E9-458D-B095-1DE508D160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E1F59F-2975-4C3D-997E-F9791C937F85}" type="datetimeFigureOut">
              <a:rPr lang="en-GB" smtClean="0"/>
              <a:t>17/05/2020</a:t>
            </a:fld>
            <a:endParaRPr lang="en-GB"/>
          </a:p>
        </p:txBody>
      </p:sp>
      <p:sp>
        <p:nvSpPr>
          <p:cNvPr id="5" name="Footer Placeholder 4">
            <a:extLst>
              <a:ext uri="{FF2B5EF4-FFF2-40B4-BE49-F238E27FC236}">
                <a16:creationId xmlns:a16="http://schemas.microsoft.com/office/drawing/2014/main" id="{03599E35-CA29-460D-A7B5-EE86DA6E52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57E6FC-4C40-4858-80D4-6B52383988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6E508C-8F13-4A9D-A9B0-559175DCA1ED}" type="slidenum">
              <a:rPr lang="en-GB" smtClean="0"/>
              <a:t>‹#›</a:t>
            </a:fld>
            <a:endParaRPr lang="en-GB"/>
          </a:p>
        </p:txBody>
      </p:sp>
    </p:spTree>
    <p:extLst>
      <p:ext uri="{BB962C8B-B14F-4D97-AF65-F5344CB8AC3E}">
        <p14:creationId xmlns:p14="http://schemas.microsoft.com/office/powerpoint/2010/main" val="11662674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slow">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2.png"/><Relationship Id="rId4" Type="http://schemas.openxmlformats.org/officeDocument/2006/relationships/hyperlink" Target="https://pixabay.com/en/aluminium-alu-metal-silver-sheet-432524/" TargetMode="Externa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ixabay.com/en/aluminium-alu-metal-silver-sheet-432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501745" cy="6186309"/>
          </a:xfrm>
          <a:prstGeom prst="rect">
            <a:avLst/>
          </a:prstGeom>
          <a:noFill/>
        </p:spPr>
        <p:txBody>
          <a:bodyPr wrap="square" rtlCol="0">
            <a:spAutoFit/>
          </a:bodyPr>
          <a:lstStyle/>
          <a:p>
            <a:pPr algn="ctr"/>
            <a:endParaRPr lang="en-GB" sz="5000" b="1" dirty="0">
              <a:latin typeface="Times New Roman" panose="02020603050405020304" pitchFamily="18" charset="0"/>
              <a:cs typeface="Times New Roman" panose="02020603050405020304" pitchFamily="18" charset="0"/>
            </a:endParaRPr>
          </a:p>
          <a:p>
            <a:pPr algn="ctr"/>
            <a:r>
              <a:rPr lang="en-GB" sz="5000" b="1" dirty="0">
                <a:latin typeface="Times New Roman" panose="02020603050405020304" pitchFamily="18" charset="0"/>
                <a:cs typeface="Times New Roman" panose="02020603050405020304" pitchFamily="18" charset="0"/>
              </a:rPr>
              <a:t>The impact of visual load on tone change detection accuracy.</a:t>
            </a:r>
          </a:p>
          <a:p>
            <a:pPr algn="ctr"/>
            <a:r>
              <a:rPr lang="en-GB" sz="3200" b="1" dirty="0">
                <a:latin typeface="Times New Roman" panose="02020603050405020304" pitchFamily="18" charset="0"/>
                <a:cs typeface="Times New Roman" panose="02020603050405020304" pitchFamily="18" charset="0"/>
              </a:rPr>
              <a:t>Stacey Loftus </a:t>
            </a:r>
          </a:p>
          <a:p>
            <a:pPr algn="ctr"/>
            <a:endParaRPr lang="en-GB" sz="3200" b="1" dirty="0">
              <a:latin typeface="Times New Roman" panose="02020603050405020304" pitchFamily="18" charset="0"/>
              <a:cs typeface="Times New Roman" panose="02020603050405020304" pitchFamily="18" charset="0"/>
            </a:endParaRPr>
          </a:p>
          <a:p>
            <a:pPr algn="ctr"/>
            <a:r>
              <a:rPr lang="en-GB" sz="3200" b="1" dirty="0">
                <a:latin typeface="Times New Roman" panose="02020603050405020304" pitchFamily="18" charset="0"/>
                <a:cs typeface="Times New Roman" panose="02020603050405020304" pitchFamily="18" charset="0"/>
              </a:rPr>
              <a:t>1707419</a:t>
            </a:r>
          </a:p>
          <a:p>
            <a:pPr algn="ctr"/>
            <a:endParaRPr lang="en-GB" sz="3200" b="1" dirty="0">
              <a:latin typeface="Times New Roman" panose="02020603050405020304" pitchFamily="18" charset="0"/>
              <a:cs typeface="Times New Roman" panose="02020603050405020304" pitchFamily="18" charset="0"/>
            </a:endParaRPr>
          </a:p>
          <a:p>
            <a:pPr algn="ctr"/>
            <a:r>
              <a:rPr lang="en-GB" sz="25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Dissertation Presentation submitted in partial fulfilment of the requirements for the degree of Bachelor of Science (hons) in Psychology.</a:t>
            </a:r>
            <a:endParaRPr lang="en-GB" sz="2500" b="1" dirty="0">
              <a:latin typeface="Times New Roman" panose="02020603050405020304" pitchFamily="18" charset="0"/>
              <a:cs typeface="Times New Roman" panose="02020603050405020304" pitchFamily="18" charset="0"/>
            </a:endParaRPr>
          </a:p>
          <a:p>
            <a:pPr algn="ctr"/>
            <a:endParaRPr lang="en-GB" sz="5000" b="1" dirty="0">
              <a:latin typeface="Times New Roman" panose="02020603050405020304" pitchFamily="18" charset="0"/>
              <a:cs typeface="Times New Roman" panose="02020603050405020304" pitchFamily="18" charset="0"/>
            </a:endParaRPr>
          </a:p>
          <a:p>
            <a:pPr algn="ctr"/>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97188F27-CC64-4006-85AC-9D3D70ED8C34}"/>
              </a:ext>
            </a:extLst>
          </p:cNvPr>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9407235" y="110837"/>
            <a:ext cx="2618509" cy="1260764"/>
          </a:xfrm>
          <a:prstGeom prst="rect">
            <a:avLst/>
          </a:prstGeom>
          <a:noFill/>
          <a:ln>
            <a:noFill/>
          </a:ln>
        </p:spPr>
      </p:pic>
    </p:spTree>
    <p:extLst>
      <p:ext uri="{BB962C8B-B14F-4D97-AF65-F5344CB8AC3E}">
        <p14:creationId xmlns:p14="http://schemas.microsoft.com/office/powerpoint/2010/main" val="347806436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CB7C502-FAE4-47BF-B267-25BD56BE0A5C}"/>
              </a:ext>
            </a:extLst>
          </p:cNvPr>
          <p:cNvSpPr txBox="1"/>
          <p:nvPr/>
        </p:nvSpPr>
        <p:spPr>
          <a:xfrm>
            <a:off x="665018" y="789709"/>
            <a:ext cx="10446327" cy="707886"/>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Background to study:</a:t>
            </a:r>
          </a:p>
        </p:txBody>
      </p:sp>
      <p:sp>
        <p:nvSpPr>
          <p:cNvPr id="3" name="TextBox 2">
            <a:extLst>
              <a:ext uri="{FF2B5EF4-FFF2-40B4-BE49-F238E27FC236}">
                <a16:creationId xmlns:a16="http://schemas.microsoft.com/office/drawing/2014/main" id="{40A03DE8-A33A-4D3C-88AC-CF4D13F6F08C}"/>
              </a:ext>
            </a:extLst>
          </p:cNvPr>
          <p:cNvSpPr txBox="1"/>
          <p:nvPr/>
        </p:nvSpPr>
        <p:spPr>
          <a:xfrm>
            <a:off x="463640" y="1530120"/>
            <a:ext cx="4842456" cy="4401205"/>
          </a:xfrm>
          <a:prstGeom prst="rect">
            <a:avLst/>
          </a:prstGeom>
          <a:noFill/>
        </p:spPr>
        <p:txBody>
          <a:bodyPr wrap="square" rtlCol="0">
            <a:spAutoFit/>
          </a:bodyPr>
          <a:lstStyle/>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ability to pay attention and use our attentional abilities to operate within the physical world is one of the most important aspects of human action (Akinson, 2018) Attention is seen as operating within limited capacity network (Johnson &amp; Proctor, 2004).</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Divided attention is said to be dependent on an available amount of resources available to allow the processing of varies amounts of incoming information (Wahn &amp; </a:t>
            </a:r>
            <a:r>
              <a:rPr lang="en-GB" sz="20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rPr>
              <a:t>König, 2017). </a:t>
            </a:r>
          </a:p>
          <a:p>
            <a:pPr marL="342900" indent="-342900">
              <a:buFont typeface="Wingdings" panose="05000000000000000000" pitchFamily="2" charset="2"/>
              <a:buChar char="v"/>
            </a:pPr>
            <a:r>
              <a:rPr lang="en-GB" sz="2000" dirty="0">
                <a:solidFill>
                  <a:srgbClr val="0E101A"/>
                </a:solidFill>
                <a:latin typeface="Times New Roman" panose="02020603050405020304" pitchFamily="18" charset="0"/>
                <a:cs typeface="Times New Roman" panose="02020603050405020304" pitchFamily="18" charset="0"/>
              </a:rPr>
              <a:t>Kahneman’s Limited capacity model (1973, 2017).</a:t>
            </a:r>
            <a:endParaRPr lang="en-GB"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7107A74-92AB-414E-AD5C-0216D8AB2A58}"/>
              </a:ext>
            </a:extLst>
          </p:cNvPr>
          <p:cNvSpPr txBox="1"/>
          <p:nvPr/>
        </p:nvSpPr>
        <p:spPr>
          <a:xfrm>
            <a:off x="6096000" y="1530120"/>
            <a:ext cx="4520484" cy="5570756"/>
          </a:xfrm>
          <a:prstGeom prst="rect">
            <a:avLst/>
          </a:prstGeom>
          <a:noFill/>
        </p:spPr>
        <p:txBody>
          <a:bodyPr wrap="square" rtlCol="0">
            <a:spAutoFit/>
          </a:bodyPr>
          <a:lstStyle/>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Multiple resource theory (Wickens, 1991, 2019).</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Recent research by Raveh and Lavie (2015) suggest that the visual and auditory modalities share resources.</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High perceptual load in the visual modality was found to have an affect on individuals' abilities to detect an unexpected stimuli in the auditory modality.</a:t>
            </a:r>
          </a:p>
          <a:p>
            <a:pPr marL="285750" indent="-28575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Therefore to further this avenue of research, the current research aimed to see the affect high visual load has on the ability to detect a change in tone during a dual task performance involving these modalities. </a:t>
            </a:r>
          </a:p>
          <a:p>
            <a:r>
              <a:rPr lang="en-GB" dirty="0"/>
              <a:t> </a:t>
            </a:r>
          </a:p>
          <a:p>
            <a:endParaRPr lang="en-GB" dirty="0"/>
          </a:p>
        </p:txBody>
      </p:sp>
    </p:spTree>
    <p:extLst>
      <p:ext uri="{BB962C8B-B14F-4D97-AF65-F5344CB8AC3E}">
        <p14:creationId xmlns:p14="http://schemas.microsoft.com/office/powerpoint/2010/main" val="313297090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E66B755-FFAE-4374-A100-0C665F1CD98E}"/>
              </a:ext>
            </a:extLst>
          </p:cNvPr>
          <p:cNvSpPr txBox="1"/>
          <p:nvPr/>
        </p:nvSpPr>
        <p:spPr>
          <a:xfrm>
            <a:off x="678873" y="734291"/>
            <a:ext cx="10206178" cy="4011676"/>
          </a:xfrm>
          <a:prstGeom prst="rect">
            <a:avLst/>
          </a:prstGeom>
          <a:noFill/>
        </p:spPr>
        <p:txBody>
          <a:bodyPr wrap="square" rtlCol="0">
            <a:spAutoFit/>
          </a:bodyPr>
          <a:lstStyle/>
          <a:p>
            <a:pPr algn="ctr">
              <a:lnSpc>
                <a:spcPct val="107000"/>
              </a:lnSpc>
              <a:spcAft>
                <a:spcPts val="0"/>
              </a:spcAft>
            </a:pPr>
            <a:r>
              <a:rPr lang="en-GB" sz="4000" b="1" dirty="0">
                <a:effectLst/>
                <a:latin typeface="Times New Roman" panose="02020603050405020304" pitchFamily="18" charset="0"/>
                <a:ea typeface="Times New Roman" panose="02020603050405020304" pitchFamily="18" charset="0"/>
                <a:cs typeface="Times New Roman" panose="02020603050405020304" pitchFamily="18" charset="0"/>
              </a:rPr>
              <a:t>Hypotheses: </a:t>
            </a:r>
          </a:p>
          <a:p>
            <a:pPr>
              <a:lnSpc>
                <a:spcPct val="107000"/>
              </a:lnSpc>
              <a:spcAft>
                <a:spcPts val="0"/>
              </a:spcAft>
            </a:pPr>
            <a:endParaRPr lang="en-GB" sz="4000" b="1" dirty="0">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07000"/>
              </a:lnSpc>
              <a:spcAft>
                <a:spcPts val="0"/>
              </a:spcAft>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During a high visual load task participant will be less likely to detect a tone change compared to their ability to detect the tone change during a low visual load task.</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50096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6401753"/>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Methods:</a:t>
            </a:r>
          </a:p>
          <a:p>
            <a:r>
              <a:rPr lang="en-GB" sz="4000" b="1" i="1" dirty="0">
                <a:latin typeface="Times New Roman" panose="02020603050405020304" pitchFamily="18" charset="0"/>
                <a:cs typeface="Times New Roman" panose="02020603050405020304" pitchFamily="18" charset="0"/>
              </a:rPr>
              <a:t>Participants: </a:t>
            </a:r>
          </a:p>
          <a:p>
            <a:endParaRPr lang="en-GB" sz="2000" b="1"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N </a:t>
            </a:r>
            <a:r>
              <a:rPr lang="en-GB" sz="3000" b="1" dirty="0">
                <a:latin typeface="Times New Roman" panose="02020603050405020304" pitchFamily="18" charset="0"/>
                <a:cs typeface="Times New Roman" panose="02020603050405020304" pitchFamily="18" charset="0"/>
              </a:rPr>
              <a:t>= </a:t>
            </a:r>
            <a:r>
              <a:rPr lang="en-GB" sz="3000" dirty="0">
                <a:latin typeface="Times New Roman" panose="02020603050405020304" pitchFamily="18" charset="0"/>
                <a:cs typeface="Times New Roman" panose="02020603050405020304" pitchFamily="18" charset="0"/>
              </a:rPr>
              <a:t>40 , 15 Male, 24 Female, 1 Nonbinary. Ages ranged from</a:t>
            </a:r>
          </a:p>
          <a:p>
            <a:r>
              <a:rPr lang="en-GB" sz="3000" dirty="0">
                <a:latin typeface="Times New Roman" panose="02020603050405020304" pitchFamily="18" charset="0"/>
                <a:cs typeface="Times New Roman" panose="02020603050405020304" pitchFamily="18" charset="0"/>
              </a:rPr>
              <a:t> 19-57. (Mean = 31.02; Standard Deviation = 11.51). </a:t>
            </a:r>
          </a:p>
          <a:p>
            <a:endParaRPr lang="en-GB" sz="30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All participants were students studying one of the Psychology degree programmes at the University of Wales Trinity Saint David.</a:t>
            </a:r>
          </a:p>
          <a:p>
            <a:endParaRPr lang="en-GB" sz="30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 All participants were recruited through the Universities </a:t>
            </a:r>
          </a:p>
          <a:p>
            <a:r>
              <a:rPr lang="en-GB" sz="3000" dirty="0">
                <a:latin typeface="Times New Roman" panose="02020603050405020304" pitchFamily="18" charset="0"/>
                <a:cs typeface="Times New Roman" panose="02020603050405020304" pitchFamily="18" charset="0"/>
              </a:rPr>
              <a:t>Experient Management System (EMS) following requirements.</a:t>
            </a:r>
          </a:p>
          <a:p>
            <a:endParaRPr lang="en-GB" sz="30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438906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256796"/>
            <a:ext cx="4968122" cy="10818346"/>
          </a:xfrm>
          <a:prstGeom prst="rect">
            <a:avLst/>
          </a:prstGeom>
          <a:noFill/>
        </p:spPr>
        <p:txBody>
          <a:bodyPr wrap="square" rtlCol="0">
            <a:spAutoFit/>
          </a:bodyPr>
          <a:lstStyle/>
          <a:p>
            <a:r>
              <a:rPr lang="en-GB" sz="4000" b="1" i="1" dirty="0">
                <a:latin typeface="Times New Roman" panose="02020603050405020304" pitchFamily="18" charset="0"/>
                <a:cs typeface="Times New Roman" panose="02020603050405020304" pitchFamily="18" charset="0"/>
              </a:rPr>
              <a:t>Design:</a:t>
            </a:r>
            <a:endParaRPr lang="en-GB" sz="2000" b="1" i="1" dirty="0">
              <a:latin typeface="Times New Roman" panose="02020603050405020304" pitchFamily="18" charset="0"/>
              <a:cs typeface="Times New Roman" panose="02020603050405020304" pitchFamily="18" charset="0"/>
            </a:endParaRPr>
          </a:p>
          <a:p>
            <a:endParaRPr lang="en-GB" sz="2000" b="1" i="1"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2500" dirty="0">
                <a:latin typeface="Times New Roman" panose="02020603050405020304" pitchFamily="18" charset="0"/>
                <a:cs typeface="Times New Roman" panose="02020603050405020304" pitchFamily="18" charset="0"/>
              </a:rPr>
              <a:t>A 2x2 repeated-measures Analysis of Variance was carried out to provide the main effect of the visual load task on tone change detection accuracy, the main effect of the continuous tone and changing tone on tone change detection accuracy and the interaction between the two visual load tasks and the two auditory tasks.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78105EC-5766-47EC-979F-D0C642801907}"/>
              </a:ext>
            </a:extLst>
          </p:cNvPr>
          <p:cNvSpPr txBox="1"/>
          <p:nvPr/>
        </p:nvSpPr>
        <p:spPr>
          <a:xfrm>
            <a:off x="5743977" y="359833"/>
            <a:ext cx="4816699" cy="4324261"/>
          </a:xfrm>
          <a:prstGeom prst="rect">
            <a:avLst/>
          </a:prstGeom>
          <a:noFill/>
        </p:spPr>
        <p:txBody>
          <a:bodyPr wrap="square" rtlCol="0">
            <a:spAutoFit/>
          </a:bodyPr>
          <a:lstStyle/>
          <a:p>
            <a:pPr marL="342900" indent="-342900">
              <a:buFont typeface="Arial" panose="020B0604020202020204" pitchFamily="34" charset="0"/>
              <a:buChar char="•"/>
            </a:pPr>
            <a:r>
              <a:rPr lang="en-GB" sz="2500" dirty="0">
                <a:latin typeface="Times New Roman" panose="02020603050405020304" pitchFamily="18" charset="0"/>
                <a:cs typeface="Times New Roman" panose="02020603050405020304" pitchFamily="18" charset="0"/>
              </a:rPr>
              <a:t>The two Independent variables: </a:t>
            </a:r>
          </a:p>
          <a:p>
            <a:pPr marL="457200" indent="-457200">
              <a:buFont typeface="+mj-lt"/>
              <a:buAutoNum type="arabicPeriod"/>
            </a:pPr>
            <a:r>
              <a:rPr lang="en-GB" sz="2500" dirty="0">
                <a:latin typeface="Times New Roman" panose="02020603050405020304" pitchFamily="18" charset="0"/>
                <a:cs typeface="Times New Roman" panose="02020603050405020304" pitchFamily="18" charset="0"/>
              </a:rPr>
              <a:t>The visual load letter identification task with two levels- high load and low load.</a:t>
            </a:r>
          </a:p>
          <a:p>
            <a:pPr marL="457200" indent="-457200">
              <a:buFont typeface="+mj-lt"/>
              <a:buAutoNum type="arabicPeriod"/>
            </a:pPr>
            <a:r>
              <a:rPr lang="en-GB" sz="2500" dirty="0">
                <a:latin typeface="Times New Roman" panose="02020603050405020304" pitchFamily="18" charset="0"/>
                <a:cs typeface="Times New Roman" panose="02020603050405020304" pitchFamily="18" charset="0"/>
              </a:rPr>
              <a:t>The tone change identification task with two levels- A continuous tone and a change in tone.</a:t>
            </a:r>
          </a:p>
          <a:p>
            <a:pPr marL="342900" indent="-342900">
              <a:buFont typeface="Arial" panose="020B0604020202020204" pitchFamily="34" charset="0"/>
              <a:buChar char="•"/>
            </a:pPr>
            <a:r>
              <a:rPr lang="en-GB" sz="2500" dirty="0">
                <a:latin typeface="Times New Roman" panose="02020603050405020304" pitchFamily="18" charset="0"/>
                <a:cs typeface="Times New Roman" panose="02020603050405020304" pitchFamily="18" charset="0"/>
              </a:rPr>
              <a:t>The Dependent variable:</a:t>
            </a:r>
          </a:p>
          <a:p>
            <a:r>
              <a:rPr lang="en-GB" sz="2500" dirty="0">
                <a:latin typeface="Times New Roman" panose="02020603050405020304" pitchFamily="18" charset="0"/>
                <a:cs typeface="Times New Roman" panose="02020603050405020304" pitchFamily="18" charset="0"/>
              </a:rPr>
              <a:t>      Tone change detection accuracy.</a:t>
            </a:r>
          </a:p>
          <a:p>
            <a:endParaRPr lang="en-GB" sz="25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3F89125-3C44-4839-A95F-EA7F3D443759}"/>
              </a:ext>
            </a:extLst>
          </p:cNvPr>
          <p:cNvSpPr txBox="1"/>
          <p:nvPr/>
        </p:nvSpPr>
        <p:spPr>
          <a:xfrm>
            <a:off x="166255" y="5348314"/>
            <a:ext cx="10836009" cy="1384995"/>
          </a:xfrm>
          <a:prstGeom prst="rect">
            <a:avLst/>
          </a:prstGeom>
          <a:noFill/>
        </p:spPr>
        <p:txBody>
          <a:bodyPr wrap="square" rtlCol="0">
            <a:spAutoFit/>
          </a:bodyPr>
          <a:lstStyle/>
          <a:p>
            <a:pPr marL="342900" indent="-342900">
              <a:buFont typeface="Wingdings" panose="05000000000000000000" pitchFamily="2" charset="2"/>
              <a:buChar char="v"/>
            </a:pPr>
            <a:r>
              <a:rPr lang="en-GB" sz="2100" b="1" i="1" dirty="0">
                <a:latin typeface="Times New Roman" panose="02020603050405020304" pitchFamily="18" charset="0"/>
                <a:cs typeface="Times New Roman" panose="02020603050405020304" pitchFamily="18" charset="0"/>
              </a:rPr>
              <a:t>The study consisted of forty trials each consisting of one of each Independent variable. Randomised to consist of one of each levels available resulting in four sets of ten conditions: High visual load and Tone, Low visual load and Tone, High visual load and Change in tone and Low visual load and Change in tone.</a:t>
            </a:r>
          </a:p>
        </p:txBody>
      </p:sp>
    </p:spTree>
    <p:extLst>
      <p:ext uri="{BB962C8B-B14F-4D97-AF65-F5344CB8AC3E}">
        <p14:creationId xmlns:p14="http://schemas.microsoft.com/office/powerpoint/2010/main" val="189581968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6" y="720436"/>
            <a:ext cx="4130996" cy="10741402"/>
          </a:xfrm>
          <a:prstGeom prst="rect">
            <a:avLst/>
          </a:prstGeom>
          <a:noFill/>
        </p:spPr>
        <p:txBody>
          <a:bodyPr wrap="square" rtlCol="0">
            <a:spAutoFit/>
          </a:bodyPr>
          <a:lstStyle/>
          <a:p>
            <a:r>
              <a:rPr lang="en-GB" sz="4000" b="1" i="1" dirty="0">
                <a:latin typeface="Times New Roman" panose="02020603050405020304" pitchFamily="18" charset="0"/>
                <a:cs typeface="Times New Roman" panose="02020603050405020304" pitchFamily="18" charset="0"/>
              </a:rPr>
              <a:t>Materials:</a:t>
            </a:r>
          </a:p>
          <a:p>
            <a:endParaRPr lang="en-GB" sz="2000" b="1" i="1" dirty="0">
              <a:latin typeface="Times New Roman" panose="02020603050405020304" pitchFamily="18" charset="0"/>
              <a:cs typeface="Times New Roman" panose="02020603050405020304" pitchFamily="18" charset="0"/>
            </a:endParaRPr>
          </a:p>
          <a:p>
            <a:r>
              <a:rPr lang="en-GB" sz="2000" b="1" i="1" dirty="0">
                <a:latin typeface="Times New Roman" panose="02020603050405020304" pitchFamily="18" charset="0"/>
                <a:cs typeface="Times New Roman" panose="02020603050405020304" pitchFamily="18" charset="0"/>
              </a:rPr>
              <a:t> </a:t>
            </a:r>
            <a:r>
              <a:rPr lang="en-GB" sz="3000" dirty="0">
                <a:latin typeface="Times New Roman" panose="02020603050405020304" pitchFamily="18" charset="0"/>
                <a:cs typeface="Times New Roman" panose="02020603050405020304" pitchFamily="18" charset="0"/>
              </a:rPr>
              <a:t>Consisted of a designated lab room been set up.</a:t>
            </a:r>
          </a:p>
          <a:p>
            <a:endParaRPr lang="en-GB" sz="30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One consent form.</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One demographics sheet.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One debrief form.</a:t>
            </a:r>
          </a:p>
          <a:p>
            <a:endParaRPr lang="en-GB" sz="30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09F5FD5D-FEAE-46E8-AAB0-ECDF2B2D8EEB}"/>
              </a:ext>
            </a:extLst>
          </p:cNvPr>
          <p:cNvSpPr txBox="1"/>
          <p:nvPr/>
        </p:nvSpPr>
        <p:spPr>
          <a:xfrm>
            <a:off x="5464936" y="720435"/>
            <a:ext cx="5074276" cy="7017306"/>
          </a:xfrm>
          <a:prstGeom prst="rect">
            <a:avLst/>
          </a:prstGeom>
          <a:noFill/>
        </p:spPr>
        <p:txBody>
          <a:bodyPr wrap="square" rtlCol="0">
            <a:spAutoFit/>
          </a:bodyPr>
          <a:lstStyle/>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An advertisement on the University experiment management system.</a:t>
            </a:r>
          </a:p>
          <a:p>
            <a:pPr algn="ctr"/>
            <a:r>
              <a:rPr lang="en-GB" sz="3000" b="1" i="1" dirty="0">
                <a:latin typeface="Times New Roman" panose="02020603050405020304" pitchFamily="18" charset="0"/>
                <a:cs typeface="Times New Roman" panose="02020603050405020304" pitchFamily="18" charset="0"/>
              </a:rPr>
              <a:t>Super lab set up materials:</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A welcome page.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An instructions page.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Forty visual letter search tasks-20 high visual load, 20 low visual load tasks.</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Two questions.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One continuous tone.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One changing tone. </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An end of study page. </a:t>
            </a:r>
          </a:p>
          <a:p>
            <a:endParaRPr lang="en-GB" sz="3000" dirty="0">
              <a:latin typeface="Times New Roman" panose="02020603050405020304" pitchFamily="18" charset="0"/>
              <a:cs typeface="Times New Roman" panose="02020603050405020304" pitchFamily="18" charset="0"/>
            </a:endParaRPr>
          </a:p>
          <a:p>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34011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11033790"/>
          </a:xfrm>
          <a:prstGeom prst="rect">
            <a:avLst/>
          </a:prstGeom>
          <a:noFill/>
        </p:spPr>
        <p:txBody>
          <a:bodyPr wrap="square" rtlCol="0">
            <a:spAutoFit/>
          </a:bodyPr>
          <a:lstStyle/>
          <a:p>
            <a:r>
              <a:rPr lang="en-GB" sz="4000" b="1" i="1" dirty="0">
                <a:latin typeface="Times New Roman" panose="02020603050405020304" pitchFamily="18" charset="0"/>
                <a:cs typeface="Times New Roman" panose="02020603050405020304" pitchFamily="18" charset="0"/>
              </a:rPr>
              <a:t>Procedure:</a:t>
            </a:r>
          </a:p>
          <a:p>
            <a:endParaRPr lang="en-GB" sz="2000" dirty="0"/>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3200" b="1" dirty="0">
                <a:solidFill>
                  <a:srgbClr val="0E101A"/>
                </a:solidFill>
                <a:effectLst/>
                <a:latin typeface="Times New Roman" panose="02020603050405020304" pitchFamily="18" charset="0"/>
                <a:ea typeface="Times New Roman" panose="02020603050405020304" pitchFamily="18" charset="0"/>
              </a:rPr>
              <a:t>Pre-study preparation- </a:t>
            </a:r>
            <a:r>
              <a:rPr lang="en-GB" sz="3200" dirty="0">
                <a:solidFill>
                  <a:srgbClr val="0E101A"/>
                </a:solidFill>
                <a:effectLst/>
                <a:latin typeface="Times New Roman" panose="02020603050405020304" pitchFamily="18" charset="0"/>
                <a:ea typeface="Times New Roman" panose="02020603050405020304" pitchFamily="18" charset="0"/>
              </a:rPr>
              <a:t>ethics, set up, pilot study, recruitment.</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3200" b="1" dirty="0">
                <a:solidFill>
                  <a:srgbClr val="0E101A"/>
                </a:solidFill>
                <a:effectLst/>
                <a:latin typeface="Times New Roman" panose="02020603050405020304" pitchFamily="18" charset="0"/>
                <a:ea typeface="Times New Roman" panose="02020603050405020304" pitchFamily="18" charset="0"/>
              </a:rPr>
              <a:t>Study commencement</a:t>
            </a:r>
            <a:r>
              <a:rPr lang="en-GB" sz="3200" b="1" dirty="0">
                <a:solidFill>
                  <a:srgbClr val="0E101A"/>
                </a:solidFill>
                <a:latin typeface="Times New Roman" panose="02020603050405020304" pitchFamily="18" charset="0"/>
                <a:ea typeface="Times New Roman" panose="02020603050405020304" pitchFamily="18" charset="0"/>
              </a:rPr>
              <a:t>- </a:t>
            </a:r>
            <a:r>
              <a:rPr lang="en-GB" sz="3200" dirty="0">
                <a:solidFill>
                  <a:srgbClr val="0E101A"/>
                </a:solidFill>
                <a:latin typeface="Times New Roman" panose="02020603050405020304" pitchFamily="18" charset="0"/>
                <a:ea typeface="Times New Roman" panose="02020603050405020304" pitchFamily="18" charset="0"/>
              </a:rPr>
              <a:t>location, consent, instructions, commencement of study, debriefing.</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3200" b="1" dirty="0">
                <a:solidFill>
                  <a:srgbClr val="0E101A"/>
                </a:solidFill>
                <a:latin typeface="Times New Roman" panose="02020603050405020304" pitchFamily="18" charset="0"/>
                <a:ea typeface="Times New Roman" panose="02020603050405020304" pitchFamily="18" charset="0"/>
              </a:rPr>
              <a:t>Post-study preparation- </a:t>
            </a:r>
            <a:r>
              <a:rPr lang="en-GB" sz="3200" dirty="0">
                <a:solidFill>
                  <a:srgbClr val="0E101A"/>
                </a:solidFill>
                <a:latin typeface="Times New Roman" panose="02020603050405020304" pitchFamily="18" charset="0"/>
                <a:ea typeface="Times New Roman" panose="02020603050405020304" pitchFamily="18" charset="0"/>
              </a:rPr>
              <a:t>Data collection, data storage, data cleaning and entry to SPSS.</a:t>
            </a:r>
          </a:p>
          <a:p>
            <a:pPr marR="0" lvl="0" algn="l" defTabSz="914400" rtl="0" eaLnBrk="1" fontAlgn="auto" latinLnBrk="0" hangingPunct="1">
              <a:lnSpc>
                <a:spcPct val="100000"/>
              </a:lnSpc>
              <a:spcBef>
                <a:spcPts val="0"/>
              </a:spcBef>
              <a:spcAft>
                <a:spcPts val="0"/>
              </a:spcAft>
              <a:buClrTx/>
              <a:buSzTx/>
              <a:tabLst/>
              <a:defRPr/>
            </a:pPr>
            <a:endParaRPr lang="en-GB" sz="3200" dirty="0">
              <a:solidFill>
                <a:srgbClr val="0E101A"/>
              </a:solidFill>
              <a:latin typeface="Times New Roman" panose="02020603050405020304" pitchFamily="18" charset="0"/>
              <a:ea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2500" b="1" i="1" dirty="0">
                <a:solidFill>
                  <a:prstClr val="black"/>
                </a:solidFill>
                <a:latin typeface="Times New Roman" panose="02020603050405020304" pitchFamily="18" charset="0"/>
                <a:cs typeface="Times New Roman" panose="02020603050405020304" pitchFamily="18" charset="0"/>
              </a:rPr>
              <a:t>Data collected during the study were all collected and stored            separately </a:t>
            </a:r>
            <a:r>
              <a:rPr lang="en-GB" sz="2500" b="1" i="1" dirty="0">
                <a:solidFill>
                  <a:srgbClr val="0E101A"/>
                </a:solidFill>
                <a:effectLst/>
                <a:latin typeface="Times New Roman" panose="02020603050405020304" pitchFamily="18" charset="0"/>
                <a:ea typeface="Times New Roman" panose="02020603050405020304" pitchFamily="18" charset="0"/>
              </a:rPr>
              <a:t>under The University of Wales Trinity Saint David’s and The British Psychology Society’s code of conduct and ethical guidelines (2018).</a:t>
            </a:r>
          </a:p>
          <a:p>
            <a:pPr marR="0" lvl="0" algn="l" defTabSz="914400" rtl="0" eaLnBrk="1" fontAlgn="auto" latinLnBrk="0" hangingPunct="1">
              <a:lnSpc>
                <a:spcPct val="100000"/>
              </a:lnSpc>
              <a:spcBef>
                <a:spcPts val="0"/>
              </a:spcBef>
              <a:spcAft>
                <a:spcPts val="0"/>
              </a:spcAft>
              <a:buClrTx/>
              <a:buSzTx/>
              <a:tabLst/>
              <a:defRPr/>
            </a:pPr>
            <a:endParaRPr lang="en-GB" sz="3200" dirty="0">
              <a:solidFill>
                <a:srgbClr val="0E101A"/>
              </a:solidFill>
              <a:latin typeface="Times New Roman" panose="02020603050405020304" pitchFamily="18" charset="0"/>
              <a:ea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lang="en-GB" sz="3200" dirty="0">
                <a:solidFill>
                  <a:srgbClr val="0E101A"/>
                </a:solidFill>
                <a:latin typeface="Times New Roman" panose="02020603050405020304" pitchFamily="18" charset="0"/>
                <a:ea typeface="Times New Roman" panose="02020603050405020304" pitchFamily="18" charset="0"/>
              </a:rPr>
              <a:t> </a:t>
            </a:r>
            <a:r>
              <a:rPr lang="en-GB" sz="3200" dirty="0">
                <a:solidFill>
                  <a:srgbClr val="0E101A"/>
                </a:solidFill>
                <a:effectLst/>
                <a:latin typeface="Times New Roman" panose="02020603050405020304" pitchFamily="18" charset="0"/>
                <a:ea typeface="Times New Roman" panose="02020603050405020304" pitchFamily="18" charset="0"/>
              </a:rPr>
              <a:t> </a:t>
            </a:r>
            <a:endParaRPr kumimoji="0" lang="en-GB"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908894"/>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10095071"/>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Main findings:</a:t>
            </a:r>
          </a:p>
          <a:p>
            <a:endParaRPr lang="en-GB" dirty="0"/>
          </a:p>
          <a:p>
            <a:r>
              <a:rPr lang="en-GB" sz="3000" dirty="0">
                <a:latin typeface="Times New Roman" panose="02020603050405020304" pitchFamily="18" charset="0"/>
                <a:cs typeface="Times New Roman" panose="02020603050405020304" pitchFamily="18" charset="0"/>
              </a:rPr>
              <a:t>The data revealed that tone change detection accuracy did significantly differ during the high visual load and tone change </a:t>
            </a:r>
          </a:p>
          <a:p>
            <a:r>
              <a:rPr lang="en-GB" sz="3000" dirty="0">
                <a:latin typeface="Times New Roman" panose="02020603050405020304" pitchFamily="18" charset="0"/>
                <a:cs typeface="Times New Roman" panose="02020603050405020304" pitchFamily="18" charset="0"/>
              </a:rPr>
              <a:t>trials compared to the low visual load and tone change trials.</a:t>
            </a:r>
          </a:p>
          <a:p>
            <a:r>
              <a:rPr lang="en-GB" sz="3000" dirty="0">
                <a:latin typeface="Times New Roman" panose="02020603050405020304" pitchFamily="18" charset="0"/>
                <a:cs typeface="Times New Roman" panose="02020603050405020304" pitchFamily="18" charset="0"/>
              </a:rPr>
              <a:t>This finding suggests that high visual load does affect tone change detection accuracy abilities in these trials. </a:t>
            </a:r>
            <a:r>
              <a:rPr lang="en-GB" sz="3000">
                <a:latin typeface="Times New Roman" panose="02020603050405020304" pitchFamily="18" charset="0"/>
                <a:cs typeface="Times New Roman" panose="02020603050405020304" pitchFamily="18" charset="0"/>
              </a:rPr>
              <a:t>This result </a:t>
            </a:r>
            <a:r>
              <a:rPr lang="en-GB" sz="3000" dirty="0">
                <a:latin typeface="Times New Roman" panose="02020603050405020304" pitchFamily="18" charset="0"/>
                <a:cs typeface="Times New Roman" panose="02020603050405020304" pitchFamily="18" charset="0"/>
              </a:rPr>
              <a:t>has led to the acceptance of the hypotheses.</a:t>
            </a:r>
          </a:p>
          <a:p>
            <a:endParaRPr lang="en-GB" sz="3000" dirty="0">
              <a:latin typeface="Times New Roman" panose="02020603050405020304" pitchFamily="18" charset="0"/>
              <a:cs typeface="Times New Roman" panose="02020603050405020304" pitchFamily="18" charset="0"/>
            </a:endParaRPr>
          </a:p>
          <a:p>
            <a:r>
              <a:rPr lang="en-GB" sz="3000" dirty="0">
                <a:latin typeface="Times New Roman" panose="02020603050405020304" pitchFamily="18" charset="0"/>
                <a:cs typeface="Times New Roman" panose="02020603050405020304" pitchFamily="18" charset="0"/>
              </a:rPr>
              <a:t>levels of detection ability of a tone being play during the two visual load trials did not significantly differ </a:t>
            </a:r>
            <a:r>
              <a:rPr lang="en-GB" sz="3200" i="1" dirty="0">
                <a:effectLst/>
                <a:latin typeface="Times New Roman" panose="02020603050405020304" pitchFamily="18" charset="0"/>
                <a:ea typeface="Calibri" panose="020F0502020204030204" pitchFamily="34" charset="0"/>
              </a:rPr>
              <a:t>F </a:t>
            </a:r>
            <a:r>
              <a:rPr lang="en-GB" sz="3200" dirty="0">
                <a:effectLst/>
                <a:latin typeface="Times New Roman" panose="02020603050405020304" pitchFamily="18" charset="0"/>
                <a:ea typeface="Calibri" panose="020F0502020204030204" pitchFamily="34" charset="0"/>
              </a:rPr>
              <a:t>(1,39) = 3.24,</a:t>
            </a:r>
            <a:r>
              <a:rPr lang="en-GB" sz="3200" i="1" dirty="0">
                <a:effectLst/>
                <a:latin typeface="Times New Roman" panose="02020603050405020304" pitchFamily="18" charset="0"/>
                <a:ea typeface="Calibri" panose="020F0502020204030204" pitchFamily="34" charset="0"/>
              </a:rPr>
              <a:t> p </a:t>
            </a:r>
            <a:r>
              <a:rPr lang="en-GB" sz="3200" dirty="0">
                <a:effectLst/>
                <a:latin typeface="Times New Roman" panose="02020603050405020304" pitchFamily="18" charset="0"/>
                <a:ea typeface="Calibri" panose="020F0502020204030204" pitchFamily="34" charset="0"/>
              </a:rPr>
              <a:t>= .08, partial </a:t>
            </a:r>
            <a:r>
              <a:rPr lang="en-GB" sz="3200" dirty="0">
                <a:effectLst/>
                <a:latin typeface="Times New Roman" panose="02020603050405020304" pitchFamily="18" charset="0"/>
                <a:ea typeface="Calibri" panose="020F0502020204030204" pitchFamily="34" charset="0"/>
                <a:cs typeface="Times New Roman" panose="02020603050405020304" pitchFamily="18" charset="0"/>
                <a:sym typeface="Symbol" panose="05050102010706020507" pitchFamily="18" charset="2"/>
              </a:rPr>
              <a:t></a:t>
            </a:r>
            <a:r>
              <a:rPr lang="en-GB" sz="3200" baseline="30000" dirty="0">
                <a:effectLst/>
                <a:latin typeface="Times New Roman" panose="02020603050405020304" pitchFamily="18" charset="0"/>
                <a:ea typeface="Calibri" panose="020F0502020204030204" pitchFamily="34" charset="0"/>
              </a:rPr>
              <a:t>2 </a:t>
            </a:r>
            <a:r>
              <a:rPr lang="en-GB" sz="3200" dirty="0">
                <a:effectLst/>
                <a:latin typeface="Times New Roman" panose="02020603050405020304" pitchFamily="18" charset="0"/>
                <a:ea typeface="Calibri" panose="020F0502020204030204" pitchFamily="34" charset="0"/>
              </a:rPr>
              <a:t>= .08 </a:t>
            </a:r>
            <a:endParaRPr lang="en-GB" sz="30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492282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9017853"/>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Main findings continued:</a:t>
            </a:r>
          </a:p>
          <a:p>
            <a:endParaRPr lang="en-GB" dirty="0"/>
          </a:p>
          <a:p>
            <a:r>
              <a:rPr lang="en-GB" sz="3000" dirty="0">
                <a:latin typeface="Times New Roman" panose="02020603050405020304" pitchFamily="18" charset="0"/>
                <a:cs typeface="Times New Roman" panose="02020603050405020304" pitchFamily="18" charset="0"/>
              </a:rPr>
              <a:t>Levels of detection accuracy abilities of the visual load being displayed during the continuous tone trails and tone change trials also did not significantly differ </a:t>
            </a:r>
            <a:r>
              <a:rPr lang="en-GB" sz="3200" i="1" dirty="0">
                <a:effectLst/>
                <a:latin typeface="Times New Roman" panose="02020603050405020304" pitchFamily="18" charset="0"/>
                <a:ea typeface="Calibri" panose="020F0502020204030204" pitchFamily="34" charset="0"/>
              </a:rPr>
              <a:t>F </a:t>
            </a:r>
            <a:r>
              <a:rPr lang="en-GB" sz="3200" dirty="0">
                <a:effectLst/>
                <a:latin typeface="Times New Roman" panose="02020603050405020304" pitchFamily="18" charset="0"/>
                <a:ea typeface="Calibri" panose="020F0502020204030204" pitchFamily="34" charset="0"/>
              </a:rPr>
              <a:t>(1,39) = 3.78, </a:t>
            </a:r>
            <a:r>
              <a:rPr lang="en-GB" sz="3200" i="1" dirty="0">
                <a:effectLst/>
                <a:latin typeface="Times New Roman" panose="02020603050405020304" pitchFamily="18" charset="0"/>
                <a:ea typeface="Calibri" panose="020F0502020204030204" pitchFamily="34" charset="0"/>
              </a:rPr>
              <a:t>p </a:t>
            </a:r>
            <a:r>
              <a:rPr lang="en-GB" sz="3200" dirty="0">
                <a:effectLst/>
                <a:latin typeface="Times New Roman" panose="02020603050405020304" pitchFamily="18" charset="0"/>
                <a:ea typeface="Calibri" panose="020F0502020204030204" pitchFamily="34" charset="0"/>
              </a:rPr>
              <a:t>= .06, partial </a:t>
            </a:r>
            <a:r>
              <a:rPr lang="en-GB" sz="3200" dirty="0">
                <a:effectLst/>
                <a:latin typeface="Times New Roman" panose="02020603050405020304" pitchFamily="18" charset="0"/>
                <a:ea typeface="Calibri" panose="020F0502020204030204" pitchFamily="34" charset="0"/>
                <a:cs typeface="Times New Roman" panose="02020603050405020304" pitchFamily="18" charset="0"/>
                <a:sym typeface="Symbol" panose="05050102010706020507" pitchFamily="18" charset="2"/>
              </a:rPr>
              <a:t></a:t>
            </a:r>
            <a:r>
              <a:rPr lang="en-GB" sz="3200" baseline="30000" dirty="0">
                <a:effectLst/>
                <a:latin typeface="Times New Roman" panose="02020603050405020304" pitchFamily="18" charset="0"/>
                <a:ea typeface="Calibri" panose="020F0502020204030204" pitchFamily="34" charset="0"/>
              </a:rPr>
              <a:t>2</a:t>
            </a:r>
            <a:r>
              <a:rPr lang="en-GB" sz="3200" dirty="0">
                <a:effectLst/>
                <a:latin typeface="Times New Roman" panose="02020603050405020304" pitchFamily="18" charset="0"/>
                <a:ea typeface="Calibri" panose="020F0502020204030204" pitchFamily="34" charset="0"/>
              </a:rPr>
              <a:t> = .09 </a:t>
            </a:r>
          </a:p>
          <a:p>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The interaction of the visual load trials and tone change detection revealed a significant result</a:t>
            </a:r>
            <a:r>
              <a:rPr lang="en-GB" sz="3000" dirty="0">
                <a:latin typeface="Times New Roman" panose="02020603050405020304" pitchFamily="18" charset="0"/>
                <a:cs typeface="Times New Roman" panose="02020603050405020304" pitchFamily="18" charset="0"/>
              </a:rPr>
              <a:t> </a:t>
            </a:r>
            <a:r>
              <a:rPr lang="en-GB" sz="3200" i="1" dirty="0">
                <a:effectLst/>
                <a:latin typeface="Times New Roman" panose="02020603050405020304" pitchFamily="18" charset="0"/>
                <a:ea typeface="Calibri" panose="020F0502020204030204" pitchFamily="34" charset="0"/>
              </a:rPr>
              <a:t>F </a:t>
            </a:r>
            <a:r>
              <a:rPr lang="en-GB" sz="3200" dirty="0">
                <a:effectLst/>
                <a:latin typeface="Times New Roman" panose="02020603050405020304" pitchFamily="18" charset="0"/>
                <a:ea typeface="Calibri" panose="020F0502020204030204" pitchFamily="34" charset="0"/>
              </a:rPr>
              <a:t>(1,39) = 12.27, </a:t>
            </a:r>
            <a:r>
              <a:rPr lang="en-GB" sz="3200" i="1" dirty="0">
                <a:effectLst/>
                <a:latin typeface="Times New Roman" panose="02020603050405020304" pitchFamily="18" charset="0"/>
                <a:ea typeface="Calibri" panose="020F0502020204030204" pitchFamily="34" charset="0"/>
              </a:rPr>
              <a:t>p </a:t>
            </a:r>
            <a:r>
              <a:rPr lang="en-GB" sz="3200" dirty="0">
                <a:effectLst/>
                <a:latin typeface="Times New Roman" panose="02020603050405020304" pitchFamily="18" charset="0"/>
                <a:ea typeface="Calibri" panose="020F0502020204030204" pitchFamily="34" charset="0"/>
              </a:rPr>
              <a:t>= .01, partial </a:t>
            </a:r>
            <a:r>
              <a:rPr lang="en-GB" sz="3200" dirty="0">
                <a:effectLst/>
                <a:latin typeface="Times New Roman" panose="02020603050405020304" pitchFamily="18" charset="0"/>
                <a:ea typeface="Calibri" panose="020F0502020204030204" pitchFamily="34" charset="0"/>
                <a:cs typeface="Times New Roman" panose="02020603050405020304" pitchFamily="18" charset="0"/>
                <a:sym typeface="Symbol" panose="05050102010706020507" pitchFamily="18" charset="2"/>
              </a:rPr>
              <a:t></a:t>
            </a:r>
            <a:r>
              <a:rPr lang="en-GB" sz="3200" baseline="30000" dirty="0">
                <a:effectLst/>
                <a:latin typeface="Times New Roman" panose="02020603050405020304" pitchFamily="18" charset="0"/>
                <a:ea typeface="Calibri" panose="020F0502020204030204" pitchFamily="34" charset="0"/>
              </a:rPr>
              <a:t>2</a:t>
            </a:r>
            <a:r>
              <a:rPr lang="en-GB" sz="3200" dirty="0">
                <a:effectLst/>
                <a:latin typeface="Times New Roman" panose="02020603050405020304" pitchFamily="18" charset="0"/>
                <a:ea typeface="Calibri" panose="020F0502020204030204" pitchFamily="34" charset="0"/>
              </a:rPr>
              <a:t> = .24 </a:t>
            </a:r>
            <a:r>
              <a:rPr lang="en-GB" sz="3000" dirty="0">
                <a:latin typeface="Times New Roman" panose="02020603050405020304" pitchFamily="18" charset="0"/>
                <a:cs typeface="Times New Roman" panose="02020603050405020304" pitchFamily="18" charset="0"/>
              </a:rPr>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03773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10310515"/>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Conclusion:</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The findings of this study are supportive of the hypotheses.</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High visual load was found to affect tone change detection accuracy in this sample more so then low visual load.</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These finding echo's the assumptions of previous literature by Raveh and Lavie (2015).</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What this means for this study and the previous studies surrounding this phenomena.</a:t>
            </a:r>
          </a:p>
          <a:p>
            <a:pPr marL="457200" indent="-457200">
              <a:buFont typeface="Wingdings" panose="05000000000000000000" pitchFamily="2" charset="2"/>
              <a:buChar char="v"/>
            </a:pPr>
            <a:r>
              <a:rPr lang="en-GB" sz="3000" dirty="0">
                <a:latin typeface="Times New Roman" panose="02020603050405020304" pitchFamily="18" charset="0"/>
                <a:cs typeface="Times New Roman" panose="02020603050405020304" pitchFamily="18" charset="0"/>
              </a:rPr>
              <a:t>How this research can aid in furthering future research in this area.</a:t>
            </a:r>
          </a:p>
          <a:p>
            <a:endParaRPr lang="en-GB" sz="3000" b="1"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651079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775855" y="720436"/>
            <a:ext cx="10654145" cy="9294852"/>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Researcher reflections</a:t>
            </a:r>
          </a:p>
          <a:p>
            <a:endParaRPr lang="en-GB" dirty="0"/>
          </a:p>
          <a:p>
            <a:r>
              <a:rPr lang="en-GB" sz="3000" b="1" dirty="0">
                <a:latin typeface="Times New Roman" panose="02020603050405020304" pitchFamily="18" charset="0"/>
                <a:cs typeface="Times New Roman" panose="02020603050405020304" pitchFamily="18" charset="0"/>
              </a:rPr>
              <a:t>?                               ?                                ?                                 ?</a:t>
            </a:r>
          </a:p>
          <a:p>
            <a:r>
              <a:rPr lang="en-GB" sz="3000" b="1" dirty="0">
                <a:latin typeface="Times New Roman" panose="02020603050405020304" pitchFamily="18" charset="0"/>
                <a:cs typeface="Times New Roman" panose="02020603050405020304" pitchFamily="18" charset="0"/>
              </a:rPr>
              <a:t>                  ?                                  ?                              ?</a:t>
            </a:r>
          </a:p>
          <a:p>
            <a:r>
              <a:rPr lang="en-GB" sz="3000" b="1" dirty="0">
                <a:latin typeface="Times New Roman" panose="02020603050405020304" pitchFamily="18" charset="0"/>
                <a:cs typeface="Times New Roman" panose="02020603050405020304" pitchFamily="18" charset="0"/>
              </a:rPr>
              <a:t>?                                 ?                               ?                                 ?</a:t>
            </a:r>
          </a:p>
          <a:p>
            <a:r>
              <a:rPr lang="en-GB" sz="3000" b="1" dirty="0">
                <a:latin typeface="Times New Roman" panose="02020603050405020304" pitchFamily="18" charset="0"/>
                <a:cs typeface="Times New Roman" panose="02020603050405020304" pitchFamily="18" charset="0"/>
              </a:rPr>
              <a:t>                   ?                               ?                                 ?             </a:t>
            </a:r>
          </a:p>
          <a:p>
            <a:r>
              <a:rPr lang="en-GB" sz="3000" b="1" dirty="0">
                <a:latin typeface="Times New Roman" panose="02020603050405020304" pitchFamily="18" charset="0"/>
                <a:cs typeface="Times New Roman" panose="02020603050405020304" pitchFamily="18" charset="0"/>
              </a:rPr>
              <a:t>?                                  ?                       ?                                  ?</a:t>
            </a:r>
          </a:p>
          <a:p>
            <a:endParaRPr lang="en-GB" sz="3000" b="1" dirty="0">
              <a:latin typeface="Times New Roman" panose="02020603050405020304" pitchFamily="18" charset="0"/>
              <a:cs typeface="Times New Roman" panose="02020603050405020304" pitchFamily="18" charset="0"/>
            </a:endParaRPr>
          </a:p>
          <a:p>
            <a:endParaRPr lang="en-GB" sz="3000" b="1" dirty="0">
              <a:latin typeface="Times New Roman" panose="02020603050405020304" pitchFamily="18" charset="0"/>
              <a:cs typeface="Times New Roman" panose="02020603050405020304" pitchFamily="18" charset="0"/>
            </a:endParaRPr>
          </a:p>
          <a:p>
            <a:r>
              <a:rPr lang="en-GB" sz="3000" b="1" dirty="0">
                <a:latin typeface="Times New Roman" panose="02020603050405020304" pitchFamily="18" charset="0"/>
                <a:cs typeface="Times New Roman" panose="02020603050405020304" pitchFamily="18" charset="0"/>
              </a:rPr>
              <a:t>Thank you. If you have any questions, please email and I will reply as soon as possible. 1707419@Student.uwtsd.ac.uk</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910038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360609" y="720436"/>
            <a:ext cx="11069392" cy="8991436"/>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References: </a:t>
            </a:r>
          </a:p>
          <a:p>
            <a:endParaRPr lang="en-GB" dirty="0"/>
          </a:p>
          <a:p>
            <a:endParaRPr lang="en-GB" sz="2000" dirty="0">
              <a:latin typeface="Times New Roman" panose="02020603050405020304" pitchFamily="18" charset="0"/>
              <a:cs typeface="Times New Roman" panose="02020603050405020304" pitchFamily="18" charset="0"/>
            </a:endParaRPr>
          </a:p>
          <a:p>
            <a:pPr indent="-457200"/>
            <a:r>
              <a:rPr lang="en-GB" sz="2000" b="0" i="0" dirty="0">
                <a:solidFill>
                  <a:srgbClr val="222222"/>
                </a:solidFill>
                <a:effectLst/>
                <a:latin typeface="Times New Roman" panose="02020603050405020304" pitchFamily="18" charset="0"/>
                <a:cs typeface="Times New Roman" panose="02020603050405020304" pitchFamily="18" charset="0"/>
              </a:rPr>
              <a:t>Atkinson, M. A., Simpson, A. A., &amp; Cole, G. G. (2018). Visual attention and action: How cueing, direct 	mapping, and social interactions drive orienting. </a:t>
            </a:r>
            <a:r>
              <a:rPr lang="en-GB" sz="2000" b="0" i="1" dirty="0">
                <a:solidFill>
                  <a:srgbClr val="222222"/>
                </a:solidFill>
                <a:effectLst/>
                <a:latin typeface="Times New Roman" panose="02020603050405020304" pitchFamily="18" charset="0"/>
                <a:cs typeface="Times New Roman" panose="02020603050405020304" pitchFamily="18" charset="0"/>
              </a:rPr>
              <a:t>Psychonomic bulletin &amp; review</a:t>
            </a:r>
            <a:r>
              <a:rPr lang="en-GB" sz="2000" b="0" i="0" dirty="0">
                <a:solidFill>
                  <a:srgbClr val="222222"/>
                </a:solidFill>
                <a:effectLst/>
                <a:latin typeface="Times New Roman" panose="02020603050405020304" pitchFamily="18" charset="0"/>
                <a:cs typeface="Times New Roman" panose="02020603050405020304" pitchFamily="18" charset="0"/>
              </a:rPr>
              <a:t>, </a:t>
            </a:r>
            <a:r>
              <a:rPr lang="en-GB" sz="2000" b="0" i="1" dirty="0">
                <a:solidFill>
                  <a:srgbClr val="222222"/>
                </a:solidFill>
                <a:effectLst/>
                <a:latin typeface="Times New Roman" panose="02020603050405020304" pitchFamily="18" charset="0"/>
                <a:cs typeface="Times New Roman" panose="02020603050405020304" pitchFamily="18" charset="0"/>
              </a:rPr>
              <a:t>25</a:t>
            </a:r>
            <a:r>
              <a:rPr lang="en-GB" sz="2000" b="0" i="0" dirty="0">
                <a:solidFill>
                  <a:srgbClr val="222222"/>
                </a:solidFill>
                <a:effectLst/>
                <a:latin typeface="Times New Roman" panose="02020603050405020304" pitchFamily="18" charset="0"/>
                <a:cs typeface="Times New Roman" panose="02020603050405020304" pitchFamily="18" charset="0"/>
              </a:rPr>
              <a:t>(5), 1585-	1605.</a:t>
            </a:r>
          </a:p>
          <a:p>
            <a:pPr indent="-457200"/>
            <a:endParaRPr lang="en-GB" sz="2000" b="0" i="0" dirty="0">
              <a:solidFill>
                <a:srgbClr val="222222"/>
              </a:solidFill>
              <a:effectLst/>
              <a:latin typeface="Times New Roman" panose="02020603050405020304" pitchFamily="18" charset="0"/>
              <a:cs typeface="Times New Roman" panose="02020603050405020304" pitchFamily="18" charset="0"/>
            </a:endParaRPr>
          </a:p>
          <a:p>
            <a:pPr indent="-457200"/>
            <a:r>
              <a:rPr lang="en-GB" sz="20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Johnson, A., &amp; Proctor, R. W. (2004). </a:t>
            </a:r>
            <a:r>
              <a:rPr lang="en-GB" sz="20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Attention: Theory and practice</a:t>
            </a:r>
            <a:r>
              <a:rPr lang="en-GB" sz="20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Thousand Oaks, CA: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endParaRPr lang="en-GB" sz="2000" dirty="0">
              <a:latin typeface="Times New Roman" panose="02020603050405020304" pitchFamily="18"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Kahneman, D. (1973).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Attention and effort</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(Vol. 1063). Englewood Cliffs, NJ: Prentice-Hall.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Kahneman, D. and </a:t>
            </a:r>
            <a:r>
              <a:rPr lang="en-GB" sz="1800" dirty="0" err="1">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Henik</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 (2017).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Perceptual organization and attention. In Perceptual organization </a:t>
            </a:r>
          </a:p>
          <a:p>
            <a:pPr marL="457200" indent="-457200" algn="just">
              <a:lnSpc>
                <a:spcPct val="107000"/>
              </a:lnSpc>
              <a:spcAft>
                <a:spcPts val="0"/>
              </a:spcAft>
            </a:pP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pp. 181-211). Routledge.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pPr marL="457200" indent="-457200"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Raveh, D., &amp; Lavie, N. (2015). Load-induced inattentional deafness.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Attention, Perception, &amp; Psychophysics, </a:t>
            </a:r>
          </a:p>
          <a:p>
            <a:pPr marL="457200" indent="-457200" algn="just">
              <a:lnSpc>
                <a:spcPct val="107000"/>
              </a:lnSpc>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	77</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 483-492.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001348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ying, white, man, airplane&#10;&#10;Description automatically generated">
            <a:extLst>
              <a:ext uri="{FF2B5EF4-FFF2-40B4-BE49-F238E27FC236}">
                <a16:creationId xmlns:a16="http://schemas.microsoft.com/office/drawing/2014/main" id="{2D162DAF-E698-4F59-A72B-DACBB1268F28}"/>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artisticGlas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9768" b="23982"/>
          <a:stretch/>
        </p:blipFill>
        <p:spPr>
          <a:xfrm>
            <a:off x="20" y="10"/>
            <a:ext cx="12191980" cy="6857990"/>
          </a:xfrm>
          <a:prstGeom prst="rect">
            <a:avLst/>
          </a:prstGeom>
          <a:gradFill>
            <a:gsLst>
              <a:gs pos="0">
                <a:scrgbClr r="0" g="0" b="0"/>
              </a:gs>
              <a:gs pos="100000">
                <a:schemeClr val="tx1"/>
              </a:gs>
              <a:gs pos="100000">
                <a:srgbClr val="FFEBAF"/>
              </a:gs>
              <a:gs pos="100000">
                <a:srgbClr val="FFEAAA"/>
              </a:gs>
              <a:gs pos="0">
                <a:srgbClr val="FFE8A0"/>
              </a:gs>
              <a:gs pos="76000">
                <a:schemeClr val="bg1"/>
              </a:gs>
              <a:gs pos="36000">
                <a:schemeClr val="accent4">
                  <a:lumMod val="30000"/>
                  <a:lumOff val="70000"/>
                </a:schemeClr>
              </a:gs>
            </a:gsLst>
            <a:path path="shape">
              <a:fillToRect l="50000" t="50000" r="50000" b="50000"/>
            </a:path>
          </a:gradFill>
        </p:spPr>
      </p:pic>
      <p:sp>
        <p:nvSpPr>
          <p:cNvPr id="6" name="TextBox 5">
            <a:extLst>
              <a:ext uri="{FF2B5EF4-FFF2-40B4-BE49-F238E27FC236}">
                <a16:creationId xmlns:a16="http://schemas.microsoft.com/office/drawing/2014/main" id="{5C085170-2CCD-48E0-A828-E79E8BAC90A6}"/>
              </a:ext>
            </a:extLst>
          </p:cNvPr>
          <p:cNvSpPr txBox="1"/>
          <p:nvPr/>
        </p:nvSpPr>
        <p:spPr>
          <a:xfrm>
            <a:off x="360609" y="720436"/>
            <a:ext cx="11069392" cy="7630615"/>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References: </a:t>
            </a:r>
          </a:p>
          <a:p>
            <a:endParaRPr lang="en-GB" dirty="0"/>
          </a:p>
          <a:p>
            <a:endParaRPr lang="en-GB" sz="2000" dirty="0">
              <a:latin typeface="Times New Roman" panose="02020603050405020304" pitchFamily="18" charset="0"/>
              <a:cs typeface="Times New Roman" panose="02020603050405020304" pitchFamily="18" charset="0"/>
            </a:endParaRPr>
          </a:p>
          <a:p>
            <a:pPr marL="457200" marR="0" lvl="0" indent="-457200" algn="l" defTabSz="914400" rtl="0" eaLnBrk="1" fontAlgn="auto" latinLnBrk="0" hangingPunct="1">
              <a:lnSpc>
                <a:spcPct val="107000"/>
              </a:lnSpc>
              <a:spcBef>
                <a:spcPts val="0"/>
              </a:spcBef>
              <a:spcAft>
                <a:spcPts val="800"/>
              </a:spcAft>
              <a:buClrTx/>
              <a:buSzTx/>
              <a:buFontTx/>
              <a:buNone/>
              <a:tabLst/>
              <a:defRPr/>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The British Psychological Society (2018).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Code of Ethics and Conduct</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[online] Leicester: The British Psychological Society. Available at: https://www.bps.org.uk/sites/bps.org.uk/files/Policy%20-%20Files/Code%20of%20Ethics%20and%20Conduct%20(2018).pdf [Accessed 04 December 2019].</a:t>
            </a:r>
            <a:endPar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Wahn, B., &amp; König, P. (2017). Is attentional resource allocation across sensory modalities task-dependent?.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Advances in cognitive psychology</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13</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(1), 83.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Wickens, C. D. (1991). Processing resources and attention.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Multiple-task performance</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1991</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3-34.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457200" indent="-457200" algn="just">
              <a:lnSpc>
                <a:spcPct val="107000"/>
              </a:lnSpc>
              <a:spcAft>
                <a:spcPts val="0"/>
              </a:spcAft>
            </a:pP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Wickens, C. D., &amp; McCarley, J. S. (2019). </a:t>
            </a:r>
            <a:r>
              <a:rPr lang="en-GB" sz="1800" i="1"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Applied attention theory</a:t>
            </a:r>
            <a:r>
              <a:rPr lang="en-GB" sz="1800" dirty="0">
                <a:solidFill>
                  <a:srgbClr val="1C1E29"/>
                </a:solidFill>
                <a:effectLst/>
                <a:latin typeface="Times New Roman" panose="02020603050405020304" pitchFamily="18" charset="0"/>
                <a:ea typeface="Times New Roman" panose="02020603050405020304" pitchFamily="18" charset="0"/>
                <a:cs typeface="Times New Roman" panose="02020603050405020304" pitchFamily="18" charset="0"/>
              </a:rPr>
              <a:t>. CRC press.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id="{4DA22A43-A16A-4D9D-BE37-FAF39DC570B7}"/>
              </a:ext>
            </a:extLst>
          </p:cNvPr>
          <p:cNvSpPr/>
          <p:nvPr/>
        </p:nvSpPr>
        <p:spPr>
          <a:xfrm>
            <a:off x="11277600" y="110836"/>
            <a:ext cx="748145" cy="6622473"/>
          </a:xfrm>
          <a:prstGeom prst="rect">
            <a:avLst/>
          </a:prstGeom>
          <a:solidFill>
            <a:schemeClr val="tx1"/>
          </a:solidFill>
          <a:effectLst>
            <a:outerShdw dist="508000" dir="5400000" sx="1000" sy="1000" algn="c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5828154"/>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839</TotalTime>
  <Words>1262</Words>
  <Application>Microsoft Office PowerPoint</Application>
  <PresentationFormat>Widescreen</PresentationFormat>
  <Paragraphs>242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Loftus</dc:creator>
  <cp:lastModifiedBy>Stacey Loftus</cp:lastModifiedBy>
  <cp:revision>41</cp:revision>
  <dcterms:created xsi:type="dcterms:W3CDTF">2020-05-16T15:48:06Z</dcterms:created>
  <dcterms:modified xsi:type="dcterms:W3CDTF">2020-05-17T20:49:50Z</dcterms:modified>
</cp:coreProperties>
</file>