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83" r:id="rId3"/>
    <p:sldId id="262" r:id="rId4"/>
    <p:sldId id="284" r:id="rId5"/>
    <p:sldId id="286" r:id="rId6"/>
    <p:sldId id="287" r:id="rId7"/>
    <p:sldId id="285" r:id="rId8"/>
    <p:sldId id="288" r:id="rId9"/>
    <p:sldId id="292" r:id="rId10"/>
    <p:sldId id="289" r:id="rId11"/>
    <p:sldId id="291" r:id="rId12"/>
    <p:sldId id="290" r:id="rId13"/>
    <p:sldId id="281" r:id="rId14"/>
    <p:sldId id="260" r:id="rId15"/>
    <p:sldId id="261" r:id="rId16"/>
    <p:sldId id="280" r:id="rId17"/>
    <p:sldId id="282" r:id="rId18"/>
    <p:sldId id="278" r:id="rId19"/>
    <p:sldId id="269" r:id="rId20"/>
    <p:sldId id="264" r:id="rId21"/>
    <p:sldId id="270" r:id="rId22"/>
    <p:sldId id="273" r:id="rId23"/>
    <p:sldId id="274" r:id="rId24"/>
    <p:sldId id="271" r:id="rId25"/>
    <p:sldId id="27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97" autoAdjust="0"/>
    <p:restoredTop sz="94422" autoAdjust="0"/>
  </p:normalViewPr>
  <p:slideViewPr>
    <p:cSldViewPr snapToGrid="0" snapToObjects="1">
      <p:cViewPr varScale="1">
        <p:scale>
          <a:sx n="100" d="100"/>
          <a:sy n="100" d="100"/>
        </p:scale>
        <p:origin x="72" y="168"/>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Wednesday, December 11, 2019</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13" name="Title 12"/>
          <p:cNvSpPr>
            <a:spLocks noGrp="1"/>
          </p:cNvSpPr>
          <p:nvPr>
            <p:ph type="title"/>
          </p:nvPr>
        </p:nvSpPr>
        <p:spPr/>
        <p:txBody>
          <a:bodyPr/>
          <a:lstStyle/>
          <a:p>
            <a:r>
              <a:rPr lang="cy-GB"/>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Wednesday, December 11, 2019</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Wednesday, December 11, 2019</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Wednesday, December 11, 2019</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cy-GB"/>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Wednesday, December 11, 2019</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Wednesday, December 11, 2019</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Wednesday, December 11, 2019</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Wednesday, December 11, 2019</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cy-GB"/>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Wednesday, December 11, 2019</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Wednesday, December 11,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Wednesday, December 11,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Wednesday, December 11, 2019</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stage.co.uk/advice/2018/tax-what-you-need-to-know-as-a-working-self-employed-actor/" TargetMode="External"/><Relationship Id="rId2" Type="http://schemas.openxmlformats.org/officeDocument/2006/relationships/hyperlink" Target="https://www.artquest.org.uk/how-to-category/self-employment/basics-of-self-employment/" TargetMode="External"/><Relationship Id="rId1" Type="http://schemas.openxmlformats.org/officeDocument/2006/relationships/slideLayout" Target="../slideLayouts/slideLayout2.xml"/><Relationship Id="rId6" Type="http://schemas.openxmlformats.org/officeDocument/2006/relationships/hyperlink" Target="http://www.humanmetrics.com/cgi-win/jtypes2.asp" TargetMode="External"/><Relationship Id="rId5" Type="http://schemas.openxmlformats.org/officeDocument/2006/relationships/hyperlink" Target="https://www.modernworkmag.co.uk/self-employment-psychology-test-matches-personality-employment/" TargetMode="External"/><Relationship Id="rId4" Type="http://schemas.openxmlformats.org/officeDocument/2006/relationships/hyperlink" Target="https://www.spotlight.com/news-and-advice/tips-and-advice/a-guide-to-tax-returns-for-actor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ZDoYz773r4"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 Id="rId4" Type="http://schemas.openxmlformats.org/officeDocument/2006/relationships/hyperlink" Target="https://vimeo.com/51498313"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spotlight.com/news-and-advice" TargetMode="External"/><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 Id="rId4" Type="http://schemas.openxmlformats.org/officeDocument/2006/relationships/hyperlink" Target="http://mikecollin.com/acting-cv/"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monstervoice.co.uk/" TargetMode="External"/><Relationship Id="rId2" Type="http://schemas.openxmlformats.org/officeDocument/2006/relationships/hyperlink" Target="https://www.spotlight.com/news-and-advice/tips-and-advice/how-do-i-set-up-a-voice-over-studio-at-home/" TargetMode="External"/><Relationship Id="rId1" Type="http://schemas.openxmlformats.org/officeDocument/2006/relationships/slideLayout" Target="../slideLayouts/slideLayout2.xml"/><Relationship Id="rId4" Type="http://schemas.openxmlformats.org/officeDocument/2006/relationships/hyperlink" Target="https://www.spotlight.com/news-and-advice/interviews-podcasts/everything-you-need-to-know-about-showreels/"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layingsane.org/"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FzWxlQ8vTSw" TargetMode="External"/><Relationship Id="rId2" Type="http://schemas.openxmlformats.org/officeDocument/2006/relationships/hyperlink" Target="https://www.spotlight.com/news-and-advice/tips-and-advice/how-to-self-tape-at-hom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vimeo.com/manage/304692747/general" TargetMode="External"/><Relationship Id="rId2" Type="http://schemas.openxmlformats.org/officeDocument/2006/relationships/hyperlink" Target="http://www.ioanhefin.com" TargetMode="External"/><Relationship Id="rId1" Type="http://schemas.openxmlformats.org/officeDocument/2006/relationships/slideLayout" Target="../slideLayouts/slideLayout2.xml"/><Relationship Id="rId6" Type="http://schemas.openxmlformats.org/officeDocument/2006/relationships/hyperlink" Target="https://www.spotlight.com/interactive/cv/1/M132925.html" TargetMode="External"/><Relationship Id="rId5" Type="http://schemas.openxmlformats.org/officeDocument/2006/relationships/hyperlink" Target="http://www.emptagehallettcardiff.co.uk/shop/product/10129/" TargetMode="External"/><Relationship Id="rId4" Type="http://schemas.openxmlformats.org/officeDocument/2006/relationships/hyperlink" Target="http://www.imdb.com/name/nm2955942/?ref_=fn_al_nm_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4524315"/>
          </a:xfrm>
          <a:prstGeom prst="rect">
            <a:avLst/>
          </a:prstGeom>
          <a:noFill/>
        </p:spPr>
        <p:txBody>
          <a:bodyPr wrap="square" rtlCol="0">
            <a:spAutoFit/>
          </a:bodyPr>
          <a:lstStyle/>
          <a:p>
            <a:r>
              <a:rPr lang="en-US" sz="2400" dirty="0"/>
              <a:t>Why spend 3 years training for a craft </a:t>
            </a:r>
          </a:p>
          <a:p>
            <a:endParaRPr lang="cy-GB" sz="2400" dirty="0"/>
          </a:p>
          <a:p>
            <a:endParaRPr lang="cy-GB" sz="2400" dirty="0"/>
          </a:p>
          <a:p>
            <a:endParaRPr lang="cy-GB" sz="2400" dirty="0"/>
          </a:p>
          <a:p>
            <a:endParaRPr lang="en-US" sz="2400" dirty="0"/>
          </a:p>
          <a:p>
            <a:r>
              <a:rPr lang="en-US" sz="2400" dirty="0"/>
              <a:t>. . . . . . . . .and not train in how to get employment from that craft?</a:t>
            </a: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DCA6D7B9-1486-1947-BCB7-3E6D48C0F8DF}"/>
              </a:ext>
            </a:extLst>
          </p:cNvPr>
          <p:cNvSpPr/>
          <p:nvPr/>
        </p:nvSpPr>
        <p:spPr>
          <a:xfrm>
            <a:off x="2286000" y="859672"/>
            <a:ext cx="4572000" cy="4247317"/>
          </a:xfrm>
          <a:prstGeom prst="rect">
            <a:avLst/>
          </a:prstGeom>
        </p:spPr>
        <p:txBody>
          <a:bodyPr>
            <a:spAutoFit/>
          </a:bodyPr>
          <a:lstStyle/>
          <a:p>
            <a:r>
              <a:rPr lang="en-US" dirty="0"/>
              <a:t>How many of you want to pursue a career in the creative industries?</a:t>
            </a:r>
          </a:p>
          <a:p>
            <a:endParaRPr lang="en-US" dirty="0"/>
          </a:p>
          <a:p>
            <a:r>
              <a:rPr lang="en-US" dirty="0"/>
              <a:t>Why?</a:t>
            </a:r>
          </a:p>
          <a:p>
            <a:endParaRPr lang="en-US" dirty="0"/>
          </a:p>
          <a:p>
            <a:r>
              <a:rPr lang="en-US" dirty="0"/>
              <a:t>How?</a:t>
            </a:r>
          </a:p>
          <a:p>
            <a:endParaRPr lang="en-US" dirty="0"/>
          </a:p>
          <a:p>
            <a:endParaRPr lang="en-US" dirty="0"/>
          </a:p>
          <a:p>
            <a:r>
              <a:rPr lang="en-US" dirty="0"/>
              <a:t>How many of you do not want to pursue a career in the creative industries?</a:t>
            </a:r>
          </a:p>
          <a:p>
            <a:endParaRPr lang="en-US" dirty="0"/>
          </a:p>
          <a:p>
            <a:r>
              <a:rPr lang="en-US" dirty="0"/>
              <a:t>Why?</a:t>
            </a:r>
          </a:p>
          <a:p>
            <a:endParaRPr lang="en-US" dirty="0"/>
          </a:p>
          <a:p>
            <a:r>
              <a:rPr lang="en-US" dirty="0"/>
              <a:t>How?</a:t>
            </a:r>
          </a:p>
          <a:p>
            <a:endParaRPr lang="en-US" dirty="0"/>
          </a:p>
        </p:txBody>
      </p:sp>
    </p:spTree>
    <p:extLst>
      <p:ext uri="{BB962C8B-B14F-4D97-AF65-F5344CB8AC3E}">
        <p14:creationId xmlns:p14="http://schemas.microsoft.com/office/powerpoint/2010/main" val="16753778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a:t>10,000</a:t>
            </a:r>
          </a:p>
        </p:txBody>
      </p:sp>
      <p:sp>
        <p:nvSpPr>
          <p:cNvPr id="3" name="Title 2"/>
          <p:cNvSpPr>
            <a:spLocks noGrp="1"/>
          </p:cNvSpPr>
          <p:nvPr>
            <p:ph type="title"/>
          </p:nvPr>
        </p:nvSpPr>
        <p:spPr/>
        <p:txBody>
          <a:bodyPr/>
          <a:lstStyle/>
          <a:p>
            <a:r>
              <a:rPr lang="en-US" dirty="0"/>
              <a:t>How many hours does it take to master a new skill?</a:t>
            </a:r>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C70A7BC2-B675-1049-9AF2-D4CB8F29978A}"/>
              </a:ext>
            </a:extLst>
          </p:cNvPr>
          <p:cNvSpPr>
            <a:spLocks noGrp="1"/>
          </p:cNvSpPr>
          <p:nvPr>
            <p:ph idx="1"/>
          </p:nvPr>
        </p:nvSpPr>
        <p:spPr>
          <a:xfrm>
            <a:off x="1061545" y="685801"/>
            <a:ext cx="7168055" cy="4863661"/>
          </a:xfrm>
        </p:spPr>
        <p:txBody>
          <a:bodyPr/>
          <a:lstStyle/>
          <a:p>
            <a:r>
              <a:rPr lang="en-US" dirty="0"/>
              <a:t>3 years at university</a:t>
            </a:r>
          </a:p>
          <a:p>
            <a:r>
              <a:rPr lang="en-US" dirty="0"/>
              <a:t>35 hours a week</a:t>
            </a:r>
          </a:p>
          <a:p>
            <a:r>
              <a:rPr lang="en-US" dirty="0"/>
              <a:t>30 weeks a year</a:t>
            </a:r>
          </a:p>
          <a:p>
            <a:r>
              <a:rPr lang="en-US" dirty="0"/>
              <a:t>1,050 hours x 3 = 3,150</a:t>
            </a:r>
          </a:p>
        </p:txBody>
      </p:sp>
      <p:pic>
        <p:nvPicPr>
          <p:cNvPr id="4" name="Picture 3">
            <a:extLst>
              <a:ext uri="{FF2B5EF4-FFF2-40B4-BE49-F238E27FC236}">
                <a16:creationId xmlns:a16="http://schemas.microsoft.com/office/drawing/2014/main" xmlns="" id="{80B2F889-30E3-1E42-AB67-D448EFC379F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064249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B05772E0-D538-B844-9D09-6FA7FBA2DFD1}"/>
              </a:ext>
            </a:extLst>
          </p:cNvPr>
          <p:cNvSpPr>
            <a:spLocks noGrp="1"/>
          </p:cNvSpPr>
          <p:nvPr>
            <p:ph idx="1"/>
          </p:nvPr>
        </p:nvSpPr>
        <p:spPr>
          <a:xfrm>
            <a:off x="798786" y="570187"/>
            <a:ext cx="7683061" cy="5221013"/>
          </a:xfrm>
        </p:spPr>
        <p:txBody>
          <a:bodyPr/>
          <a:lstStyle/>
          <a:p>
            <a:r>
              <a:rPr lang="en-US" dirty="0"/>
              <a:t>Self-employment</a:t>
            </a:r>
          </a:p>
          <a:p>
            <a:r>
              <a:rPr lang="en-US" dirty="0"/>
              <a:t>What is it?</a:t>
            </a:r>
          </a:p>
          <a:p>
            <a:r>
              <a:rPr lang="en-US" dirty="0"/>
              <a:t>What is PAYE</a:t>
            </a:r>
          </a:p>
          <a:p>
            <a:r>
              <a:rPr lang="en-US" dirty="0"/>
              <a:t>Why do you pay tax?</a:t>
            </a:r>
          </a:p>
          <a:p>
            <a:r>
              <a:rPr lang="en-US" dirty="0"/>
              <a:t>Why do you pay National Insurance?</a:t>
            </a:r>
          </a:p>
          <a:p>
            <a:r>
              <a:rPr lang="en-US" dirty="0"/>
              <a:t>Do you still pay tax and NI if you’re self-employed?</a:t>
            </a:r>
          </a:p>
          <a:p>
            <a:r>
              <a:rPr lang="en-US" dirty="0"/>
              <a:t>How? When?</a:t>
            </a:r>
          </a:p>
          <a:p>
            <a:r>
              <a:rPr lang="en-US" dirty="0"/>
              <a:t>Receipts. </a:t>
            </a:r>
          </a:p>
          <a:p>
            <a:r>
              <a:rPr lang="en-US" dirty="0"/>
              <a:t>Travel.</a:t>
            </a:r>
          </a:p>
          <a:p>
            <a:r>
              <a:rPr lang="en-US" dirty="0"/>
              <a:t>Accommodation.</a:t>
            </a:r>
          </a:p>
          <a:p>
            <a:r>
              <a:rPr lang="en-US" dirty="0"/>
              <a:t>Food</a:t>
            </a:r>
          </a:p>
          <a:p>
            <a:r>
              <a:rPr lang="en-US" dirty="0"/>
              <a:t>TV </a:t>
            </a:r>
            <a:r>
              <a:rPr lang="en-US" dirty="0" err="1"/>
              <a:t>Licence</a:t>
            </a:r>
            <a:r>
              <a:rPr lang="en-US" dirty="0"/>
              <a:t>, Broadband, Agent fees, Spotlight fees, Equity </a:t>
            </a:r>
            <a:r>
              <a:rPr lang="en-US" dirty="0" err="1"/>
              <a:t>etc</a:t>
            </a:r>
            <a:endParaRPr lang="en-US" dirty="0"/>
          </a:p>
        </p:txBody>
      </p:sp>
    </p:spTree>
    <p:extLst>
      <p:ext uri="{BB962C8B-B14F-4D97-AF65-F5344CB8AC3E}">
        <p14:creationId xmlns:p14="http://schemas.microsoft.com/office/powerpoint/2010/main" val="1548661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A64F32B5-7C67-1940-8FFB-DA1D3D3C9D3C}"/>
              </a:ext>
            </a:extLst>
          </p:cNvPr>
          <p:cNvSpPr>
            <a:spLocks noGrp="1"/>
          </p:cNvSpPr>
          <p:nvPr>
            <p:ph idx="1"/>
          </p:nvPr>
        </p:nvSpPr>
        <p:spPr>
          <a:xfrm>
            <a:off x="1082566" y="685801"/>
            <a:ext cx="7147034" cy="5157951"/>
          </a:xfrm>
        </p:spPr>
        <p:txBody>
          <a:bodyPr>
            <a:normAutofit/>
          </a:bodyPr>
          <a:lstStyle/>
          <a:p>
            <a:r>
              <a:rPr lang="en-US" dirty="0"/>
              <a:t>How do I become self-employed? What is UTR?</a:t>
            </a:r>
          </a:p>
          <a:p>
            <a:r>
              <a:rPr lang="en-US" dirty="0">
                <a:hlinkClick r:id="rId2"/>
              </a:rPr>
              <a:t>https://www.artquest.org.uk/how-to-category/self-employment/basics-of-self-employment/</a:t>
            </a:r>
            <a:endParaRPr lang="en-US" dirty="0"/>
          </a:p>
          <a:p>
            <a:r>
              <a:rPr lang="en-US" dirty="0">
                <a:hlinkClick r:id="rId3"/>
              </a:rPr>
              <a:t>https://www.thestage.co.uk/advice/2018/tax-what-you-need-to-know-as-a-working-self-employed-actor/</a:t>
            </a:r>
            <a:endParaRPr lang="en-US" dirty="0"/>
          </a:p>
          <a:p>
            <a:r>
              <a:rPr lang="en-US" dirty="0">
                <a:hlinkClick r:id="rId4"/>
              </a:rPr>
              <a:t>https://www.spotlight.com/news-and-advice/tips-and-advice/a-guide-to-tax-returns-for-actors/</a:t>
            </a:r>
            <a:endParaRPr lang="en-US" dirty="0"/>
          </a:p>
          <a:p>
            <a:r>
              <a:rPr lang="en-US" dirty="0"/>
              <a:t>Do you have the personality to be self-employed?</a:t>
            </a:r>
          </a:p>
          <a:p>
            <a:r>
              <a:rPr lang="en-US" dirty="0"/>
              <a:t>Do you crave security?</a:t>
            </a:r>
          </a:p>
          <a:p>
            <a:r>
              <a:rPr lang="en-US" dirty="0"/>
              <a:t>Do you rebel against repetition?</a:t>
            </a:r>
          </a:p>
          <a:p>
            <a:r>
              <a:rPr lang="en-US" dirty="0">
                <a:hlinkClick r:id="rId5"/>
              </a:rPr>
              <a:t>https://www.modernworkmag.co.uk/self-employment-psychology-test-matches-personality-employment/</a:t>
            </a:r>
            <a:endParaRPr lang="en-US" dirty="0"/>
          </a:p>
          <a:p>
            <a:r>
              <a:rPr lang="en-US" dirty="0">
                <a:hlinkClick r:id="rId6"/>
              </a:rPr>
              <a:t>http://www.humanmetrics.com/cgi-win/jtypes2.asp</a:t>
            </a:r>
            <a:endParaRPr lang="en-US" dirty="0"/>
          </a:p>
          <a:p>
            <a:endParaRPr lang="en-US" dirty="0"/>
          </a:p>
          <a:p>
            <a:endParaRPr lang="en-US" dirty="0"/>
          </a:p>
        </p:txBody>
      </p:sp>
    </p:spTree>
    <p:extLst>
      <p:ext uri="{BB962C8B-B14F-4D97-AF65-F5344CB8AC3E}">
        <p14:creationId xmlns:p14="http://schemas.microsoft.com/office/powerpoint/2010/main" val="146895781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E394F51-E275-044F-B6E5-663C54B894F2}"/>
              </a:ext>
            </a:extLst>
          </p:cNvPr>
          <p:cNvSpPr>
            <a:spLocks noGrp="1"/>
          </p:cNvSpPr>
          <p:nvPr>
            <p:ph idx="1"/>
          </p:nvPr>
        </p:nvSpPr>
        <p:spPr>
          <a:xfrm>
            <a:off x="1093076" y="685801"/>
            <a:ext cx="7136524" cy="4569371"/>
          </a:xfrm>
        </p:spPr>
        <p:txBody>
          <a:bodyPr>
            <a:normAutofit/>
          </a:bodyPr>
          <a:lstStyle/>
          <a:p>
            <a:pPr marL="18288" indent="0">
              <a:buNone/>
            </a:pPr>
            <a:r>
              <a:rPr lang="en-US" dirty="0"/>
              <a:t>AUDITIONS</a:t>
            </a:r>
          </a:p>
          <a:p>
            <a:pPr marL="18288" indent="0">
              <a:buNone/>
            </a:pPr>
            <a:endParaRPr lang="en-US" dirty="0"/>
          </a:p>
          <a:p>
            <a:pPr marL="18288" indent="0">
              <a:buNone/>
            </a:pPr>
            <a:r>
              <a:rPr lang="en-US" dirty="0"/>
              <a:t>How do you get an audition?</a:t>
            </a:r>
          </a:p>
          <a:p>
            <a:pPr marL="18288" indent="0">
              <a:buNone/>
            </a:pPr>
            <a:endParaRPr lang="en-US" dirty="0"/>
          </a:p>
          <a:p>
            <a:pPr marL="18288" indent="0">
              <a:buNone/>
            </a:pPr>
            <a:r>
              <a:rPr lang="en-US" dirty="0"/>
              <a:t>How do you succeed in an audition?</a:t>
            </a:r>
          </a:p>
          <a:p>
            <a:pPr marL="18288" indent="0">
              <a:buNone/>
            </a:pPr>
            <a:endParaRPr lang="en-US" dirty="0"/>
          </a:p>
          <a:p>
            <a:pPr marL="18288" indent="0">
              <a:buNone/>
            </a:pPr>
            <a:r>
              <a:rPr lang="en-US" dirty="0">
                <a:hlinkClick r:id="rId2"/>
              </a:rPr>
              <a:t>https://www.spotlight.com/news-and-advice/</a:t>
            </a:r>
            <a:endParaRPr lang="en-US" dirty="0"/>
          </a:p>
          <a:p>
            <a:pPr marL="18288" indent="0">
              <a:buNone/>
            </a:pPr>
            <a:endParaRPr lang="en-US" dirty="0"/>
          </a:p>
          <a:p>
            <a:pPr marL="18288" indent="0">
              <a:buNone/>
            </a:pPr>
            <a:r>
              <a:rPr lang="en-US" dirty="0">
                <a:hlinkClick r:id="rId3"/>
              </a:rPr>
              <a:t>https://www.youtube.com/watch?v=jZDoYz773r4</a:t>
            </a:r>
            <a:endParaRPr lang="en-US" dirty="0"/>
          </a:p>
          <a:p>
            <a:pPr marL="18288" indent="0">
              <a:buNone/>
            </a:pPr>
            <a:endParaRPr lang="en-US" dirty="0"/>
          </a:p>
          <a:p>
            <a:pPr marL="18288" indent="0">
              <a:buNone/>
            </a:pPr>
            <a:r>
              <a:rPr lang="en-US" dirty="0">
                <a:hlinkClick r:id="rId4"/>
              </a:rPr>
              <a:t>https://vimeo.com/51498313</a:t>
            </a:r>
            <a:endParaRPr lang="en-US" dirty="0"/>
          </a:p>
          <a:p>
            <a:pPr marL="18288" indent="0">
              <a:buNone/>
            </a:pPr>
            <a:endParaRPr lang="en-US" dirty="0"/>
          </a:p>
        </p:txBody>
      </p:sp>
    </p:spTree>
    <p:extLst>
      <p:ext uri="{BB962C8B-B14F-4D97-AF65-F5344CB8AC3E}">
        <p14:creationId xmlns:p14="http://schemas.microsoft.com/office/powerpoint/2010/main" val="24592707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B2E99CF6-AA42-384D-95B4-587324273E88}"/>
              </a:ext>
            </a:extLst>
          </p:cNvPr>
          <p:cNvSpPr>
            <a:spLocks noGrp="1"/>
          </p:cNvSpPr>
          <p:nvPr>
            <p:ph idx="1"/>
          </p:nvPr>
        </p:nvSpPr>
        <p:spPr>
          <a:xfrm>
            <a:off x="809297" y="685801"/>
            <a:ext cx="7420303" cy="5305096"/>
          </a:xfrm>
        </p:spPr>
        <p:txBody>
          <a:bodyPr/>
          <a:lstStyle/>
          <a:p>
            <a:r>
              <a:rPr lang="en-US" dirty="0"/>
              <a:t>Spotlight. Should I join?</a:t>
            </a:r>
          </a:p>
          <a:p>
            <a:r>
              <a:rPr lang="en-US" dirty="0">
                <a:hlinkClick r:id="rId2"/>
              </a:rPr>
              <a:t>https://podcasts.google.com</a:t>
            </a:r>
            <a:endParaRPr lang="en-US" dirty="0"/>
          </a:p>
          <a:p>
            <a:r>
              <a:rPr lang="en-US" dirty="0">
                <a:hlinkClick r:id="rId3"/>
              </a:rPr>
              <a:t>https://www.spotlight.com/news-and-advice</a:t>
            </a:r>
            <a:endParaRPr lang="en-US" dirty="0"/>
          </a:p>
          <a:p>
            <a:r>
              <a:rPr lang="en-US" dirty="0"/>
              <a:t>CV format - </a:t>
            </a:r>
            <a:r>
              <a:rPr lang="en-US" dirty="0">
                <a:hlinkClick r:id="rId4"/>
              </a:rPr>
              <a:t>http://mikecollin.com/acting-cv/</a:t>
            </a:r>
            <a:endParaRPr lang="en-US" dirty="0"/>
          </a:p>
          <a:p>
            <a:pPr marL="18288" indent="0">
              <a:buNone/>
            </a:pPr>
            <a:endParaRPr lang="en-US" dirty="0"/>
          </a:p>
        </p:txBody>
      </p:sp>
    </p:spTree>
    <p:extLst>
      <p:ext uri="{BB962C8B-B14F-4D97-AF65-F5344CB8AC3E}">
        <p14:creationId xmlns:p14="http://schemas.microsoft.com/office/powerpoint/2010/main" val="22720084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3C9F9F3A-8C54-C74B-8FAE-D9AEE85A764F}"/>
              </a:ext>
            </a:extLst>
          </p:cNvPr>
          <p:cNvSpPr>
            <a:spLocks noGrp="1"/>
          </p:cNvSpPr>
          <p:nvPr>
            <p:ph idx="1"/>
          </p:nvPr>
        </p:nvSpPr>
        <p:spPr>
          <a:xfrm>
            <a:off x="1103586" y="685801"/>
            <a:ext cx="7126014" cy="5168461"/>
          </a:xfrm>
        </p:spPr>
        <p:txBody>
          <a:bodyPr/>
          <a:lstStyle/>
          <a:p>
            <a:r>
              <a:rPr lang="en-US" dirty="0" err="1"/>
              <a:t>Voicereel</a:t>
            </a:r>
            <a:r>
              <a:rPr lang="en-US" dirty="0"/>
              <a:t> – What is it? How do I make one?</a:t>
            </a:r>
          </a:p>
          <a:p>
            <a:r>
              <a:rPr lang="en-US" dirty="0">
                <a:hlinkClick r:id="rId2"/>
              </a:rPr>
              <a:t>https://www.spotlight.com/news-and-advice/tips-and-advice/how-do-i-set-up-a-voice-over-studio-at-home/</a:t>
            </a:r>
            <a:endParaRPr lang="en-US" dirty="0"/>
          </a:p>
          <a:p>
            <a:r>
              <a:rPr lang="en-US" dirty="0">
                <a:hlinkClick r:id="rId3"/>
              </a:rPr>
              <a:t>https://www.monstervoice.co.uk</a:t>
            </a:r>
            <a:endParaRPr lang="en-US" dirty="0"/>
          </a:p>
          <a:p>
            <a:pPr marL="18288" indent="0">
              <a:buNone/>
            </a:pPr>
            <a:endParaRPr lang="en-US" dirty="0"/>
          </a:p>
          <a:p>
            <a:endParaRPr lang="en-US" dirty="0"/>
          </a:p>
          <a:p>
            <a:r>
              <a:rPr lang="en-US" dirty="0"/>
              <a:t>Showreel – What is it? How do I make one?</a:t>
            </a:r>
          </a:p>
          <a:p>
            <a:r>
              <a:rPr lang="en-US" dirty="0">
                <a:hlinkClick r:id="rId4"/>
              </a:rPr>
              <a:t>https://www.spotlight.com/news-and-advice/interviews-podcasts/everything-you-need-to-know-about-showreels/</a:t>
            </a:r>
            <a:endParaRPr lang="en-US" dirty="0"/>
          </a:p>
          <a:p>
            <a:endParaRPr lang="en-US" dirty="0"/>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9225471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9B79A26-B8AD-FC42-83B2-9FA710A2728C}"/>
              </a:ext>
            </a:extLst>
          </p:cNvPr>
          <p:cNvSpPr>
            <a:spLocks noGrp="1"/>
          </p:cNvSpPr>
          <p:nvPr>
            <p:ph idx="1"/>
          </p:nvPr>
        </p:nvSpPr>
        <p:spPr>
          <a:xfrm>
            <a:off x="1061545" y="685801"/>
            <a:ext cx="7420303" cy="5494282"/>
          </a:xfrm>
        </p:spPr>
        <p:txBody>
          <a:bodyPr/>
          <a:lstStyle/>
          <a:p>
            <a:r>
              <a:rPr lang="en-US" dirty="0"/>
              <a:t>Equity. To join or not to join?</a:t>
            </a:r>
          </a:p>
          <a:p>
            <a:r>
              <a:rPr lang="en-US" dirty="0"/>
              <a:t>Simon Curtis</a:t>
            </a:r>
          </a:p>
          <a:p>
            <a:r>
              <a:rPr lang="en-US" dirty="0">
                <a:hlinkClick r:id="rId2"/>
              </a:rPr>
              <a:t>IMDb</a:t>
            </a:r>
            <a:endParaRPr lang="en-US" dirty="0"/>
          </a:p>
          <a:p>
            <a:r>
              <a:rPr lang="en-US" dirty="0"/>
              <a:t>Social Media. Protocols.</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34138719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31A174D-AEA5-784A-A04C-BF2EB50F8C83}"/>
              </a:ext>
            </a:extLst>
          </p:cNvPr>
          <p:cNvSpPr>
            <a:spLocks noGrp="1"/>
          </p:cNvSpPr>
          <p:nvPr>
            <p:ph idx="1"/>
          </p:nvPr>
        </p:nvSpPr>
        <p:spPr>
          <a:xfrm>
            <a:off x="935421" y="685801"/>
            <a:ext cx="7294179" cy="5136930"/>
          </a:xfrm>
        </p:spPr>
        <p:txBody>
          <a:bodyPr/>
          <a:lstStyle/>
          <a:p>
            <a:r>
              <a:rPr lang="en-US" dirty="0"/>
              <a:t>Health &amp; Wellbeing</a:t>
            </a:r>
          </a:p>
          <a:p>
            <a:r>
              <a:rPr lang="en-US" dirty="0">
                <a:hlinkClick r:id="rId2"/>
              </a:rPr>
              <a:t>https://www.spotlight.com/news-and-advice/</a:t>
            </a:r>
            <a:endParaRPr lang="en-US" dirty="0"/>
          </a:p>
          <a:p>
            <a:r>
              <a:rPr lang="en-US" dirty="0">
                <a:hlinkClick r:id="rId3"/>
              </a:rPr>
              <a:t>https://www.playingsane.org</a:t>
            </a:r>
            <a:endParaRPr lang="en-US" dirty="0"/>
          </a:p>
          <a:p>
            <a:endParaRPr lang="en-US" dirty="0"/>
          </a:p>
        </p:txBody>
      </p:sp>
    </p:spTree>
    <p:extLst>
      <p:ext uri="{BB962C8B-B14F-4D97-AF65-F5344CB8AC3E}">
        <p14:creationId xmlns:p14="http://schemas.microsoft.com/office/powerpoint/2010/main" val="28658608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76661E6B-BC48-CF42-AAB5-9B4D0B8B06F0}"/>
              </a:ext>
            </a:extLst>
          </p:cNvPr>
          <p:cNvSpPr>
            <a:spLocks noGrp="1"/>
          </p:cNvSpPr>
          <p:nvPr>
            <p:ph idx="1"/>
          </p:nvPr>
        </p:nvSpPr>
        <p:spPr>
          <a:xfrm>
            <a:off x="1008993" y="685801"/>
            <a:ext cx="7220607" cy="5094889"/>
          </a:xfrm>
        </p:spPr>
        <p:txBody>
          <a:bodyPr/>
          <a:lstStyle/>
          <a:p>
            <a:r>
              <a:rPr lang="en-US" dirty="0"/>
              <a:t>Self tape auditions</a:t>
            </a:r>
          </a:p>
          <a:p>
            <a:r>
              <a:rPr lang="en-US" dirty="0">
                <a:hlinkClick r:id="rId2"/>
              </a:rPr>
              <a:t>https://www.spotlight.com/news-and-advice/tips-and-advice/how-to-self-tape-at-home/</a:t>
            </a:r>
            <a:endParaRPr lang="en-US" dirty="0"/>
          </a:p>
          <a:p>
            <a:r>
              <a:rPr lang="en-US" dirty="0">
                <a:hlinkClick r:id="rId3"/>
              </a:rPr>
              <a:t>https://www.youtube.com/watch?v=FzWxlQ8vTSw</a:t>
            </a:r>
            <a:endParaRPr lang="en-US" dirty="0"/>
          </a:p>
          <a:p>
            <a:pPr marL="18288" indent="0">
              <a:buNone/>
            </a:pPr>
            <a:endParaRPr lang="en-US" dirty="0"/>
          </a:p>
          <a:p>
            <a:endParaRPr lang="en-US" dirty="0"/>
          </a:p>
        </p:txBody>
      </p:sp>
    </p:spTree>
    <p:extLst>
      <p:ext uri="{BB962C8B-B14F-4D97-AF65-F5344CB8AC3E}">
        <p14:creationId xmlns:p14="http://schemas.microsoft.com/office/powerpoint/2010/main" val="318865995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a:t>Andy Nyman’s </a:t>
            </a:r>
          </a:p>
          <a:p>
            <a:pPr marL="18288" indent="0">
              <a:buNone/>
            </a:pPr>
            <a:r>
              <a:rPr lang="en-US" sz="4000" dirty="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a:hlinkClick r:id="rId2"/>
              </a:rPr>
              <a:t>Ioan Hefin</a:t>
            </a:r>
            <a:endParaRPr lang="en-US" sz="2800" dirty="0"/>
          </a:p>
          <a:p>
            <a:endParaRPr lang="en-US" sz="2800" dirty="0"/>
          </a:p>
          <a:p>
            <a:r>
              <a:rPr lang="en-US" sz="2800" dirty="0">
                <a:hlinkClick r:id="rId3"/>
              </a:rPr>
              <a:t>Showreel</a:t>
            </a:r>
            <a:endParaRPr lang="en-US" sz="2800" dirty="0"/>
          </a:p>
          <a:p>
            <a:endParaRPr lang="en-US" sz="2800" dirty="0"/>
          </a:p>
          <a:p>
            <a:r>
              <a:rPr lang="en-US" sz="2800" dirty="0" err="1">
                <a:hlinkClick r:id="rId4"/>
              </a:rPr>
              <a:t>IMDb</a:t>
            </a:r>
            <a:endParaRPr lang="en-US" sz="2800" dirty="0"/>
          </a:p>
          <a:p>
            <a:endParaRPr lang="en-US" sz="2800" dirty="0"/>
          </a:p>
          <a:p>
            <a:r>
              <a:rPr lang="en-US" sz="2800" dirty="0">
                <a:hlinkClick r:id="rId5"/>
              </a:rPr>
              <a:t>Agent</a:t>
            </a:r>
            <a:endParaRPr lang="en-US" sz="2800" dirty="0"/>
          </a:p>
          <a:p>
            <a:endParaRPr lang="en-US" sz="2800" dirty="0"/>
          </a:p>
          <a:p>
            <a:r>
              <a:rPr lang="en-US" sz="2800" dirty="0">
                <a:hlinkClick r:id="rId6"/>
              </a:rPr>
              <a:t>Spotlight</a:t>
            </a:r>
            <a:endParaRPr lang="en-US" sz="2800" dirty="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Not afraid of hard work / long hours</a:t>
            </a:r>
          </a:p>
          <a:p>
            <a:r>
              <a:rPr lang="en-US" dirty="0"/>
              <a:t>Technically and practically competent</a:t>
            </a:r>
          </a:p>
          <a:p>
            <a:r>
              <a:rPr lang="en-US" dirty="0"/>
              <a:t>Conscientious</a:t>
            </a:r>
          </a:p>
          <a:p>
            <a:r>
              <a:rPr lang="en-US" dirty="0"/>
              <a:t>Good team player</a:t>
            </a:r>
          </a:p>
          <a:p>
            <a:r>
              <a:rPr lang="en-US" dirty="0"/>
              <a:t>A.C.R.O.</a:t>
            </a:r>
          </a:p>
        </p:txBody>
      </p:sp>
      <p:sp>
        <p:nvSpPr>
          <p:cNvPr id="3" name="Title 2"/>
          <p:cNvSpPr>
            <a:spLocks noGrp="1"/>
          </p:cNvSpPr>
          <p:nvPr>
            <p:ph type="title"/>
          </p:nvPr>
        </p:nvSpPr>
        <p:spPr/>
        <p:txBody>
          <a:bodyPr/>
          <a:lstStyle/>
          <a:p>
            <a:r>
              <a:rPr lang="en-US" dirty="0"/>
              <a:t>Why me?!</a:t>
            </a:r>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a:t>10 Things that require zero talent</a:t>
            </a:r>
          </a:p>
          <a:p>
            <a:pPr marL="18288" indent="0">
              <a:buNone/>
            </a:pPr>
            <a:r>
              <a:rPr lang="en-US" dirty="0"/>
              <a:t>Being on Time</a:t>
            </a:r>
          </a:p>
          <a:p>
            <a:pPr marL="18288" indent="0">
              <a:buNone/>
            </a:pPr>
            <a:r>
              <a:rPr lang="en-US" dirty="0"/>
              <a:t>Work Ethic</a:t>
            </a:r>
          </a:p>
          <a:p>
            <a:pPr marL="18288" indent="0">
              <a:buNone/>
            </a:pPr>
            <a:r>
              <a:rPr lang="en-US" dirty="0"/>
              <a:t>Effort</a:t>
            </a:r>
          </a:p>
          <a:p>
            <a:pPr marL="18288" indent="0">
              <a:buNone/>
            </a:pPr>
            <a:r>
              <a:rPr lang="en-US" dirty="0"/>
              <a:t>Body Language</a:t>
            </a:r>
          </a:p>
          <a:p>
            <a:pPr marL="18288" indent="0">
              <a:buNone/>
            </a:pPr>
            <a:r>
              <a:rPr lang="en-US" dirty="0"/>
              <a:t>Energy</a:t>
            </a:r>
          </a:p>
          <a:p>
            <a:pPr marL="18288" indent="0">
              <a:buNone/>
            </a:pPr>
            <a:r>
              <a:rPr lang="en-US" dirty="0"/>
              <a:t>Attitude</a:t>
            </a:r>
          </a:p>
          <a:p>
            <a:pPr marL="18288" indent="0">
              <a:buNone/>
            </a:pPr>
            <a:r>
              <a:rPr lang="en-US" dirty="0"/>
              <a:t>Passion</a:t>
            </a:r>
          </a:p>
          <a:p>
            <a:pPr marL="18288" indent="0">
              <a:buNone/>
            </a:pPr>
            <a:r>
              <a:rPr lang="en-US" dirty="0"/>
              <a:t>Being Coachable</a:t>
            </a:r>
          </a:p>
          <a:p>
            <a:pPr marL="18288" indent="0">
              <a:buNone/>
            </a:pPr>
            <a:r>
              <a:rPr lang="en-US" dirty="0"/>
              <a:t>Doing Extra</a:t>
            </a:r>
          </a:p>
          <a:p>
            <a:pPr marL="18288" indent="0">
              <a:buNone/>
            </a:pPr>
            <a:r>
              <a:rPr lang="en-US" dirty="0"/>
              <a:t>Being prepared</a:t>
            </a:r>
          </a:p>
          <a:p>
            <a:endParaRPr lang="en-US" dirty="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a:bodyPr>
          <a:lstStyle/>
          <a:p>
            <a:pPr marL="18288" indent="0">
              <a:buNone/>
            </a:pPr>
            <a:r>
              <a:rPr lang="en-US" dirty="0"/>
              <a:t>The most obvious thing that requires zero talent is participating in your industry </a:t>
            </a:r>
            <a:r>
              <a:rPr lang="mr-IN" dirty="0"/>
              <a:t>–</a:t>
            </a:r>
            <a:r>
              <a:rPr lang="en-US" dirty="0"/>
              <a:t> which includes being an audience member, supporting your colleagues and</a:t>
            </a:r>
          </a:p>
          <a:p>
            <a:pPr marL="18288" indent="0">
              <a:buNone/>
            </a:pPr>
            <a:r>
              <a:rPr lang="en-US" dirty="0"/>
              <a:t>CREATE CONTENT.</a:t>
            </a:r>
          </a:p>
          <a:p>
            <a:pPr marL="18288" indent="0">
              <a:buNone/>
            </a:pPr>
            <a:endParaRPr lang="en-US" dirty="0"/>
          </a:p>
          <a:p>
            <a:pPr marL="18288" indent="0">
              <a:buNone/>
            </a:pPr>
            <a:r>
              <a:rPr lang="en-US" dirty="0"/>
              <a:t>Lyric Theatre </a:t>
            </a:r>
            <a:r>
              <a:rPr lang="mr-IN" dirty="0"/>
              <a:t>–</a:t>
            </a:r>
            <a:r>
              <a:rPr lang="en-US" dirty="0"/>
              <a:t> how many times have you been?</a:t>
            </a:r>
          </a:p>
          <a:p>
            <a:pPr marL="18288" indent="0">
              <a:buNone/>
            </a:pPr>
            <a:endParaRPr lang="en-US" dirty="0"/>
          </a:p>
          <a:p>
            <a:pPr marL="18288" indent="0">
              <a:buNone/>
            </a:pPr>
            <a:r>
              <a:rPr lang="en-US" dirty="0"/>
              <a:t>Become involved in the creative industries because of what you can do for the creative industries, not because of what you think the creative industries can do for you.</a:t>
            </a:r>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87720"/>
            <a:ext cx="9144000" cy="6257131"/>
          </a:xfrm>
          <a:prstGeom prst="rect">
            <a:avLst/>
          </a:prstGeom>
        </p:spPr>
      </p:pic>
      <p:sp>
        <p:nvSpPr>
          <p:cNvPr id="2" name="Content Placeholder 1"/>
          <p:cNvSpPr>
            <a:spLocks noGrp="1"/>
          </p:cNvSpPr>
          <p:nvPr>
            <p:ph idx="1"/>
          </p:nvPr>
        </p:nvSpPr>
        <p:spPr>
          <a:xfrm>
            <a:off x="0" y="279400"/>
            <a:ext cx="6096000" cy="1257300"/>
          </a:xfrm>
        </p:spPr>
        <p:txBody>
          <a:bodyPr>
            <a:normAutofit lnSpcReduction="10000"/>
          </a:bodyPr>
          <a:lstStyle/>
          <a:p>
            <a:r>
              <a:rPr lang="en-US" dirty="0"/>
              <a:t>Played the naturalist Alfred Russel Wallace in a one man show that toured over a 5 year period to over 30,000 people in 3 continents. The original contract was for 1 week in 2008.</a:t>
            </a:r>
          </a:p>
        </p:txBody>
      </p:sp>
      <p:sp>
        <p:nvSpPr>
          <p:cNvPr id="3" name="Title 2"/>
          <p:cNvSpPr>
            <a:spLocks noGrp="1"/>
          </p:cNvSpPr>
          <p:nvPr>
            <p:ph type="title"/>
          </p:nvPr>
        </p:nvSpPr>
        <p:spPr/>
        <p:txBody>
          <a:bodyPr/>
          <a:lstStyle/>
          <a:p>
            <a:r>
              <a:rPr lang="en-US" dirty="0"/>
              <a:t>Wallace</a:t>
            </a:r>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a:t>Played rugby for Wales</a:t>
            </a:r>
          </a:p>
          <a:p>
            <a:r>
              <a:rPr lang="en-US" sz="2000" dirty="0"/>
              <a:t>Policeman</a:t>
            </a:r>
          </a:p>
          <a:p>
            <a:r>
              <a:rPr lang="en-US" sz="2000" dirty="0"/>
              <a:t>Teacher</a:t>
            </a:r>
          </a:p>
          <a:p>
            <a:r>
              <a:rPr lang="en-US" sz="2000" dirty="0"/>
              <a:t>King of France</a:t>
            </a:r>
          </a:p>
          <a:p>
            <a:r>
              <a:rPr lang="en-US" sz="2000" dirty="0"/>
              <a:t>Millionaire</a:t>
            </a:r>
          </a:p>
          <a:p>
            <a:r>
              <a:rPr lang="en-US" sz="2000" dirty="0"/>
              <a:t>Shop Keeper</a:t>
            </a:r>
          </a:p>
          <a:p>
            <a:r>
              <a:rPr lang="en-US" sz="2000" dirty="0"/>
              <a:t>Duke of Milan</a:t>
            </a:r>
          </a:p>
          <a:p>
            <a:r>
              <a:rPr lang="en-US" sz="2000" dirty="0"/>
              <a:t>Bigamist x 2</a:t>
            </a:r>
          </a:p>
          <a:p>
            <a:r>
              <a:rPr lang="en-US" sz="2000" dirty="0"/>
              <a:t>M.P.</a:t>
            </a:r>
          </a:p>
          <a:p>
            <a:r>
              <a:rPr lang="en-US" sz="2000" dirty="0"/>
              <a:t>Hotel Manager</a:t>
            </a:r>
          </a:p>
          <a:p>
            <a:r>
              <a:rPr lang="en-US" sz="2000" dirty="0"/>
              <a:t>Viking</a:t>
            </a:r>
          </a:p>
          <a:p>
            <a:r>
              <a:rPr lang="en-US" sz="2000" dirty="0"/>
              <a:t>Solicitor</a:t>
            </a:r>
          </a:p>
          <a:p>
            <a:r>
              <a:rPr lang="en-US" sz="2000" dirty="0"/>
              <a:t>Preacher</a:t>
            </a:r>
          </a:p>
          <a:p>
            <a:r>
              <a:rPr lang="en-US" sz="2000" dirty="0"/>
              <a:t>Scientist </a:t>
            </a:r>
          </a:p>
          <a:p>
            <a:r>
              <a:rPr lang="en-US" sz="2000" dirty="0"/>
              <a:t>Emperor</a:t>
            </a:r>
          </a:p>
          <a:p>
            <a:r>
              <a:rPr lang="en-US" sz="2000" dirty="0"/>
              <a:t>Coal Miner</a:t>
            </a:r>
          </a:p>
          <a:p>
            <a:r>
              <a:rPr lang="en-US" sz="2000" dirty="0"/>
              <a:t>Psychopath</a:t>
            </a:r>
          </a:p>
          <a:p>
            <a:r>
              <a:rPr lang="en-US" sz="2000" dirty="0"/>
              <a:t>Wife Beater</a:t>
            </a:r>
          </a:p>
          <a:p>
            <a:endParaRPr lang="en-US" dirty="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a:t>Matthew Rhys</a:t>
            </a:r>
          </a:p>
          <a:p>
            <a:r>
              <a:rPr lang="en-US" dirty="0"/>
              <a:t>Ioan </a:t>
            </a:r>
            <a:r>
              <a:rPr lang="en-US" dirty="0" err="1"/>
              <a:t>Gruffudd</a:t>
            </a:r>
            <a:endParaRPr lang="en-US" dirty="0"/>
          </a:p>
          <a:p>
            <a:r>
              <a:rPr lang="en-US" dirty="0"/>
              <a:t>Rhys </a:t>
            </a:r>
            <a:r>
              <a:rPr lang="en-US" dirty="0" err="1"/>
              <a:t>Ifans</a:t>
            </a:r>
            <a:endParaRPr lang="en-US" dirty="0"/>
          </a:p>
          <a:p>
            <a:r>
              <a:rPr lang="en-US" dirty="0"/>
              <a:t>Cate </a:t>
            </a:r>
            <a:r>
              <a:rPr lang="en-US" dirty="0" err="1"/>
              <a:t>Blanchett</a:t>
            </a:r>
            <a:endParaRPr lang="en-US" dirty="0"/>
          </a:p>
          <a:p>
            <a:r>
              <a:rPr lang="en-US" dirty="0"/>
              <a:t>Hugh </a:t>
            </a:r>
            <a:r>
              <a:rPr lang="en-US" dirty="0" err="1"/>
              <a:t>Jackman</a:t>
            </a:r>
            <a:endParaRPr lang="en-US" dirty="0"/>
          </a:p>
          <a:p>
            <a:r>
              <a:rPr lang="en-US" dirty="0"/>
              <a:t>David Attenborough</a:t>
            </a:r>
          </a:p>
          <a:p>
            <a:r>
              <a:rPr lang="en-US" dirty="0"/>
              <a:t>Judie Dench</a:t>
            </a:r>
          </a:p>
          <a:p>
            <a:r>
              <a:rPr lang="en-US" dirty="0"/>
              <a:t>Samuel Jackson</a:t>
            </a:r>
          </a:p>
          <a:p>
            <a:r>
              <a:rPr lang="en-US" dirty="0"/>
              <a:t>Chris O’Dowd</a:t>
            </a:r>
          </a:p>
          <a:p>
            <a:r>
              <a:rPr lang="en-US" dirty="0"/>
              <a:t>Asa Butterfield</a:t>
            </a:r>
          </a:p>
          <a:p>
            <a:r>
              <a:rPr lang="en-US" dirty="0"/>
              <a:t>Rupert Everett</a:t>
            </a:r>
          </a:p>
          <a:p>
            <a:r>
              <a:rPr lang="en-US" dirty="0"/>
              <a:t>Anjelica Huston</a:t>
            </a:r>
          </a:p>
          <a:p>
            <a:r>
              <a:rPr lang="en-US" dirty="0"/>
              <a:t>Dan Stevens</a:t>
            </a:r>
          </a:p>
          <a:p>
            <a:r>
              <a:rPr lang="en-US" dirty="0"/>
              <a:t>Michael Sheen</a:t>
            </a:r>
          </a:p>
          <a:p>
            <a:r>
              <a:rPr lang="en-US" dirty="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a:t>Interesting people</a:t>
            </a:r>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What is your best personal trait for being an entrepreneur?</a:t>
            </a:r>
          </a:p>
        </p:txBody>
      </p:sp>
      <p:sp>
        <p:nvSpPr>
          <p:cNvPr id="4" name="Title 3"/>
          <p:cNvSpPr>
            <a:spLocks noGrp="1"/>
          </p:cNvSpPr>
          <p:nvPr>
            <p:ph type="title"/>
          </p:nvPr>
        </p:nvSpPr>
        <p:spPr/>
        <p:txBody>
          <a:bodyPr/>
          <a:lstStyle/>
          <a:p>
            <a:r>
              <a:rPr lang="en-US" dirty="0"/>
              <a:t>You!</a:t>
            </a:r>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First bottle of Heinz tomato ketchup sold in 1876. Under 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How would you improve this proven product?</a:t>
            </a:r>
          </a:p>
        </p:txBody>
      </p:sp>
      <p:pic>
        <p:nvPicPr>
          <p:cNvPr id="5" name="Picture 4" descr="Heinz-label.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a:t>Task!</a:t>
            </a:r>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1991 in Midland, 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3869</TotalTime>
  <Words>984</Words>
  <Application>Microsoft Office PowerPoint</Application>
  <PresentationFormat>On-screen Show (4:3)</PresentationFormat>
  <Paragraphs>167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Mangal</vt:lpstr>
      <vt:lpstr>Palatino Linotype</vt:lpstr>
      <vt:lpstr>Wingdings</vt:lpstr>
      <vt:lpstr>Elemental</vt:lpstr>
      <vt:lpstr>PowerPoint Presentation</vt:lpstr>
      <vt:lpstr>PowerPoint Presentation</vt:lpstr>
      <vt:lpstr>How many hours does it take to master a new skill?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vt:lpstr>
      <vt:lpstr>PowerPoint Presentation</vt:lpstr>
      <vt:lpstr>PowerPoint Presentation</vt:lpstr>
      <vt:lpstr>Wallace</vt:lpstr>
      <vt:lpstr>PowerPoint Presentation</vt:lpstr>
      <vt:lpstr>Interesting people</vt:lpstr>
      <vt:lpstr>You!</vt:lpstr>
      <vt:lpstr>PowerPoint Presentation</vt:lpstr>
      <vt:lpstr>PowerPoint Presentation</vt:lpstr>
      <vt:lpstr>Task!</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Lynne Seymour</cp:lastModifiedBy>
  <cp:revision>65</cp:revision>
  <dcterms:created xsi:type="dcterms:W3CDTF">2013-09-16T10:02:29Z</dcterms:created>
  <dcterms:modified xsi:type="dcterms:W3CDTF">2019-12-11T09:38:41Z</dcterms:modified>
</cp:coreProperties>
</file>