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diagrams/layout1.xml" ContentType="application/vnd.openxmlformats-officedocument.drawingml.diagramLayout+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C8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D61187-9926-4C9F-8476-C1ADFBFEDB89}" type="doc">
      <dgm:prSet loTypeId="urn:microsoft.com/office/officeart/2005/8/layout/matrix1" loCatId="matrix" qsTypeId="urn:microsoft.com/office/officeart/2005/8/quickstyle/3d3" qsCatId="3D" csTypeId="urn:microsoft.com/office/officeart/2005/8/colors/colorful1" csCatId="colorful" phldr="1"/>
      <dgm:spPr/>
      <dgm:t>
        <a:bodyPr/>
        <a:lstStyle/>
        <a:p>
          <a:endParaRPr lang="en-US"/>
        </a:p>
      </dgm:t>
    </dgm:pt>
    <dgm:pt modelId="{2FDFF751-B634-4586-8838-3A73FC541487}">
      <dgm:prSet phldrT="[Text]"/>
      <dgm:spPr/>
      <dgm:t>
        <a:bodyPr/>
        <a:lstStyle/>
        <a:p>
          <a:r>
            <a:rPr lang="en-US"/>
            <a:t>4Ps marketimg mix </a:t>
          </a:r>
        </a:p>
      </dgm:t>
    </dgm:pt>
    <dgm:pt modelId="{7D918237-F92F-4A15-9B02-BB9C0FB0ED5D}" type="parTrans" cxnId="{68CB8C1E-FDA6-4183-9D54-EF1ACB4961C1}">
      <dgm:prSet/>
      <dgm:spPr/>
      <dgm:t>
        <a:bodyPr/>
        <a:lstStyle/>
        <a:p>
          <a:endParaRPr lang="en-US"/>
        </a:p>
      </dgm:t>
    </dgm:pt>
    <dgm:pt modelId="{8018363D-BF2B-4D5F-822B-463F923E476C}" type="sibTrans" cxnId="{68CB8C1E-FDA6-4183-9D54-EF1ACB4961C1}">
      <dgm:prSet/>
      <dgm:spPr/>
      <dgm:t>
        <a:bodyPr/>
        <a:lstStyle/>
        <a:p>
          <a:endParaRPr lang="en-US"/>
        </a:p>
      </dgm:t>
    </dgm:pt>
    <dgm:pt modelId="{9BE92BCD-B40F-4064-BE6B-4E4B17511B85}">
      <dgm:prSet phldrT="[Text]"/>
      <dgm:spPr/>
      <dgm:t>
        <a:bodyPr/>
        <a:lstStyle/>
        <a:p>
          <a:r>
            <a:rPr lang="en-US"/>
            <a:t>Product </a:t>
          </a:r>
        </a:p>
      </dgm:t>
    </dgm:pt>
    <dgm:pt modelId="{7E68DEC8-E67C-414C-9A68-66AD2769F012}" type="parTrans" cxnId="{D85D6232-5B42-47F5-A351-CFD7550243FD}">
      <dgm:prSet/>
      <dgm:spPr/>
      <dgm:t>
        <a:bodyPr/>
        <a:lstStyle/>
        <a:p>
          <a:endParaRPr lang="en-US"/>
        </a:p>
      </dgm:t>
    </dgm:pt>
    <dgm:pt modelId="{4358EDF7-5AEF-44C0-8A06-8D886BC15AB6}" type="sibTrans" cxnId="{D85D6232-5B42-47F5-A351-CFD7550243FD}">
      <dgm:prSet/>
      <dgm:spPr/>
      <dgm:t>
        <a:bodyPr/>
        <a:lstStyle/>
        <a:p>
          <a:endParaRPr lang="en-US"/>
        </a:p>
      </dgm:t>
    </dgm:pt>
    <dgm:pt modelId="{E7EC9D57-0AC6-4360-B4BD-05BCC6C4701D}">
      <dgm:prSet phldrT="[Text]"/>
      <dgm:spPr/>
      <dgm:t>
        <a:bodyPr/>
        <a:lstStyle/>
        <a:p>
          <a:r>
            <a:rPr lang="en-US"/>
            <a:t>Price </a:t>
          </a:r>
        </a:p>
      </dgm:t>
    </dgm:pt>
    <dgm:pt modelId="{C7233EE2-E57A-4AF3-BED9-2237CBD95386}" type="parTrans" cxnId="{CDA1ABFD-4B5F-4550-A74D-DC92DDD95FE2}">
      <dgm:prSet/>
      <dgm:spPr/>
      <dgm:t>
        <a:bodyPr/>
        <a:lstStyle/>
        <a:p>
          <a:endParaRPr lang="en-US"/>
        </a:p>
      </dgm:t>
    </dgm:pt>
    <dgm:pt modelId="{A599C9BF-3199-458E-AAA7-98E598AC43B4}" type="sibTrans" cxnId="{CDA1ABFD-4B5F-4550-A74D-DC92DDD95FE2}">
      <dgm:prSet/>
      <dgm:spPr/>
      <dgm:t>
        <a:bodyPr/>
        <a:lstStyle/>
        <a:p>
          <a:endParaRPr lang="en-US"/>
        </a:p>
      </dgm:t>
    </dgm:pt>
    <dgm:pt modelId="{241CDB65-3802-4955-81C5-B870693E2B1B}">
      <dgm:prSet phldrT="[Text]"/>
      <dgm:spPr/>
      <dgm:t>
        <a:bodyPr/>
        <a:lstStyle/>
        <a:p>
          <a:r>
            <a:rPr lang="en-US"/>
            <a:t>Place </a:t>
          </a:r>
        </a:p>
      </dgm:t>
    </dgm:pt>
    <dgm:pt modelId="{77AD909D-3000-4DCF-8DE8-CF4CAD8F3F0D}" type="parTrans" cxnId="{DD5BE41F-1F80-48B2-B3C4-51A912F941B4}">
      <dgm:prSet/>
      <dgm:spPr/>
      <dgm:t>
        <a:bodyPr/>
        <a:lstStyle/>
        <a:p>
          <a:endParaRPr lang="en-US"/>
        </a:p>
      </dgm:t>
    </dgm:pt>
    <dgm:pt modelId="{BE1B62AB-DA32-4C62-91B7-421A080C2C13}" type="sibTrans" cxnId="{DD5BE41F-1F80-48B2-B3C4-51A912F941B4}">
      <dgm:prSet/>
      <dgm:spPr/>
      <dgm:t>
        <a:bodyPr/>
        <a:lstStyle/>
        <a:p>
          <a:endParaRPr lang="en-US"/>
        </a:p>
      </dgm:t>
    </dgm:pt>
    <dgm:pt modelId="{4EE71A96-1963-4F8F-A793-BE0FB362D0CF}">
      <dgm:prSet phldrT="[Text]"/>
      <dgm:spPr/>
      <dgm:t>
        <a:bodyPr/>
        <a:lstStyle/>
        <a:p>
          <a:r>
            <a:rPr lang="en-US"/>
            <a:t>Promotion </a:t>
          </a:r>
        </a:p>
      </dgm:t>
    </dgm:pt>
    <dgm:pt modelId="{60CE4022-E1D3-435E-B377-05F53D879D72}" type="parTrans" cxnId="{0E32641F-0190-470A-923A-8115BE040263}">
      <dgm:prSet/>
      <dgm:spPr/>
      <dgm:t>
        <a:bodyPr/>
        <a:lstStyle/>
        <a:p>
          <a:endParaRPr lang="en-US"/>
        </a:p>
      </dgm:t>
    </dgm:pt>
    <dgm:pt modelId="{06F8F822-17A8-44E5-B1E6-AF482AE83418}" type="sibTrans" cxnId="{0E32641F-0190-470A-923A-8115BE040263}">
      <dgm:prSet/>
      <dgm:spPr/>
      <dgm:t>
        <a:bodyPr/>
        <a:lstStyle/>
        <a:p>
          <a:endParaRPr lang="en-US"/>
        </a:p>
      </dgm:t>
    </dgm:pt>
    <dgm:pt modelId="{FC5D5F4B-C400-4EA7-B5E6-77CC7B8B1F2B}" type="pres">
      <dgm:prSet presAssocID="{E0D61187-9926-4C9F-8476-C1ADFBFEDB89}" presName="diagram" presStyleCnt="0">
        <dgm:presLayoutVars>
          <dgm:chMax val="1"/>
          <dgm:dir/>
          <dgm:animLvl val="ctr"/>
          <dgm:resizeHandles val="exact"/>
        </dgm:presLayoutVars>
      </dgm:prSet>
      <dgm:spPr/>
      <dgm:t>
        <a:bodyPr/>
        <a:lstStyle/>
        <a:p>
          <a:endParaRPr lang="en-US"/>
        </a:p>
      </dgm:t>
    </dgm:pt>
    <dgm:pt modelId="{A0E0744F-0C15-4366-B6F5-BC47B64B6C1F}" type="pres">
      <dgm:prSet presAssocID="{E0D61187-9926-4C9F-8476-C1ADFBFEDB89}" presName="matrix" presStyleCnt="0"/>
      <dgm:spPr/>
    </dgm:pt>
    <dgm:pt modelId="{2F20BCEA-BDC3-4A11-8EB1-A77F0E1C6670}" type="pres">
      <dgm:prSet presAssocID="{E0D61187-9926-4C9F-8476-C1ADFBFEDB89}" presName="tile1" presStyleLbl="node1" presStyleIdx="0" presStyleCnt="4"/>
      <dgm:spPr/>
      <dgm:t>
        <a:bodyPr/>
        <a:lstStyle/>
        <a:p>
          <a:endParaRPr lang="en-US"/>
        </a:p>
      </dgm:t>
    </dgm:pt>
    <dgm:pt modelId="{71AF6B12-903C-49B9-B108-110E7FA29058}" type="pres">
      <dgm:prSet presAssocID="{E0D61187-9926-4C9F-8476-C1ADFBFEDB89}" presName="tile1text" presStyleLbl="node1" presStyleIdx="0" presStyleCnt="4">
        <dgm:presLayoutVars>
          <dgm:chMax val="0"/>
          <dgm:chPref val="0"/>
          <dgm:bulletEnabled val="1"/>
        </dgm:presLayoutVars>
      </dgm:prSet>
      <dgm:spPr/>
      <dgm:t>
        <a:bodyPr/>
        <a:lstStyle/>
        <a:p>
          <a:endParaRPr lang="en-US"/>
        </a:p>
      </dgm:t>
    </dgm:pt>
    <dgm:pt modelId="{5B5F41FC-5C2F-44AD-BF2A-F3EE447FADA4}" type="pres">
      <dgm:prSet presAssocID="{E0D61187-9926-4C9F-8476-C1ADFBFEDB89}" presName="tile2" presStyleLbl="node1" presStyleIdx="1" presStyleCnt="4"/>
      <dgm:spPr/>
      <dgm:t>
        <a:bodyPr/>
        <a:lstStyle/>
        <a:p>
          <a:endParaRPr lang="en-US"/>
        </a:p>
      </dgm:t>
    </dgm:pt>
    <dgm:pt modelId="{E5929167-BDBB-42BE-B737-0B913D242213}" type="pres">
      <dgm:prSet presAssocID="{E0D61187-9926-4C9F-8476-C1ADFBFEDB89}" presName="tile2text" presStyleLbl="node1" presStyleIdx="1" presStyleCnt="4">
        <dgm:presLayoutVars>
          <dgm:chMax val="0"/>
          <dgm:chPref val="0"/>
          <dgm:bulletEnabled val="1"/>
        </dgm:presLayoutVars>
      </dgm:prSet>
      <dgm:spPr/>
      <dgm:t>
        <a:bodyPr/>
        <a:lstStyle/>
        <a:p>
          <a:endParaRPr lang="en-US"/>
        </a:p>
      </dgm:t>
    </dgm:pt>
    <dgm:pt modelId="{8345BAA7-33D0-4EDE-8955-718D2DBAFB28}" type="pres">
      <dgm:prSet presAssocID="{E0D61187-9926-4C9F-8476-C1ADFBFEDB89}" presName="tile3" presStyleLbl="node1" presStyleIdx="2" presStyleCnt="4" custLinFactNeighborX="-804" custLinFactNeighborY="5853"/>
      <dgm:spPr/>
      <dgm:t>
        <a:bodyPr/>
        <a:lstStyle/>
        <a:p>
          <a:endParaRPr lang="en-US"/>
        </a:p>
      </dgm:t>
    </dgm:pt>
    <dgm:pt modelId="{D0A19385-C5B1-4229-A881-3F4797ADC46C}" type="pres">
      <dgm:prSet presAssocID="{E0D61187-9926-4C9F-8476-C1ADFBFEDB89}" presName="tile3text" presStyleLbl="node1" presStyleIdx="2" presStyleCnt="4">
        <dgm:presLayoutVars>
          <dgm:chMax val="0"/>
          <dgm:chPref val="0"/>
          <dgm:bulletEnabled val="1"/>
        </dgm:presLayoutVars>
      </dgm:prSet>
      <dgm:spPr/>
      <dgm:t>
        <a:bodyPr/>
        <a:lstStyle/>
        <a:p>
          <a:endParaRPr lang="en-US"/>
        </a:p>
      </dgm:t>
    </dgm:pt>
    <dgm:pt modelId="{D438570E-FD5C-49F5-812F-AAB85074950F}" type="pres">
      <dgm:prSet presAssocID="{E0D61187-9926-4C9F-8476-C1ADFBFEDB89}" presName="tile4" presStyleLbl="node1" presStyleIdx="3" presStyleCnt="4"/>
      <dgm:spPr/>
      <dgm:t>
        <a:bodyPr/>
        <a:lstStyle/>
        <a:p>
          <a:endParaRPr lang="en-US"/>
        </a:p>
      </dgm:t>
    </dgm:pt>
    <dgm:pt modelId="{781AE823-C45A-423A-87DA-F8D7972A17D5}" type="pres">
      <dgm:prSet presAssocID="{E0D61187-9926-4C9F-8476-C1ADFBFEDB89}" presName="tile4text" presStyleLbl="node1" presStyleIdx="3" presStyleCnt="4">
        <dgm:presLayoutVars>
          <dgm:chMax val="0"/>
          <dgm:chPref val="0"/>
          <dgm:bulletEnabled val="1"/>
        </dgm:presLayoutVars>
      </dgm:prSet>
      <dgm:spPr/>
      <dgm:t>
        <a:bodyPr/>
        <a:lstStyle/>
        <a:p>
          <a:endParaRPr lang="en-US"/>
        </a:p>
      </dgm:t>
    </dgm:pt>
    <dgm:pt modelId="{7B280AC0-A070-458E-8254-907794C55B52}" type="pres">
      <dgm:prSet presAssocID="{E0D61187-9926-4C9F-8476-C1ADFBFEDB89}" presName="centerTile" presStyleLbl="fgShp" presStyleIdx="0" presStyleCnt="1">
        <dgm:presLayoutVars>
          <dgm:chMax val="0"/>
          <dgm:chPref val="0"/>
        </dgm:presLayoutVars>
      </dgm:prSet>
      <dgm:spPr/>
      <dgm:t>
        <a:bodyPr/>
        <a:lstStyle/>
        <a:p>
          <a:endParaRPr lang="en-US"/>
        </a:p>
      </dgm:t>
    </dgm:pt>
  </dgm:ptLst>
  <dgm:cxnLst>
    <dgm:cxn modelId="{75FA1713-E402-4698-ADAD-99AA7B45F2B2}" type="presOf" srcId="{E0D61187-9926-4C9F-8476-C1ADFBFEDB89}" destId="{FC5D5F4B-C400-4EA7-B5E6-77CC7B8B1F2B}" srcOrd="0" destOrd="0" presId="urn:microsoft.com/office/officeart/2005/8/layout/matrix1"/>
    <dgm:cxn modelId="{835FE23B-C2D8-4E0C-B41E-B5322505990E}" type="presOf" srcId="{4EE71A96-1963-4F8F-A793-BE0FB362D0CF}" destId="{781AE823-C45A-423A-87DA-F8D7972A17D5}" srcOrd="1" destOrd="0" presId="urn:microsoft.com/office/officeart/2005/8/layout/matrix1"/>
    <dgm:cxn modelId="{8CD8828E-035C-4648-A7D2-0B2D3103B6B5}" type="presOf" srcId="{9BE92BCD-B40F-4064-BE6B-4E4B17511B85}" destId="{71AF6B12-903C-49B9-B108-110E7FA29058}" srcOrd="1" destOrd="0" presId="urn:microsoft.com/office/officeart/2005/8/layout/matrix1"/>
    <dgm:cxn modelId="{68CB8C1E-FDA6-4183-9D54-EF1ACB4961C1}" srcId="{E0D61187-9926-4C9F-8476-C1ADFBFEDB89}" destId="{2FDFF751-B634-4586-8838-3A73FC541487}" srcOrd="0" destOrd="0" parTransId="{7D918237-F92F-4A15-9B02-BB9C0FB0ED5D}" sibTransId="{8018363D-BF2B-4D5F-822B-463F923E476C}"/>
    <dgm:cxn modelId="{16665DA7-8C78-4077-ADA3-2AA62E8BA5A0}" type="presOf" srcId="{2FDFF751-B634-4586-8838-3A73FC541487}" destId="{7B280AC0-A070-458E-8254-907794C55B52}" srcOrd="0" destOrd="0" presId="urn:microsoft.com/office/officeart/2005/8/layout/matrix1"/>
    <dgm:cxn modelId="{DD5BE41F-1F80-48B2-B3C4-51A912F941B4}" srcId="{2FDFF751-B634-4586-8838-3A73FC541487}" destId="{241CDB65-3802-4955-81C5-B870693E2B1B}" srcOrd="2" destOrd="0" parTransId="{77AD909D-3000-4DCF-8DE8-CF4CAD8F3F0D}" sibTransId="{BE1B62AB-DA32-4C62-91B7-421A080C2C13}"/>
    <dgm:cxn modelId="{9C503139-E87F-40E3-8424-1282D809F666}" type="presOf" srcId="{E7EC9D57-0AC6-4360-B4BD-05BCC6C4701D}" destId="{5B5F41FC-5C2F-44AD-BF2A-F3EE447FADA4}" srcOrd="0" destOrd="0" presId="urn:microsoft.com/office/officeart/2005/8/layout/matrix1"/>
    <dgm:cxn modelId="{0E32641F-0190-470A-923A-8115BE040263}" srcId="{2FDFF751-B634-4586-8838-3A73FC541487}" destId="{4EE71A96-1963-4F8F-A793-BE0FB362D0CF}" srcOrd="3" destOrd="0" parTransId="{60CE4022-E1D3-435E-B377-05F53D879D72}" sibTransId="{06F8F822-17A8-44E5-B1E6-AF482AE83418}"/>
    <dgm:cxn modelId="{0DACC3DA-2D07-4C35-BEC6-2F4AEAED9AA5}" type="presOf" srcId="{4EE71A96-1963-4F8F-A793-BE0FB362D0CF}" destId="{D438570E-FD5C-49F5-812F-AAB85074950F}" srcOrd="0" destOrd="0" presId="urn:microsoft.com/office/officeart/2005/8/layout/matrix1"/>
    <dgm:cxn modelId="{7D696A87-D389-4BE9-8684-01E314C5313D}" type="presOf" srcId="{E7EC9D57-0AC6-4360-B4BD-05BCC6C4701D}" destId="{E5929167-BDBB-42BE-B737-0B913D242213}" srcOrd="1" destOrd="0" presId="urn:microsoft.com/office/officeart/2005/8/layout/matrix1"/>
    <dgm:cxn modelId="{EBEFF2AF-FA04-4561-AEC4-0350A7D6E079}" type="presOf" srcId="{241CDB65-3802-4955-81C5-B870693E2B1B}" destId="{8345BAA7-33D0-4EDE-8955-718D2DBAFB28}" srcOrd="0" destOrd="0" presId="urn:microsoft.com/office/officeart/2005/8/layout/matrix1"/>
    <dgm:cxn modelId="{3D5E7EE0-6288-4171-BF57-20C49D39DA94}" type="presOf" srcId="{241CDB65-3802-4955-81C5-B870693E2B1B}" destId="{D0A19385-C5B1-4229-A881-3F4797ADC46C}" srcOrd="1" destOrd="0" presId="urn:microsoft.com/office/officeart/2005/8/layout/matrix1"/>
    <dgm:cxn modelId="{CE3DE6FB-4A2C-440A-8DA9-F4B94E40C749}" type="presOf" srcId="{9BE92BCD-B40F-4064-BE6B-4E4B17511B85}" destId="{2F20BCEA-BDC3-4A11-8EB1-A77F0E1C6670}" srcOrd="0" destOrd="0" presId="urn:microsoft.com/office/officeart/2005/8/layout/matrix1"/>
    <dgm:cxn modelId="{D85D6232-5B42-47F5-A351-CFD7550243FD}" srcId="{2FDFF751-B634-4586-8838-3A73FC541487}" destId="{9BE92BCD-B40F-4064-BE6B-4E4B17511B85}" srcOrd="0" destOrd="0" parTransId="{7E68DEC8-E67C-414C-9A68-66AD2769F012}" sibTransId="{4358EDF7-5AEF-44C0-8A06-8D886BC15AB6}"/>
    <dgm:cxn modelId="{CDA1ABFD-4B5F-4550-A74D-DC92DDD95FE2}" srcId="{2FDFF751-B634-4586-8838-3A73FC541487}" destId="{E7EC9D57-0AC6-4360-B4BD-05BCC6C4701D}" srcOrd="1" destOrd="0" parTransId="{C7233EE2-E57A-4AF3-BED9-2237CBD95386}" sibTransId="{A599C9BF-3199-458E-AAA7-98E598AC43B4}"/>
    <dgm:cxn modelId="{23E296AD-F9DC-4B16-B97F-719E15999C4E}" type="presParOf" srcId="{FC5D5F4B-C400-4EA7-B5E6-77CC7B8B1F2B}" destId="{A0E0744F-0C15-4366-B6F5-BC47B64B6C1F}" srcOrd="0" destOrd="0" presId="urn:microsoft.com/office/officeart/2005/8/layout/matrix1"/>
    <dgm:cxn modelId="{553E944D-CA30-4563-8997-2E1E6E78BACE}" type="presParOf" srcId="{A0E0744F-0C15-4366-B6F5-BC47B64B6C1F}" destId="{2F20BCEA-BDC3-4A11-8EB1-A77F0E1C6670}" srcOrd="0" destOrd="0" presId="urn:microsoft.com/office/officeart/2005/8/layout/matrix1"/>
    <dgm:cxn modelId="{0BA45603-00AA-4953-82C2-2E032AFFAB2B}" type="presParOf" srcId="{A0E0744F-0C15-4366-B6F5-BC47B64B6C1F}" destId="{71AF6B12-903C-49B9-B108-110E7FA29058}" srcOrd="1" destOrd="0" presId="urn:microsoft.com/office/officeart/2005/8/layout/matrix1"/>
    <dgm:cxn modelId="{C9CE3D12-AC13-486C-8D96-4A89170569BC}" type="presParOf" srcId="{A0E0744F-0C15-4366-B6F5-BC47B64B6C1F}" destId="{5B5F41FC-5C2F-44AD-BF2A-F3EE447FADA4}" srcOrd="2" destOrd="0" presId="urn:microsoft.com/office/officeart/2005/8/layout/matrix1"/>
    <dgm:cxn modelId="{24538727-4DAC-484E-8C70-9ED64123D024}" type="presParOf" srcId="{A0E0744F-0C15-4366-B6F5-BC47B64B6C1F}" destId="{E5929167-BDBB-42BE-B737-0B913D242213}" srcOrd="3" destOrd="0" presId="urn:microsoft.com/office/officeart/2005/8/layout/matrix1"/>
    <dgm:cxn modelId="{6CF5EE86-8417-484E-880E-886FD6ED0DE1}" type="presParOf" srcId="{A0E0744F-0C15-4366-B6F5-BC47B64B6C1F}" destId="{8345BAA7-33D0-4EDE-8955-718D2DBAFB28}" srcOrd="4" destOrd="0" presId="urn:microsoft.com/office/officeart/2005/8/layout/matrix1"/>
    <dgm:cxn modelId="{9885C1F6-F7A3-4489-A6A5-87C9726906A1}" type="presParOf" srcId="{A0E0744F-0C15-4366-B6F5-BC47B64B6C1F}" destId="{D0A19385-C5B1-4229-A881-3F4797ADC46C}" srcOrd="5" destOrd="0" presId="urn:microsoft.com/office/officeart/2005/8/layout/matrix1"/>
    <dgm:cxn modelId="{C03FC1DF-9D61-4AA4-B20D-C47251EB79FB}" type="presParOf" srcId="{A0E0744F-0C15-4366-B6F5-BC47B64B6C1F}" destId="{D438570E-FD5C-49F5-812F-AAB85074950F}" srcOrd="6" destOrd="0" presId="urn:microsoft.com/office/officeart/2005/8/layout/matrix1"/>
    <dgm:cxn modelId="{4E112203-88FA-42CC-AADC-AE583BB1246D}" type="presParOf" srcId="{A0E0744F-0C15-4366-B6F5-BC47B64B6C1F}" destId="{781AE823-C45A-423A-87DA-F8D7972A17D5}" srcOrd="7" destOrd="0" presId="urn:microsoft.com/office/officeart/2005/8/layout/matrix1"/>
    <dgm:cxn modelId="{72173D9C-7472-426F-AC77-7C85CCCECAFD}" type="presParOf" srcId="{FC5D5F4B-C400-4EA7-B5E6-77CC7B8B1F2B}" destId="{7B280AC0-A070-458E-8254-907794C55B52}" srcOrd="1" destOrd="0" presId="urn:microsoft.com/office/officeart/2005/8/layout/matrix1"/>
  </dgm:cxnLst>
  <dgm:bg/>
  <dgm:whole/>
</dgm:dataModel>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5589B7-25ED-4F91-B5DA-8A0964F15556}" type="datetimeFigureOut">
              <a:rPr lang="en-US" smtClean="0"/>
              <a:t>11/19/2021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CCA9743-50AE-41FF-87BE-9A1A3FAC5717}"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proposed business idea has focused on developing delivery services in London. The name of the company will be </a:t>
            </a:r>
            <a:r>
              <a:rPr lang="en-GB" b="1" i="1" dirty="0" err="1" smtClean="0"/>
              <a:t>Fastrack</a:t>
            </a:r>
            <a:r>
              <a:rPr lang="en-GB" b="1" i="1" dirty="0" smtClean="0"/>
              <a:t> Delivery services</a:t>
            </a:r>
            <a:r>
              <a:rPr lang="en-GB" dirty="0" smtClean="0"/>
              <a:t>. </a:t>
            </a:r>
            <a:r>
              <a:rPr lang="en-GB" b="1" i="1" dirty="0" smtClean="0"/>
              <a:t>Bloomsbury and Camden </a:t>
            </a:r>
            <a:r>
              <a:rPr lang="en-IN" dirty="0" smtClean="0"/>
              <a:t>will be the initial market place for this business. This start-up business will be formed under the legal entity of partnership. Local employees will be hired and the company will also arrange training and development programs for the employees. </a:t>
            </a:r>
            <a:endParaRPr lang="en-US" dirty="0" smtClean="0"/>
          </a:p>
          <a:p>
            <a:endParaRPr lang="en-US" dirty="0"/>
          </a:p>
        </p:txBody>
      </p:sp>
      <p:sp>
        <p:nvSpPr>
          <p:cNvPr id="4" name="Slide Number Placeholder 3"/>
          <p:cNvSpPr>
            <a:spLocks noGrp="1"/>
          </p:cNvSpPr>
          <p:nvPr>
            <p:ph type="sldNum" sz="quarter" idx="10"/>
          </p:nvPr>
        </p:nvSpPr>
        <p:spPr/>
        <p:txBody>
          <a:bodyPr/>
          <a:lstStyle/>
          <a:p>
            <a:fld id="{0CCA9743-50AE-41FF-87BE-9A1A3FAC5717}"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business will provide services such as grocery delivery, newspaper delivery, laundry and dry cleaning services, food delivery, medicine delivery, furniture delivery, courier services, grooming products, packing and shipping facilities and also essential and non-essential items delivery services. The delivery company will provide 24X7 services to its customers. The services are budget friendly. But it has been understood that the technological innovation is costly for the start-up business. </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0CCA9743-50AE-41FF-87BE-9A1A3FAC5717}"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market research of the start-up implies that free trade facility, </a:t>
            </a:r>
            <a:r>
              <a:rPr lang="en-US" dirty="0" err="1" smtClean="0"/>
              <a:t>Brexit</a:t>
            </a:r>
            <a:r>
              <a:rPr lang="en-US" dirty="0" smtClean="0"/>
              <a:t> regulations, etc. are political aspects of the UK and it is favorable. </a:t>
            </a:r>
            <a:r>
              <a:rPr lang="en-GB" dirty="0" smtClean="0"/>
              <a:t>Covid-19 pandemic, FDI and unemployment rate are the economic aspects and these are quite challenging. Literacy rate, health facilities and lifestyle, etc. are the social aspect and it has been analyzed that demand for the delivery system will increase in the market. </a:t>
            </a:r>
            <a:endParaRPr lang="en-US" dirty="0" smtClean="0"/>
          </a:p>
          <a:p>
            <a:endParaRPr lang="en-US" dirty="0"/>
          </a:p>
        </p:txBody>
      </p:sp>
      <p:sp>
        <p:nvSpPr>
          <p:cNvPr id="4" name="Slide Number Placeholder 3"/>
          <p:cNvSpPr>
            <a:spLocks noGrp="1"/>
          </p:cNvSpPr>
          <p:nvPr>
            <p:ph type="sldNum" sz="quarter" idx="10"/>
          </p:nvPr>
        </p:nvSpPr>
        <p:spPr/>
        <p:txBody>
          <a:bodyPr/>
          <a:lstStyle/>
          <a:p>
            <a:fld id="{0CCA9743-50AE-41FF-87BE-9A1A3FAC5717}"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Automation, robotics, AI, machine learning, etc. is the technological components. Adaptation of latest technology in the UK is expanding. Zero carbon emission strategy of the government has focused on environmental protection. Data protection legislation, health and safety regulation, etc. are the legal frameworks of the start-up business. </a:t>
            </a:r>
            <a:endParaRPr lang="en-US" dirty="0" smtClean="0"/>
          </a:p>
          <a:p>
            <a:endParaRPr lang="en-US" dirty="0"/>
          </a:p>
        </p:txBody>
      </p:sp>
      <p:sp>
        <p:nvSpPr>
          <p:cNvPr id="4" name="Slide Number Placeholder 3"/>
          <p:cNvSpPr>
            <a:spLocks noGrp="1"/>
          </p:cNvSpPr>
          <p:nvPr>
            <p:ph type="sldNum" sz="quarter" idx="10"/>
          </p:nvPr>
        </p:nvSpPr>
        <p:spPr/>
        <p:txBody>
          <a:bodyPr/>
          <a:lstStyle/>
          <a:p>
            <a:fld id="{0CCA9743-50AE-41FF-87BE-9A1A3FAC5717}"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Demographic segmentation has been adopted for targeting potential customers. </a:t>
            </a:r>
            <a:r>
              <a:rPr lang="en-GB" dirty="0" smtClean="0"/>
              <a:t>Gender, age, family status, activities and beliefs of individuals are the elements of demographic segmentation. Households, office workers, students, hospitality sector, business organizations, etc. are the target market. The start-up has the scope of delivering its service to 10 million customers in the UK. </a:t>
            </a:r>
            <a:endParaRPr lang="en-US" dirty="0" smtClean="0"/>
          </a:p>
          <a:p>
            <a:endParaRPr lang="en-US" dirty="0"/>
          </a:p>
        </p:txBody>
      </p:sp>
      <p:sp>
        <p:nvSpPr>
          <p:cNvPr id="4" name="Slide Number Placeholder 3"/>
          <p:cNvSpPr>
            <a:spLocks noGrp="1"/>
          </p:cNvSpPr>
          <p:nvPr>
            <p:ph type="sldNum" sz="quarter" idx="10"/>
          </p:nvPr>
        </p:nvSpPr>
        <p:spPr/>
        <p:txBody>
          <a:bodyPr/>
          <a:lstStyle/>
          <a:p>
            <a:fld id="{0CCA9743-50AE-41FF-87BE-9A1A3FAC5717}"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Packing and shipping facilities to the customers for the retail and wholesale items are the product strategy of the start-up business. </a:t>
            </a:r>
            <a:r>
              <a:rPr lang="en-GB" b="1" i="1" dirty="0" smtClean="0"/>
              <a:t>Penetration pricing strategy </a:t>
            </a:r>
            <a:r>
              <a:rPr lang="en-IN" dirty="0" smtClean="0"/>
              <a:t>will be adopted by the company for offering the services at lower prices. Both online and offline services will be available depending upon the channel of purchasing. Free services for the first three days will be offered for promotion. Social media platforms will also be used for branding. </a:t>
            </a:r>
            <a:endParaRPr lang="en-US" dirty="0" smtClean="0"/>
          </a:p>
          <a:p>
            <a:endParaRPr lang="en-US" dirty="0"/>
          </a:p>
        </p:txBody>
      </p:sp>
      <p:sp>
        <p:nvSpPr>
          <p:cNvPr id="4" name="Slide Number Placeholder 3"/>
          <p:cNvSpPr>
            <a:spLocks noGrp="1"/>
          </p:cNvSpPr>
          <p:nvPr>
            <p:ph type="sldNum" sz="quarter" idx="10"/>
          </p:nvPr>
        </p:nvSpPr>
        <p:spPr/>
        <p:txBody>
          <a:bodyPr/>
          <a:lstStyle/>
          <a:p>
            <a:fld id="{0CCA9743-50AE-41FF-87BE-9A1A3FAC5717}"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team will be managed efficiently. The team manager will communicate with the team members through different collaborating tools such as email, Zoom, etc. The team performance will be assessed at regular interval. The team members should understand the goal and objective of the team. </a:t>
            </a:r>
          </a:p>
          <a:p>
            <a:endParaRPr lang="en-US" dirty="0"/>
          </a:p>
        </p:txBody>
      </p:sp>
      <p:sp>
        <p:nvSpPr>
          <p:cNvPr id="4" name="Slide Number Placeholder 3"/>
          <p:cNvSpPr>
            <a:spLocks noGrp="1"/>
          </p:cNvSpPr>
          <p:nvPr>
            <p:ph type="sldNum" sz="quarter" idx="10"/>
          </p:nvPr>
        </p:nvSpPr>
        <p:spPr/>
        <p:txBody>
          <a:bodyPr/>
          <a:lstStyle/>
          <a:p>
            <a:fld id="{0CCA9743-50AE-41FF-87BE-9A1A3FAC5717}"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Personal investment and commercial bank loans will be the source of capital in the business. Business Angel and venture capital will be opted for sourcing the capital. The implementation budget ranges from </a:t>
            </a:r>
            <a:r>
              <a:rPr lang="en-IN" dirty="0" smtClean="0"/>
              <a:t>£40,000 to £50,000. The profit as well as loss will be distributed among partners based on the ratio of their invested capital. </a:t>
            </a:r>
            <a:endParaRPr lang="en-US" dirty="0" smtClean="0"/>
          </a:p>
          <a:p>
            <a:endParaRPr lang="en-US" dirty="0"/>
          </a:p>
        </p:txBody>
      </p:sp>
      <p:sp>
        <p:nvSpPr>
          <p:cNvPr id="4" name="Slide Number Placeholder 3"/>
          <p:cNvSpPr>
            <a:spLocks noGrp="1"/>
          </p:cNvSpPr>
          <p:nvPr>
            <p:ph type="sldNum" sz="quarter" idx="10"/>
          </p:nvPr>
        </p:nvSpPr>
        <p:spPr/>
        <p:txBody>
          <a:bodyPr/>
          <a:lstStyle/>
          <a:p>
            <a:fld id="{0CCA9743-50AE-41FF-87BE-9A1A3FAC5717}"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B7801195-145F-4A80-9856-A7E77B6A532F}" type="datetimeFigureOut">
              <a:rPr lang="en-US" smtClean="0"/>
              <a:t>11/19/2021</a:t>
            </a:fld>
            <a:endParaRPr lang="en-US"/>
          </a:p>
        </p:txBody>
      </p:sp>
      <p:sp>
        <p:nvSpPr>
          <p:cNvPr id="2" name="Footer Placeholder 1"/>
          <p:cNvSpPr>
            <a:spLocks noGrp="1"/>
          </p:cNvSpPr>
          <p:nvPr>
            <p:ph type="ftr" sz="quarter" idx="11"/>
          </p:nvPr>
        </p:nvSpPr>
        <p:spPr/>
        <p:txBody>
          <a:bodyPr/>
          <a:lstStyle/>
          <a:p>
            <a:endParaRPr lang="en-US"/>
          </a:p>
        </p:txBody>
      </p:sp>
      <p:sp>
        <p:nvSpPr>
          <p:cNvPr id="15" name="Slide Number Placeholder 14"/>
          <p:cNvSpPr>
            <a:spLocks noGrp="1"/>
          </p:cNvSpPr>
          <p:nvPr>
            <p:ph type="sldNum" sz="quarter" idx="12"/>
          </p:nvPr>
        </p:nvSpPr>
        <p:spPr>
          <a:xfrm>
            <a:off x="8229600" y="6473952"/>
            <a:ext cx="758952" cy="246888"/>
          </a:xfrm>
        </p:spPr>
        <p:txBody>
          <a:bodyPr/>
          <a:lstStyle/>
          <a:p>
            <a:fld id="{2D949415-F349-4DAF-931F-A96A27A5C174}"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B7801195-145F-4A80-9856-A7E77B6A532F}" type="datetimeFigureOut">
              <a:rPr lang="en-US" smtClean="0"/>
              <a:t>11/19/2021</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lang="en-US"/>
          </a:p>
        </p:txBody>
      </p:sp>
      <p:sp>
        <p:nvSpPr>
          <p:cNvPr id="16" name="Slide Number Placeholder 15"/>
          <p:cNvSpPr>
            <a:spLocks noGrp="1"/>
          </p:cNvSpPr>
          <p:nvPr>
            <p:ph type="sldNum" sz="quarter" idx="12"/>
          </p:nvPr>
        </p:nvSpPr>
        <p:spPr>
          <a:xfrm>
            <a:off x="8229600" y="6473952"/>
            <a:ext cx="758952" cy="246888"/>
          </a:xfrm>
        </p:spPr>
        <p:txBody>
          <a:bodyPr/>
          <a:lstStyle/>
          <a:p>
            <a:fld id="{2D949415-F349-4DAF-931F-A96A27A5C17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B7801195-145F-4A80-9856-A7E77B6A532F}" type="datetimeFigureOut">
              <a:rPr lang="en-US" smtClean="0"/>
              <a:t>11/19/2021</a:t>
            </a:fld>
            <a:endParaRPr lang="en-US"/>
          </a:p>
        </p:txBody>
      </p:sp>
      <p:sp>
        <p:nvSpPr>
          <p:cNvPr id="11" name="Footer Placeholder 10"/>
          <p:cNvSpPr>
            <a:spLocks noGrp="1"/>
          </p:cNvSpPr>
          <p:nvPr>
            <p:ph type="ftr" sz="quarter" idx="11"/>
          </p:nvPr>
        </p:nvSpPr>
        <p:spPr/>
        <p:txBody>
          <a:bodyPr/>
          <a:lstStyle/>
          <a:p>
            <a:endParaRPr lang="en-US"/>
          </a:p>
        </p:txBody>
      </p:sp>
      <p:sp>
        <p:nvSpPr>
          <p:cNvPr id="16" name="Slide Number Placeholder 15"/>
          <p:cNvSpPr>
            <a:spLocks noGrp="1"/>
          </p:cNvSpPr>
          <p:nvPr>
            <p:ph type="sldNum" sz="quarter" idx="12"/>
          </p:nvPr>
        </p:nvSpPr>
        <p:spPr/>
        <p:txBody>
          <a:bodyPr/>
          <a:lstStyle/>
          <a:p>
            <a:fld id="{2D949415-F349-4DAF-931F-A96A27A5C174}" type="slidenum">
              <a:rPr lang="en-US" smtClean="0"/>
              <a:t>‹#›</a:t>
            </a:fld>
            <a:endParaRPr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B7801195-145F-4A80-9856-A7E77B6A532F}" type="datetimeFigureOut">
              <a:rPr lang="en-US" smtClean="0"/>
              <a:t>11/19/2021</a:t>
            </a:fld>
            <a:endParaRPr lang="en-US"/>
          </a:p>
        </p:txBody>
      </p:sp>
      <p:sp>
        <p:nvSpPr>
          <p:cNvPr id="10" name="Footer Placeholder 9"/>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2D949415-F349-4DAF-931F-A96A27A5C17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B7801195-145F-4A80-9856-A7E77B6A532F}" type="datetimeFigureOut">
              <a:rPr lang="en-US" smtClean="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229600" y="6477000"/>
            <a:ext cx="762000" cy="246888"/>
          </a:xfrm>
        </p:spPr>
        <p:txBody>
          <a:bodyPr/>
          <a:lstStyle/>
          <a:p>
            <a:fld id="{2D949415-F349-4DAF-931F-A96A27A5C174}" type="slidenum">
              <a:rPr lang="en-US" smtClean="0"/>
              <a:t>‹#›</a:t>
            </a:fld>
            <a:endParaRPr lang="en-US"/>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B7801195-145F-4A80-9856-A7E77B6A532F}" type="datetimeFigureOut">
              <a:rPr lang="en-US" smtClean="0"/>
              <a:t>11/19/2021</a:t>
            </a:fld>
            <a:endParaRPr lang="en-US"/>
          </a:p>
        </p:txBody>
      </p:sp>
      <p:sp>
        <p:nvSpPr>
          <p:cNvPr id="21" name="Footer Placeholder 20"/>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949415-F349-4DAF-931F-A96A27A5C17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7801195-145F-4A80-9856-A7E77B6A532F}" type="datetimeFigureOut">
              <a:rPr lang="en-US" smtClean="0"/>
              <a:t>11/19/2021</a:t>
            </a:fld>
            <a:endParaRPr lang="en-US"/>
          </a:p>
        </p:txBody>
      </p:sp>
      <p:sp>
        <p:nvSpPr>
          <p:cNvPr id="24" name="Footer Placeholder 23"/>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949415-F349-4DAF-931F-A96A27A5C17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B7801195-145F-4A80-9856-A7E77B6A532F}" type="datetimeFigureOut">
              <a:rPr lang="en-US" smtClean="0"/>
              <a:t>11/19/2021</a:t>
            </a:fld>
            <a:endParaRPr lang="en-US"/>
          </a:p>
        </p:txBody>
      </p:sp>
      <p:sp>
        <p:nvSpPr>
          <p:cNvPr id="29" name="Footer Placeholder 28"/>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949415-F349-4DAF-931F-A96A27A5C174}"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B7801195-145F-4A80-9856-A7E77B6A532F}"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2D949415-F349-4DAF-931F-A96A27A5C174}" type="slidenum">
              <a:rPr lang="en-US" smtClean="0"/>
              <a:t>‹#›</a:t>
            </a:fld>
            <a:endParaRPr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7801195-145F-4A80-9856-A7E77B6A532F}"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949415-F349-4DAF-931F-A96A27A5C17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7801195-145F-4A80-9856-A7E77B6A532F}" type="datetimeFigureOut">
              <a:rPr lang="en-US" smtClean="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949415-F349-4DAF-931F-A96A27A5C17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alpha val="7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B7801195-145F-4A80-9856-A7E77B6A532F}" type="datetimeFigureOut">
              <a:rPr lang="en-US" smtClean="0"/>
              <a:t>11/19/2021</a:t>
            </a:fld>
            <a:endParaRPr lang="en-US"/>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US"/>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2D949415-F349-4DAF-931F-A96A27A5C174}" type="slidenum">
              <a:rPr lang="en-US" smtClean="0"/>
              <a:t>‹#›</a:t>
            </a:fld>
            <a:endParaRPr lang="en-US"/>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orbes.com/sites/forbesbusinesscouncil/2020/02/25/delivery-could-be-the-key-for-local-businesses-to-compete-with-amazon/?sh=61572d7b615e%20(Accessed:%2019%20November%202021)." TargetMode="External"/><Relationship Id="rId2" Type="http://schemas.openxmlformats.org/officeDocument/2006/relationships/hyperlink" Target="https://www.forbes.com/sites/sap/2020/04/24/how-can-we-reduce-our-carbon-footprint/?sh=417acacb2960%20(Accessed:%2019%20November%202021)."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err="1" smtClean="0">
                <a:solidFill>
                  <a:srgbClr val="C00000"/>
                </a:solidFill>
              </a:rPr>
              <a:t>Fastrack</a:t>
            </a:r>
            <a:r>
              <a:rPr lang="en-US" b="1" dirty="0" smtClean="0">
                <a:solidFill>
                  <a:srgbClr val="C00000"/>
                </a:solidFill>
              </a:rPr>
              <a:t> delivery service </a:t>
            </a:r>
            <a:endParaRPr lang="en-US" b="1" dirty="0">
              <a:solidFill>
                <a:srgbClr val="C0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Introduction </a:t>
            </a:r>
            <a:br>
              <a:rPr lang="en-US" dirty="0" smtClean="0"/>
            </a:br>
            <a:endParaRPr lang="en-US" dirty="0"/>
          </a:p>
        </p:txBody>
      </p:sp>
      <p:sp>
        <p:nvSpPr>
          <p:cNvPr id="3" name="Content Placeholder 2"/>
          <p:cNvSpPr>
            <a:spLocks noGrp="1"/>
          </p:cNvSpPr>
          <p:nvPr>
            <p:ph idx="1"/>
          </p:nvPr>
        </p:nvSpPr>
        <p:spPr/>
        <p:txBody>
          <a:bodyPr/>
          <a:lstStyle/>
          <a:p>
            <a:pPr lvl="0"/>
            <a:r>
              <a:rPr lang="en-US" dirty="0" smtClean="0"/>
              <a:t>Product </a:t>
            </a:r>
            <a:r>
              <a:rPr lang="en-US" dirty="0"/>
              <a:t>delivery start-up in London</a:t>
            </a:r>
          </a:p>
          <a:p>
            <a:pPr lvl="0"/>
            <a:r>
              <a:rPr lang="en-US" dirty="0"/>
              <a:t>Company overview and product detailing </a:t>
            </a:r>
          </a:p>
          <a:p>
            <a:pPr lvl="0"/>
            <a:r>
              <a:rPr lang="en-US" dirty="0"/>
              <a:t>Market research of the UK</a:t>
            </a:r>
          </a:p>
          <a:p>
            <a:pPr lvl="0"/>
            <a:r>
              <a:rPr lang="en-US" dirty="0"/>
              <a:t>Identification of target market </a:t>
            </a:r>
          </a:p>
          <a:p>
            <a:pPr lvl="0"/>
            <a:r>
              <a:rPr lang="en-US" dirty="0"/>
              <a:t>Analysis of management team </a:t>
            </a:r>
          </a:p>
          <a:p>
            <a:pPr lvl="0"/>
            <a:r>
              <a:rPr lang="en-US" dirty="0"/>
              <a:t>Management team and finance plan </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Company overview </a:t>
            </a:r>
            <a:br>
              <a:rPr lang="en-US" dirty="0" smtClean="0"/>
            </a:br>
            <a:endParaRPr lang="en-US" dirty="0"/>
          </a:p>
        </p:txBody>
      </p:sp>
      <p:sp>
        <p:nvSpPr>
          <p:cNvPr id="3" name="Content Placeholder 2"/>
          <p:cNvSpPr>
            <a:spLocks noGrp="1"/>
          </p:cNvSpPr>
          <p:nvPr>
            <p:ph idx="1"/>
          </p:nvPr>
        </p:nvSpPr>
        <p:spPr>
          <a:xfrm>
            <a:off x="4857752" y="1600200"/>
            <a:ext cx="3829048" cy="4525963"/>
          </a:xfrm>
        </p:spPr>
        <p:txBody>
          <a:bodyPr>
            <a:normAutofit fontScale="70000" lnSpcReduction="20000"/>
          </a:bodyPr>
          <a:lstStyle/>
          <a:p>
            <a:pPr lvl="0"/>
            <a:r>
              <a:rPr lang="en-GB" dirty="0" smtClean="0"/>
              <a:t>Developing </a:t>
            </a:r>
            <a:r>
              <a:rPr lang="en-GB" dirty="0"/>
              <a:t>delivery services in London</a:t>
            </a:r>
            <a:endParaRPr lang="en-US" dirty="0"/>
          </a:p>
          <a:p>
            <a:pPr lvl="0"/>
            <a:r>
              <a:rPr lang="en-GB" b="1" i="1" dirty="0" err="1"/>
              <a:t>Fastrack</a:t>
            </a:r>
            <a:r>
              <a:rPr lang="en-GB" b="1" i="1" dirty="0"/>
              <a:t> Delivery services-</a:t>
            </a:r>
            <a:r>
              <a:rPr lang="en-GB" dirty="0"/>
              <a:t>name of the company</a:t>
            </a:r>
            <a:r>
              <a:rPr lang="en-GB" b="1" i="1" dirty="0"/>
              <a:t> </a:t>
            </a:r>
            <a:endParaRPr lang="en-US" dirty="0"/>
          </a:p>
          <a:p>
            <a:pPr lvl="0"/>
            <a:r>
              <a:rPr lang="en-GB" b="1" i="1" dirty="0"/>
              <a:t>Bloomsbury and Camden- </a:t>
            </a:r>
            <a:r>
              <a:rPr lang="en-GB" dirty="0"/>
              <a:t>the initial market places</a:t>
            </a:r>
            <a:endParaRPr lang="en-US" dirty="0"/>
          </a:p>
          <a:p>
            <a:pPr lvl="0"/>
            <a:r>
              <a:rPr lang="en-GB" dirty="0"/>
              <a:t>Legal entity of the business-partnership </a:t>
            </a:r>
            <a:endParaRPr lang="en-US" dirty="0"/>
          </a:p>
          <a:p>
            <a:pPr lvl="0"/>
            <a:r>
              <a:rPr lang="en-IN" dirty="0"/>
              <a:t>Local employees will be hired</a:t>
            </a:r>
            <a:endParaRPr lang="en-US" dirty="0"/>
          </a:p>
          <a:p>
            <a:pPr lvl="0"/>
            <a:r>
              <a:rPr lang="en-IN" dirty="0"/>
              <a:t>Training and development programs for the employees</a:t>
            </a:r>
            <a:endParaRPr lang="en-US" dirty="0"/>
          </a:p>
          <a:p>
            <a:endParaRPr lang="en-US" dirty="0"/>
          </a:p>
        </p:txBody>
      </p:sp>
      <p:pic>
        <p:nvPicPr>
          <p:cNvPr id="14337" name="Picture 1"/>
          <p:cNvPicPr>
            <a:picLocks noChangeAspect="1" noChangeArrowheads="1"/>
          </p:cNvPicPr>
          <p:nvPr/>
        </p:nvPicPr>
        <p:blipFill>
          <a:blip r:embed="rId3"/>
          <a:srcRect/>
          <a:stretch>
            <a:fillRect/>
          </a:stretch>
        </p:blipFill>
        <p:spPr bwMode="auto">
          <a:xfrm>
            <a:off x="500034" y="1643050"/>
            <a:ext cx="3929090" cy="2762250"/>
          </a:xfrm>
          <a:prstGeom prst="rect">
            <a:avLst/>
          </a:prstGeom>
          <a:noFill/>
          <a:ln w="9525">
            <a:noFill/>
            <a:miter lim="800000"/>
            <a:headEnd/>
            <a:tailEnd/>
          </a:ln>
          <a:effectLst/>
        </p:spPr>
      </p:pic>
      <p:sp>
        <p:nvSpPr>
          <p:cNvPr id="14338" name="Rectangle 2"/>
          <p:cNvSpPr>
            <a:spLocks noChangeArrowheads="1"/>
          </p:cNvSpPr>
          <p:nvPr/>
        </p:nvSpPr>
        <p:spPr bwMode="auto">
          <a:xfrm>
            <a:off x="428596" y="4643446"/>
            <a:ext cx="4214842" cy="9233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a:r>
              <a:rPr lang="en-US" b="1" dirty="0"/>
              <a:t>Figure: Delivery service at doorstep</a:t>
            </a:r>
            <a:endParaRPr lang="en-US" dirty="0"/>
          </a:p>
          <a:p>
            <a:pPr algn="ctr"/>
            <a:r>
              <a:rPr lang="en-US" dirty="0"/>
              <a:t>(Source: </a:t>
            </a:r>
            <a:r>
              <a:rPr lang="en-IN" dirty="0" err="1"/>
              <a:t>Naim</a:t>
            </a:r>
            <a:r>
              <a:rPr lang="en-IN" dirty="0"/>
              <a:t>, 2021</a:t>
            </a:r>
            <a:r>
              <a:rPr lang="en-US" dirty="0"/>
              <a:t>)</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Product and services </a:t>
            </a:r>
            <a:br>
              <a:rPr lang="en-US" dirty="0" smtClean="0"/>
            </a:br>
            <a:endParaRPr lang="en-US" dirty="0"/>
          </a:p>
        </p:txBody>
      </p:sp>
      <p:sp>
        <p:nvSpPr>
          <p:cNvPr id="3" name="Content Placeholder 2"/>
          <p:cNvSpPr>
            <a:spLocks noGrp="1"/>
          </p:cNvSpPr>
          <p:nvPr>
            <p:ph idx="1"/>
          </p:nvPr>
        </p:nvSpPr>
        <p:spPr/>
        <p:txBody>
          <a:bodyPr>
            <a:normAutofit/>
          </a:bodyPr>
          <a:lstStyle/>
          <a:p>
            <a:pPr lvl="0"/>
            <a:r>
              <a:rPr lang="en-US" dirty="0" smtClean="0"/>
              <a:t>Delivery </a:t>
            </a:r>
            <a:r>
              <a:rPr lang="en-US" dirty="0"/>
              <a:t>of </a:t>
            </a:r>
            <a:r>
              <a:rPr lang="en-GB" dirty="0"/>
              <a:t>grocery, newspaper</a:t>
            </a:r>
            <a:endParaRPr lang="en-US" dirty="0"/>
          </a:p>
          <a:p>
            <a:pPr lvl="0"/>
            <a:r>
              <a:rPr lang="en-GB" dirty="0"/>
              <a:t>Laundry and dry cleaning services</a:t>
            </a:r>
            <a:endParaRPr lang="en-US" dirty="0"/>
          </a:p>
          <a:p>
            <a:pPr lvl="0"/>
            <a:r>
              <a:rPr lang="en-GB" dirty="0"/>
              <a:t>Food, medicine, furniture delivery, etc.  </a:t>
            </a:r>
            <a:endParaRPr lang="en-US" dirty="0"/>
          </a:p>
          <a:p>
            <a:pPr lvl="0"/>
            <a:r>
              <a:rPr lang="en-GB" dirty="0"/>
              <a:t>24X7 services to its customers</a:t>
            </a:r>
            <a:endParaRPr lang="en-US" dirty="0"/>
          </a:p>
          <a:p>
            <a:pPr lvl="0"/>
            <a:r>
              <a:rPr lang="en-GB" dirty="0"/>
              <a:t>Availability of budget friendly service </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Market research </a:t>
            </a:r>
            <a:br>
              <a:rPr lang="en-US" dirty="0" smtClean="0"/>
            </a:br>
            <a:endParaRPr lang="en-US" dirty="0"/>
          </a:p>
        </p:txBody>
      </p:sp>
      <p:sp>
        <p:nvSpPr>
          <p:cNvPr id="3" name="Content Placeholder 2"/>
          <p:cNvSpPr>
            <a:spLocks noGrp="1"/>
          </p:cNvSpPr>
          <p:nvPr>
            <p:ph idx="1"/>
          </p:nvPr>
        </p:nvSpPr>
        <p:spPr/>
        <p:txBody>
          <a:bodyPr>
            <a:normAutofit/>
          </a:bodyPr>
          <a:lstStyle/>
          <a:p>
            <a:pPr lvl="0"/>
            <a:r>
              <a:rPr lang="en-US" dirty="0" smtClean="0"/>
              <a:t>Favorable </a:t>
            </a:r>
            <a:r>
              <a:rPr lang="en-US" dirty="0"/>
              <a:t>political and socio-cultural aspects</a:t>
            </a:r>
          </a:p>
          <a:p>
            <a:pPr lvl="0"/>
            <a:r>
              <a:rPr lang="en-US" dirty="0"/>
              <a:t>Free trade facility, </a:t>
            </a:r>
            <a:r>
              <a:rPr lang="en-US" dirty="0" err="1"/>
              <a:t>Brexit</a:t>
            </a:r>
            <a:r>
              <a:rPr lang="en-US" dirty="0"/>
              <a:t> regulations are political decisions </a:t>
            </a:r>
          </a:p>
          <a:p>
            <a:pPr lvl="0"/>
            <a:r>
              <a:rPr lang="en-GB" dirty="0"/>
              <a:t>Covid-19 pandemic, FDI and unemployment rate- components of economy</a:t>
            </a:r>
            <a:endParaRPr lang="en-US" dirty="0"/>
          </a:p>
          <a:p>
            <a:pPr lvl="0"/>
            <a:r>
              <a:rPr lang="en-GB" dirty="0"/>
              <a:t>Literacy rate, health facilities and lifestyle- the socio-cultural elements </a:t>
            </a:r>
            <a:endParaRPr lang="en-US" dirty="0"/>
          </a:p>
          <a:p>
            <a:pPr lvl="0"/>
            <a:r>
              <a:rPr lang="en-GB" dirty="0"/>
              <a:t>High demand for the delivery service in the UK</a:t>
            </a:r>
            <a:endParaRPr lang="en-US" dirty="0"/>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Cont…</a:t>
            </a:r>
            <a:br>
              <a:rPr lang="en-US" dirty="0" smtClean="0"/>
            </a:br>
            <a:endParaRPr lang="en-US" dirty="0"/>
          </a:p>
        </p:txBody>
      </p:sp>
      <p:sp>
        <p:nvSpPr>
          <p:cNvPr id="3" name="Content Placeholder 2"/>
          <p:cNvSpPr>
            <a:spLocks noGrp="1"/>
          </p:cNvSpPr>
          <p:nvPr>
            <p:ph idx="1"/>
          </p:nvPr>
        </p:nvSpPr>
        <p:spPr>
          <a:xfrm>
            <a:off x="4071934" y="1600200"/>
            <a:ext cx="4614866" cy="4525963"/>
          </a:xfrm>
        </p:spPr>
        <p:txBody>
          <a:bodyPr>
            <a:normAutofit fontScale="85000" lnSpcReduction="20000"/>
          </a:bodyPr>
          <a:lstStyle/>
          <a:p>
            <a:pPr lvl="0"/>
            <a:r>
              <a:rPr lang="en-GB" dirty="0" smtClean="0"/>
              <a:t>Automation</a:t>
            </a:r>
            <a:r>
              <a:rPr lang="en-GB" dirty="0"/>
              <a:t>, robotics, AI, machine learning</a:t>
            </a:r>
            <a:endParaRPr lang="en-US" dirty="0"/>
          </a:p>
          <a:p>
            <a:pPr lvl="0"/>
            <a:r>
              <a:rPr lang="en-US" dirty="0"/>
              <a:t>Expansion of latest technologies in the UK</a:t>
            </a:r>
          </a:p>
          <a:p>
            <a:pPr lvl="0"/>
            <a:r>
              <a:rPr lang="en-GB" dirty="0"/>
              <a:t>Zero carbon emission strategy in the UK (</a:t>
            </a:r>
            <a:r>
              <a:rPr lang="en-IN" dirty="0" err="1"/>
              <a:t>Martiskainen</a:t>
            </a:r>
            <a:r>
              <a:rPr lang="en-IN" dirty="0"/>
              <a:t> and </a:t>
            </a:r>
            <a:r>
              <a:rPr lang="en-IN" dirty="0" err="1"/>
              <a:t>Kivimaa</a:t>
            </a:r>
            <a:r>
              <a:rPr lang="en-IN" dirty="0"/>
              <a:t>, 2018)</a:t>
            </a:r>
            <a:endParaRPr lang="en-US" dirty="0"/>
          </a:p>
          <a:p>
            <a:pPr lvl="0"/>
            <a:r>
              <a:rPr lang="en-GB" dirty="0"/>
              <a:t>Data protection legislation, health and safety regulation, etc. are the legal frameworks</a:t>
            </a:r>
            <a:endParaRPr lang="en-US" dirty="0"/>
          </a:p>
          <a:p>
            <a:endParaRPr lang="en-US" dirty="0"/>
          </a:p>
        </p:txBody>
      </p:sp>
      <p:pic>
        <p:nvPicPr>
          <p:cNvPr id="4" name="Picture 3"/>
          <p:cNvPicPr/>
          <p:nvPr/>
        </p:nvPicPr>
        <p:blipFill>
          <a:blip r:embed="rId3"/>
          <a:srcRect/>
          <a:stretch>
            <a:fillRect/>
          </a:stretch>
        </p:blipFill>
        <p:spPr bwMode="auto">
          <a:xfrm>
            <a:off x="642910" y="1714488"/>
            <a:ext cx="3286148" cy="2857520"/>
          </a:xfrm>
          <a:prstGeom prst="rect">
            <a:avLst/>
          </a:prstGeom>
          <a:noFill/>
          <a:ln w="9525">
            <a:solidFill>
              <a:schemeClr val="accent6">
                <a:lumMod val="75000"/>
              </a:schemeClr>
            </a:solidFill>
            <a:miter lim="800000"/>
            <a:headEnd/>
            <a:tailEnd/>
          </a:ln>
        </p:spPr>
      </p:pic>
      <p:sp>
        <p:nvSpPr>
          <p:cNvPr id="7169" name="Rectangle 1"/>
          <p:cNvSpPr>
            <a:spLocks noChangeArrowheads="1"/>
          </p:cNvSpPr>
          <p:nvPr/>
        </p:nvSpPr>
        <p:spPr bwMode="auto">
          <a:xfrm>
            <a:off x="285720" y="4929198"/>
            <a:ext cx="3571900"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Figure: carbon foot print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(Source: Guest, 2021)</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Target market </a:t>
            </a:r>
            <a:br>
              <a:rPr lang="en-US" dirty="0" smtClean="0"/>
            </a:br>
            <a:endParaRPr lang="en-US" dirty="0"/>
          </a:p>
        </p:txBody>
      </p:sp>
      <p:sp>
        <p:nvSpPr>
          <p:cNvPr id="3" name="Content Placeholder 2"/>
          <p:cNvSpPr>
            <a:spLocks noGrp="1"/>
          </p:cNvSpPr>
          <p:nvPr>
            <p:ph idx="1"/>
          </p:nvPr>
        </p:nvSpPr>
        <p:spPr/>
        <p:txBody>
          <a:bodyPr>
            <a:normAutofit/>
          </a:bodyPr>
          <a:lstStyle/>
          <a:p>
            <a:pPr lvl="0"/>
            <a:r>
              <a:rPr lang="en-US" dirty="0" smtClean="0"/>
              <a:t>Demographic </a:t>
            </a:r>
            <a:r>
              <a:rPr lang="en-US" dirty="0"/>
              <a:t>segmentation has been adopted</a:t>
            </a:r>
          </a:p>
          <a:p>
            <a:pPr lvl="0"/>
            <a:r>
              <a:rPr lang="en-GB" dirty="0"/>
              <a:t>Gender, age, family status, activities of customers (</a:t>
            </a:r>
            <a:r>
              <a:rPr lang="en-IN" dirty="0" err="1"/>
              <a:t>Gajanova</a:t>
            </a:r>
            <a:r>
              <a:rPr lang="en-IN" dirty="0"/>
              <a:t> </a:t>
            </a:r>
            <a:r>
              <a:rPr lang="en-IN" i="1" dirty="0"/>
              <a:t>et al</a:t>
            </a:r>
            <a:r>
              <a:rPr lang="en-IN" dirty="0"/>
              <a:t>., 2019)</a:t>
            </a:r>
            <a:endParaRPr lang="en-US" dirty="0"/>
          </a:p>
          <a:p>
            <a:pPr lvl="0"/>
            <a:r>
              <a:rPr lang="en-US" dirty="0"/>
              <a:t>Target market- </a:t>
            </a:r>
            <a:r>
              <a:rPr lang="en-GB" dirty="0"/>
              <a:t>Households, office workers, students, hospitality sector, etc. </a:t>
            </a:r>
            <a:endParaRPr lang="en-US" dirty="0"/>
          </a:p>
          <a:p>
            <a:pPr lvl="0"/>
            <a:r>
              <a:rPr lang="en-GB" dirty="0"/>
              <a:t>Scope to serve 10 million customers </a:t>
            </a:r>
            <a:endParaRPr lang="en-US"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Marketing planning </a:t>
            </a:r>
            <a:br>
              <a:rPr lang="en-US" dirty="0" smtClean="0"/>
            </a:br>
            <a:endParaRPr lang="en-US" dirty="0"/>
          </a:p>
        </p:txBody>
      </p:sp>
      <p:sp>
        <p:nvSpPr>
          <p:cNvPr id="3" name="Content Placeholder 2"/>
          <p:cNvSpPr>
            <a:spLocks noGrp="1"/>
          </p:cNvSpPr>
          <p:nvPr>
            <p:ph idx="1"/>
          </p:nvPr>
        </p:nvSpPr>
        <p:spPr>
          <a:xfrm>
            <a:off x="4786314" y="1600200"/>
            <a:ext cx="3900486" cy="4525963"/>
          </a:xfrm>
        </p:spPr>
        <p:txBody>
          <a:bodyPr>
            <a:normAutofit fontScale="77500" lnSpcReduction="20000"/>
          </a:bodyPr>
          <a:lstStyle/>
          <a:p>
            <a:pPr lvl="0"/>
            <a:r>
              <a:rPr lang="en-GB" dirty="0" smtClean="0"/>
              <a:t>Packing </a:t>
            </a:r>
            <a:r>
              <a:rPr lang="en-GB" dirty="0"/>
              <a:t>and shipping facilities</a:t>
            </a:r>
            <a:endParaRPr lang="en-US" dirty="0"/>
          </a:p>
          <a:p>
            <a:pPr lvl="0"/>
            <a:r>
              <a:rPr lang="en-GB" dirty="0"/>
              <a:t>Retail and wholesale items will be delivered</a:t>
            </a:r>
            <a:endParaRPr lang="en-US" dirty="0"/>
          </a:p>
          <a:p>
            <a:pPr lvl="0"/>
            <a:r>
              <a:rPr lang="en-GB" b="1" i="1" dirty="0"/>
              <a:t>Penetration pricing strategy </a:t>
            </a:r>
            <a:r>
              <a:rPr lang="en-IN" dirty="0"/>
              <a:t>will be adopted</a:t>
            </a:r>
            <a:endParaRPr lang="en-US" dirty="0"/>
          </a:p>
          <a:p>
            <a:pPr lvl="0"/>
            <a:r>
              <a:rPr lang="en-IN" dirty="0"/>
              <a:t>Both online and offline services will be available</a:t>
            </a:r>
            <a:endParaRPr lang="en-US" dirty="0"/>
          </a:p>
          <a:p>
            <a:pPr lvl="0"/>
            <a:r>
              <a:rPr lang="en-IN" dirty="0"/>
              <a:t>Free services for the first three days</a:t>
            </a:r>
            <a:endParaRPr lang="en-US" dirty="0"/>
          </a:p>
          <a:p>
            <a:pPr lvl="0"/>
            <a:r>
              <a:rPr lang="en-US" dirty="0"/>
              <a:t>Use of social media platforms for branding </a:t>
            </a:r>
          </a:p>
          <a:p>
            <a:endParaRPr lang="en-US" dirty="0"/>
          </a:p>
        </p:txBody>
      </p:sp>
      <p:graphicFrame>
        <p:nvGraphicFramePr>
          <p:cNvPr id="4" name="Diagram 3"/>
          <p:cNvGraphicFramePr/>
          <p:nvPr/>
        </p:nvGraphicFramePr>
        <p:xfrm>
          <a:off x="857225" y="1643050"/>
          <a:ext cx="3571900" cy="2643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3" name="Rectangle 1"/>
          <p:cNvSpPr>
            <a:spLocks noChangeArrowheads="1"/>
          </p:cNvSpPr>
          <p:nvPr/>
        </p:nvSpPr>
        <p:spPr bwMode="auto">
          <a:xfrm>
            <a:off x="785786" y="4572008"/>
            <a:ext cx="3429024" cy="73866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Figure: 4Ps marketing mix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(Source: Author) </a:t>
            </a:r>
            <a:r>
              <a:rPr kumimoji="0" lang="en-US" sz="1200"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Team management and operation </a:t>
            </a:r>
            <a:br>
              <a:rPr lang="en-US" dirty="0" smtClean="0"/>
            </a:br>
            <a:endParaRPr lang="en-US" dirty="0"/>
          </a:p>
        </p:txBody>
      </p:sp>
      <p:sp>
        <p:nvSpPr>
          <p:cNvPr id="3" name="Content Placeholder 2"/>
          <p:cNvSpPr>
            <a:spLocks noGrp="1"/>
          </p:cNvSpPr>
          <p:nvPr>
            <p:ph idx="1"/>
          </p:nvPr>
        </p:nvSpPr>
        <p:spPr/>
        <p:txBody>
          <a:bodyPr>
            <a:normAutofit/>
          </a:bodyPr>
          <a:lstStyle/>
          <a:p>
            <a:pPr lvl="0"/>
            <a:r>
              <a:rPr lang="en-US" dirty="0" smtClean="0"/>
              <a:t>Efficient </a:t>
            </a:r>
            <a:r>
              <a:rPr lang="en-US" dirty="0"/>
              <a:t>team management </a:t>
            </a:r>
          </a:p>
          <a:p>
            <a:pPr lvl="0"/>
            <a:r>
              <a:rPr lang="en-US" dirty="0"/>
              <a:t>Communication among team members </a:t>
            </a:r>
          </a:p>
          <a:p>
            <a:pPr lvl="0"/>
            <a:r>
              <a:rPr lang="en-US" dirty="0"/>
              <a:t>Email, Zoom- collaborating tools (</a:t>
            </a:r>
            <a:r>
              <a:rPr lang="en-IN" dirty="0"/>
              <a:t>Knoll and </a:t>
            </a:r>
            <a:r>
              <a:rPr lang="en-IN" dirty="0" err="1"/>
              <a:t>Golkar</a:t>
            </a:r>
            <a:r>
              <a:rPr lang="en-IN" dirty="0"/>
              <a:t>, 2018)</a:t>
            </a:r>
            <a:endParaRPr lang="en-US" dirty="0"/>
          </a:p>
          <a:p>
            <a:pPr lvl="0"/>
            <a:r>
              <a:rPr lang="en-US" dirty="0"/>
              <a:t>Regular performance assessment </a:t>
            </a:r>
          </a:p>
          <a:p>
            <a:pPr lvl="0"/>
            <a:r>
              <a:rPr lang="en-US" dirty="0"/>
              <a:t>Clear goal and objective of the team</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Finance planning </a:t>
            </a:r>
            <a:br>
              <a:rPr lang="en-US" dirty="0" smtClean="0"/>
            </a:br>
            <a:endParaRPr lang="en-US" dirty="0"/>
          </a:p>
        </p:txBody>
      </p:sp>
      <p:sp>
        <p:nvSpPr>
          <p:cNvPr id="3" name="Content Placeholder 2"/>
          <p:cNvSpPr>
            <a:spLocks noGrp="1"/>
          </p:cNvSpPr>
          <p:nvPr>
            <p:ph idx="1"/>
          </p:nvPr>
        </p:nvSpPr>
        <p:spPr>
          <a:xfrm>
            <a:off x="928662" y="1600200"/>
            <a:ext cx="7000924" cy="3900501"/>
          </a:xfrm>
        </p:spPr>
        <p:txBody>
          <a:bodyPr>
            <a:normAutofit fontScale="92500" lnSpcReduction="20000"/>
          </a:bodyPr>
          <a:lstStyle/>
          <a:p>
            <a:pPr lvl="0"/>
            <a:r>
              <a:rPr lang="en-GB" dirty="0" smtClean="0"/>
              <a:t>Personal </a:t>
            </a:r>
            <a:r>
              <a:rPr lang="en-GB" dirty="0"/>
              <a:t>investment and commercial bank loans</a:t>
            </a:r>
            <a:endParaRPr lang="en-US" dirty="0"/>
          </a:p>
          <a:p>
            <a:pPr lvl="0"/>
            <a:r>
              <a:rPr lang="en-GB" dirty="0"/>
              <a:t>Business Angel and venture capital-source of funding (</a:t>
            </a:r>
            <a:r>
              <a:rPr lang="en-IN" dirty="0"/>
              <a:t>Harrison and Mason, 2017)</a:t>
            </a:r>
            <a:endParaRPr lang="en-US" dirty="0"/>
          </a:p>
          <a:p>
            <a:pPr lvl="0"/>
            <a:r>
              <a:rPr lang="en-GB" dirty="0"/>
              <a:t>Implementation budget ranges from </a:t>
            </a:r>
            <a:r>
              <a:rPr lang="en-IN" dirty="0"/>
              <a:t>£40,000 to £50,000</a:t>
            </a:r>
            <a:endParaRPr lang="en-US" dirty="0"/>
          </a:p>
          <a:p>
            <a:pPr lvl="0"/>
            <a:r>
              <a:rPr lang="en-IN" dirty="0"/>
              <a:t>Profit distribution as per investment ratio </a:t>
            </a:r>
            <a:endParaRPr lang="en-US" dirty="0"/>
          </a:p>
          <a:p>
            <a:endParaRPr lang="en-US" dirty="0"/>
          </a:p>
        </p:txBody>
      </p:sp>
      <p:sp>
        <p:nvSpPr>
          <p:cNvPr id="20482"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pitchFamily="34" charset="0"/>
                <a:ea typeface="Calibri" pitchFamily="34" charset="0"/>
                <a:cs typeface="Times New Roman" pitchFamily="18" charset="0"/>
              </a:rPr>
              <a:t>Figure: Budget break down </a:t>
            </a:r>
            <a:endParaRPr kumimoji="0" lang="en-US" sz="800" b="0" i="0" u="none" strike="noStrike" cap="none" normalizeH="0" baseline="0" smtClean="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(Source: Author)</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lstStyle/>
          <a:p>
            <a:pPr>
              <a:buNone/>
            </a:pPr>
            <a:endParaRPr lang="en-US" dirty="0"/>
          </a:p>
          <a:p>
            <a:pPr lvl="0"/>
            <a:r>
              <a:rPr lang="en-US" dirty="0"/>
              <a:t>Customer’s satisfaction with 24X7 service</a:t>
            </a:r>
          </a:p>
          <a:p>
            <a:pPr lvl="0"/>
            <a:r>
              <a:rPr lang="en-IN" dirty="0"/>
              <a:t>£40,000 to £50,000- the start-up cost </a:t>
            </a:r>
            <a:endParaRPr lang="en-US" dirty="0"/>
          </a:p>
          <a:p>
            <a:pPr lvl="0"/>
            <a:r>
              <a:rPr lang="en-US" dirty="0"/>
              <a:t>Effectiveness of team management </a:t>
            </a:r>
          </a:p>
          <a:p>
            <a:pPr lvl="0"/>
            <a:r>
              <a:rPr lang="en-US" dirty="0"/>
              <a:t>Demographic segmentation for target market </a:t>
            </a:r>
          </a:p>
          <a:p>
            <a:pPr lvl="0"/>
            <a:r>
              <a:rPr lang="en-US" dirty="0"/>
              <a:t>Low pricing strategy in marketing plan </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Reference </a:t>
            </a:r>
            <a:endParaRPr lang="en-US" dirty="0"/>
          </a:p>
        </p:txBody>
      </p:sp>
      <p:sp>
        <p:nvSpPr>
          <p:cNvPr id="3" name="Content Placeholder 2"/>
          <p:cNvSpPr>
            <a:spLocks noGrp="1"/>
          </p:cNvSpPr>
          <p:nvPr>
            <p:ph idx="1"/>
          </p:nvPr>
        </p:nvSpPr>
        <p:spPr/>
        <p:txBody>
          <a:bodyPr>
            <a:normAutofit fontScale="47500" lnSpcReduction="20000"/>
          </a:bodyPr>
          <a:lstStyle/>
          <a:p>
            <a:r>
              <a:rPr lang="en-IN" dirty="0" err="1" smtClean="0"/>
              <a:t>Gajanova</a:t>
            </a:r>
            <a:r>
              <a:rPr lang="en-IN" dirty="0" smtClean="0"/>
              <a:t>, L., </a:t>
            </a:r>
            <a:r>
              <a:rPr lang="en-IN" dirty="0" err="1" smtClean="0"/>
              <a:t>Nadanyiova</a:t>
            </a:r>
            <a:r>
              <a:rPr lang="en-IN" dirty="0" smtClean="0"/>
              <a:t>, M. and </a:t>
            </a:r>
            <a:r>
              <a:rPr lang="en-IN" dirty="0" err="1" smtClean="0"/>
              <a:t>Moravcikova</a:t>
            </a:r>
            <a:r>
              <a:rPr lang="en-IN" dirty="0" smtClean="0"/>
              <a:t>, D., 2019. The use of demographic and psychographic segmentation to creating marketing strategy of brand loyalty. </a:t>
            </a:r>
            <a:r>
              <a:rPr lang="en-US" i="1" dirty="0" smtClean="0"/>
              <a:t>Scientific annals of economics and business</a:t>
            </a:r>
            <a:r>
              <a:rPr lang="en-US" dirty="0" smtClean="0"/>
              <a:t>, </a:t>
            </a:r>
            <a:r>
              <a:rPr lang="en-US" i="1" dirty="0" smtClean="0"/>
              <a:t>66</a:t>
            </a:r>
            <a:r>
              <a:rPr lang="en-US" dirty="0" smtClean="0"/>
              <a:t>(1), pp.65-84.</a:t>
            </a:r>
          </a:p>
          <a:p>
            <a:r>
              <a:rPr lang="en-IN" dirty="0" smtClean="0"/>
              <a:t>Guest, S. (2021) </a:t>
            </a:r>
            <a:r>
              <a:rPr lang="en-IN" i="1" dirty="0" smtClean="0"/>
              <a:t>SAP </a:t>
            </a:r>
            <a:r>
              <a:rPr lang="en-IN" i="1" dirty="0" err="1" smtClean="0"/>
              <a:t>BrandVoice</a:t>
            </a:r>
            <a:r>
              <a:rPr lang="en-IN" i="1" dirty="0" smtClean="0"/>
              <a:t>: How Can We Reduce Our Carbon Footprint?</a:t>
            </a:r>
            <a:r>
              <a:rPr lang="en-IN" dirty="0" smtClean="0"/>
              <a:t>, </a:t>
            </a:r>
            <a:r>
              <a:rPr lang="en-IN" i="1" dirty="0" smtClean="0"/>
              <a:t>Forbes</a:t>
            </a:r>
            <a:r>
              <a:rPr lang="en-IN" dirty="0" smtClean="0"/>
              <a:t>. Available at: </a:t>
            </a:r>
            <a:r>
              <a:rPr lang="en-IN" u="sng" dirty="0" smtClean="0">
                <a:hlinkClick r:id="rId2"/>
              </a:rPr>
              <a:t>https://www.forbes.com/sites/sap/2020/04/24/how-can-we-reduce-our-carbon-footprint/?sh=417acacb2960 (Accessed: 19 November 2021).</a:t>
            </a:r>
            <a:endParaRPr lang="en-US" dirty="0" smtClean="0"/>
          </a:p>
          <a:p>
            <a:r>
              <a:rPr lang="en-IN" dirty="0" smtClean="0"/>
              <a:t>Harrison, R.T. and Mason, C.M., 2017. Backing the horse or the jockey? Due diligence, agency costs, information and the evaluation of risk by business angel investors. </a:t>
            </a:r>
            <a:r>
              <a:rPr lang="en-US" i="1" dirty="0" smtClean="0"/>
              <a:t>International Review of Entrepreneurship</a:t>
            </a:r>
            <a:r>
              <a:rPr lang="en-US" dirty="0" smtClean="0"/>
              <a:t>, </a:t>
            </a:r>
            <a:r>
              <a:rPr lang="en-US" i="1" dirty="0" smtClean="0"/>
              <a:t>15</a:t>
            </a:r>
            <a:r>
              <a:rPr lang="en-US" dirty="0" smtClean="0"/>
              <a:t>(3), pp.269-290.</a:t>
            </a:r>
          </a:p>
          <a:p>
            <a:r>
              <a:rPr lang="en-IN" dirty="0" smtClean="0"/>
              <a:t>Knoll, D. and </a:t>
            </a:r>
            <a:r>
              <a:rPr lang="en-IN" dirty="0" err="1" smtClean="0"/>
              <a:t>Golkar</a:t>
            </a:r>
            <a:r>
              <a:rPr lang="en-IN" dirty="0" smtClean="0"/>
              <a:t>, A., 2018. A coordination method for concurrent design and a collaboration tool for parametric system models. </a:t>
            </a:r>
            <a:r>
              <a:rPr lang="en-US" i="1" dirty="0" smtClean="0"/>
              <a:t>Concurrent Engineering</a:t>
            </a:r>
            <a:r>
              <a:rPr lang="en-US" dirty="0" smtClean="0"/>
              <a:t>, </a:t>
            </a:r>
            <a:r>
              <a:rPr lang="en-US" i="1" dirty="0" smtClean="0"/>
              <a:t>26</a:t>
            </a:r>
            <a:r>
              <a:rPr lang="en-US" dirty="0" smtClean="0"/>
              <a:t>(1), pp.5-21.</a:t>
            </a:r>
          </a:p>
          <a:p>
            <a:r>
              <a:rPr lang="en-IN" dirty="0" err="1" smtClean="0"/>
              <a:t>Martiskainen</a:t>
            </a:r>
            <a:r>
              <a:rPr lang="en-IN" dirty="0" smtClean="0"/>
              <a:t>, M. and </a:t>
            </a:r>
            <a:r>
              <a:rPr lang="en-IN" dirty="0" err="1" smtClean="0"/>
              <a:t>Kivimaa</a:t>
            </a:r>
            <a:r>
              <a:rPr lang="en-IN" dirty="0" smtClean="0"/>
              <a:t>, P., 2018. Creating innovative zero carbon homes in the United Kingdom—Intermediaries and champions in building projects. </a:t>
            </a:r>
            <a:r>
              <a:rPr lang="en-US" i="1" dirty="0" smtClean="0"/>
              <a:t>Environmental innovation and societal transitions</a:t>
            </a:r>
            <a:r>
              <a:rPr lang="en-US" dirty="0" smtClean="0"/>
              <a:t>, </a:t>
            </a:r>
            <a:r>
              <a:rPr lang="en-US" i="1" dirty="0" smtClean="0"/>
              <a:t>26</a:t>
            </a:r>
            <a:r>
              <a:rPr lang="en-US" dirty="0" smtClean="0"/>
              <a:t>, pp.15-31.</a:t>
            </a:r>
          </a:p>
          <a:p>
            <a:r>
              <a:rPr lang="en-IN" dirty="0" err="1" smtClean="0"/>
              <a:t>Naim</a:t>
            </a:r>
            <a:r>
              <a:rPr lang="en-IN" dirty="0" smtClean="0"/>
              <a:t>, K. (2021) </a:t>
            </a:r>
            <a:r>
              <a:rPr lang="en-IN" i="1" dirty="0" smtClean="0"/>
              <a:t>Council Post: Delivery Could Be The Key For Local Businesses To Compete With Amazon</a:t>
            </a:r>
            <a:r>
              <a:rPr lang="en-IN" dirty="0" smtClean="0"/>
              <a:t>, </a:t>
            </a:r>
            <a:r>
              <a:rPr lang="en-IN" i="1" dirty="0" smtClean="0"/>
              <a:t>Forbes</a:t>
            </a:r>
            <a:r>
              <a:rPr lang="en-IN" dirty="0" smtClean="0"/>
              <a:t>. Available at: </a:t>
            </a:r>
            <a:r>
              <a:rPr lang="en-IN" u="sng" dirty="0" smtClean="0">
                <a:hlinkClick r:id="rId3"/>
              </a:rPr>
              <a:t>https://www.forbes.com/sites/forbesbusinesscouncil/2020/02/25/delivery-could-be-the-key-for-local-businesses-to-compete-with-amazon/?sh=61572d7b615e (Accessed: 19 November 2021).</a:t>
            </a:r>
            <a:endParaRPr lang="en-US" dirty="0" smtClean="0"/>
          </a:p>
          <a:p>
            <a:r>
              <a:rPr lang="en-IN" dirty="0" smtClean="0"/>
              <a:t> </a:t>
            </a:r>
            <a:endParaRPr lang="en-US" dirty="0" smtClean="0"/>
          </a:p>
          <a:p>
            <a:r>
              <a:rPr lang="en-IN" dirty="0" smtClean="0"/>
              <a:t> </a:t>
            </a:r>
            <a:endParaRPr lang="en-US" dirty="0" smtClean="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2984" y="3244334"/>
            <a:ext cx="2989793" cy="830997"/>
          </a:xfrm>
          <a:prstGeom prst="rect">
            <a:avLst/>
          </a:prstGeom>
        </p:spPr>
        <p:txBody>
          <a:bodyPr wrap="none">
            <a:spAutoFit/>
          </a:bodyPr>
          <a:lstStyle/>
          <a:p>
            <a:r>
              <a:rPr lang="en-IN" sz="4800" b="1" i="1" dirty="0"/>
              <a:t>Thank you </a:t>
            </a:r>
            <a:endParaRPr lang="en-US" sz="4800" b="1" i="1"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49</TotalTime>
  <Words>1006</Words>
  <Application>Microsoft Office PowerPoint</Application>
  <PresentationFormat>On-screen Show (4:3)</PresentationFormat>
  <Paragraphs>101</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Trek</vt:lpstr>
      <vt:lpstr>Fastrack delivery service </vt:lpstr>
      <vt:lpstr> Introduction  </vt:lpstr>
      <vt:lpstr>Company overview  </vt:lpstr>
      <vt:lpstr>Product and services  </vt:lpstr>
      <vt:lpstr>Market research  </vt:lpstr>
      <vt:lpstr>Cont… </vt:lpstr>
      <vt:lpstr>Target market  </vt:lpstr>
      <vt:lpstr>Marketing planning  </vt:lpstr>
      <vt:lpstr>Team management and operation  </vt:lpstr>
      <vt:lpstr>Finance planning  </vt:lpstr>
      <vt:lpstr>Conclusion</vt:lpstr>
      <vt:lpstr>Reference </vt:lpstr>
      <vt:lpstr>Slide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Fast track delivery service</dc:title>
  <dc:creator>Debjani</dc:creator>
  <cp:lastModifiedBy>Debjani</cp:lastModifiedBy>
  <cp:revision>3</cp:revision>
  <dcterms:created xsi:type="dcterms:W3CDTF">2021-11-19T10:46:19Z</dcterms:created>
  <dcterms:modified xsi:type="dcterms:W3CDTF">2021-11-19T11:36:11Z</dcterms:modified>
</cp:coreProperties>
</file>