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257" r:id="rId3"/>
    <p:sldId id="260" r:id="rId4"/>
    <p:sldId id="261" r:id="rId5"/>
    <p:sldId id="262" r:id="rId6"/>
    <p:sldId id="264" r:id="rId7"/>
    <p:sldId id="263" r:id="rId8"/>
    <p:sldId id="259" r:id="rId9"/>
    <p:sldId id="279" r:id="rId10"/>
    <p:sldId id="273" r:id="rId11"/>
    <p:sldId id="275" r:id="rId12"/>
    <p:sldId id="276" r:id="rId13"/>
    <p:sldId id="312" r:id="rId14"/>
    <p:sldId id="313" r:id="rId15"/>
    <p:sldId id="308" r:id="rId16"/>
    <p:sldId id="309" r:id="rId17"/>
    <p:sldId id="314" r:id="rId18"/>
    <p:sldId id="310" r:id="rId19"/>
    <p:sldId id="316" r:id="rId20"/>
    <p:sldId id="280" r:id="rId21"/>
    <p:sldId id="306" r:id="rId22"/>
    <p:sldId id="286" r:id="rId23"/>
    <p:sldId id="285" r:id="rId24"/>
    <p:sldId id="288" r:id="rId25"/>
    <p:sldId id="304" r:id="rId26"/>
    <p:sldId id="289" r:id="rId27"/>
    <p:sldId id="303" r:id="rId28"/>
    <p:sldId id="290" r:id="rId29"/>
    <p:sldId id="291" r:id="rId30"/>
    <p:sldId id="268" r:id="rId31"/>
    <p:sldId id="296" r:id="rId32"/>
    <p:sldId id="293" r:id="rId33"/>
    <p:sldId id="294" r:id="rId34"/>
    <p:sldId id="269" r:id="rId35"/>
    <p:sldId id="298" r:id="rId36"/>
    <p:sldId id="299" r:id="rId37"/>
    <p:sldId id="300" r:id="rId38"/>
    <p:sldId id="295" r:id="rId39"/>
    <p:sldId id="297" r:id="rId40"/>
    <p:sldId id="315" r:id="rId41"/>
    <p:sldId id="272" r:id="rId42"/>
    <p:sldId id="25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2593"/>
  </p:normalViewPr>
  <p:slideViewPr>
    <p:cSldViewPr snapToGrid="0">
      <p:cViewPr varScale="1">
        <p:scale>
          <a:sx n="72" d="100"/>
          <a:sy n="72" d="100"/>
        </p:scale>
        <p:origin x="9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hyperlink" Target="https://www.skillsforcare.org.uk/Adult-Social-Care-Workforce-Data/Workforce-intelligence/documents/State-of-the-adult-social-care-sector/The-State-of-the-Adult-Social-Care-Sector-and-Workforce-2023.pdf" TargetMode="External"/><Relationship Id="rId2" Type="http://schemas.openxmlformats.org/officeDocument/2006/relationships/hyperlink" Target="https://www.skillsforcare.org.uk/Adult-Social-Care-Workforce-Data/Workforce-intelligence/publications/national-information/The-state-of-the-adult-social-care-sector-and-workforce-in-England.aspx" TargetMode="External"/><Relationship Id="rId1" Type="http://schemas.openxmlformats.org/officeDocument/2006/relationships/hyperlink" Target="https://digital.nhs.uk/data-and-information/publications/statistical/nhs-vacancies-survey"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skillsforcare.org.uk/Adult-Social-Care-Workforce-Data/Workforce-intelligence/documents/State-of-the-adult-social-care-sector/The-State-of-the-Adult-Social-Care-Sector-and-Workforce-2023.pdf" TargetMode="External"/><Relationship Id="rId2" Type="http://schemas.openxmlformats.org/officeDocument/2006/relationships/hyperlink" Target="https://www.skillsforcare.org.uk/Adult-Social-Care-Workforce-Data/Workforce-intelligence/publications/national-information/The-state-of-the-adult-social-care-sector-and-workforce-in-England.aspx" TargetMode="External"/><Relationship Id="rId1" Type="http://schemas.openxmlformats.org/officeDocument/2006/relationships/hyperlink" Target="https://digital.nhs.uk/data-and-information/publications/statistical/nhs-vacancies-survey"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6FF38A-64EE-41E0-BE65-F4B5A425570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D8AA5C9-AB07-4127-A42B-EF72ED52B221}">
      <dgm:prSet/>
      <dgm:spPr/>
      <dgm:t>
        <a:bodyPr/>
        <a:lstStyle/>
        <a:p>
          <a:r>
            <a:rPr lang="en-GB" b="0" i="0"/>
            <a:t>In September 2023, the overall NHS vacancy rate was </a:t>
          </a:r>
          <a:r>
            <a:rPr lang="en-GB" b="0" i="0" u="sng">
              <a:hlinkClick xmlns:r="http://schemas.openxmlformats.org/officeDocument/2006/relationships" r:id="rId1"/>
            </a:rPr>
            <a:t>8.4%</a:t>
          </a:r>
          <a:r>
            <a:rPr lang="en-GB" b="0" i="0"/>
            <a:t>, or 121,000 full-time equivalent (FTE) roles.</a:t>
          </a:r>
          <a:endParaRPr lang="en-US"/>
        </a:p>
      </dgm:t>
    </dgm:pt>
    <dgm:pt modelId="{641EE26D-3166-4D3C-9D57-2AC5C806D193}" type="parTrans" cxnId="{E0FA97E5-8C8E-4369-94A4-031C18E7D2A6}">
      <dgm:prSet/>
      <dgm:spPr/>
      <dgm:t>
        <a:bodyPr/>
        <a:lstStyle/>
        <a:p>
          <a:endParaRPr lang="en-US"/>
        </a:p>
      </dgm:t>
    </dgm:pt>
    <dgm:pt modelId="{C2AE45D3-1A21-48AC-BB04-87929C4A6A71}" type="sibTrans" cxnId="{E0FA97E5-8C8E-4369-94A4-031C18E7D2A6}">
      <dgm:prSet/>
      <dgm:spPr/>
      <dgm:t>
        <a:bodyPr/>
        <a:lstStyle/>
        <a:p>
          <a:endParaRPr lang="en-US"/>
        </a:p>
      </dgm:t>
    </dgm:pt>
    <dgm:pt modelId="{AACBCCDF-D042-4056-BF90-C080D4CDE90A}">
      <dgm:prSet/>
      <dgm:spPr/>
      <dgm:t>
        <a:bodyPr/>
        <a:lstStyle/>
        <a:p>
          <a:r>
            <a:rPr lang="en-GB" b="0" i="0"/>
            <a:t>In 2022/23, the overall social care vacancy rate was </a:t>
          </a:r>
          <a:r>
            <a:rPr lang="en-GB" b="0" i="0" u="sng">
              <a:hlinkClick xmlns:r="http://schemas.openxmlformats.org/officeDocument/2006/relationships" r:id="rId2"/>
            </a:rPr>
            <a:t>9.9%</a:t>
          </a:r>
          <a:r>
            <a:rPr lang="en-GB" b="0" i="0"/>
            <a:t>, or 152,000 roles. </a:t>
          </a:r>
          <a:endParaRPr lang="en-US"/>
        </a:p>
      </dgm:t>
    </dgm:pt>
    <dgm:pt modelId="{6DBBAC41-712A-4B51-9F66-459A5F6054D5}" type="parTrans" cxnId="{E2856275-F09D-4E74-8D99-91DD8A0DDF03}">
      <dgm:prSet/>
      <dgm:spPr/>
      <dgm:t>
        <a:bodyPr/>
        <a:lstStyle/>
        <a:p>
          <a:endParaRPr lang="en-US"/>
        </a:p>
      </dgm:t>
    </dgm:pt>
    <dgm:pt modelId="{26BC06A9-7EF7-4143-9FD7-31E430F75447}" type="sibTrans" cxnId="{E2856275-F09D-4E74-8D99-91DD8A0DDF03}">
      <dgm:prSet/>
      <dgm:spPr/>
      <dgm:t>
        <a:bodyPr/>
        <a:lstStyle/>
        <a:p>
          <a:endParaRPr lang="en-US"/>
        </a:p>
      </dgm:t>
    </dgm:pt>
    <dgm:pt modelId="{1D959D26-B8AE-4B2C-9F42-C74C95396F75}">
      <dgm:prSet/>
      <dgm:spPr/>
      <dgm:t>
        <a:bodyPr/>
        <a:lstStyle/>
        <a:p>
          <a:r>
            <a:rPr lang="en-GB" b="0" i="0" dirty="0"/>
            <a:t>These are both substantially higher than the overall UK vacancy rate of </a:t>
          </a:r>
          <a:r>
            <a:rPr lang="en-GB" b="0" i="0" u="sng" dirty="0">
              <a:hlinkClick xmlns:r="http://schemas.openxmlformats.org/officeDocument/2006/relationships" r:id="rId3"/>
            </a:rPr>
            <a:t>3.4%</a:t>
          </a:r>
          <a:r>
            <a:rPr lang="en-GB" b="0" i="0" dirty="0"/>
            <a:t> in 2022/23.</a:t>
          </a:r>
          <a:endParaRPr lang="en-US" dirty="0"/>
        </a:p>
      </dgm:t>
    </dgm:pt>
    <dgm:pt modelId="{1D17883A-2294-41B3-86E2-F4916433A2DF}" type="parTrans" cxnId="{740F80EE-1947-4B94-98B7-32F40413DFE2}">
      <dgm:prSet/>
      <dgm:spPr/>
      <dgm:t>
        <a:bodyPr/>
        <a:lstStyle/>
        <a:p>
          <a:endParaRPr lang="en-US"/>
        </a:p>
      </dgm:t>
    </dgm:pt>
    <dgm:pt modelId="{4EA563A5-823C-4942-931E-944B1DDF1E6F}" type="sibTrans" cxnId="{740F80EE-1947-4B94-98B7-32F40413DFE2}">
      <dgm:prSet/>
      <dgm:spPr/>
      <dgm:t>
        <a:bodyPr/>
        <a:lstStyle/>
        <a:p>
          <a:endParaRPr lang="en-US"/>
        </a:p>
      </dgm:t>
    </dgm:pt>
    <dgm:pt modelId="{1D8149DD-55DB-44EF-AAD6-7E5055826ADA}">
      <dgm:prSet/>
      <dgm:spPr/>
      <dgm:t>
        <a:bodyPr/>
        <a:lstStyle/>
        <a:p>
          <a:endParaRPr lang="en-US" dirty="0"/>
        </a:p>
      </dgm:t>
    </dgm:pt>
    <dgm:pt modelId="{51AD7A7D-FC33-4350-9E9F-1DFC27D48ACE}" type="parTrans" cxnId="{29780091-0578-4801-9B77-82054E0B2276}">
      <dgm:prSet/>
      <dgm:spPr/>
      <dgm:t>
        <a:bodyPr/>
        <a:lstStyle/>
        <a:p>
          <a:endParaRPr lang="en-US"/>
        </a:p>
      </dgm:t>
    </dgm:pt>
    <dgm:pt modelId="{C5D18FEE-C44B-4D63-AD3B-4DCBBB2D3BF3}" type="sibTrans" cxnId="{29780091-0578-4801-9B77-82054E0B2276}">
      <dgm:prSet/>
      <dgm:spPr/>
      <dgm:t>
        <a:bodyPr/>
        <a:lstStyle/>
        <a:p>
          <a:endParaRPr lang="en-US"/>
        </a:p>
      </dgm:t>
    </dgm:pt>
    <dgm:pt modelId="{E826F3AF-50FA-4354-8BFA-C4A683EE416A}" type="pres">
      <dgm:prSet presAssocID="{276FF38A-64EE-41E0-BE65-F4B5A425570D}" presName="vert0" presStyleCnt="0">
        <dgm:presLayoutVars>
          <dgm:dir/>
          <dgm:animOne val="branch"/>
          <dgm:animLvl val="lvl"/>
        </dgm:presLayoutVars>
      </dgm:prSet>
      <dgm:spPr/>
    </dgm:pt>
    <dgm:pt modelId="{3A63C0A5-2C48-4D72-BF6F-CE26DE834E6F}" type="pres">
      <dgm:prSet presAssocID="{FD8AA5C9-AB07-4127-A42B-EF72ED52B221}" presName="thickLine" presStyleLbl="alignNode1" presStyleIdx="0" presStyleCnt="4"/>
      <dgm:spPr/>
    </dgm:pt>
    <dgm:pt modelId="{88888B97-AECE-4467-955B-1AAFC5CEE912}" type="pres">
      <dgm:prSet presAssocID="{FD8AA5C9-AB07-4127-A42B-EF72ED52B221}" presName="horz1" presStyleCnt="0"/>
      <dgm:spPr/>
    </dgm:pt>
    <dgm:pt modelId="{BA398283-36C1-4EDE-B716-328841D32CAD}" type="pres">
      <dgm:prSet presAssocID="{FD8AA5C9-AB07-4127-A42B-EF72ED52B221}" presName="tx1" presStyleLbl="revTx" presStyleIdx="0" presStyleCnt="4"/>
      <dgm:spPr/>
    </dgm:pt>
    <dgm:pt modelId="{A90E8585-103C-40AB-8DAA-83CB1C04429F}" type="pres">
      <dgm:prSet presAssocID="{FD8AA5C9-AB07-4127-A42B-EF72ED52B221}" presName="vert1" presStyleCnt="0"/>
      <dgm:spPr/>
    </dgm:pt>
    <dgm:pt modelId="{F9F4E27E-88B7-4034-9937-72096BB445BA}" type="pres">
      <dgm:prSet presAssocID="{AACBCCDF-D042-4056-BF90-C080D4CDE90A}" presName="thickLine" presStyleLbl="alignNode1" presStyleIdx="1" presStyleCnt="4"/>
      <dgm:spPr/>
    </dgm:pt>
    <dgm:pt modelId="{7CE60FD7-076D-44CC-9A35-420082268D71}" type="pres">
      <dgm:prSet presAssocID="{AACBCCDF-D042-4056-BF90-C080D4CDE90A}" presName="horz1" presStyleCnt="0"/>
      <dgm:spPr/>
    </dgm:pt>
    <dgm:pt modelId="{D13018D0-9817-430C-8CD1-E6FFB33BEC29}" type="pres">
      <dgm:prSet presAssocID="{AACBCCDF-D042-4056-BF90-C080D4CDE90A}" presName="tx1" presStyleLbl="revTx" presStyleIdx="1" presStyleCnt="4"/>
      <dgm:spPr/>
    </dgm:pt>
    <dgm:pt modelId="{396A59B9-0215-4448-916E-9E99D315AE9E}" type="pres">
      <dgm:prSet presAssocID="{AACBCCDF-D042-4056-BF90-C080D4CDE90A}" presName="vert1" presStyleCnt="0"/>
      <dgm:spPr/>
    </dgm:pt>
    <dgm:pt modelId="{2E66D4B7-2E66-405E-9EDF-B9AA1360C888}" type="pres">
      <dgm:prSet presAssocID="{1D959D26-B8AE-4B2C-9F42-C74C95396F75}" presName="thickLine" presStyleLbl="alignNode1" presStyleIdx="2" presStyleCnt="4"/>
      <dgm:spPr/>
    </dgm:pt>
    <dgm:pt modelId="{96A8FAEB-0F66-485C-AAEA-D75364AF434B}" type="pres">
      <dgm:prSet presAssocID="{1D959D26-B8AE-4B2C-9F42-C74C95396F75}" presName="horz1" presStyleCnt="0"/>
      <dgm:spPr/>
    </dgm:pt>
    <dgm:pt modelId="{40B86E28-564B-4840-80E7-9E68CEB0B202}" type="pres">
      <dgm:prSet presAssocID="{1D959D26-B8AE-4B2C-9F42-C74C95396F75}" presName="tx1" presStyleLbl="revTx" presStyleIdx="2" presStyleCnt="4"/>
      <dgm:spPr/>
    </dgm:pt>
    <dgm:pt modelId="{4442F966-30C8-4596-8B4A-C8F582E4AC48}" type="pres">
      <dgm:prSet presAssocID="{1D959D26-B8AE-4B2C-9F42-C74C95396F75}" presName="vert1" presStyleCnt="0"/>
      <dgm:spPr/>
    </dgm:pt>
    <dgm:pt modelId="{48AC2B67-50B1-4EC0-8BBA-38CA5E5188F3}" type="pres">
      <dgm:prSet presAssocID="{1D8149DD-55DB-44EF-AAD6-7E5055826ADA}" presName="thickLine" presStyleLbl="alignNode1" presStyleIdx="3" presStyleCnt="4"/>
      <dgm:spPr/>
    </dgm:pt>
    <dgm:pt modelId="{BBE050BC-A9E8-431E-887D-663F16A66C73}" type="pres">
      <dgm:prSet presAssocID="{1D8149DD-55DB-44EF-AAD6-7E5055826ADA}" presName="horz1" presStyleCnt="0"/>
      <dgm:spPr/>
    </dgm:pt>
    <dgm:pt modelId="{19E9CC6F-1992-4107-A78E-47DB3F153EAA}" type="pres">
      <dgm:prSet presAssocID="{1D8149DD-55DB-44EF-AAD6-7E5055826ADA}" presName="tx1" presStyleLbl="revTx" presStyleIdx="3" presStyleCnt="4"/>
      <dgm:spPr/>
    </dgm:pt>
    <dgm:pt modelId="{4B1CCE1C-74D0-4328-AA15-874028D0B68E}" type="pres">
      <dgm:prSet presAssocID="{1D8149DD-55DB-44EF-AAD6-7E5055826ADA}" presName="vert1" presStyleCnt="0"/>
      <dgm:spPr/>
    </dgm:pt>
  </dgm:ptLst>
  <dgm:cxnLst>
    <dgm:cxn modelId="{E6D93D1F-1BCE-4C1F-818C-16E791EDB87B}" type="presOf" srcId="{AACBCCDF-D042-4056-BF90-C080D4CDE90A}" destId="{D13018D0-9817-430C-8CD1-E6FFB33BEC29}" srcOrd="0" destOrd="0" presId="urn:microsoft.com/office/officeart/2008/layout/LinedList"/>
    <dgm:cxn modelId="{E33C7A60-9E26-404F-86B8-DF600A60F2D7}" type="presOf" srcId="{276FF38A-64EE-41E0-BE65-F4B5A425570D}" destId="{E826F3AF-50FA-4354-8BFA-C4A683EE416A}" srcOrd="0" destOrd="0" presId="urn:microsoft.com/office/officeart/2008/layout/LinedList"/>
    <dgm:cxn modelId="{E2856275-F09D-4E74-8D99-91DD8A0DDF03}" srcId="{276FF38A-64EE-41E0-BE65-F4B5A425570D}" destId="{AACBCCDF-D042-4056-BF90-C080D4CDE90A}" srcOrd="1" destOrd="0" parTransId="{6DBBAC41-712A-4B51-9F66-459A5F6054D5}" sibTransId="{26BC06A9-7EF7-4143-9FD7-31E430F75447}"/>
    <dgm:cxn modelId="{37344777-B4D1-4762-882A-84CEECD82AAD}" type="presOf" srcId="{1D959D26-B8AE-4B2C-9F42-C74C95396F75}" destId="{40B86E28-564B-4840-80E7-9E68CEB0B202}" srcOrd="0" destOrd="0" presId="urn:microsoft.com/office/officeart/2008/layout/LinedList"/>
    <dgm:cxn modelId="{29780091-0578-4801-9B77-82054E0B2276}" srcId="{276FF38A-64EE-41E0-BE65-F4B5A425570D}" destId="{1D8149DD-55DB-44EF-AAD6-7E5055826ADA}" srcOrd="3" destOrd="0" parTransId="{51AD7A7D-FC33-4350-9E9F-1DFC27D48ACE}" sibTransId="{C5D18FEE-C44B-4D63-AD3B-4DCBBB2D3BF3}"/>
    <dgm:cxn modelId="{A1D7F19F-8C84-4F8E-81A2-F3E6E97AFD7E}" type="presOf" srcId="{1D8149DD-55DB-44EF-AAD6-7E5055826ADA}" destId="{19E9CC6F-1992-4107-A78E-47DB3F153EAA}" srcOrd="0" destOrd="0" presId="urn:microsoft.com/office/officeart/2008/layout/LinedList"/>
    <dgm:cxn modelId="{BEDBD5CB-C860-406B-9D84-402292A915B1}" type="presOf" srcId="{FD8AA5C9-AB07-4127-A42B-EF72ED52B221}" destId="{BA398283-36C1-4EDE-B716-328841D32CAD}" srcOrd="0" destOrd="0" presId="urn:microsoft.com/office/officeart/2008/layout/LinedList"/>
    <dgm:cxn modelId="{E0FA97E5-8C8E-4369-94A4-031C18E7D2A6}" srcId="{276FF38A-64EE-41E0-BE65-F4B5A425570D}" destId="{FD8AA5C9-AB07-4127-A42B-EF72ED52B221}" srcOrd="0" destOrd="0" parTransId="{641EE26D-3166-4D3C-9D57-2AC5C806D193}" sibTransId="{C2AE45D3-1A21-48AC-BB04-87929C4A6A71}"/>
    <dgm:cxn modelId="{740F80EE-1947-4B94-98B7-32F40413DFE2}" srcId="{276FF38A-64EE-41E0-BE65-F4B5A425570D}" destId="{1D959D26-B8AE-4B2C-9F42-C74C95396F75}" srcOrd="2" destOrd="0" parTransId="{1D17883A-2294-41B3-86E2-F4916433A2DF}" sibTransId="{4EA563A5-823C-4942-931E-944B1DDF1E6F}"/>
    <dgm:cxn modelId="{087CEB75-4480-4CA9-9C11-BA72E25D6620}" type="presParOf" srcId="{E826F3AF-50FA-4354-8BFA-C4A683EE416A}" destId="{3A63C0A5-2C48-4D72-BF6F-CE26DE834E6F}" srcOrd="0" destOrd="0" presId="urn:microsoft.com/office/officeart/2008/layout/LinedList"/>
    <dgm:cxn modelId="{20224FFA-3C0C-43A0-9A04-65B57CDCEEA7}" type="presParOf" srcId="{E826F3AF-50FA-4354-8BFA-C4A683EE416A}" destId="{88888B97-AECE-4467-955B-1AAFC5CEE912}" srcOrd="1" destOrd="0" presId="urn:microsoft.com/office/officeart/2008/layout/LinedList"/>
    <dgm:cxn modelId="{1B85BB81-8482-4AB3-A1CC-2E16071D2630}" type="presParOf" srcId="{88888B97-AECE-4467-955B-1AAFC5CEE912}" destId="{BA398283-36C1-4EDE-B716-328841D32CAD}" srcOrd="0" destOrd="0" presId="urn:microsoft.com/office/officeart/2008/layout/LinedList"/>
    <dgm:cxn modelId="{65CB8868-509C-4F2F-B0CC-A96AE905F85D}" type="presParOf" srcId="{88888B97-AECE-4467-955B-1AAFC5CEE912}" destId="{A90E8585-103C-40AB-8DAA-83CB1C04429F}" srcOrd="1" destOrd="0" presId="urn:microsoft.com/office/officeart/2008/layout/LinedList"/>
    <dgm:cxn modelId="{87CF914B-6402-405A-8AD5-94D3DC782D19}" type="presParOf" srcId="{E826F3AF-50FA-4354-8BFA-C4A683EE416A}" destId="{F9F4E27E-88B7-4034-9937-72096BB445BA}" srcOrd="2" destOrd="0" presId="urn:microsoft.com/office/officeart/2008/layout/LinedList"/>
    <dgm:cxn modelId="{7A7ADF0D-D94A-4D63-9AD7-0158D233E433}" type="presParOf" srcId="{E826F3AF-50FA-4354-8BFA-C4A683EE416A}" destId="{7CE60FD7-076D-44CC-9A35-420082268D71}" srcOrd="3" destOrd="0" presId="urn:microsoft.com/office/officeart/2008/layout/LinedList"/>
    <dgm:cxn modelId="{1E3268CD-9CFB-49E4-A215-FC76155F2986}" type="presParOf" srcId="{7CE60FD7-076D-44CC-9A35-420082268D71}" destId="{D13018D0-9817-430C-8CD1-E6FFB33BEC29}" srcOrd="0" destOrd="0" presId="urn:microsoft.com/office/officeart/2008/layout/LinedList"/>
    <dgm:cxn modelId="{C880E142-4B50-4186-920A-B5F4F48802E2}" type="presParOf" srcId="{7CE60FD7-076D-44CC-9A35-420082268D71}" destId="{396A59B9-0215-4448-916E-9E99D315AE9E}" srcOrd="1" destOrd="0" presId="urn:microsoft.com/office/officeart/2008/layout/LinedList"/>
    <dgm:cxn modelId="{11BE5140-9EFB-4D8C-AAC8-6C832D4BC987}" type="presParOf" srcId="{E826F3AF-50FA-4354-8BFA-C4A683EE416A}" destId="{2E66D4B7-2E66-405E-9EDF-B9AA1360C888}" srcOrd="4" destOrd="0" presId="urn:microsoft.com/office/officeart/2008/layout/LinedList"/>
    <dgm:cxn modelId="{1EB26E3B-3C9C-445E-A41F-91EB73AE1B3B}" type="presParOf" srcId="{E826F3AF-50FA-4354-8BFA-C4A683EE416A}" destId="{96A8FAEB-0F66-485C-AAEA-D75364AF434B}" srcOrd="5" destOrd="0" presId="urn:microsoft.com/office/officeart/2008/layout/LinedList"/>
    <dgm:cxn modelId="{1C9AD282-4699-40E7-8F21-94CB9A280320}" type="presParOf" srcId="{96A8FAEB-0F66-485C-AAEA-D75364AF434B}" destId="{40B86E28-564B-4840-80E7-9E68CEB0B202}" srcOrd="0" destOrd="0" presId="urn:microsoft.com/office/officeart/2008/layout/LinedList"/>
    <dgm:cxn modelId="{0F6D5F78-C96B-4ADC-BFD3-C99DE6D8321D}" type="presParOf" srcId="{96A8FAEB-0F66-485C-AAEA-D75364AF434B}" destId="{4442F966-30C8-4596-8B4A-C8F582E4AC48}" srcOrd="1" destOrd="0" presId="urn:microsoft.com/office/officeart/2008/layout/LinedList"/>
    <dgm:cxn modelId="{0EE1B53C-9C3C-4332-8347-CAA0BDF47401}" type="presParOf" srcId="{E826F3AF-50FA-4354-8BFA-C4A683EE416A}" destId="{48AC2B67-50B1-4EC0-8BBA-38CA5E5188F3}" srcOrd="6" destOrd="0" presId="urn:microsoft.com/office/officeart/2008/layout/LinedList"/>
    <dgm:cxn modelId="{6BEFD6B9-6B25-491A-A640-0E5B2C15BBD5}" type="presParOf" srcId="{E826F3AF-50FA-4354-8BFA-C4A683EE416A}" destId="{BBE050BC-A9E8-431E-887D-663F16A66C73}" srcOrd="7" destOrd="0" presId="urn:microsoft.com/office/officeart/2008/layout/LinedList"/>
    <dgm:cxn modelId="{EF74C792-A551-4387-9D3D-BF73EA9C112D}" type="presParOf" srcId="{BBE050BC-A9E8-431E-887D-663F16A66C73}" destId="{19E9CC6F-1992-4107-A78E-47DB3F153EAA}" srcOrd="0" destOrd="0" presId="urn:microsoft.com/office/officeart/2008/layout/LinedList"/>
    <dgm:cxn modelId="{D4BF0D3E-FDB7-4AE9-BF40-7A2850BB53C4}" type="presParOf" srcId="{BBE050BC-A9E8-431E-887D-663F16A66C73}" destId="{4B1CCE1C-74D0-4328-AA15-874028D0B6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3C0A5-2C48-4D72-BF6F-CE26DE834E6F}">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98283-36C1-4EDE-B716-328841D32CAD}">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In September 2023, the overall NHS vacancy rate was </a:t>
          </a:r>
          <a:r>
            <a:rPr lang="en-GB" sz="3000" b="0" i="0" u="sng" kern="1200">
              <a:hlinkClick xmlns:r="http://schemas.openxmlformats.org/officeDocument/2006/relationships" r:id="rId1"/>
            </a:rPr>
            <a:t>8.4%</a:t>
          </a:r>
          <a:r>
            <a:rPr lang="en-GB" sz="3000" b="0" i="0" kern="1200"/>
            <a:t>, or 121,000 full-time equivalent (FTE) roles.</a:t>
          </a:r>
          <a:endParaRPr lang="en-US" sz="3000" kern="1200"/>
        </a:p>
      </dsp:txBody>
      <dsp:txXfrm>
        <a:off x="0" y="0"/>
        <a:ext cx="10515600" cy="1087834"/>
      </dsp:txXfrm>
    </dsp:sp>
    <dsp:sp modelId="{F9F4E27E-88B7-4034-9937-72096BB445B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018D0-9817-430C-8CD1-E6FFB33BEC29}">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In 2022/23, the overall social care vacancy rate was </a:t>
          </a:r>
          <a:r>
            <a:rPr lang="en-GB" sz="3000" b="0" i="0" u="sng" kern="1200">
              <a:hlinkClick xmlns:r="http://schemas.openxmlformats.org/officeDocument/2006/relationships" r:id="rId2"/>
            </a:rPr>
            <a:t>9.9%</a:t>
          </a:r>
          <a:r>
            <a:rPr lang="en-GB" sz="3000" b="0" i="0" kern="1200"/>
            <a:t>, or 152,000 roles. </a:t>
          </a:r>
          <a:endParaRPr lang="en-US" sz="3000" kern="1200"/>
        </a:p>
      </dsp:txBody>
      <dsp:txXfrm>
        <a:off x="0" y="1087834"/>
        <a:ext cx="10515600" cy="1087834"/>
      </dsp:txXfrm>
    </dsp:sp>
    <dsp:sp modelId="{2E66D4B7-2E66-405E-9EDF-B9AA1360C888}">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B86E28-564B-4840-80E7-9E68CEB0B20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These are both substantially higher than the overall UK vacancy rate of </a:t>
          </a:r>
          <a:r>
            <a:rPr lang="en-GB" sz="3000" b="0" i="0" u="sng" kern="1200" dirty="0">
              <a:hlinkClick xmlns:r="http://schemas.openxmlformats.org/officeDocument/2006/relationships" r:id="rId3"/>
            </a:rPr>
            <a:t>3.4%</a:t>
          </a:r>
          <a:r>
            <a:rPr lang="en-GB" sz="3000" b="0" i="0" kern="1200" dirty="0"/>
            <a:t> in 2022/23.</a:t>
          </a:r>
          <a:endParaRPr lang="en-US" sz="3000" kern="1200" dirty="0"/>
        </a:p>
      </dsp:txBody>
      <dsp:txXfrm>
        <a:off x="0" y="2175669"/>
        <a:ext cx="10515600" cy="1087834"/>
      </dsp:txXfrm>
    </dsp:sp>
    <dsp:sp modelId="{48AC2B67-50B1-4EC0-8BBA-38CA5E5188F3}">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E9CC6F-1992-4107-A78E-47DB3F153EAA}">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kern="1200" dirty="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428AB-C728-1544-97FF-E5EBCA000648}" type="datetimeFigureOut">
              <a:rPr lang="en-US" smtClean="0"/>
              <a:t>9/21/2024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735ACD-DA36-E740-81C2-AD8AD8CD2425}" type="slidenum">
              <a:rPr lang="en-US" smtClean="0"/>
              <a:t>‹#›</a:t>
            </a:fld>
            <a:endParaRPr lang="en-US"/>
          </a:p>
        </p:txBody>
      </p:sp>
    </p:spTree>
    <p:extLst>
      <p:ext uri="{BB962C8B-B14F-4D97-AF65-F5344CB8AC3E}">
        <p14:creationId xmlns:p14="http://schemas.microsoft.com/office/powerpoint/2010/main" val="3590106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a:t>
            </a:fld>
            <a:endParaRPr lang="en-US"/>
          </a:p>
        </p:txBody>
      </p:sp>
    </p:spTree>
    <p:extLst>
      <p:ext uri="{BB962C8B-B14F-4D97-AF65-F5344CB8AC3E}">
        <p14:creationId xmlns:p14="http://schemas.microsoft.com/office/powerpoint/2010/main" val="1262768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Steve Forbes- </a:t>
            </a:r>
            <a:r>
              <a:rPr lang="en-GB" dirty="0"/>
              <a:t>American publishing executive and politician who is the editor-in-chief of Forbes, a business magazine.</a:t>
            </a:r>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3</a:t>
            </a:fld>
            <a:endParaRPr lang="en-US"/>
          </a:p>
        </p:txBody>
      </p:sp>
    </p:spTree>
    <p:extLst>
      <p:ext uri="{BB962C8B-B14F-4D97-AF65-F5344CB8AC3E}">
        <p14:creationId xmlns:p14="http://schemas.microsoft.com/office/powerpoint/2010/main" val="3857335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5</a:t>
            </a:fld>
            <a:endParaRPr lang="en-US"/>
          </a:p>
        </p:txBody>
      </p:sp>
    </p:spTree>
    <p:extLst>
      <p:ext uri="{BB962C8B-B14F-4D97-AF65-F5344CB8AC3E}">
        <p14:creationId xmlns:p14="http://schemas.microsoft.com/office/powerpoint/2010/main" val="1689289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6</a:t>
            </a:fld>
            <a:endParaRPr lang="en-US"/>
          </a:p>
        </p:txBody>
      </p:sp>
    </p:spTree>
    <p:extLst>
      <p:ext uri="{BB962C8B-B14F-4D97-AF65-F5344CB8AC3E}">
        <p14:creationId xmlns:p14="http://schemas.microsoft.com/office/powerpoint/2010/main" val="538286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political parties within the slide hold different political ideologies which influence the labour and economic market within the UK.</a:t>
            </a:r>
          </a:p>
          <a:p>
            <a:r>
              <a:rPr lang="en-US" dirty="0"/>
              <a:t>Conservative: Capitalism– </a:t>
            </a:r>
          </a:p>
          <a:p>
            <a:r>
              <a:rPr lang="en-US" dirty="0"/>
              <a:t>Labour: Socialism </a:t>
            </a:r>
          </a:p>
          <a:p>
            <a:r>
              <a:rPr lang="en-US" dirty="0"/>
              <a:t>Liberal democrats: Liberalism (</a:t>
            </a:r>
            <a:r>
              <a:rPr lang="en-GB" b="0" i="0" dirty="0">
                <a:solidFill>
                  <a:srgbClr val="202124"/>
                </a:solidFill>
                <a:effectLst/>
                <a:latin typeface="Google Sans"/>
              </a:rPr>
              <a:t>political and moral philosophy based on the rights of the individual, liberty, consent of the governed) </a:t>
            </a:r>
            <a:endParaRPr lang="en-US" dirty="0"/>
          </a:p>
          <a:p>
            <a:r>
              <a:rPr lang="en-US" dirty="0"/>
              <a:t>SNP: National Party </a:t>
            </a:r>
          </a:p>
          <a:p>
            <a:r>
              <a:rPr lang="en-US" dirty="0"/>
              <a:t>Plaid Cymru: National Party</a:t>
            </a:r>
          </a:p>
        </p:txBody>
      </p:sp>
      <p:sp>
        <p:nvSpPr>
          <p:cNvPr id="4" name="Slide Number Placeholder 3"/>
          <p:cNvSpPr>
            <a:spLocks noGrp="1"/>
          </p:cNvSpPr>
          <p:nvPr>
            <p:ph type="sldNum" sz="quarter" idx="5"/>
          </p:nvPr>
        </p:nvSpPr>
        <p:spPr/>
        <p:txBody>
          <a:bodyPr/>
          <a:lstStyle/>
          <a:p>
            <a:fld id="{5A735ACD-DA36-E740-81C2-AD8AD8CD2425}" type="slidenum">
              <a:rPr lang="en-US" smtClean="0"/>
              <a:t>7</a:t>
            </a:fld>
            <a:endParaRPr lang="en-US"/>
          </a:p>
        </p:txBody>
      </p:sp>
    </p:spTree>
    <p:extLst>
      <p:ext uri="{BB962C8B-B14F-4D97-AF65-F5344CB8AC3E}">
        <p14:creationId xmlns:p14="http://schemas.microsoft.com/office/powerpoint/2010/main" val="1534027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8</a:t>
            </a:fld>
            <a:endParaRPr lang="en-US"/>
          </a:p>
        </p:txBody>
      </p:sp>
    </p:spTree>
    <p:extLst>
      <p:ext uri="{BB962C8B-B14F-4D97-AF65-F5344CB8AC3E}">
        <p14:creationId xmlns:p14="http://schemas.microsoft.com/office/powerpoint/2010/main" val="2705691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Times New Roman" panose="02020603050405020304" pitchFamily="18" charset="0"/>
              </a:rPr>
              <a:t>Recruit onto courses/ attractive/ humanistic.  </a:t>
            </a:r>
          </a:p>
          <a:p>
            <a:r>
              <a:rPr lang="en-US" dirty="0"/>
              <a:t>Wales was </a:t>
            </a:r>
            <a:r>
              <a:rPr lang="en-GB" dirty="0"/>
              <a:t>the biggest beneficiary by far of EU funding for structural projects and for agriculture. Since Brexit Wales has been far worse off and figures as high as £1 billion less by 2025 have been estimated.</a:t>
            </a:r>
            <a:endParaRPr lang="en-US" dirty="0"/>
          </a:p>
        </p:txBody>
      </p:sp>
      <p:sp>
        <p:nvSpPr>
          <p:cNvPr id="4" name="Slide Number Placeholder 3"/>
          <p:cNvSpPr>
            <a:spLocks noGrp="1"/>
          </p:cNvSpPr>
          <p:nvPr>
            <p:ph type="sldNum" sz="quarter" idx="5"/>
          </p:nvPr>
        </p:nvSpPr>
        <p:spPr/>
        <p:txBody>
          <a:bodyPr/>
          <a:lstStyle/>
          <a:p>
            <a:fld id="{914CEB90-A0CF-2B4B-952F-CECC93926779}" type="slidenum">
              <a:rPr lang="en-US" smtClean="0"/>
              <a:t>9</a:t>
            </a:fld>
            <a:endParaRPr lang="en-US"/>
          </a:p>
        </p:txBody>
      </p:sp>
    </p:spTree>
    <p:extLst>
      <p:ext uri="{BB962C8B-B14F-4D97-AF65-F5344CB8AC3E}">
        <p14:creationId xmlns:p14="http://schemas.microsoft.com/office/powerpoint/2010/main" val="2073864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GDP measures the value of goods and services produced in the UK. It estimates the size of and growth in the economy.</a:t>
            </a:r>
          </a:p>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10</a:t>
            </a:fld>
            <a:endParaRPr lang="en-US"/>
          </a:p>
        </p:txBody>
      </p:sp>
    </p:spTree>
    <p:extLst>
      <p:ext uri="{BB962C8B-B14F-4D97-AF65-F5344CB8AC3E}">
        <p14:creationId xmlns:p14="http://schemas.microsoft.com/office/powerpoint/2010/main" val="852348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11</a:t>
            </a:fld>
            <a:endParaRPr lang="en-US"/>
          </a:p>
        </p:txBody>
      </p:sp>
    </p:spTree>
    <p:extLst>
      <p:ext uri="{BB962C8B-B14F-4D97-AF65-F5344CB8AC3E}">
        <p14:creationId xmlns:p14="http://schemas.microsoft.com/office/powerpoint/2010/main" val="53780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12</a:t>
            </a:fld>
            <a:endParaRPr lang="en-US"/>
          </a:p>
        </p:txBody>
      </p:sp>
    </p:spTree>
    <p:extLst>
      <p:ext uri="{BB962C8B-B14F-4D97-AF65-F5344CB8AC3E}">
        <p14:creationId xmlns:p14="http://schemas.microsoft.com/office/powerpoint/2010/main" val="1825857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14</a:t>
            </a:fld>
            <a:endParaRPr lang="en-US"/>
          </a:p>
        </p:txBody>
      </p:sp>
    </p:spTree>
    <p:extLst>
      <p:ext uri="{BB962C8B-B14F-4D97-AF65-F5344CB8AC3E}">
        <p14:creationId xmlns:p14="http://schemas.microsoft.com/office/powerpoint/2010/main" val="2948693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15</a:t>
            </a:fld>
            <a:endParaRPr lang="en-US"/>
          </a:p>
        </p:txBody>
      </p:sp>
    </p:spTree>
    <p:extLst>
      <p:ext uri="{BB962C8B-B14F-4D97-AF65-F5344CB8AC3E}">
        <p14:creationId xmlns:p14="http://schemas.microsoft.com/office/powerpoint/2010/main" val="3064391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16</a:t>
            </a:fld>
            <a:endParaRPr lang="en-US"/>
          </a:p>
        </p:txBody>
      </p:sp>
    </p:spTree>
    <p:extLst>
      <p:ext uri="{BB962C8B-B14F-4D97-AF65-F5344CB8AC3E}">
        <p14:creationId xmlns:p14="http://schemas.microsoft.com/office/powerpoint/2010/main" val="134328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17</a:t>
            </a:fld>
            <a:endParaRPr lang="en-US"/>
          </a:p>
        </p:txBody>
      </p:sp>
    </p:spTree>
    <p:extLst>
      <p:ext uri="{BB962C8B-B14F-4D97-AF65-F5344CB8AC3E}">
        <p14:creationId xmlns:p14="http://schemas.microsoft.com/office/powerpoint/2010/main" val="21039109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18</a:t>
            </a:fld>
            <a:endParaRPr lang="en-US"/>
          </a:p>
        </p:txBody>
      </p:sp>
    </p:spTree>
    <p:extLst>
      <p:ext uri="{BB962C8B-B14F-4D97-AF65-F5344CB8AC3E}">
        <p14:creationId xmlns:p14="http://schemas.microsoft.com/office/powerpoint/2010/main" val="1625672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19</a:t>
            </a:fld>
            <a:endParaRPr lang="en-US"/>
          </a:p>
        </p:txBody>
      </p:sp>
    </p:spTree>
    <p:extLst>
      <p:ext uri="{BB962C8B-B14F-4D97-AF65-F5344CB8AC3E}">
        <p14:creationId xmlns:p14="http://schemas.microsoft.com/office/powerpoint/2010/main" val="2084312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23</a:t>
            </a:fld>
            <a:endParaRPr lang="en-US"/>
          </a:p>
        </p:txBody>
      </p:sp>
    </p:spTree>
    <p:extLst>
      <p:ext uri="{BB962C8B-B14F-4D97-AF65-F5344CB8AC3E}">
        <p14:creationId xmlns:p14="http://schemas.microsoft.com/office/powerpoint/2010/main" val="2863097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24</a:t>
            </a:fld>
            <a:endParaRPr lang="en-US"/>
          </a:p>
        </p:txBody>
      </p:sp>
    </p:spTree>
    <p:extLst>
      <p:ext uri="{BB962C8B-B14F-4D97-AF65-F5344CB8AC3E}">
        <p14:creationId xmlns:p14="http://schemas.microsoft.com/office/powerpoint/2010/main" val="241329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27</a:t>
            </a:fld>
            <a:endParaRPr lang="en-US"/>
          </a:p>
        </p:txBody>
      </p:sp>
    </p:spTree>
    <p:extLst>
      <p:ext uri="{BB962C8B-B14F-4D97-AF65-F5344CB8AC3E}">
        <p14:creationId xmlns:p14="http://schemas.microsoft.com/office/powerpoint/2010/main" val="13972719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28</a:t>
            </a:fld>
            <a:endParaRPr lang="en-US"/>
          </a:p>
        </p:txBody>
      </p:sp>
    </p:spTree>
    <p:extLst>
      <p:ext uri="{BB962C8B-B14F-4D97-AF65-F5344CB8AC3E}">
        <p14:creationId xmlns:p14="http://schemas.microsoft.com/office/powerpoint/2010/main" val="34789355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29</a:t>
            </a:fld>
            <a:endParaRPr lang="en-US"/>
          </a:p>
        </p:txBody>
      </p:sp>
    </p:spTree>
    <p:extLst>
      <p:ext uri="{BB962C8B-B14F-4D97-AF65-F5344CB8AC3E}">
        <p14:creationId xmlns:p14="http://schemas.microsoft.com/office/powerpoint/2010/main" val="3744767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30</a:t>
            </a:fld>
            <a:endParaRPr lang="en-US"/>
          </a:p>
        </p:txBody>
      </p:sp>
    </p:spTree>
    <p:extLst>
      <p:ext uri="{BB962C8B-B14F-4D97-AF65-F5344CB8AC3E}">
        <p14:creationId xmlns:p14="http://schemas.microsoft.com/office/powerpoint/2010/main" val="27977693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32</a:t>
            </a:fld>
            <a:endParaRPr lang="en-US"/>
          </a:p>
        </p:txBody>
      </p:sp>
    </p:spTree>
    <p:extLst>
      <p:ext uri="{BB962C8B-B14F-4D97-AF65-F5344CB8AC3E}">
        <p14:creationId xmlns:p14="http://schemas.microsoft.com/office/powerpoint/2010/main" val="7806150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33</a:t>
            </a:fld>
            <a:endParaRPr lang="en-US"/>
          </a:p>
        </p:txBody>
      </p:sp>
    </p:spTree>
    <p:extLst>
      <p:ext uri="{BB962C8B-B14F-4D97-AF65-F5344CB8AC3E}">
        <p14:creationId xmlns:p14="http://schemas.microsoft.com/office/powerpoint/2010/main" val="3866389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34</a:t>
            </a:fld>
            <a:endParaRPr lang="en-US"/>
          </a:p>
        </p:txBody>
      </p:sp>
    </p:spTree>
    <p:extLst>
      <p:ext uri="{BB962C8B-B14F-4D97-AF65-F5344CB8AC3E}">
        <p14:creationId xmlns:p14="http://schemas.microsoft.com/office/powerpoint/2010/main" val="9418341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 </a:t>
            </a:r>
            <a:r>
              <a:rPr lang="en-GB" b="1" i="0" dirty="0">
                <a:solidFill>
                  <a:srgbClr val="2D2D2D"/>
                </a:solidFill>
                <a:effectLst/>
                <a:latin typeface="Noto Sans" panose="020B0502040504020204" pitchFamily="34" charset="0"/>
              </a:rPr>
              <a:t>1-2-1 interview: </a:t>
            </a:r>
            <a:r>
              <a:rPr lang="en-GB" b="0" i="0" dirty="0">
                <a:solidFill>
                  <a:srgbClr val="2D2D2D"/>
                </a:solidFill>
                <a:effectLst/>
                <a:latin typeface="Noto Sans" panose="020B0502040504020204" pitchFamily="34" charset="0"/>
              </a:rPr>
              <a:t>one-on-one interview is the traditional kind where you meet with a hiring manager or human resources professional to answer questions. </a:t>
            </a:r>
          </a:p>
          <a:p>
            <a:endParaRPr lang="en-US" b="0" i="0" dirty="0">
              <a:solidFill>
                <a:srgbClr val="2D2D2D"/>
              </a:solidFill>
              <a:effectLst/>
              <a:latin typeface="Noto Sans" panose="020B0502040504020204" pitchFamily="34" charset="0"/>
            </a:endParaRPr>
          </a:p>
          <a:p>
            <a:r>
              <a:rPr lang="en-US" b="1" i="0" dirty="0">
                <a:solidFill>
                  <a:srgbClr val="2D2D2D"/>
                </a:solidFill>
                <a:effectLst/>
                <a:latin typeface="Noto Sans" panose="020B0502040504020204" pitchFamily="34" charset="0"/>
              </a:rPr>
              <a:t> Group</a:t>
            </a:r>
            <a:r>
              <a:rPr lang="en-US" b="0" i="0" dirty="0">
                <a:solidFill>
                  <a:srgbClr val="2D2D2D"/>
                </a:solidFill>
                <a:effectLst/>
                <a:latin typeface="Noto Sans" panose="020B0502040504020204" pitchFamily="34" charset="0"/>
              </a:rPr>
              <a:t>: </a:t>
            </a:r>
            <a:r>
              <a:rPr lang="en-GB" b="0" i="0" dirty="0">
                <a:solidFill>
                  <a:srgbClr val="2D2D2D"/>
                </a:solidFill>
                <a:effectLst/>
                <a:latin typeface="Noto Sans" panose="020B0502040504020204" pitchFamily="34" charset="0"/>
              </a:rPr>
              <a:t>Where you interview with other people for the same or similar roles. Typically, companies might provide a brief presentation about their business first and then interview each person. They might ask you questions in the same room, so this can be an opportunity to show why you're the best candidate. Hiring managers often hope to see how you interact with others in the group to learn about your Interpersonal Skills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Panel</a:t>
            </a:r>
            <a:r>
              <a:rPr lang="en-GB" b="0" i="0" dirty="0">
                <a:solidFill>
                  <a:srgbClr val="2D2D2D"/>
                </a:solidFill>
                <a:effectLst/>
                <a:latin typeface="Noto Sans" panose="020B0502040504020204" pitchFamily="34" charset="0"/>
              </a:rPr>
              <a:t>: Several people ask you questions. These are often people from different perspectives within an organization, like human resources, your potential manager and sometimes employees on the team</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Distance</a:t>
            </a:r>
            <a:r>
              <a:rPr lang="en-GB" b="0" i="0" dirty="0">
                <a:solidFill>
                  <a:srgbClr val="2D2D2D"/>
                </a:solidFill>
                <a:effectLst/>
                <a:latin typeface="Noto Sans" panose="020B0502040504020204" pitchFamily="34" charset="0"/>
              </a:rPr>
              <a:t>: Conducted remotely and can be used as a pre-screen method for a traditional interview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Behavioural</a:t>
            </a:r>
            <a:r>
              <a:rPr lang="en-GB" b="0" i="0" dirty="0">
                <a:solidFill>
                  <a:srgbClr val="2D2D2D"/>
                </a:solidFill>
                <a:effectLst/>
                <a:latin typeface="Noto Sans" panose="020B0502040504020204" pitchFamily="34" charset="0"/>
              </a:rPr>
              <a:t>: A hiring manager might ask you to describe specific situations in your previous role, including what actions you took and what the results were. These types of interviewers can also ask you about hypothetical situations and how you would handle them.</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Working</a:t>
            </a:r>
            <a:r>
              <a:rPr lang="en-GB" b="0" i="0" dirty="0">
                <a:solidFill>
                  <a:srgbClr val="2D2D2D"/>
                </a:solidFill>
                <a:effectLst/>
                <a:latin typeface="Noto Sans" panose="020B0502040504020204" pitchFamily="34" charset="0"/>
              </a:rPr>
              <a:t>: A working interview is where you physically perform the duties of a job for the interviewer to evaluate you.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Informal: </a:t>
            </a:r>
            <a:r>
              <a:rPr lang="en-GB" b="0" i="0" dirty="0">
                <a:solidFill>
                  <a:srgbClr val="2D2D2D"/>
                </a:solidFill>
                <a:effectLst/>
                <a:latin typeface="Noto Sans" panose="020B0502040504020204" pitchFamily="34" charset="0"/>
              </a:rPr>
              <a:t>Interviews are ones where you meet with the hiring manager and have an informal discussion. This can be common for internal positions, where a manager might take you out to lunch to discuss your expectations and experience while sharing details about the role.</a:t>
            </a:r>
          </a:p>
          <a:p>
            <a:endParaRPr lang="en-GB" b="0" i="0" dirty="0">
              <a:solidFill>
                <a:srgbClr val="2D2D2D"/>
              </a:solidFill>
              <a:effectLst/>
              <a:latin typeface="Noto Sans" panose="020B0502040504020204" pitchFamily="34" charset="0"/>
            </a:endParaRPr>
          </a:p>
          <a:p>
            <a:endParaRPr lang="en-GB" b="0" i="0" dirty="0">
              <a:solidFill>
                <a:srgbClr val="2D2D2D"/>
              </a:solidFill>
              <a:effectLst/>
              <a:latin typeface="Noto Sans" panose="020B0502040504020204" pitchFamily="34" charset="0"/>
            </a:endParaRPr>
          </a:p>
        </p:txBody>
      </p:sp>
      <p:sp>
        <p:nvSpPr>
          <p:cNvPr id="4" name="Slide Number Placeholder 3"/>
          <p:cNvSpPr>
            <a:spLocks noGrp="1"/>
          </p:cNvSpPr>
          <p:nvPr>
            <p:ph type="sldNum" sz="quarter" idx="5"/>
          </p:nvPr>
        </p:nvSpPr>
        <p:spPr/>
        <p:txBody>
          <a:bodyPr/>
          <a:lstStyle/>
          <a:p>
            <a:fld id="{5A735ACD-DA36-E740-81C2-AD8AD8CD2425}" type="slidenum">
              <a:rPr lang="en-US" smtClean="0"/>
              <a:t>35</a:t>
            </a:fld>
            <a:endParaRPr lang="en-US"/>
          </a:p>
        </p:txBody>
      </p:sp>
    </p:spTree>
    <p:extLst>
      <p:ext uri="{BB962C8B-B14F-4D97-AF65-F5344CB8AC3E}">
        <p14:creationId xmlns:p14="http://schemas.microsoft.com/office/powerpoint/2010/main" val="2663765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36</a:t>
            </a:fld>
            <a:endParaRPr lang="en-US"/>
          </a:p>
        </p:txBody>
      </p:sp>
    </p:spTree>
    <p:extLst>
      <p:ext uri="{BB962C8B-B14F-4D97-AF65-F5344CB8AC3E}">
        <p14:creationId xmlns:p14="http://schemas.microsoft.com/office/powerpoint/2010/main" val="7865858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method can be applied in a variety of formats: </a:t>
            </a:r>
          </a:p>
          <a:p>
            <a:r>
              <a:rPr lang="en-US" dirty="0"/>
              <a:t>Application forms</a:t>
            </a:r>
          </a:p>
          <a:p>
            <a:r>
              <a:rPr lang="en-US" dirty="0"/>
              <a:t>CV</a:t>
            </a:r>
          </a:p>
          <a:p>
            <a:r>
              <a:rPr lang="en-US" dirty="0"/>
              <a:t>Interview </a:t>
            </a:r>
          </a:p>
          <a:p>
            <a:r>
              <a:rPr lang="en-US" dirty="0"/>
              <a:t>Cover Letter</a:t>
            </a:r>
          </a:p>
        </p:txBody>
      </p:sp>
      <p:sp>
        <p:nvSpPr>
          <p:cNvPr id="4" name="Slide Number Placeholder 3"/>
          <p:cNvSpPr>
            <a:spLocks noGrp="1"/>
          </p:cNvSpPr>
          <p:nvPr>
            <p:ph type="sldNum" sz="quarter" idx="5"/>
          </p:nvPr>
        </p:nvSpPr>
        <p:spPr/>
        <p:txBody>
          <a:bodyPr/>
          <a:lstStyle/>
          <a:p>
            <a:fld id="{5A735ACD-DA36-E740-81C2-AD8AD8CD2425}" type="slidenum">
              <a:rPr lang="en-US" smtClean="0"/>
              <a:t>38</a:t>
            </a:fld>
            <a:endParaRPr lang="en-US"/>
          </a:p>
        </p:txBody>
      </p:sp>
    </p:spTree>
    <p:extLst>
      <p:ext uri="{BB962C8B-B14F-4D97-AF65-F5344CB8AC3E}">
        <p14:creationId xmlns:p14="http://schemas.microsoft.com/office/powerpoint/2010/main" val="2826271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40</a:t>
            </a:fld>
            <a:endParaRPr lang="en-US"/>
          </a:p>
        </p:txBody>
      </p:sp>
    </p:spTree>
    <p:extLst>
      <p:ext uri="{BB962C8B-B14F-4D97-AF65-F5344CB8AC3E}">
        <p14:creationId xmlns:p14="http://schemas.microsoft.com/office/powerpoint/2010/main" val="31614408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41</a:t>
            </a:fld>
            <a:endParaRPr lang="en-US"/>
          </a:p>
        </p:txBody>
      </p:sp>
    </p:spTree>
    <p:extLst>
      <p:ext uri="{BB962C8B-B14F-4D97-AF65-F5344CB8AC3E}">
        <p14:creationId xmlns:p14="http://schemas.microsoft.com/office/powerpoint/2010/main" val="35469031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42</a:t>
            </a:fld>
            <a:endParaRPr lang="en-US"/>
          </a:p>
        </p:txBody>
      </p:sp>
    </p:spTree>
    <p:extLst>
      <p:ext uri="{BB962C8B-B14F-4D97-AF65-F5344CB8AC3E}">
        <p14:creationId xmlns:p14="http://schemas.microsoft.com/office/powerpoint/2010/main" val="3423684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4C43-D198-C66D-2307-72AB520DA7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BC63E51-1577-5F0A-50EB-0ABBC5D50D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800879-D5A6-6FC4-03D2-25F0FD5C5FF0}"/>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09D2A5FB-B2F3-4767-E73C-2FFD3DA9F3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93645-808C-1629-7953-AB703FA296DA}"/>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398038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08585-2829-0BF8-57BE-F1E734D355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64168A-8AE7-0255-5B2A-4E1D7EF31B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A0CA47-9643-3C0D-F4A9-09A4119CDF9D}"/>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3FF12D98-A0A3-D93C-2A5E-943DDC2D8C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D0DA53-5EFC-B517-F9E4-6652E063F281}"/>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94152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2FC2E-C206-9C2F-3AE9-0D34FD6673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31679D6-A00B-8438-5E81-37AEF96E47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EFD5624-430C-8E50-FB54-5F0A349AD8B7}"/>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09622458-7C96-E097-0A54-CFB4892ED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ADA447-980C-8375-2641-400E85292EF1}"/>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87639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74E6-83D4-19F1-DE09-0447C061F8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DD3B94-2A24-0258-15B7-39D09906127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4572F01-42FE-85A7-BA17-4D6924469F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A5FC4CD-47F4-8962-7F39-615B843F89D4}"/>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6" name="Footer Placeholder 5">
            <a:extLst>
              <a:ext uri="{FF2B5EF4-FFF2-40B4-BE49-F238E27FC236}">
                <a16:creationId xmlns:a16="http://schemas.microsoft.com/office/drawing/2014/main" id="{45D6C4B5-0660-DCDA-7C36-48CC12420E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CD47B1-9D05-F02D-B24F-F30CF5BB8D3F}"/>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50678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9AEF-E74A-CBDF-1E8F-387629E390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8A6B5B-FE3C-422D-1C3C-ABAFA1CBD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E7CACD-AFDF-7557-0167-BA42F409AC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595AFA2-52B3-289F-1FD1-16E6DB6E2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5091EF-FEF5-A8DF-7F63-3434C92DFA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8ED195-1E02-4EA5-BDFE-E708375785A6}"/>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8" name="Footer Placeholder 7">
            <a:extLst>
              <a:ext uri="{FF2B5EF4-FFF2-40B4-BE49-F238E27FC236}">
                <a16:creationId xmlns:a16="http://schemas.microsoft.com/office/drawing/2014/main" id="{DD27704F-3A34-1944-94C3-95D90DDAB1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244329-9EEB-C937-6F62-B1819A24806E}"/>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237790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7C8B-0EF0-092A-4311-5726196D525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4F58C92-A038-622E-253D-328EBED98370}"/>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4" name="Footer Placeholder 3">
            <a:extLst>
              <a:ext uri="{FF2B5EF4-FFF2-40B4-BE49-F238E27FC236}">
                <a16:creationId xmlns:a16="http://schemas.microsoft.com/office/drawing/2014/main" id="{DE60E37A-01F3-9AEA-4B50-0A058431BF1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3E8E2FF-959A-7BFB-AACA-03322A9BB8B0}"/>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1342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3B6B0D-DD6F-6466-B7E3-22C9E1041EBE}"/>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3" name="Footer Placeholder 2">
            <a:extLst>
              <a:ext uri="{FF2B5EF4-FFF2-40B4-BE49-F238E27FC236}">
                <a16:creationId xmlns:a16="http://schemas.microsoft.com/office/drawing/2014/main" id="{33BCC3BD-53AA-AC94-4D99-FBC67208DA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21850B-73CE-E357-A75C-F68B66C88A4E}"/>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532192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2604-CD47-D86C-8DAE-A18048E8B8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3EFF4C-B5D4-C48F-F522-B77CA234D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BEB068C-6B4C-FF62-1830-5AB38B613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0375BB-1492-7E6D-ADB8-875727F7D4D2}"/>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6" name="Footer Placeholder 5">
            <a:extLst>
              <a:ext uri="{FF2B5EF4-FFF2-40B4-BE49-F238E27FC236}">
                <a16:creationId xmlns:a16="http://schemas.microsoft.com/office/drawing/2014/main" id="{DFA86025-8C9B-8250-5894-5E61AB9EFD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E02435-681F-016C-09BB-ED5D12F9B9CD}"/>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866602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643D1-28DE-3A88-B56A-4058D8778D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2706AF-0E5D-5B05-5889-6531F0A597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3E104B-A88C-244C-F832-5A3F52B2DB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DFB639-A386-8304-378D-14A9EB14F3E2}"/>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6" name="Footer Placeholder 5">
            <a:extLst>
              <a:ext uri="{FF2B5EF4-FFF2-40B4-BE49-F238E27FC236}">
                <a16:creationId xmlns:a16="http://schemas.microsoft.com/office/drawing/2014/main" id="{628110D0-8F33-2A5B-B59F-3B40478C8B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6F92F-E07A-DB9C-90DB-F18FE35E942B}"/>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99297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2F34-9F56-CCF8-CE7D-F6F7434B7F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EC1347-BEB7-5E6A-DE01-B7CEDE5C69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F47976-FC09-2918-B37E-D0BF7A416829}"/>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C69A3D6D-D67A-066A-2F50-42408EB80A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A2BF86-5E26-84E2-980E-A5F644469E7D}"/>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073955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23C45B-2DAE-138F-C80A-76ED835052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6F3A07-1BAF-25A0-E7C5-D3B8538762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644A59-FE73-35C3-0317-AC0E989ED724}"/>
              </a:ext>
            </a:extLst>
          </p:cNvPr>
          <p:cNvSpPr>
            <a:spLocks noGrp="1"/>
          </p:cNvSpPr>
          <p:nvPr>
            <p:ph type="dt" sz="half" idx="10"/>
          </p:nvPr>
        </p:nvSpPr>
        <p:spPr/>
        <p:txBody>
          <a:body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EF335F25-05F5-2505-D20D-9CFE0D380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4B053A-52AA-D408-7338-A251EF529D2A}"/>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3678967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033D3D-4666-0650-EEA8-1544349755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B78DFA-30FD-4545-0DD6-F4DA03608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0E9C8C-8CF8-4D54-CD9F-D4A44E15B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3A9E8D-09D5-7F4B-8387-FE2C3D22F817}" type="datetimeFigureOut">
              <a:rPr lang="en-US" smtClean="0"/>
              <a:t>9/21/2024</a:t>
            </a:fld>
            <a:endParaRPr lang="en-US"/>
          </a:p>
        </p:txBody>
      </p:sp>
      <p:sp>
        <p:nvSpPr>
          <p:cNvPr id="5" name="Footer Placeholder 4">
            <a:extLst>
              <a:ext uri="{FF2B5EF4-FFF2-40B4-BE49-F238E27FC236}">
                <a16:creationId xmlns:a16="http://schemas.microsoft.com/office/drawing/2014/main" id="{6087507D-7767-1460-5267-4F0B308032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7E455B6-EE45-2C50-8FF0-D00C176F15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B0E06-C307-7343-B6B3-4E96013A34A4}" type="slidenum">
              <a:rPr lang="en-US" smtClean="0"/>
              <a:t>‹#›</a:t>
            </a:fld>
            <a:endParaRPr lang="en-US"/>
          </a:p>
        </p:txBody>
      </p:sp>
    </p:spTree>
    <p:extLst>
      <p:ext uri="{BB962C8B-B14F-4D97-AF65-F5344CB8AC3E}">
        <p14:creationId xmlns:p14="http://schemas.microsoft.com/office/powerpoint/2010/main" val="2037038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penclipart.org/detail/108907/contents-by-anonymou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ww.facebook.com/conservatives/"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hyperlink" Target="https://www.techtarget.com/whatis/definition/social-networking"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qG4NF-2tt4c?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DSY3BfECMv8?feature=oembed" TargetMode="External"/><Relationship Id="rId4" Type="http://schemas.openxmlformats.org/officeDocument/2006/relationships/image" Target="../media/image35.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zd4ALKv8Das?feature=oembed" TargetMode="External"/><Relationship Id="rId4" Type="http://schemas.openxmlformats.org/officeDocument/2006/relationships/image" Target="../media/image34.jpeg"/></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uk/search?q=suitability&amp;si=ACFMAn-3JZRSzQzizXTr4ubOpZcLIDRBmuHwY2TJ2EdbmeuJpBb4CJ5oXMuouQhRx6PlkEpr4h0pCRnZ3AWzeKghMHeOGBBTd9h3Rfza0ByrX5mOsyziy6s%3D&amp;expnd=1"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EAqAgM_tfmU?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socialcare.wales/cms-assets/documents/Social-care-workforce-report-2022.pdf" TargetMode="External"/><Relationship Id="rId3" Type="http://schemas.openxmlformats.org/officeDocument/2006/relationships/hyperlink" Target="https://www.birmingham.gov.uk/downloads/file/28263/unemployment_update_-_may_2024" TargetMode="External"/><Relationship Id="rId7" Type="http://schemas.openxmlformats.org/officeDocument/2006/relationships/hyperlink" Target="https://www.skillsforcare.org.uk/Adult-Social-Care-Workforce-Data/Workforce-intelligence/publications/national-information/The-state-of-the-adult-social-care-sector-and-workforce-in-England.aspx"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www.prospects.ac.uk/careers-advice/applying-for-jobs/what-skills-do-employers-want" TargetMode="External"/><Relationship Id="rId11" Type="http://schemas.openxmlformats.org/officeDocument/2006/relationships/hyperlink" Target="https://www.gov.wales/labour-market-statistics-annual-population-survey-2022-html" TargetMode="External"/><Relationship Id="rId5" Type="http://schemas.openxmlformats.org/officeDocument/2006/relationships/hyperlink" Target="https://commonslibrary.parliament.uk/research-briefings/sn02784/" TargetMode="External"/><Relationship Id="rId10" Type="http://schemas.openxmlformats.org/officeDocument/2006/relationships/hyperlink" Target="https://www.gov.wales/welsh-economy-numbers-interactive-dashboard" TargetMode="External"/><Relationship Id="rId4" Type="http://schemas.openxmlformats.org/officeDocument/2006/relationships/hyperlink" Target="https://www.finder.com/uk/banking/disposable-income-around-the-uk" TargetMode="External"/><Relationship Id="rId9" Type="http://schemas.openxmlformats.org/officeDocument/2006/relationships/hyperlink" Target="https://www.kingsfund.org.uk/insight-and-analysis/data-and-charts/staff-short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HD wallpaper: Five People Raising Hands, accomplishment, achievement, adult  | Wallpaper Flare">
            <a:extLst>
              <a:ext uri="{FF2B5EF4-FFF2-40B4-BE49-F238E27FC236}">
                <a16:creationId xmlns:a16="http://schemas.microsoft.com/office/drawing/2014/main" id="{AC15C69D-14E4-6101-3657-70D046B65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937" r="9091" b="1454"/>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5369" name="Rectangle 1536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C62F7C-EC70-719A-0714-ECC8C138B7B2}"/>
              </a:ext>
            </a:extLst>
          </p:cNvPr>
          <p:cNvSpPr>
            <a:spLocks noGrp="1"/>
          </p:cNvSpPr>
          <p:nvPr>
            <p:ph type="ctrTitle"/>
          </p:nvPr>
        </p:nvSpPr>
        <p:spPr>
          <a:xfrm>
            <a:off x="404553" y="3091928"/>
            <a:ext cx="9078562" cy="2387600"/>
          </a:xfrm>
        </p:spPr>
        <p:txBody>
          <a:bodyPr>
            <a:normAutofit/>
          </a:bodyPr>
          <a:lstStyle/>
          <a:p>
            <a:pPr algn="l"/>
            <a:r>
              <a:rPr lang="en-GB" sz="6600" b="1" i="0" dirty="0">
                <a:solidFill>
                  <a:schemeClr val="bg1"/>
                </a:solidFill>
                <a:effectLst/>
                <a:latin typeface="Söhne"/>
              </a:rPr>
              <a:t>Search Techniques for Employment </a:t>
            </a:r>
            <a:endParaRPr lang="en-US" sz="6600" b="1" dirty="0">
              <a:solidFill>
                <a:schemeClr val="bg1"/>
              </a:solidFill>
            </a:endParaRPr>
          </a:p>
        </p:txBody>
      </p:sp>
      <p:sp>
        <p:nvSpPr>
          <p:cNvPr id="15371" name="Rectangle: Rounded Corners 1537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536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D7BF-9CF6-C573-8F0C-0EE2C6C61201}"/>
              </a:ext>
            </a:extLst>
          </p:cNvPr>
          <p:cNvSpPr>
            <a:spLocks noGrp="1"/>
          </p:cNvSpPr>
          <p:nvPr>
            <p:ph type="title"/>
          </p:nvPr>
        </p:nvSpPr>
        <p:spPr>
          <a:xfrm>
            <a:off x="762000" y="996047"/>
            <a:ext cx="4085665" cy="816417"/>
          </a:xfrm>
        </p:spPr>
        <p:txBody>
          <a:bodyPr anchor="t">
            <a:normAutofit/>
          </a:bodyPr>
          <a:lstStyle/>
          <a:p>
            <a:pPr algn="ctr"/>
            <a:r>
              <a:rPr lang="en-US" sz="3200" b="1" dirty="0">
                <a:latin typeface="+mn-lt"/>
              </a:rPr>
              <a:t>Contents </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67CB4E-C2A9-332F-DB6C-CCBFCA868D00}"/>
              </a:ext>
            </a:extLst>
          </p:cNvPr>
          <p:cNvSpPr>
            <a:spLocks noGrp="1"/>
          </p:cNvSpPr>
          <p:nvPr>
            <p:ph idx="1"/>
          </p:nvPr>
        </p:nvSpPr>
        <p:spPr>
          <a:xfrm>
            <a:off x="474835" y="1672614"/>
            <a:ext cx="5176157" cy="5045536"/>
          </a:xfrm>
        </p:spPr>
        <p:txBody>
          <a:bodyPr>
            <a:normAutofit lnSpcReduction="10000"/>
          </a:bodyPr>
          <a:lstStyle/>
          <a:p>
            <a:pPr>
              <a:lnSpc>
                <a:spcPct val="150000"/>
              </a:lnSpc>
            </a:pPr>
            <a:r>
              <a:rPr lang="en-US" sz="1800" dirty="0"/>
              <a:t>Economic Ideology </a:t>
            </a:r>
          </a:p>
          <a:p>
            <a:pPr>
              <a:lnSpc>
                <a:spcPct val="150000"/>
              </a:lnSpc>
            </a:pPr>
            <a:r>
              <a:rPr lang="en-US" sz="1800" dirty="0"/>
              <a:t>Political Ideology </a:t>
            </a:r>
          </a:p>
          <a:p>
            <a:pPr>
              <a:lnSpc>
                <a:spcPct val="150000"/>
              </a:lnSpc>
            </a:pPr>
            <a:r>
              <a:rPr lang="en-US" sz="1800" dirty="0"/>
              <a:t>Economic Landscape (UK and Wales) </a:t>
            </a:r>
          </a:p>
          <a:p>
            <a:pPr>
              <a:lnSpc>
                <a:spcPct val="150000"/>
              </a:lnSpc>
            </a:pPr>
            <a:r>
              <a:rPr lang="en-US" sz="1800" dirty="0"/>
              <a:t>Health and Social Care employment landscape (Wales) </a:t>
            </a:r>
          </a:p>
          <a:p>
            <a:pPr>
              <a:lnSpc>
                <a:spcPct val="150000"/>
              </a:lnSpc>
            </a:pPr>
            <a:r>
              <a:rPr lang="en-US" sz="1800" dirty="0"/>
              <a:t>Skills for employment</a:t>
            </a:r>
          </a:p>
          <a:p>
            <a:pPr>
              <a:lnSpc>
                <a:spcPct val="150000"/>
              </a:lnSpc>
            </a:pPr>
            <a:r>
              <a:rPr lang="en-US" sz="1800" dirty="0"/>
              <a:t>Skill evaluation</a:t>
            </a:r>
          </a:p>
          <a:p>
            <a:pPr>
              <a:lnSpc>
                <a:spcPct val="150000"/>
              </a:lnSpc>
            </a:pPr>
            <a:r>
              <a:rPr lang="en-US" sz="1800" dirty="0"/>
              <a:t>Job searches </a:t>
            </a:r>
          </a:p>
          <a:p>
            <a:pPr>
              <a:lnSpc>
                <a:spcPct val="150000"/>
              </a:lnSpc>
            </a:pPr>
            <a:r>
              <a:rPr lang="en-US" sz="1800" dirty="0"/>
              <a:t>Leveraging LinkedIn </a:t>
            </a:r>
          </a:p>
          <a:p>
            <a:pPr>
              <a:lnSpc>
                <a:spcPct val="150000"/>
              </a:lnSpc>
            </a:pPr>
            <a:r>
              <a:rPr lang="en-US" sz="1800" dirty="0"/>
              <a:t>Interviews (Types and preparation) </a:t>
            </a:r>
          </a:p>
          <a:p>
            <a:endParaRPr lang="en-US" sz="1900" dirty="0"/>
          </a:p>
        </p:txBody>
      </p:sp>
      <p:pic>
        <p:nvPicPr>
          <p:cNvPr id="5" name="Picture 4" descr="A yellow book with black outline&#10;&#10;Description automatically generated">
            <a:extLst>
              <a:ext uri="{FF2B5EF4-FFF2-40B4-BE49-F238E27FC236}">
                <a16:creationId xmlns:a16="http://schemas.microsoft.com/office/drawing/2014/main" id="{A9378DDD-33CD-0C8E-5E63-31E0F1809AB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85" r="10175"/>
          <a:stretch/>
        </p:blipFill>
        <p:spPr>
          <a:xfrm>
            <a:off x="5650992" y="10"/>
            <a:ext cx="6541008" cy="6857990"/>
          </a:xfrm>
          <a:prstGeom prst="rect">
            <a:avLst/>
          </a:prstGeom>
        </p:spPr>
      </p:pic>
    </p:spTree>
    <p:extLst>
      <p:ext uri="{BB962C8B-B14F-4D97-AF65-F5344CB8AC3E}">
        <p14:creationId xmlns:p14="http://schemas.microsoft.com/office/powerpoint/2010/main" val="873997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What 11 Successful (and Famous) People Say About Achievement - JWU Online">
            <a:extLst>
              <a:ext uri="{FF2B5EF4-FFF2-40B4-BE49-F238E27FC236}">
                <a16:creationId xmlns:a16="http://schemas.microsoft.com/office/drawing/2014/main" id="{EF6B93A1-E61F-61DC-7814-C732E4972E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61"/>
          <a:stretch/>
        </p:blipFill>
        <p:spPr bwMode="auto">
          <a:xfrm>
            <a:off x="2" y="10"/>
            <a:ext cx="6944138"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7601E0-CDAF-7CA7-587B-EAC880156452}"/>
              </a:ext>
            </a:extLst>
          </p:cNvPr>
          <p:cNvSpPr>
            <a:spLocks noGrp="1"/>
          </p:cNvSpPr>
          <p:nvPr>
            <p:ph idx="1"/>
          </p:nvPr>
        </p:nvSpPr>
        <p:spPr>
          <a:xfrm>
            <a:off x="7260687" y="918334"/>
            <a:ext cx="4611716" cy="4515057"/>
          </a:xfrm>
        </p:spPr>
        <p:txBody>
          <a:bodyPr>
            <a:normAutofit/>
          </a:bodyPr>
          <a:lstStyle/>
          <a:p>
            <a:pPr marL="0" indent="0">
              <a:buNone/>
            </a:pPr>
            <a:r>
              <a:rPr lang="en-GB" b="1" i="1" dirty="0">
                <a:effectLst/>
              </a:rPr>
              <a:t>Steve Forbes: </a:t>
            </a:r>
          </a:p>
          <a:p>
            <a:pPr marL="0" indent="0">
              <a:buNone/>
            </a:pPr>
            <a:r>
              <a:rPr lang="en-GB" b="0" i="1" dirty="0">
                <a:effectLst/>
              </a:rPr>
              <a:t>“ People are the creators of prosperity. Without human ingenuity and innovation, we would still be living in caves and have a life expectancy of 25 years. More people--in an environment of freedom and free markets--means more prosperity</a:t>
            </a:r>
            <a:r>
              <a:rPr lang="en-GB" b="0" i="1" dirty="0">
                <a:effectLst/>
                <a:latin typeface="Georgia" panose="02040502050405020303" pitchFamily="18" charset="0"/>
              </a:rPr>
              <a:t>” </a:t>
            </a:r>
          </a:p>
          <a:p>
            <a:pPr marL="0" indent="0">
              <a:buNone/>
            </a:pPr>
            <a:endParaRPr lang="en-US" sz="2000" dirty="0"/>
          </a:p>
        </p:txBody>
      </p:sp>
    </p:spTree>
    <p:extLst>
      <p:ext uri="{BB962C8B-B14F-4D97-AF65-F5344CB8AC3E}">
        <p14:creationId xmlns:p14="http://schemas.microsoft.com/office/powerpoint/2010/main" val="29806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0E50A-D007-0963-26B1-01891E090461}"/>
              </a:ext>
            </a:extLst>
          </p:cNvPr>
          <p:cNvSpPr>
            <a:spLocks noGrp="1"/>
          </p:cNvSpPr>
          <p:nvPr>
            <p:ph type="title"/>
          </p:nvPr>
        </p:nvSpPr>
        <p:spPr>
          <a:xfrm>
            <a:off x="572493" y="238539"/>
            <a:ext cx="11018520" cy="1434415"/>
          </a:xfrm>
        </p:spPr>
        <p:txBody>
          <a:bodyPr anchor="b">
            <a:normAutofit/>
          </a:bodyPr>
          <a:lstStyle/>
          <a:p>
            <a:r>
              <a:rPr lang="en-US" sz="6000" b="1" dirty="0">
                <a:latin typeface="+mn-lt"/>
              </a:rPr>
              <a:t>Capitalism</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803BD4-A012-DFA0-C415-BD5DAFD3A7E7}"/>
              </a:ext>
            </a:extLst>
          </p:cNvPr>
          <p:cNvSpPr>
            <a:spLocks noGrp="1"/>
          </p:cNvSpPr>
          <p:nvPr>
            <p:ph idx="1"/>
          </p:nvPr>
        </p:nvSpPr>
        <p:spPr>
          <a:xfrm>
            <a:off x="572493" y="2071316"/>
            <a:ext cx="6713552" cy="4119172"/>
          </a:xfrm>
        </p:spPr>
        <p:txBody>
          <a:bodyPr anchor="t">
            <a:normAutofit/>
          </a:bodyPr>
          <a:lstStyle/>
          <a:p>
            <a:pPr marL="0" indent="0">
              <a:buNone/>
            </a:pPr>
            <a:r>
              <a:rPr lang="en-US" sz="2200" dirty="0">
                <a:cs typeface="Times New Roman" panose="02020603050405020304" pitchFamily="18" charset="0"/>
              </a:rPr>
              <a:t>Capitalism is an economic system where the factors of production are owned and controlled by private individuals or groups. </a:t>
            </a:r>
          </a:p>
          <a:p>
            <a:pPr lvl="1"/>
            <a:r>
              <a:rPr lang="en-US" sz="2200" dirty="0">
                <a:cs typeface="Times New Roman" panose="02020603050405020304" pitchFamily="18" charset="0"/>
              </a:rPr>
              <a:t>Capital goods </a:t>
            </a:r>
          </a:p>
          <a:p>
            <a:pPr lvl="1"/>
            <a:r>
              <a:rPr lang="en-US" sz="2200" dirty="0">
                <a:cs typeface="Times New Roman" panose="02020603050405020304" pitchFamily="18" charset="0"/>
              </a:rPr>
              <a:t>Natural resources </a:t>
            </a:r>
          </a:p>
          <a:p>
            <a:pPr lvl="1"/>
            <a:r>
              <a:rPr lang="en-US" sz="2200" dirty="0">
                <a:cs typeface="Times New Roman" panose="02020603050405020304" pitchFamily="18" charset="0"/>
              </a:rPr>
              <a:t>Businesses </a:t>
            </a:r>
          </a:p>
          <a:p>
            <a:pPr marL="0" indent="0">
              <a:buNone/>
            </a:pPr>
            <a:endParaRPr lang="en-US" sz="2200" dirty="0">
              <a:cs typeface="Times New Roman" panose="02020603050405020304" pitchFamily="18" charset="0"/>
            </a:endParaRPr>
          </a:p>
          <a:p>
            <a:pPr marL="0" indent="0">
              <a:buNone/>
            </a:pPr>
            <a:r>
              <a:rPr lang="en-US" sz="2200" b="1" dirty="0">
                <a:cs typeface="Times New Roman" panose="02020603050405020304" pitchFamily="18" charset="0"/>
              </a:rPr>
              <a:t>Individuals own their labour (Receive monetary reward in exchange) </a:t>
            </a:r>
          </a:p>
        </p:txBody>
      </p:sp>
      <p:pic>
        <p:nvPicPr>
          <p:cNvPr id="5" name="Picture 4" descr="Low angle view of modern skyscrapers rising straight up against a dramatic sky">
            <a:extLst>
              <a:ext uri="{FF2B5EF4-FFF2-40B4-BE49-F238E27FC236}">
                <a16:creationId xmlns:a16="http://schemas.microsoft.com/office/drawing/2014/main" id="{03951D7D-1563-02FE-8D50-E066F99E7DFD}"/>
              </a:ext>
            </a:extLst>
          </p:cNvPr>
          <p:cNvPicPr>
            <a:picLocks noChangeAspect="1"/>
          </p:cNvPicPr>
          <p:nvPr/>
        </p:nvPicPr>
        <p:blipFill rotWithShape="1">
          <a:blip r:embed="rId2"/>
          <a:srcRect l="18823" r="16961" b="2"/>
          <a:stretch/>
        </p:blipFill>
        <p:spPr>
          <a:xfrm>
            <a:off x="7675658" y="2093976"/>
            <a:ext cx="3941064" cy="4096512"/>
          </a:xfrm>
          <a:prstGeom prst="rect">
            <a:avLst/>
          </a:prstGeom>
        </p:spPr>
      </p:pic>
    </p:spTree>
    <p:extLst>
      <p:ext uri="{BB962C8B-B14F-4D97-AF65-F5344CB8AC3E}">
        <p14:creationId xmlns:p14="http://schemas.microsoft.com/office/powerpoint/2010/main" val="1633315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AE53B-0E18-D6CB-166D-4D10FBE9EE6C}"/>
              </a:ext>
            </a:extLst>
          </p:cNvPr>
          <p:cNvSpPr>
            <a:spLocks noGrp="1"/>
          </p:cNvSpPr>
          <p:nvPr>
            <p:ph type="title"/>
          </p:nvPr>
        </p:nvSpPr>
        <p:spPr>
          <a:xfrm>
            <a:off x="572493" y="238539"/>
            <a:ext cx="11018520" cy="1434415"/>
          </a:xfrm>
        </p:spPr>
        <p:txBody>
          <a:bodyPr anchor="b">
            <a:normAutofit/>
          </a:bodyPr>
          <a:lstStyle/>
          <a:p>
            <a:r>
              <a:rPr lang="en-US" sz="6000" b="1" dirty="0">
                <a:latin typeface="+mn-lt"/>
              </a:rPr>
              <a:t>Socialism</a:t>
            </a:r>
          </a:p>
        </p:txBody>
      </p:sp>
      <p:sp>
        <p:nvSpPr>
          <p:cNvPr id="1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5DAE4-A863-F5AE-AA87-6527D89254F7}"/>
              </a:ext>
            </a:extLst>
          </p:cNvPr>
          <p:cNvSpPr>
            <a:spLocks noGrp="1"/>
          </p:cNvSpPr>
          <p:nvPr>
            <p:ph idx="1"/>
          </p:nvPr>
        </p:nvSpPr>
        <p:spPr>
          <a:xfrm>
            <a:off x="572493" y="2071316"/>
            <a:ext cx="6713552" cy="4119172"/>
          </a:xfrm>
        </p:spPr>
        <p:txBody>
          <a:bodyPr anchor="t">
            <a:normAutofit/>
          </a:bodyPr>
          <a:lstStyle/>
          <a:p>
            <a:pPr marL="0" indent="0">
              <a:buNone/>
            </a:pPr>
            <a:r>
              <a:rPr lang="en-US" sz="2200" dirty="0">
                <a:cs typeface="Times New Roman" panose="02020603050405020304" pitchFamily="18" charset="0"/>
              </a:rPr>
              <a:t>Socialism is an economic system where factors of production are owned </a:t>
            </a:r>
            <a:r>
              <a:rPr lang="en-US" sz="2200" b="1" dirty="0">
                <a:cs typeface="Times New Roman" panose="02020603050405020304" pitchFamily="18" charset="0"/>
              </a:rPr>
              <a:t>equally</a:t>
            </a:r>
            <a:r>
              <a:rPr lang="en-US" sz="2200" dirty="0">
                <a:cs typeface="Times New Roman" panose="02020603050405020304" pitchFamily="18" charset="0"/>
              </a:rPr>
              <a:t> within a society. </a:t>
            </a:r>
          </a:p>
          <a:p>
            <a:r>
              <a:rPr lang="en-US" sz="2200" dirty="0">
                <a:cs typeface="Times New Roman" panose="02020603050405020304" pitchFamily="18" charset="0"/>
              </a:rPr>
              <a:t>Socialism provides services and/or resources based upon their usefulness. </a:t>
            </a:r>
          </a:p>
          <a:p>
            <a:r>
              <a:rPr lang="en-US" sz="2200" dirty="0">
                <a:cs typeface="Times New Roman" panose="02020603050405020304" pitchFamily="18" charset="0"/>
              </a:rPr>
              <a:t>Socialism ensures access to services to those who are not able to contribute. </a:t>
            </a:r>
          </a:p>
          <a:p>
            <a:pPr marL="0" indent="0">
              <a:buNone/>
            </a:pPr>
            <a:r>
              <a:rPr lang="en-US" sz="2200" dirty="0">
                <a:cs typeface="Times New Roman" panose="02020603050405020304" pitchFamily="18" charset="0"/>
              </a:rPr>
              <a:t>Socialist governments tend to provide: </a:t>
            </a:r>
          </a:p>
          <a:p>
            <a:pPr lvl="1"/>
            <a:r>
              <a:rPr lang="en-US" sz="2200" dirty="0">
                <a:cs typeface="Times New Roman" panose="02020603050405020304" pitchFamily="18" charset="0"/>
              </a:rPr>
              <a:t>Education </a:t>
            </a:r>
          </a:p>
          <a:p>
            <a:pPr lvl="1"/>
            <a:r>
              <a:rPr lang="en-US" sz="2200" dirty="0">
                <a:cs typeface="Times New Roman" panose="02020603050405020304" pitchFamily="18" charset="0"/>
              </a:rPr>
              <a:t>Healthcare </a:t>
            </a:r>
          </a:p>
          <a:p>
            <a:pPr marL="0" indent="0">
              <a:buNone/>
            </a:pPr>
            <a:endParaRPr lang="en-US" sz="2200" dirty="0"/>
          </a:p>
          <a:p>
            <a:pPr marL="0" indent="0">
              <a:buNone/>
            </a:pPr>
            <a:endParaRPr lang="en-US" sz="2200" dirty="0"/>
          </a:p>
          <a:p>
            <a:endParaRPr lang="en-US" sz="2200" dirty="0"/>
          </a:p>
        </p:txBody>
      </p:sp>
      <p:pic>
        <p:nvPicPr>
          <p:cNvPr id="1026" name="Picture 2" descr="Socialism: Why It's Back and What It Means">
            <a:extLst>
              <a:ext uri="{FF2B5EF4-FFF2-40B4-BE49-F238E27FC236}">
                <a16:creationId xmlns:a16="http://schemas.microsoft.com/office/drawing/2014/main" id="{5DA61B1F-D735-D704-DE6B-D53E0AB19A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26" r="2055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8745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Political Spectrum simplified KS3 and KS4 | Teaching Resources">
            <a:extLst>
              <a:ext uri="{FF2B5EF4-FFF2-40B4-BE49-F238E27FC236}">
                <a16:creationId xmlns:a16="http://schemas.microsoft.com/office/drawing/2014/main" id="{0A0C66AD-B54D-6177-03A1-75A15CF7419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1315"/>
          <a:stretch/>
        </p:blipFill>
        <p:spPr bwMode="auto">
          <a:xfrm>
            <a:off x="-25052" y="1282"/>
            <a:ext cx="12188952"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51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Content Placeholder 2063">
            <a:extLst>
              <a:ext uri="{FF2B5EF4-FFF2-40B4-BE49-F238E27FC236}">
                <a16:creationId xmlns:a16="http://schemas.microsoft.com/office/drawing/2014/main" id="{6487CA6F-B451-2C84-B420-B81D0E46CCCE}"/>
              </a:ext>
            </a:extLst>
          </p:cNvPr>
          <p:cNvSpPr>
            <a:spLocks noGrp="1"/>
          </p:cNvSpPr>
          <p:nvPr>
            <p:ph idx="1"/>
          </p:nvPr>
        </p:nvSpPr>
        <p:spPr>
          <a:xfrm>
            <a:off x="283468" y="1466859"/>
            <a:ext cx="5101555" cy="2419097"/>
          </a:xfrm>
        </p:spPr>
        <p:txBody>
          <a:bodyPr anchor="t">
            <a:normAutofit fontScale="92500" lnSpcReduction="20000"/>
          </a:bodyPr>
          <a:lstStyle/>
          <a:p>
            <a:pPr marL="0" indent="0">
              <a:buNone/>
            </a:pPr>
            <a:r>
              <a:rPr lang="en-US" sz="6600" b="1" dirty="0">
                <a:cs typeface="Times New Roman" panose="02020603050405020304" pitchFamily="18" charset="0"/>
              </a:rPr>
              <a:t>Identify the Political Party</a:t>
            </a:r>
          </a:p>
          <a:p>
            <a:pPr marL="0" indent="0">
              <a:buNone/>
            </a:pPr>
            <a:r>
              <a:rPr lang="en-US" sz="6600" dirty="0">
                <a:latin typeface="Times New Roman" panose="02020603050405020304" pitchFamily="18" charset="0"/>
                <a:cs typeface="Times New Roman" panose="02020603050405020304" pitchFamily="18" charset="0"/>
              </a:rPr>
              <a:t> </a:t>
            </a:r>
          </a:p>
        </p:txBody>
      </p:sp>
      <p:sp>
        <p:nvSpPr>
          <p:cNvPr id="2077" name="Oval 2066">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60" name="Picture 12" descr="Political party logos - Wales Online">
            <a:extLst>
              <a:ext uri="{FF2B5EF4-FFF2-40B4-BE49-F238E27FC236}">
                <a16:creationId xmlns:a16="http://schemas.microsoft.com/office/drawing/2014/main" id="{CCBFBAD4-6334-F758-0188-067E810AD1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00" r="11" b="11"/>
          <a:stretch/>
        </p:blipFill>
        <p:spPr bwMode="auto">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2078" name="Freeform: Shape 206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9" name="Oval 2070">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descr="BBC One - Party Election Broadcasts: Labour">
            <a:extLst>
              <a:ext uri="{FF2B5EF4-FFF2-40B4-BE49-F238E27FC236}">
                <a16:creationId xmlns:a16="http://schemas.microsoft.com/office/drawing/2014/main" id="{24AAB1FE-D5B3-7169-FB0A-6AD6201420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574" r="21176"/>
          <a:stretch/>
        </p:blipFill>
        <p:spPr bwMode="auto">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Conservatives">
            <a:hlinkClick r:id="rId5"/>
            <a:extLst>
              <a:ext uri="{FF2B5EF4-FFF2-40B4-BE49-F238E27FC236}">
                <a16:creationId xmlns:a16="http://schemas.microsoft.com/office/drawing/2014/main" id="{F3E4371E-B781-E2A9-8FF8-401B77AD68D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996" r="1" b="8150"/>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Lst>
        </p:spPr>
      </p:pic>
      <p:sp>
        <p:nvSpPr>
          <p:cNvPr id="2080" name="Freeform: Shape 207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Humanist and Secularist Liberal Democrats">
            <a:extLst>
              <a:ext uri="{FF2B5EF4-FFF2-40B4-BE49-F238E27FC236}">
                <a16:creationId xmlns:a16="http://schemas.microsoft.com/office/drawing/2014/main" id="{C1BD0ED9-E795-165C-A951-D0E4C2F34A0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2073" r="5" b="14613"/>
          <a:stretch/>
        </p:blipFill>
        <p:spPr bwMode="auto">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Lst>
        </p:spPr>
      </p:pic>
      <p:sp>
        <p:nvSpPr>
          <p:cNvPr id="2081" name="Freeform: Shape 2074">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8" name="Picture 10" descr="The SNP (@theSNP) / Twitter">
            <a:extLst>
              <a:ext uri="{FF2B5EF4-FFF2-40B4-BE49-F238E27FC236}">
                <a16:creationId xmlns:a16="http://schemas.microsoft.com/office/drawing/2014/main" id="{C3B738A0-ABC9-1DFE-6FAE-CAAFA9294F4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4234" r="-4" b="-4"/>
          <a:stretch/>
        </p:blipFill>
        <p:spPr bwMode="auto">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991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EF0E3-0A9A-AA18-E431-F5D91FCBAD5F}"/>
              </a:ext>
            </a:extLst>
          </p:cNvPr>
          <p:cNvSpPr>
            <a:spLocks noGrp="1"/>
          </p:cNvSpPr>
          <p:nvPr>
            <p:ph type="title"/>
          </p:nvPr>
        </p:nvSpPr>
        <p:spPr>
          <a:xfrm>
            <a:off x="454317" y="276780"/>
            <a:ext cx="3569041" cy="1463040"/>
          </a:xfrm>
        </p:spPr>
        <p:txBody>
          <a:bodyPr vert="horz" lIns="91440" tIns="45720" rIns="91440" bIns="45720" rtlCol="0" anchor="ctr">
            <a:noAutofit/>
          </a:bodyPr>
          <a:lstStyle/>
          <a:p>
            <a:r>
              <a:rPr lang="en-US" b="1" kern="1200" dirty="0">
                <a:latin typeface="+mn-lt"/>
                <a:ea typeface="+mj-ea"/>
                <a:cs typeface="+mj-cs"/>
              </a:rPr>
              <a:t>Overview of the UK Job Market </a:t>
            </a:r>
          </a:p>
        </p:txBody>
      </p:sp>
      <p:sp>
        <p:nvSpPr>
          <p:cNvPr id="41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0B4CE4-8911-D0F1-6393-F20E510C0990}"/>
              </a:ext>
            </a:extLst>
          </p:cNvPr>
          <p:cNvSpPr>
            <a:spLocks noGrp="1"/>
          </p:cNvSpPr>
          <p:nvPr>
            <p:ph idx="1"/>
          </p:nvPr>
        </p:nvSpPr>
        <p:spPr>
          <a:xfrm>
            <a:off x="4397065" y="323075"/>
            <a:ext cx="7903599" cy="1463040"/>
          </a:xfrm>
        </p:spPr>
        <p:txBody>
          <a:bodyPr vert="horz" lIns="91440" tIns="45720" rIns="91440" bIns="45720" rtlCol="0" anchor="ctr">
            <a:normAutofit/>
          </a:bodyPr>
          <a:lstStyle/>
          <a:p>
            <a:pPr marL="0" indent="0">
              <a:buNone/>
            </a:pPr>
            <a:r>
              <a:rPr lang="en-US" sz="2200" b="1" i="1" kern="1200" dirty="0">
                <a:latin typeface="+mn-lt"/>
                <a:ea typeface="+mn-ea"/>
                <a:cs typeface="+mn-cs"/>
              </a:rPr>
              <a:t>The UK, like many countries are experiencing a cost-of-living crisis.</a:t>
            </a:r>
          </a:p>
        </p:txBody>
      </p:sp>
      <p:pic>
        <p:nvPicPr>
          <p:cNvPr id="4100" name="Picture 4" descr="UK GDP is below its pre pandemic level by 0.5%. All other G7 economies have GDP above their pre-pandemic level except Germany (which is also at -0.5%)">
            <a:extLst>
              <a:ext uri="{FF2B5EF4-FFF2-40B4-BE49-F238E27FC236}">
                <a16:creationId xmlns:a16="http://schemas.microsoft.com/office/drawing/2014/main" id="{C9267B3E-DBAC-588F-3537-CB854A2D0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891" y="1896175"/>
            <a:ext cx="11164217" cy="4681531"/>
          </a:xfrm>
          <a:prstGeom prst="rect">
            <a:avLst/>
          </a:prstGeom>
          <a:noFill/>
          <a:ln w="254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A40B39-1447-AE79-8D85-A4EF8E11BCFF}"/>
              </a:ext>
            </a:extLst>
          </p:cNvPr>
          <p:cNvSpPr txBox="1"/>
          <p:nvPr/>
        </p:nvSpPr>
        <p:spPr>
          <a:xfrm>
            <a:off x="9250196" y="6542553"/>
            <a:ext cx="2843592" cy="369332"/>
          </a:xfrm>
          <a:prstGeom prst="rect">
            <a:avLst/>
          </a:prstGeom>
          <a:noFill/>
        </p:spPr>
        <p:txBody>
          <a:bodyPr wrap="square" rtlCol="0">
            <a:spAutoFit/>
          </a:bodyPr>
          <a:lstStyle/>
          <a:p>
            <a:r>
              <a:rPr lang="en-US" dirty="0"/>
              <a:t>(House of Commons 2023)</a:t>
            </a:r>
          </a:p>
        </p:txBody>
      </p:sp>
    </p:spTree>
    <p:extLst>
      <p:ext uri="{BB962C8B-B14F-4D97-AF65-F5344CB8AC3E}">
        <p14:creationId xmlns:p14="http://schemas.microsoft.com/office/powerpoint/2010/main" val="816562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D0B0-2BA9-30AD-D9F4-EBC06D8D3A86}"/>
              </a:ext>
            </a:extLst>
          </p:cNvPr>
          <p:cNvSpPr>
            <a:spLocks noGrp="1"/>
          </p:cNvSpPr>
          <p:nvPr>
            <p:ph type="title"/>
          </p:nvPr>
        </p:nvSpPr>
        <p:spPr>
          <a:xfrm>
            <a:off x="572493" y="238539"/>
            <a:ext cx="11018520" cy="1434415"/>
          </a:xfrm>
        </p:spPr>
        <p:txBody>
          <a:bodyPr anchor="b">
            <a:normAutofit/>
          </a:bodyPr>
          <a:lstStyle/>
          <a:p>
            <a:r>
              <a:rPr lang="en-US" sz="6600" b="1" dirty="0">
                <a:latin typeface="+mn-lt"/>
              </a:rPr>
              <a:t>Brexit </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AEDCC-A33B-8DB0-75DE-2571B7FF8081}"/>
              </a:ext>
            </a:extLst>
          </p:cNvPr>
          <p:cNvSpPr>
            <a:spLocks noGrp="1"/>
          </p:cNvSpPr>
          <p:nvPr>
            <p:ph idx="1"/>
          </p:nvPr>
        </p:nvSpPr>
        <p:spPr>
          <a:xfrm>
            <a:off x="572493" y="2071316"/>
            <a:ext cx="6713552" cy="4119172"/>
          </a:xfrm>
        </p:spPr>
        <p:txBody>
          <a:bodyPr anchor="t">
            <a:normAutofit/>
          </a:bodyPr>
          <a:lstStyle/>
          <a:p>
            <a:pPr fontAlgn="base"/>
            <a:r>
              <a:rPr lang="en-GB" sz="2200" dirty="0">
                <a:latin typeface="Calibri" panose="020F0502020204030204" pitchFamily="34" charset="0"/>
                <a:ea typeface="Times New Roman" panose="02020603050405020304" pitchFamily="18" charset="0"/>
              </a:rPr>
              <a:t>In </a:t>
            </a:r>
            <a:r>
              <a:rPr lang="en-GB" sz="2200" dirty="0">
                <a:effectLst/>
                <a:latin typeface="Calibri" panose="020F0502020204030204" pitchFamily="34" charset="0"/>
                <a:ea typeface="Times New Roman" panose="02020603050405020304" pitchFamily="18" charset="0"/>
              </a:rPr>
              <a:t>April 2022, The UK Government published plans for the UK Shared Prosperity Fund (UKSPF), which replaces the European Regional Development and European Social Funds. </a:t>
            </a:r>
            <a:endParaRPr lang="en-GB" sz="2200" dirty="0">
              <a:effectLst/>
              <a:latin typeface="Times New Roman" panose="02020603050405020304" pitchFamily="18" charset="0"/>
              <a:ea typeface="Times New Roman" panose="02020603050405020304" pitchFamily="18" charset="0"/>
            </a:endParaRPr>
          </a:p>
          <a:p>
            <a:r>
              <a:rPr lang="en-GB" sz="2200" dirty="0">
                <a:effectLst/>
                <a:latin typeface="Calibri" panose="020F0502020204030204" pitchFamily="34" charset="0"/>
                <a:ea typeface="Calibri" panose="020F0502020204030204" pitchFamily="34" charset="0"/>
              </a:rPr>
              <a:t>The EU Regional Development and Social Funds would have been worth approx. £1.404bn for the period 2021 to  2025</a:t>
            </a:r>
            <a:r>
              <a:rPr lang="en-GB" sz="2200" dirty="0">
                <a:effectLst/>
              </a:rPr>
              <a:t> </a:t>
            </a:r>
          </a:p>
          <a:p>
            <a:pPr fontAlgn="base"/>
            <a:r>
              <a:rPr lang="en-GB" sz="2200" dirty="0">
                <a:effectLst/>
                <a:latin typeface="Calibri" panose="020F0502020204030204" pitchFamily="34" charset="0"/>
                <a:ea typeface="Times New Roman" panose="02020603050405020304" pitchFamily="18" charset="0"/>
              </a:rPr>
              <a:t>UK government has confirmed a £585m contribution(Welsh Government 2022). </a:t>
            </a:r>
            <a:endParaRPr lang="en-GB" sz="2200" dirty="0">
              <a:effectLst/>
              <a:latin typeface="Times New Roman" panose="02020603050405020304" pitchFamily="18" charset="0"/>
              <a:ea typeface="Times New Roman" panose="02020603050405020304" pitchFamily="18" charset="0"/>
            </a:endParaRPr>
          </a:p>
          <a:p>
            <a:pPr fontAlgn="base"/>
            <a:r>
              <a:rPr lang="en-GB" sz="2200" dirty="0">
                <a:effectLst/>
                <a:latin typeface="Calibri" panose="020F0502020204030204" pitchFamily="34" charset="0"/>
                <a:ea typeface="Times New Roman" panose="02020603050405020304" pitchFamily="18" charset="0"/>
              </a:rPr>
              <a:t>An estimated 6.4% of staff employed by registered social care settings in Wales are non-UK EU nationals (2,900) (</a:t>
            </a:r>
            <a:r>
              <a:rPr lang="en-GB" sz="2200" dirty="0">
                <a:latin typeface="Calibri" panose="020F0502020204030204" pitchFamily="34" charset="0"/>
                <a:ea typeface="Times New Roman" panose="02020603050405020304" pitchFamily="18" charset="0"/>
              </a:rPr>
              <a:t>W</a:t>
            </a:r>
            <a:r>
              <a:rPr lang="en-GB" sz="2200" dirty="0">
                <a:effectLst/>
                <a:latin typeface="Calibri" panose="020F0502020204030204" pitchFamily="34" charset="0"/>
                <a:ea typeface="Times New Roman" panose="02020603050405020304" pitchFamily="18" charset="0"/>
              </a:rPr>
              <a:t>elsh Government, 2019b) </a:t>
            </a: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p:txBody>
      </p:sp>
      <p:pic>
        <p:nvPicPr>
          <p:cNvPr id="5122" name="Picture 2" descr="What Brexit Means | Council on Foreign Relations">
            <a:extLst>
              <a:ext uri="{FF2B5EF4-FFF2-40B4-BE49-F238E27FC236}">
                <a16:creationId xmlns:a16="http://schemas.microsoft.com/office/drawing/2014/main" id="{2FEEAB1A-8975-14DD-E616-F724C6E94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16" r="12963"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42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071DB-5070-87F4-F65E-A22B0ED40338}"/>
              </a:ext>
            </a:extLst>
          </p:cNvPr>
          <p:cNvSpPr>
            <a:spLocks noGrp="1"/>
          </p:cNvSpPr>
          <p:nvPr>
            <p:ph type="title"/>
          </p:nvPr>
        </p:nvSpPr>
        <p:spPr>
          <a:xfrm>
            <a:off x="572493" y="238539"/>
            <a:ext cx="11018520" cy="1434415"/>
          </a:xfrm>
        </p:spPr>
        <p:txBody>
          <a:bodyPr anchor="b">
            <a:normAutofit/>
          </a:bodyPr>
          <a:lstStyle/>
          <a:p>
            <a:r>
              <a:rPr lang="en-US" sz="5400" b="1">
                <a:latin typeface="+mn-lt"/>
              </a:rPr>
              <a:t>Economic Climate Within the UK</a:t>
            </a:r>
          </a:p>
        </p:txBody>
      </p:sp>
      <p:sp>
        <p:nvSpPr>
          <p:cNvPr id="104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E9CF06-B971-89AC-9F90-48C26EBC6A39}"/>
              </a:ext>
            </a:extLst>
          </p:cNvPr>
          <p:cNvSpPr>
            <a:spLocks noGrp="1"/>
          </p:cNvSpPr>
          <p:nvPr>
            <p:ph idx="1"/>
          </p:nvPr>
        </p:nvSpPr>
        <p:spPr>
          <a:xfrm>
            <a:off x="405516" y="2201465"/>
            <a:ext cx="3641698" cy="4119172"/>
          </a:xfrm>
        </p:spPr>
        <p:txBody>
          <a:bodyPr anchor="t">
            <a:normAutofit/>
          </a:bodyPr>
          <a:lstStyle/>
          <a:p>
            <a:r>
              <a:rPr lang="en-US" sz="2200" b="1" dirty="0"/>
              <a:t>Median gross income</a:t>
            </a:r>
            <a:r>
              <a:rPr lang="en-US" sz="2200" dirty="0"/>
              <a:t>: £2,253</a:t>
            </a:r>
          </a:p>
          <a:p>
            <a:r>
              <a:rPr lang="en-US" sz="2200" b="1" dirty="0"/>
              <a:t>Employment Rate:  </a:t>
            </a:r>
            <a:r>
              <a:rPr lang="en-US" sz="2200" dirty="0"/>
              <a:t>74.5%  </a:t>
            </a:r>
          </a:p>
          <a:p>
            <a:r>
              <a:rPr lang="en-US" sz="2200" b="1" dirty="0"/>
              <a:t>Average Household Income</a:t>
            </a:r>
            <a:r>
              <a:rPr lang="en-US" sz="2200" dirty="0"/>
              <a:t>: £34,963</a:t>
            </a:r>
          </a:p>
          <a:p>
            <a:r>
              <a:rPr lang="en-US" sz="2200" b="1" dirty="0"/>
              <a:t>Disposable Income £782 </a:t>
            </a:r>
            <a:r>
              <a:rPr lang="en-US" sz="2200" dirty="0"/>
              <a:t>(down by £84 a month from 2022)</a:t>
            </a:r>
          </a:p>
        </p:txBody>
      </p:sp>
      <p:pic>
        <p:nvPicPr>
          <p:cNvPr id="4" name="Picture 3" descr="A screenshot of a computer&#10;&#10;Description automatically generated">
            <a:extLst>
              <a:ext uri="{FF2B5EF4-FFF2-40B4-BE49-F238E27FC236}">
                <a16:creationId xmlns:a16="http://schemas.microsoft.com/office/drawing/2014/main" id="{EE915DD0-801F-58C7-C603-CF266CD62B2B}"/>
              </a:ext>
            </a:extLst>
          </p:cNvPr>
          <p:cNvPicPr>
            <a:picLocks noChangeAspect="1"/>
          </p:cNvPicPr>
          <p:nvPr/>
        </p:nvPicPr>
        <p:blipFill rotWithShape="1">
          <a:blip r:embed="rId3"/>
          <a:srcRect l="17552" t="42891" r="51584" b="30256"/>
          <a:stretch/>
        </p:blipFill>
        <p:spPr bwMode="auto">
          <a:xfrm>
            <a:off x="4452730" y="2044811"/>
            <a:ext cx="7294564" cy="4100884"/>
          </a:xfrm>
          <a:prstGeom prst="rect">
            <a:avLst/>
          </a:prstGeom>
          <a:ln>
            <a:solidFill>
              <a:schemeClr val="tx1"/>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6D1CC8FE-1488-B643-36B6-A55583876296}"/>
              </a:ext>
            </a:extLst>
          </p:cNvPr>
          <p:cNvSpPr txBox="1"/>
          <p:nvPr/>
        </p:nvSpPr>
        <p:spPr>
          <a:xfrm>
            <a:off x="9851386" y="6197242"/>
            <a:ext cx="2254338" cy="369332"/>
          </a:xfrm>
          <a:prstGeom prst="rect">
            <a:avLst/>
          </a:prstGeom>
          <a:noFill/>
        </p:spPr>
        <p:txBody>
          <a:bodyPr wrap="square" rtlCol="0">
            <a:spAutoFit/>
          </a:bodyPr>
          <a:lstStyle/>
          <a:p>
            <a:pPr>
              <a:spcAft>
                <a:spcPts val="600"/>
              </a:spcAft>
            </a:pPr>
            <a:r>
              <a:rPr lang="en-GB" dirty="0"/>
              <a:t>(Finder.com, 2024)</a:t>
            </a:r>
            <a:endParaRPr lang="en-GB"/>
          </a:p>
        </p:txBody>
      </p:sp>
    </p:spTree>
    <p:extLst>
      <p:ext uri="{BB962C8B-B14F-4D97-AF65-F5344CB8AC3E}">
        <p14:creationId xmlns:p14="http://schemas.microsoft.com/office/powerpoint/2010/main" val="731318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ph of growth in the economic growth rate&#10;&#10;Description automatically generated">
            <a:extLst>
              <a:ext uri="{FF2B5EF4-FFF2-40B4-BE49-F238E27FC236}">
                <a16:creationId xmlns:a16="http://schemas.microsoft.com/office/drawing/2014/main" id="{1C259B42-9FF6-D925-B044-0C6FBE3C1326}"/>
              </a:ext>
            </a:extLst>
          </p:cNvPr>
          <p:cNvPicPr>
            <a:picLocks noGrp="1" noChangeAspect="1"/>
          </p:cNvPicPr>
          <p:nvPr>
            <p:ph idx="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79003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a person&#10;&#10;Description automatically generated">
            <a:extLst>
              <a:ext uri="{FF2B5EF4-FFF2-40B4-BE49-F238E27FC236}">
                <a16:creationId xmlns:a16="http://schemas.microsoft.com/office/drawing/2014/main" id="{AA7959E1-0EED-4D6F-6D9D-7E56AC7FB4F2}"/>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961412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87772-99C2-4064-D195-37156D329281}"/>
              </a:ext>
            </a:extLst>
          </p:cNvPr>
          <p:cNvSpPr>
            <a:spLocks noGrp="1"/>
          </p:cNvSpPr>
          <p:nvPr>
            <p:ph type="title"/>
          </p:nvPr>
        </p:nvSpPr>
        <p:spPr>
          <a:xfrm>
            <a:off x="5297762" y="329184"/>
            <a:ext cx="6251110" cy="1783080"/>
          </a:xfrm>
        </p:spPr>
        <p:txBody>
          <a:bodyPr anchor="b">
            <a:normAutofit/>
          </a:bodyPr>
          <a:lstStyle/>
          <a:p>
            <a:r>
              <a:rPr lang="en-GB" sz="5400" b="1">
                <a:latin typeface="+mn-lt"/>
              </a:rPr>
              <a:t>Unemployment in Birmingham</a:t>
            </a:r>
          </a:p>
        </p:txBody>
      </p:sp>
      <p:pic>
        <p:nvPicPr>
          <p:cNvPr id="5" name="Picture 4" descr="Codes on papers">
            <a:extLst>
              <a:ext uri="{FF2B5EF4-FFF2-40B4-BE49-F238E27FC236}">
                <a16:creationId xmlns:a16="http://schemas.microsoft.com/office/drawing/2014/main" id="{46AF8823-4794-6B03-EB1F-E2D2AC64EF14}"/>
              </a:ext>
            </a:extLst>
          </p:cNvPr>
          <p:cNvPicPr>
            <a:picLocks noChangeAspect="1"/>
          </p:cNvPicPr>
          <p:nvPr/>
        </p:nvPicPr>
        <p:blipFill>
          <a:blip r:embed="rId2"/>
          <a:srcRect l="28308" r="2636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75B81B-F2BF-A786-A965-3929D5F3F888}"/>
              </a:ext>
            </a:extLst>
          </p:cNvPr>
          <p:cNvSpPr>
            <a:spLocks noGrp="1"/>
          </p:cNvSpPr>
          <p:nvPr>
            <p:ph idx="1"/>
          </p:nvPr>
        </p:nvSpPr>
        <p:spPr>
          <a:xfrm>
            <a:off x="5029200" y="2706624"/>
            <a:ext cx="6954982" cy="3483864"/>
          </a:xfrm>
        </p:spPr>
        <p:txBody>
          <a:bodyPr>
            <a:normAutofit/>
          </a:bodyPr>
          <a:lstStyle/>
          <a:p>
            <a:r>
              <a:rPr lang="en-GB" dirty="0"/>
              <a:t>In April 2024, unadjusted claimant count numbers in the city increased by 690 to 66,710. </a:t>
            </a:r>
          </a:p>
          <a:p>
            <a:r>
              <a:rPr lang="en-GB" dirty="0"/>
              <a:t>The unadjusted claimant rate (% of the economically active population) increased to 12.3%, with the claimant proportion (% of the whole working age population) unchanged at 9.0%. </a:t>
            </a:r>
          </a:p>
        </p:txBody>
      </p:sp>
    </p:spTree>
    <p:extLst>
      <p:ext uri="{BB962C8B-B14F-4D97-AF65-F5344CB8AC3E}">
        <p14:creationId xmlns:p14="http://schemas.microsoft.com/office/powerpoint/2010/main" val="1122464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87772-99C2-4064-D195-37156D329281}"/>
              </a:ext>
            </a:extLst>
          </p:cNvPr>
          <p:cNvSpPr>
            <a:spLocks noGrp="1"/>
          </p:cNvSpPr>
          <p:nvPr>
            <p:ph type="title"/>
          </p:nvPr>
        </p:nvSpPr>
        <p:spPr>
          <a:xfrm>
            <a:off x="584752" y="378377"/>
            <a:ext cx="11022496" cy="1325563"/>
          </a:xfrm>
        </p:spPr>
        <p:txBody>
          <a:bodyPr>
            <a:noAutofit/>
          </a:bodyPr>
          <a:lstStyle/>
          <a:p>
            <a:pPr algn="ctr"/>
            <a:r>
              <a:rPr lang="en-GB" sz="4800" b="1" dirty="0">
                <a:latin typeface="+mn-lt"/>
              </a:rPr>
              <a:t>April 2024 Comparison of Unemployment in Birmingham with other UK Cities</a:t>
            </a:r>
          </a:p>
        </p:txBody>
      </p:sp>
      <p:pic>
        <p:nvPicPr>
          <p:cNvPr id="4" name="Content Placeholder 3" descr="A screenshot of a computer&#10;&#10;Description automatically generated">
            <a:extLst>
              <a:ext uri="{FF2B5EF4-FFF2-40B4-BE49-F238E27FC236}">
                <a16:creationId xmlns:a16="http://schemas.microsoft.com/office/drawing/2014/main" id="{5BB46B61-BAAB-C2F5-A132-96543015EF78}"/>
              </a:ext>
            </a:extLst>
          </p:cNvPr>
          <p:cNvPicPr>
            <a:picLocks noGrp="1" noChangeAspect="1"/>
          </p:cNvPicPr>
          <p:nvPr>
            <p:ph idx="1"/>
          </p:nvPr>
        </p:nvPicPr>
        <p:blipFill rotWithShape="1">
          <a:blip r:embed="rId3"/>
          <a:srcRect l="15445" t="46829" r="62916" b="27143"/>
          <a:stretch/>
        </p:blipFill>
        <p:spPr bwMode="auto">
          <a:xfrm>
            <a:off x="1325519" y="1811526"/>
            <a:ext cx="9540962" cy="44748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49443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28DF-D83B-0FE3-53E7-FED873F5548D}"/>
              </a:ext>
            </a:extLst>
          </p:cNvPr>
          <p:cNvSpPr>
            <a:spLocks noGrp="1"/>
          </p:cNvSpPr>
          <p:nvPr>
            <p:ph type="title"/>
          </p:nvPr>
        </p:nvSpPr>
        <p:spPr>
          <a:xfrm>
            <a:off x="347097" y="2874991"/>
            <a:ext cx="4222518" cy="1616203"/>
          </a:xfrm>
        </p:spPr>
        <p:txBody>
          <a:bodyPr vert="horz" lIns="91440" tIns="45720" rIns="91440" bIns="45720" rtlCol="0" anchor="b">
            <a:noAutofit/>
          </a:bodyPr>
          <a:lstStyle/>
          <a:p>
            <a:r>
              <a:rPr lang="en-US" sz="4800" b="1" kern="1200" dirty="0">
                <a:solidFill>
                  <a:schemeClr val="tx1"/>
                </a:solidFill>
                <a:latin typeface="+mn-lt"/>
                <a:ea typeface="+mj-ea"/>
                <a:cs typeface="+mj-cs"/>
              </a:rPr>
              <a:t>Birmingham Claimant Unemployment Proportions March 2024</a:t>
            </a:r>
          </a:p>
        </p:txBody>
      </p:sp>
      <p:sp>
        <p:nvSpPr>
          <p:cNvPr id="5" name="TextBox 4">
            <a:extLst>
              <a:ext uri="{FF2B5EF4-FFF2-40B4-BE49-F238E27FC236}">
                <a16:creationId xmlns:a16="http://schemas.microsoft.com/office/drawing/2014/main" id="{FABAF94E-A922-6BB7-F5DC-F49C27790C7E}"/>
              </a:ext>
            </a:extLst>
          </p:cNvPr>
          <p:cNvSpPr txBox="1"/>
          <p:nvPr/>
        </p:nvSpPr>
        <p:spPr>
          <a:xfrm>
            <a:off x="584198" y="6107579"/>
            <a:ext cx="3748316" cy="554281"/>
          </a:xfrm>
          <a:prstGeom prst="rect">
            <a:avLst/>
          </a:prstGeom>
        </p:spPr>
        <p:txBody>
          <a:bodyPr vert="horz" lIns="91440" tIns="45720" rIns="91440" bIns="45720" rtlCol="0" anchor="t">
            <a:normAutofit/>
          </a:bodyPr>
          <a:lstStyle/>
          <a:p>
            <a:pPr>
              <a:lnSpc>
                <a:spcPct val="90000"/>
              </a:lnSpc>
              <a:spcBef>
                <a:spcPts val="1000"/>
              </a:spcBef>
            </a:pPr>
            <a:r>
              <a:rPr lang="en-US" sz="2000" dirty="0"/>
              <a:t>(Birmingham City Council, 2024)</a:t>
            </a:r>
          </a:p>
        </p:txBody>
      </p:sp>
      <p:pic>
        <p:nvPicPr>
          <p:cNvPr id="4" name="Content Placeholder 3" descr="A screenshot of a computer&#10;&#10;Description automatically generated">
            <a:extLst>
              <a:ext uri="{FF2B5EF4-FFF2-40B4-BE49-F238E27FC236}">
                <a16:creationId xmlns:a16="http://schemas.microsoft.com/office/drawing/2014/main" id="{6C92FF2B-700B-CD73-C3FC-0B89A8E11363}"/>
              </a:ext>
            </a:extLst>
          </p:cNvPr>
          <p:cNvPicPr>
            <a:picLocks noGrp="1" noChangeAspect="1"/>
          </p:cNvPicPr>
          <p:nvPr>
            <p:ph idx="1"/>
          </p:nvPr>
        </p:nvPicPr>
        <p:blipFill rotWithShape="1">
          <a:blip r:embed="rId3"/>
          <a:srcRect l="13784" t="20547" r="61569" b="17281"/>
          <a:stretch/>
        </p:blipFill>
        <p:spPr bwMode="auto">
          <a:xfrm>
            <a:off x="4907693" y="158476"/>
            <a:ext cx="7059968" cy="6503384"/>
          </a:xfrm>
          <a:prstGeom prst="rect">
            <a:avLst/>
          </a:prstGeom>
          <a:ln>
            <a:solidFill>
              <a:schemeClr val="tx1"/>
            </a:solidFill>
          </a:ln>
          <a:extLst>
            <a:ext uri="{53640926-AAD7-44D8-BBD7-CCE9431645EC}">
              <a14:shadowObscured xmlns:a14="http://schemas.microsoft.com/office/drawing/2010/main"/>
            </a:ext>
          </a:extLst>
        </p:spPr>
      </p:pic>
      <p:grpSp>
        <p:nvGrpSpPr>
          <p:cNvPr id="17" name="Group 16">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8" name="Rectangle 17">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01914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09D41-A380-6335-84F6-8A61C1BDC0FB}"/>
              </a:ext>
            </a:extLst>
          </p:cNvPr>
          <p:cNvSpPr>
            <a:spLocks noGrp="1"/>
          </p:cNvSpPr>
          <p:nvPr>
            <p:ph type="title"/>
          </p:nvPr>
        </p:nvSpPr>
        <p:spPr>
          <a:xfrm>
            <a:off x="918420" y="557208"/>
            <a:ext cx="10515600" cy="1325563"/>
          </a:xfrm>
        </p:spPr>
        <p:txBody>
          <a:bodyPr>
            <a:normAutofit/>
          </a:bodyPr>
          <a:lstStyle/>
          <a:p>
            <a:r>
              <a:rPr lang="en-GB" sz="5400" b="1" dirty="0">
                <a:latin typeface="+mn-lt"/>
              </a:rPr>
              <a:t>Staff Shortages and Vacancy Rates</a:t>
            </a:r>
          </a:p>
        </p:txBody>
      </p:sp>
      <p:graphicFrame>
        <p:nvGraphicFramePr>
          <p:cNvPr id="5" name="Content Placeholder 2">
            <a:extLst>
              <a:ext uri="{FF2B5EF4-FFF2-40B4-BE49-F238E27FC236}">
                <a16:creationId xmlns:a16="http://schemas.microsoft.com/office/drawing/2014/main" id="{54FEF626-6465-BA31-DDFB-3498394B92C1}"/>
              </a:ext>
            </a:extLst>
          </p:cNvPr>
          <p:cNvGraphicFramePr>
            <a:graphicFrameLocks noGrp="1"/>
          </p:cNvGraphicFramePr>
          <p:nvPr>
            <p:ph idx="1"/>
            <p:extLst>
              <p:ext uri="{D42A27DB-BD31-4B8C-83A1-F6EECF244321}">
                <p14:modId xmlns:p14="http://schemas.microsoft.com/office/powerpoint/2010/main" val="4230762913"/>
              </p:ext>
            </p:extLst>
          </p:nvPr>
        </p:nvGraphicFramePr>
        <p:xfrm>
          <a:off x="757980" y="212699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89FC2B8-3C82-445F-ED67-7923D6478455}"/>
              </a:ext>
            </a:extLst>
          </p:cNvPr>
          <p:cNvSpPr txBox="1"/>
          <p:nvPr/>
        </p:nvSpPr>
        <p:spPr>
          <a:xfrm>
            <a:off x="9563403" y="6268477"/>
            <a:ext cx="2421835" cy="369332"/>
          </a:xfrm>
          <a:prstGeom prst="rect">
            <a:avLst/>
          </a:prstGeom>
          <a:noFill/>
        </p:spPr>
        <p:txBody>
          <a:bodyPr wrap="square">
            <a:spAutoFit/>
          </a:bodyPr>
          <a:lstStyle/>
          <a:p>
            <a:r>
              <a:rPr lang="en-GB" dirty="0"/>
              <a:t>(The King’s Fund, 2024)</a:t>
            </a:r>
          </a:p>
        </p:txBody>
      </p:sp>
    </p:spTree>
    <p:extLst>
      <p:ext uri="{BB962C8B-B14F-4D97-AF65-F5344CB8AC3E}">
        <p14:creationId xmlns:p14="http://schemas.microsoft.com/office/powerpoint/2010/main" val="2736830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046F-75F6-96E4-9D0B-D9E8B7037A0A}"/>
              </a:ext>
            </a:extLst>
          </p:cNvPr>
          <p:cNvSpPr>
            <a:spLocks noGrp="1"/>
          </p:cNvSpPr>
          <p:nvPr>
            <p:ph type="title"/>
          </p:nvPr>
        </p:nvSpPr>
        <p:spPr/>
        <p:txBody>
          <a:bodyPr/>
          <a:lstStyle/>
          <a:p>
            <a:endParaRPr lang="en-GB"/>
          </a:p>
        </p:txBody>
      </p:sp>
      <p:pic>
        <p:nvPicPr>
          <p:cNvPr id="4" name="Content Placeholder 3" descr="A screenshot of a computer&#10;&#10;Description automatically generated">
            <a:extLst>
              <a:ext uri="{FF2B5EF4-FFF2-40B4-BE49-F238E27FC236}">
                <a16:creationId xmlns:a16="http://schemas.microsoft.com/office/drawing/2014/main" id="{3831B715-9C89-E584-9934-6C528CE97CFF}"/>
              </a:ext>
            </a:extLst>
          </p:cNvPr>
          <p:cNvPicPr>
            <a:picLocks noGrp="1" noChangeAspect="1"/>
          </p:cNvPicPr>
          <p:nvPr>
            <p:ph idx="1"/>
          </p:nvPr>
        </p:nvPicPr>
        <p:blipFill rotWithShape="1">
          <a:blip r:embed="rId3"/>
          <a:srcRect l="8973" t="15345" r="55961" b="21151"/>
          <a:stretch/>
        </p:blipFill>
        <p:spPr bwMode="auto">
          <a:xfrm>
            <a:off x="1056409" y="0"/>
            <a:ext cx="10079182" cy="6858000"/>
          </a:xfrm>
          <a:prstGeom prst="rect">
            <a:avLst/>
          </a:prstGeom>
          <a:ln>
            <a:solidFill>
              <a:schemeClr val="tx1"/>
            </a:solid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1E1CAC31-7EE9-0F96-8059-1D609F383027}"/>
              </a:ext>
            </a:extLst>
          </p:cNvPr>
          <p:cNvSpPr txBox="1"/>
          <p:nvPr/>
        </p:nvSpPr>
        <p:spPr>
          <a:xfrm>
            <a:off x="11135591" y="5974910"/>
            <a:ext cx="543791" cy="830997"/>
          </a:xfrm>
          <a:prstGeom prst="rect">
            <a:avLst/>
          </a:prstGeom>
          <a:noFill/>
        </p:spPr>
        <p:txBody>
          <a:bodyPr wrap="square" rtlCol="0">
            <a:spAutoFit/>
          </a:bodyPr>
          <a:lstStyle/>
          <a:p>
            <a:r>
              <a:rPr lang="en-GB" sz="1200" dirty="0"/>
              <a:t>(Skills for Care, 2023)</a:t>
            </a:r>
          </a:p>
        </p:txBody>
      </p:sp>
    </p:spTree>
    <p:extLst>
      <p:ext uri="{BB962C8B-B14F-4D97-AF65-F5344CB8AC3E}">
        <p14:creationId xmlns:p14="http://schemas.microsoft.com/office/powerpoint/2010/main" val="3794749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A2C1A-0D06-5425-9DF1-28647AB26041}"/>
              </a:ext>
            </a:extLst>
          </p:cNvPr>
          <p:cNvSpPr>
            <a:spLocks noGrp="1"/>
          </p:cNvSpPr>
          <p:nvPr>
            <p:ph type="title"/>
          </p:nvPr>
        </p:nvSpPr>
        <p:spPr>
          <a:xfrm>
            <a:off x="479460" y="437755"/>
            <a:ext cx="11230031" cy="1368614"/>
          </a:xfrm>
        </p:spPr>
        <p:txBody>
          <a:bodyPr vert="horz" lIns="91440" tIns="45720" rIns="91440" bIns="45720" rtlCol="0" anchor="ctr">
            <a:normAutofit/>
          </a:bodyPr>
          <a:lstStyle/>
          <a:p>
            <a:pPr algn="ctr"/>
            <a:r>
              <a:rPr lang="en-US" sz="6100" b="1" dirty="0">
                <a:latin typeface="+mn-lt"/>
              </a:rPr>
              <a:t>NHS Vacancy Rates Vary by Region</a:t>
            </a:r>
          </a:p>
        </p:txBody>
      </p:sp>
      <p:sp>
        <p:nvSpPr>
          <p:cNvPr id="6" name="TextBox 5">
            <a:extLst>
              <a:ext uri="{FF2B5EF4-FFF2-40B4-BE49-F238E27FC236}">
                <a16:creationId xmlns:a16="http://schemas.microsoft.com/office/drawing/2014/main" id="{C91191A1-094E-DFA7-2E49-EC3875F7C912}"/>
              </a:ext>
            </a:extLst>
          </p:cNvPr>
          <p:cNvSpPr txBox="1"/>
          <p:nvPr/>
        </p:nvSpPr>
        <p:spPr>
          <a:xfrm>
            <a:off x="8384029" y="6124470"/>
            <a:ext cx="3164492" cy="552659"/>
          </a:xfrm>
          <a:prstGeom prst="rect">
            <a:avLst/>
          </a:prstGeom>
        </p:spPr>
        <p:txBody>
          <a:bodyPr vert="horz" lIns="91440" tIns="45720" rIns="91440" bIns="45720" rtlCol="0" anchor="ctr">
            <a:normAutofit/>
          </a:bodyPr>
          <a:lstStyle/>
          <a:p>
            <a:pPr algn="ctr">
              <a:lnSpc>
                <a:spcPct val="90000"/>
              </a:lnSpc>
              <a:spcBef>
                <a:spcPts val="1000"/>
              </a:spcBef>
            </a:pPr>
            <a:r>
              <a:rPr lang="en-US" sz="1400" dirty="0"/>
              <a:t>(The King’s Fund, 2024)</a:t>
            </a:r>
          </a:p>
        </p:txBody>
      </p:sp>
      <p:sp>
        <p:nvSpPr>
          <p:cNvPr id="1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FD509791-9059-57D7-2F51-2AEFDA34CB74}"/>
              </a:ext>
            </a:extLst>
          </p:cNvPr>
          <p:cNvPicPr>
            <a:picLocks noGrp="1" noChangeAspect="1"/>
          </p:cNvPicPr>
          <p:nvPr>
            <p:ph idx="1"/>
          </p:nvPr>
        </p:nvPicPr>
        <p:blipFill rotWithShape="1">
          <a:blip r:embed="rId3"/>
          <a:srcRect l="13331" t="18102" r="55094" b="9394"/>
          <a:stretch/>
        </p:blipFill>
        <p:spPr bwMode="auto">
          <a:xfrm>
            <a:off x="941771" y="2268541"/>
            <a:ext cx="4820406" cy="4316850"/>
          </a:xfrm>
          <a:prstGeom prst="rect">
            <a:avLst/>
          </a:prstGeom>
          <a:ln>
            <a:solidFill>
              <a:schemeClr val="tx1"/>
            </a:solidFill>
          </a:ln>
          <a:extLst>
            <a:ext uri="{53640926-AAD7-44D8-BBD7-CCE9431645EC}">
              <a14:shadowObscured xmlns:a14="http://schemas.microsoft.com/office/drawing/2010/main"/>
            </a:ext>
          </a:extLst>
        </p:spPr>
      </p:pic>
      <p:pic>
        <p:nvPicPr>
          <p:cNvPr id="5" name="Picture 4" descr="A screenshot of a computer&#10;&#10;Description automatically generated">
            <a:extLst>
              <a:ext uri="{FF2B5EF4-FFF2-40B4-BE49-F238E27FC236}">
                <a16:creationId xmlns:a16="http://schemas.microsoft.com/office/drawing/2014/main" id="{53BFB66C-9786-293A-E731-24BEFF25068E}"/>
              </a:ext>
            </a:extLst>
          </p:cNvPr>
          <p:cNvPicPr>
            <a:picLocks noChangeAspect="1"/>
          </p:cNvPicPr>
          <p:nvPr/>
        </p:nvPicPr>
        <p:blipFill rotWithShape="1">
          <a:blip r:embed="rId4"/>
          <a:srcRect l="12225" t="50340" r="72842" b="45792"/>
          <a:stretch/>
        </p:blipFill>
        <p:spPr bwMode="auto">
          <a:xfrm>
            <a:off x="6254496" y="4161929"/>
            <a:ext cx="5614416" cy="56715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026310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A2C1A-0D06-5425-9DF1-28647AB26041}"/>
              </a:ext>
            </a:extLst>
          </p:cNvPr>
          <p:cNvSpPr>
            <a:spLocks noGrp="1"/>
          </p:cNvSpPr>
          <p:nvPr>
            <p:ph type="title"/>
          </p:nvPr>
        </p:nvSpPr>
        <p:spPr>
          <a:xfrm>
            <a:off x="479460" y="276224"/>
            <a:ext cx="11230031" cy="1368614"/>
          </a:xfrm>
        </p:spPr>
        <p:txBody>
          <a:bodyPr vert="horz" lIns="91440" tIns="45720" rIns="91440" bIns="45720" rtlCol="0" anchor="ctr">
            <a:normAutofit fontScale="90000"/>
          </a:bodyPr>
          <a:lstStyle/>
          <a:p>
            <a:pPr algn="ctr"/>
            <a:r>
              <a:rPr lang="en-US" sz="6600" b="1" dirty="0">
                <a:latin typeface="+mn-lt"/>
              </a:rPr>
              <a:t>Social Care Vacancy Rates Vary by Region</a:t>
            </a:r>
            <a:endParaRPr lang="en-US" sz="6100" b="1" dirty="0">
              <a:latin typeface="+mn-lt"/>
            </a:endParaRPr>
          </a:p>
        </p:txBody>
      </p:sp>
      <p:sp>
        <p:nvSpPr>
          <p:cNvPr id="6" name="TextBox 5">
            <a:extLst>
              <a:ext uri="{FF2B5EF4-FFF2-40B4-BE49-F238E27FC236}">
                <a16:creationId xmlns:a16="http://schemas.microsoft.com/office/drawing/2014/main" id="{C91191A1-094E-DFA7-2E49-EC3875F7C912}"/>
              </a:ext>
            </a:extLst>
          </p:cNvPr>
          <p:cNvSpPr txBox="1"/>
          <p:nvPr/>
        </p:nvSpPr>
        <p:spPr>
          <a:xfrm>
            <a:off x="8384029" y="6124470"/>
            <a:ext cx="3164492" cy="552659"/>
          </a:xfrm>
          <a:prstGeom prst="rect">
            <a:avLst/>
          </a:prstGeom>
        </p:spPr>
        <p:txBody>
          <a:bodyPr vert="horz" lIns="91440" tIns="45720" rIns="91440" bIns="45720" rtlCol="0" anchor="ctr">
            <a:normAutofit/>
          </a:bodyPr>
          <a:lstStyle/>
          <a:p>
            <a:pPr algn="ctr">
              <a:lnSpc>
                <a:spcPct val="90000"/>
              </a:lnSpc>
              <a:spcBef>
                <a:spcPts val="1000"/>
              </a:spcBef>
            </a:pPr>
            <a:r>
              <a:rPr lang="en-US" sz="1400" dirty="0"/>
              <a:t>(The King’s Fund, 2024)</a:t>
            </a:r>
          </a:p>
        </p:txBody>
      </p:sp>
      <p:sp>
        <p:nvSpPr>
          <p:cNvPr id="1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53BFB66C-9786-293A-E731-24BEFF25068E}"/>
              </a:ext>
            </a:extLst>
          </p:cNvPr>
          <p:cNvPicPr>
            <a:picLocks noChangeAspect="1"/>
          </p:cNvPicPr>
          <p:nvPr/>
        </p:nvPicPr>
        <p:blipFill rotWithShape="1">
          <a:blip r:embed="rId3"/>
          <a:srcRect l="12225" t="50340" r="72842" b="45792"/>
          <a:stretch/>
        </p:blipFill>
        <p:spPr bwMode="auto">
          <a:xfrm>
            <a:off x="6254496" y="4161929"/>
            <a:ext cx="5614416" cy="567157"/>
          </a:xfrm>
          <a:prstGeom prst="rect">
            <a:avLst/>
          </a:prstGeom>
          <a:extLst>
            <a:ext uri="{53640926-AAD7-44D8-BBD7-CCE9431645EC}">
              <a14:shadowObscured xmlns:a14="http://schemas.microsoft.com/office/drawing/2010/main"/>
            </a:ext>
          </a:extLst>
        </p:spPr>
      </p:pic>
      <p:pic>
        <p:nvPicPr>
          <p:cNvPr id="3" name="Picture 2">
            <a:extLst>
              <a:ext uri="{FF2B5EF4-FFF2-40B4-BE49-F238E27FC236}">
                <a16:creationId xmlns:a16="http://schemas.microsoft.com/office/drawing/2014/main" id="{E35E00B4-DC57-EA09-A5B1-8F1526C5630F}"/>
              </a:ext>
            </a:extLst>
          </p:cNvPr>
          <p:cNvPicPr>
            <a:picLocks noChangeAspect="1"/>
          </p:cNvPicPr>
          <p:nvPr/>
        </p:nvPicPr>
        <p:blipFill>
          <a:blip r:embed="rId4"/>
          <a:stretch>
            <a:fillRect/>
          </a:stretch>
        </p:blipFill>
        <p:spPr>
          <a:xfrm>
            <a:off x="1535421" y="2207991"/>
            <a:ext cx="3883489" cy="3907875"/>
          </a:xfrm>
          <a:prstGeom prst="rect">
            <a:avLst/>
          </a:prstGeom>
        </p:spPr>
      </p:pic>
      <p:sp>
        <p:nvSpPr>
          <p:cNvPr id="8" name="Content Placeholder 7">
            <a:extLst>
              <a:ext uri="{FF2B5EF4-FFF2-40B4-BE49-F238E27FC236}">
                <a16:creationId xmlns:a16="http://schemas.microsoft.com/office/drawing/2014/main" id="{4328D490-B0EB-8D09-7543-AB86AB0A9B15}"/>
              </a:ext>
            </a:extLst>
          </p:cNvPr>
          <p:cNvSpPr>
            <a:spLocks noGrp="1"/>
          </p:cNvSpPr>
          <p:nvPr>
            <p:ph idx="1"/>
          </p:nvPr>
        </p:nvSpPr>
        <p:spPr>
          <a:xfrm>
            <a:off x="578902" y="2074816"/>
            <a:ext cx="5614415" cy="4433037"/>
          </a:xfrm>
          <a:noFill/>
          <a:ln>
            <a:solidFill>
              <a:schemeClr val="tx1"/>
            </a:solidFill>
          </a:ln>
        </p:spPr>
        <p:txBody>
          <a:bodyPr/>
          <a:lstStyle/>
          <a:p>
            <a:endParaRPr lang="en-GB" dirty="0"/>
          </a:p>
        </p:txBody>
      </p:sp>
    </p:spTree>
    <p:extLst>
      <p:ext uri="{BB962C8B-B14F-4D97-AF65-F5344CB8AC3E}">
        <p14:creationId xmlns:p14="http://schemas.microsoft.com/office/powerpoint/2010/main" val="3836445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D7A83-A1B2-062E-5BC3-BEBBF407A431}"/>
              </a:ext>
            </a:extLst>
          </p:cNvPr>
          <p:cNvSpPr>
            <a:spLocks noGrp="1"/>
          </p:cNvSpPr>
          <p:nvPr>
            <p:ph type="title"/>
          </p:nvPr>
        </p:nvSpPr>
        <p:spPr>
          <a:xfrm>
            <a:off x="598202" y="358833"/>
            <a:ext cx="11018520" cy="968866"/>
          </a:xfrm>
        </p:spPr>
        <p:txBody>
          <a:bodyPr anchor="b">
            <a:normAutofit/>
          </a:bodyPr>
          <a:lstStyle/>
          <a:p>
            <a:r>
              <a:rPr lang="en-US" sz="5400" b="1" dirty="0">
                <a:latin typeface="+mn-lt"/>
              </a:rPr>
              <a:t>Recruitment and Retention</a:t>
            </a:r>
          </a:p>
        </p:txBody>
      </p:sp>
      <p:sp>
        <p:nvSpPr>
          <p:cNvPr id="41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DFAE18-627B-D44C-731B-9AA6D7730224}"/>
              </a:ext>
            </a:extLst>
          </p:cNvPr>
          <p:cNvSpPr>
            <a:spLocks noGrp="1"/>
          </p:cNvSpPr>
          <p:nvPr>
            <p:ph idx="1"/>
          </p:nvPr>
        </p:nvSpPr>
        <p:spPr>
          <a:xfrm>
            <a:off x="572492" y="2071316"/>
            <a:ext cx="7449289" cy="4119172"/>
          </a:xfrm>
        </p:spPr>
        <p:txBody>
          <a:bodyPr anchor="t">
            <a:normAutofit/>
          </a:bodyPr>
          <a:lstStyle/>
          <a:p>
            <a:pPr marL="342900" lvl="0" indent="-342900" fontAlgn="base">
              <a:buFont typeface="Symbol" pitchFamily="2" charset="2"/>
              <a:buChar char=""/>
            </a:pPr>
            <a:r>
              <a:rPr lang="en-GB" sz="1900" dirty="0">
                <a:ea typeface="Times New Roman" panose="02020603050405020304" pitchFamily="18" charset="0"/>
                <a:cs typeface="Times New Roman" panose="02020603050405020304" pitchFamily="18" charset="0"/>
              </a:rPr>
              <a:t>1 in 3 </a:t>
            </a:r>
            <a:r>
              <a:rPr lang="en-GB" sz="1900" dirty="0">
                <a:effectLst/>
                <a:ea typeface="Times New Roman" panose="02020603050405020304" pitchFamily="18" charset="0"/>
                <a:cs typeface="Times New Roman" panose="02020603050405020304" pitchFamily="18" charset="0"/>
              </a:rPr>
              <a:t>care workers left their jobs last year (UK Parliament, 2022)</a:t>
            </a:r>
          </a:p>
          <a:p>
            <a:pPr marL="342900" lvl="0" indent="-342900" fontAlgn="base">
              <a:buFont typeface="Symbol" pitchFamily="2" charset="2"/>
              <a:buChar char=""/>
            </a:pPr>
            <a:r>
              <a:rPr lang="en-GB" sz="1900" dirty="0">
                <a:effectLst/>
                <a:ea typeface="Times New Roman" panose="02020603050405020304" pitchFamily="18" charset="0"/>
                <a:cs typeface="Times New Roman" panose="02020603050405020304" pitchFamily="18" charset="0"/>
              </a:rPr>
              <a:t>95% of care providers are struggling to recruit staff</a:t>
            </a:r>
            <a:r>
              <a:rPr lang="en-GB" sz="1900" dirty="0">
                <a:ea typeface="Times New Roman" panose="02020603050405020304" pitchFamily="18" charset="0"/>
                <a:cs typeface="Times New Roman" panose="02020603050405020304" pitchFamily="18" charset="0"/>
              </a:rPr>
              <a:t> (UK Parliament, 2022)</a:t>
            </a:r>
            <a:endParaRPr lang="en-GB" sz="1900" dirty="0">
              <a:effectLst/>
              <a:ea typeface="Times New Roman" panose="02020603050405020304" pitchFamily="18" charset="0"/>
              <a:cs typeface="Times New Roman" panose="02020603050405020304" pitchFamily="18" charset="0"/>
            </a:endParaRPr>
          </a:p>
          <a:p>
            <a:pPr marL="342900" lvl="0" indent="-342900" fontAlgn="base">
              <a:buFont typeface="Symbol" pitchFamily="2" charset="2"/>
              <a:buChar char=""/>
            </a:pPr>
            <a:r>
              <a:rPr lang="en-GB" sz="1900" dirty="0">
                <a:ea typeface="Times New Roman" panose="02020603050405020304" pitchFamily="18" charset="0"/>
                <a:cs typeface="Times New Roman" panose="02020603050405020304" pitchFamily="18" charset="0"/>
              </a:rPr>
              <a:t>V</a:t>
            </a:r>
            <a:r>
              <a:rPr lang="en-GB" sz="1900" dirty="0">
                <a:effectLst/>
                <a:ea typeface="Times New Roman" panose="02020603050405020304" pitchFamily="18" charset="0"/>
                <a:cs typeface="Times New Roman" panose="02020603050405020304" pitchFamily="18" charset="0"/>
              </a:rPr>
              <a:t>acancy rate increased by 52% (to 165,000 vacant posts).</a:t>
            </a:r>
          </a:p>
          <a:p>
            <a:pPr marL="342900" lvl="0" indent="-342900" fontAlgn="base">
              <a:buFont typeface="Symbol" pitchFamily="2" charset="2"/>
              <a:buChar char=""/>
            </a:pPr>
            <a:r>
              <a:rPr lang="en-GB" sz="1900" dirty="0">
                <a:ea typeface="Times New Roman" panose="02020603050405020304" pitchFamily="18" charset="0"/>
                <a:cs typeface="Times New Roman" panose="02020603050405020304" pitchFamily="18" charset="0"/>
              </a:rPr>
              <a:t>P</a:t>
            </a:r>
            <a:r>
              <a:rPr lang="en-GB" sz="1900" dirty="0">
                <a:effectLst/>
                <a:ea typeface="Times New Roman" panose="02020603050405020304" pitchFamily="18" charset="0"/>
                <a:cs typeface="Times New Roman" panose="02020603050405020304" pitchFamily="18" charset="0"/>
              </a:rPr>
              <a:t>osts  filled decreased by 3% (50,000 posts) (</a:t>
            </a:r>
            <a:r>
              <a:rPr lang="en-GB" sz="1900" dirty="0" err="1">
                <a:effectLst/>
                <a:ea typeface="Times New Roman" panose="02020603050405020304" pitchFamily="18" charset="0"/>
                <a:cs typeface="Times New Roman" panose="02020603050405020304" pitchFamily="18" charset="0"/>
              </a:rPr>
              <a:t>DfHSC</a:t>
            </a:r>
            <a:r>
              <a:rPr lang="en-GB" sz="1900" dirty="0">
                <a:ea typeface="Times New Roman" panose="02020603050405020304" pitchFamily="18" charset="0"/>
                <a:cs typeface="Times New Roman" panose="02020603050405020304" pitchFamily="18" charset="0"/>
              </a:rPr>
              <a:t>, 2021)</a:t>
            </a:r>
            <a:endParaRPr lang="en-GB" sz="1900" dirty="0">
              <a:effectLst/>
              <a:ea typeface="Times New Roman" panose="02020603050405020304" pitchFamily="18" charset="0"/>
              <a:cs typeface="Times New Roman" panose="02020603050405020304" pitchFamily="18" charset="0"/>
            </a:endParaRPr>
          </a:p>
          <a:p>
            <a:pPr marL="342900" lvl="0" indent="-342900" fontAlgn="base">
              <a:buFont typeface="Symbol" pitchFamily="2" charset="2"/>
              <a:buChar char=""/>
            </a:pPr>
            <a:r>
              <a:rPr lang="en-GB" sz="1900" dirty="0">
                <a:ea typeface="Times New Roman" panose="02020603050405020304" pitchFamily="18" charset="0"/>
                <a:cs typeface="Times New Roman" panose="02020603050405020304" pitchFamily="18" charset="0"/>
              </a:rPr>
              <a:t>500,000 adult social care positions to rise by 2030 </a:t>
            </a:r>
            <a:r>
              <a:rPr lang="en-GB" sz="1900" dirty="0">
                <a:effectLst/>
                <a:ea typeface="Times New Roman" panose="02020603050405020304" pitchFamily="18" charset="0"/>
                <a:cs typeface="Times New Roman" panose="02020603050405020304" pitchFamily="18" charset="0"/>
              </a:rPr>
              <a:t>(British Medical Association, 2022)​.</a:t>
            </a:r>
          </a:p>
          <a:p>
            <a:pPr marL="342900" indent="-342900" fontAlgn="base">
              <a:buFont typeface="Symbol" pitchFamily="2" charset="2"/>
              <a:buChar char=""/>
            </a:pPr>
            <a:r>
              <a:rPr lang="en-GB" sz="1900" dirty="0">
                <a:effectLst/>
                <a:ea typeface="Calibri" panose="020F0502020204030204" pitchFamily="34" charset="0"/>
                <a:cs typeface="Times New Roman" panose="02020603050405020304" pitchFamily="18" charset="0"/>
              </a:rPr>
              <a:t>10,423 people started a new role in social care in Wales and 7,987 left  (Social Care </a:t>
            </a:r>
            <a:r>
              <a:rPr lang="en-GB" sz="1900" dirty="0">
                <a:effectLst/>
                <a:cs typeface="Times New Roman" panose="02020603050405020304" pitchFamily="18" charset="0"/>
              </a:rPr>
              <a:t>Wales , 2022). </a:t>
            </a:r>
            <a:endParaRPr lang="en-GB" sz="1900" dirty="0">
              <a:cs typeface="Times New Roman" panose="02020603050405020304" pitchFamily="18" charset="0"/>
            </a:endParaRPr>
          </a:p>
          <a:p>
            <a:pPr marL="342900" indent="-342900" fontAlgn="base">
              <a:buFont typeface="Symbol" pitchFamily="2" charset="2"/>
              <a:buChar char=""/>
            </a:pPr>
            <a:r>
              <a:rPr lang="en-GB" sz="1900" dirty="0">
                <a:effectLst/>
                <a:ea typeface="Calibri" panose="020F0502020204030204" pitchFamily="34" charset="0"/>
                <a:cs typeface="Times New Roman" panose="02020603050405020304" pitchFamily="18" charset="0"/>
              </a:rPr>
              <a:t>7% pay gap between nurses in adult social care</a:t>
            </a:r>
            <a:r>
              <a:rPr lang="en-GB" sz="1900" dirty="0">
                <a:effectLst/>
                <a:cs typeface="Times New Roman" panose="02020603050405020304" pitchFamily="18" charset="0"/>
              </a:rPr>
              <a:t> (within England).</a:t>
            </a:r>
          </a:p>
          <a:p>
            <a:pPr marL="0" indent="0">
              <a:buNone/>
            </a:pPr>
            <a:endParaRPr lang="en-US" sz="1900" dirty="0"/>
          </a:p>
        </p:txBody>
      </p:sp>
      <p:pic>
        <p:nvPicPr>
          <p:cNvPr id="4098" name="Picture 2" descr="Health and social care leaders unite to improve public involvement in  research - GOV.UK">
            <a:extLst>
              <a:ext uri="{FF2B5EF4-FFF2-40B4-BE49-F238E27FC236}">
                <a16:creationId xmlns:a16="http://schemas.microsoft.com/office/drawing/2014/main" id="{C237240B-F8BC-D04C-21A2-58FB5977A3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470" r="21509" b="-1"/>
          <a:stretch/>
        </p:blipFill>
        <p:spPr bwMode="auto">
          <a:xfrm>
            <a:off x="8214942" y="2093976"/>
            <a:ext cx="3401780" cy="3535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531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5" name="Rectangle 1946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7" name="Rectangle 1946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9" name="Rectangle 1946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Time to take a break - Even 10 minutes - Peter de Jager - Municipal World">
            <a:extLst>
              <a:ext uri="{FF2B5EF4-FFF2-40B4-BE49-F238E27FC236}">
                <a16:creationId xmlns:a16="http://schemas.microsoft.com/office/drawing/2014/main" id="{148802D5-E891-F5DC-404E-3C977070E3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665988"/>
            <a:ext cx="11277600" cy="5526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992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6055-284E-6E11-BE9A-98F7870836C4}"/>
              </a:ext>
            </a:extLst>
          </p:cNvPr>
          <p:cNvSpPr>
            <a:spLocks noGrp="1"/>
          </p:cNvSpPr>
          <p:nvPr>
            <p:ph type="title"/>
          </p:nvPr>
        </p:nvSpPr>
        <p:spPr>
          <a:xfrm>
            <a:off x="1264716" y="471054"/>
            <a:ext cx="10066122" cy="964942"/>
          </a:xfrm>
        </p:spPr>
        <p:txBody>
          <a:bodyPr anchor="b">
            <a:normAutofit/>
          </a:bodyPr>
          <a:lstStyle/>
          <a:p>
            <a:pPr algn="ctr"/>
            <a:r>
              <a:rPr lang="en-US" sz="6000" b="1" dirty="0">
                <a:latin typeface="+mn-lt"/>
              </a:rPr>
              <a:t>Desired Skills for Employment </a:t>
            </a:r>
          </a:p>
        </p:txBody>
      </p:sp>
      <p:pic>
        <p:nvPicPr>
          <p:cNvPr id="2050" name="Picture 2" descr="The Complete Guide to Transferable Skills">
            <a:extLst>
              <a:ext uri="{FF2B5EF4-FFF2-40B4-BE49-F238E27FC236}">
                <a16:creationId xmlns:a16="http://schemas.microsoft.com/office/drawing/2014/main" id="{B1EA1C05-5DCD-A735-852C-4F1114E2BE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1465" y="2226365"/>
            <a:ext cx="5767636" cy="33019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896A08-3C26-2877-B62D-344E0D235662}"/>
              </a:ext>
            </a:extLst>
          </p:cNvPr>
          <p:cNvSpPr txBox="1"/>
          <p:nvPr/>
        </p:nvSpPr>
        <p:spPr>
          <a:xfrm>
            <a:off x="228600" y="1975757"/>
            <a:ext cx="5867400" cy="5016758"/>
          </a:xfrm>
          <a:prstGeom prst="rect">
            <a:avLst/>
          </a:prstGeom>
          <a:noFill/>
        </p:spPr>
        <p:txBody>
          <a:bodyPr wrap="square" rtlCol="0">
            <a:spAutoFit/>
          </a:bodyPr>
          <a:lstStyle/>
          <a:p>
            <a:pPr marL="0" indent="0">
              <a:buNone/>
            </a:pPr>
            <a:r>
              <a:rPr lang="en-US" sz="2400" dirty="0"/>
              <a:t>According to Prospects (2023) 80% of employers experience recruitment difficulties. One of the many of reasons include individuals lacking the necessary </a:t>
            </a:r>
            <a:r>
              <a:rPr lang="en-US" sz="2400" b="1" i="1" dirty="0"/>
              <a:t>transferable skills.</a:t>
            </a:r>
          </a:p>
          <a:p>
            <a:pPr marL="0" indent="0">
              <a:buNone/>
            </a:pPr>
            <a:endParaRPr lang="en-US" sz="2400" b="1" i="1" dirty="0"/>
          </a:p>
          <a:p>
            <a:pPr marL="0" indent="0">
              <a:buNone/>
            </a:pPr>
            <a:endParaRPr lang="en-US" sz="2400" b="1" i="1" dirty="0"/>
          </a:p>
          <a:p>
            <a:pPr marL="0" indent="0" algn="ctr">
              <a:buNone/>
            </a:pPr>
            <a:r>
              <a:rPr lang="en-US" sz="2400" b="1" i="1" dirty="0"/>
              <a:t>What transferable skills do you think are desired by employers and why? </a:t>
            </a:r>
          </a:p>
          <a:p>
            <a:pPr marL="0" indent="0">
              <a:buNone/>
            </a:pPr>
            <a:endParaRPr lang="en-US" sz="1800" b="1" i="1" dirty="0"/>
          </a:p>
          <a:p>
            <a:pPr marL="0" indent="0">
              <a:buNone/>
            </a:pPr>
            <a:endParaRPr lang="en-US" b="1" i="1" dirty="0"/>
          </a:p>
          <a:p>
            <a:pPr marL="0" indent="0">
              <a:buNone/>
            </a:pPr>
            <a:endParaRPr lang="en-US" sz="1800" b="1" i="1" dirty="0"/>
          </a:p>
          <a:p>
            <a:pPr marL="0" indent="0">
              <a:buNone/>
            </a:pPr>
            <a:endParaRPr lang="en-US" sz="1800" b="1" i="1" dirty="0"/>
          </a:p>
          <a:p>
            <a:pPr marL="0" indent="0">
              <a:buNone/>
            </a:pPr>
            <a:endParaRPr lang="en-US" sz="1800" b="1" i="1" dirty="0"/>
          </a:p>
          <a:p>
            <a:endParaRPr lang="en-US" sz="1400" dirty="0"/>
          </a:p>
        </p:txBody>
      </p:sp>
    </p:spTree>
    <p:extLst>
      <p:ext uri="{BB962C8B-B14F-4D97-AF65-F5344CB8AC3E}">
        <p14:creationId xmlns:p14="http://schemas.microsoft.com/office/powerpoint/2010/main" val="3083630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C6055-284E-6E11-BE9A-98F7870836C4}"/>
              </a:ext>
            </a:extLst>
          </p:cNvPr>
          <p:cNvSpPr>
            <a:spLocks noGrp="1"/>
          </p:cNvSpPr>
          <p:nvPr>
            <p:ph type="title"/>
          </p:nvPr>
        </p:nvSpPr>
        <p:spPr>
          <a:xfrm>
            <a:off x="366444" y="453491"/>
            <a:ext cx="11459113" cy="1344410"/>
          </a:xfrm>
        </p:spPr>
        <p:txBody>
          <a:bodyPr anchor="b">
            <a:noAutofit/>
          </a:bodyPr>
          <a:lstStyle/>
          <a:p>
            <a:pPr algn="ctr"/>
            <a:r>
              <a:rPr lang="en-US" sz="5400" b="1" dirty="0">
                <a:latin typeface="+mn-lt"/>
              </a:rPr>
              <a:t>Desired Skills for Employment </a:t>
            </a:r>
          </a:p>
        </p:txBody>
      </p:sp>
      <p:sp>
        <p:nvSpPr>
          <p:cNvPr id="20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F8A569F-C5FC-D4DF-EE24-AC49D4A24A0D}"/>
              </a:ext>
            </a:extLst>
          </p:cNvPr>
          <p:cNvSpPr>
            <a:spLocks noGrp="1"/>
          </p:cNvSpPr>
          <p:nvPr>
            <p:ph idx="1"/>
          </p:nvPr>
        </p:nvSpPr>
        <p:spPr>
          <a:xfrm>
            <a:off x="366444" y="2544701"/>
            <a:ext cx="4818888" cy="4100114"/>
          </a:xfrm>
        </p:spPr>
        <p:txBody>
          <a:bodyPr anchor="t">
            <a:normAutofit fontScale="92500" lnSpcReduction="10000"/>
          </a:bodyPr>
          <a:lstStyle/>
          <a:p>
            <a:pPr marL="0" indent="0">
              <a:buNone/>
            </a:pPr>
            <a:r>
              <a:rPr lang="en-US" sz="2200" b="1" i="1" dirty="0"/>
              <a:t>Transferable Skills: </a:t>
            </a:r>
          </a:p>
          <a:p>
            <a:r>
              <a:rPr lang="en-US" sz="2000" dirty="0"/>
              <a:t>Self-discipline </a:t>
            </a:r>
          </a:p>
          <a:p>
            <a:r>
              <a:rPr lang="en-US" sz="2000" dirty="0"/>
              <a:t>Creativity and originality </a:t>
            </a:r>
          </a:p>
          <a:p>
            <a:r>
              <a:rPr lang="en-US" sz="2000" dirty="0"/>
              <a:t>Critical thinking and analysis </a:t>
            </a:r>
          </a:p>
          <a:p>
            <a:r>
              <a:rPr lang="en-US" sz="2000" dirty="0"/>
              <a:t>Problem Solving </a:t>
            </a:r>
          </a:p>
          <a:p>
            <a:r>
              <a:rPr lang="en-US" sz="2000" dirty="0"/>
              <a:t>Resilience </a:t>
            </a:r>
          </a:p>
          <a:p>
            <a:r>
              <a:rPr lang="en-US" sz="2000" dirty="0"/>
              <a:t>Adaptability </a:t>
            </a:r>
          </a:p>
          <a:p>
            <a:r>
              <a:rPr lang="en-US" sz="2000" dirty="0"/>
              <a:t>Effective Communication </a:t>
            </a:r>
          </a:p>
          <a:p>
            <a:r>
              <a:rPr lang="en-US" sz="2000" dirty="0"/>
              <a:t>Leadership and Management </a:t>
            </a:r>
          </a:p>
          <a:p>
            <a:r>
              <a:rPr lang="en-US" sz="2000" dirty="0"/>
              <a:t>Teamwork and interpersonal skills </a:t>
            </a:r>
          </a:p>
          <a:p>
            <a:r>
              <a:rPr lang="en-US" sz="2000" dirty="0"/>
              <a:t>Reflection </a:t>
            </a:r>
          </a:p>
          <a:p>
            <a:endParaRPr lang="en-US" sz="1400" dirty="0"/>
          </a:p>
        </p:txBody>
      </p:sp>
      <p:pic>
        <p:nvPicPr>
          <p:cNvPr id="2050" name="Picture 2" descr="The Complete Guide to Transferable Skills">
            <a:extLst>
              <a:ext uri="{FF2B5EF4-FFF2-40B4-BE49-F238E27FC236}">
                <a16:creationId xmlns:a16="http://schemas.microsoft.com/office/drawing/2014/main" id="{B1EA1C05-5DCD-A735-852C-4F1114E2BE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28264" y="2544701"/>
            <a:ext cx="6897292" cy="344864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06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30" name="Picture 10" descr="Funny answers to question &quot;What do you bring to the table?&quot; - Ouchmytoe.com">
            <a:extLst>
              <a:ext uri="{FF2B5EF4-FFF2-40B4-BE49-F238E27FC236}">
                <a16:creationId xmlns:a16="http://schemas.microsoft.com/office/drawing/2014/main" id="{54A87A6D-5859-5689-BAE2-1CD5BE3092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576" r="22070" b="-1"/>
          <a:stretch/>
        </p:blipFill>
        <p:spPr bwMode="auto">
          <a:xfrm>
            <a:off x="0"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8F43B7C-081C-ADF2-6041-6D307071125F}"/>
              </a:ext>
            </a:extLst>
          </p:cNvPr>
          <p:cNvSpPr>
            <a:spLocks noGrp="1"/>
          </p:cNvSpPr>
          <p:nvPr>
            <p:ph idx="1"/>
          </p:nvPr>
        </p:nvSpPr>
        <p:spPr>
          <a:xfrm>
            <a:off x="7327725" y="593611"/>
            <a:ext cx="4469890" cy="5670777"/>
          </a:xfrm>
        </p:spPr>
        <p:txBody>
          <a:bodyPr>
            <a:normAutofit/>
          </a:bodyPr>
          <a:lstStyle/>
          <a:p>
            <a:pPr marL="0" indent="0" algn="ctr">
              <a:buNone/>
            </a:pPr>
            <a:r>
              <a:rPr lang="en-US" sz="4000" b="1" dirty="0"/>
              <a:t>What can you bring to the table? </a:t>
            </a:r>
          </a:p>
          <a:p>
            <a:pPr marL="0" indent="0">
              <a:buNone/>
            </a:pPr>
            <a:endParaRPr lang="en-US" sz="2000" dirty="0"/>
          </a:p>
          <a:p>
            <a:pPr marL="0" indent="0">
              <a:buNone/>
            </a:pPr>
            <a:endParaRPr lang="en-US" sz="2000" dirty="0"/>
          </a:p>
          <a:p>
            <a:pPr marL="0" indent="0">
              <a:buNone/>
            </a:pPr>
            <a:r>
              <a:rPr lang="en-US" b="1" dirty="0"/>
              <a:t>Reflection: </a:t>
            </a:r>
          </a:p>
          <a:p>
            <a:pPr marL="0" indent="0">
              <a:buNone/>
            </a:pPr>
            <a:endParaRPr lang="en-US" dirty="0"/>
          </a:p>
          <a:p>
            <a:r>
              <a:rPr lang="en-US" dirty="0"/>
              <a:t>What makes you stand out from the crowd? </a:t>
            </a:r>
          </a:p>
          <a:p>
            <a:r>
              <a:rPr lang="en-US" dirty="0"/>
              <a:t>What can you bring that no one else can? </a:t>
            </a:r>
          </a:p>
        </p:txBody>
      </p:sp>
    </p:spTree>
    <p:extLst>
      <p:ext uri="{BB962C8B-B14F-4D97-AF65-F5344CB8AC3E}">
        <p14:creationId xmlns:p14="http://schemas.microsoft.com/office/powerpoint/2010/main" val="621340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26" name="Rectangle 174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8" name="Rectangle 174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How to write effective SMART goals - Breeze">
            <a:extLst>
              <a:ext uri="{FF2B5EF4-FFF2-40B4-BE49-F238E27FC236}">
                <a16:creationId xmlns:a16="http://schemas.microsoft.com/office/drawing/2014/main" id="{9E0D6E05-E9A4-02E2-60E3-37092E9898F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4987"/>
          <a:stretch/>
        </p:blipFill>
        <p:spPr bwMode="auto">
          <a:xfrm>
            <a:off x="643467" y="838693"/>
            <a:ext cx="10905066" cy="5180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690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WOT Analysis: What It Is &amp; How to Do It [Examples + Template]">
            <a:extLst>
              <a:ext uri="{FF2B5EF4-FFF2-40B4-BE49-F238E27FC236}">
                <a16:creationId xmlns:a16="http://schemas.microsoft.com/office/drawing/2014/main" id="{DE175D71-9CB6-F2C8-18FA-A08BECC770E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250" t="9167" r="6563" b="7222"/>
          <a:stretch/>
        </p:blipFill>
        <p:spPr bwMode="auto">
          <a:xfrm>
            <a:off x="762000" y="0"/>
            <a:ext cx="106299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065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C5C5C-B1C0-816E-B68B-6560BB25ADCA}"/>
              </a:ext>
            </a:extLst>
          </p:cNvPr>
          <p:cNvSpPr>
            <a:spLocks noGrp="1"/>
          </p:cNvSpPr>
          <p:nvPr>
            <p:ph type="title"/>
          </p:nvPr>
        </p:nvSpPr>
        <p:spPr>
          <a:xfrm>
            <a:off x="585216" y="141557"/>
            <a:ext cx="11018520" cy="1434415"/>
          </a:xfrm>
        </p:spPr>
        <p:txBody>
          <a:bodyPr vert="horz" lIns="91440" tIns="45720" rIns="91440" bIns="45720" rtlCol="0" anchor="b">
            <a:normAutofit/>
          </a:bodyPr>
          <a:lstStyle/>
          <a:p>
            <a:pPr algn="ctr"/>
            <a:r>
              <a:rPr lang="en-US" sz="6000" b="1" dirty="0">
                <a:latin typeface="+mn-lt"/>
              </a:rPr>
              <a:t>Gibbs’ Reflective Cycle </a:t>
            </a:r>
          </a:p>
        </p:txBody>
      </p:sp>
      <p:sp>
        <p:nvSpPr>
          <p:cNvPr id="1639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54C6AA7-CD88-37C5-2DF7-A01B9215B698}"/>
              </a:ext>
            </a:extLst>
          </p:cNvPr>
          <p:cNvSpPr txBox="1"/>
          <p:nvPr/>
        </p:nvSpPr>
        <p:spPr>
          <a:xfrm>
            <a:off x="585216" y="1822561"/>
            <a:ext cx="7093888" cy="4119172"/>
          </a:xfrm>
          <a:prstGeom prst="rect">
            <a:avLst/>
          </a:prstGeom>
        </p:spPr>
        <p:txBody>
          <a:bodyPr vert="horz" lIns="91440" tIns="45720" rIns="91440" bIns="45720" rtlCol="0" anchor="t">
            <a:noAutofit/>
          </a:bodyPr>
          <a:lstStyle/>
          <a:p>
            <a:pPr>
              <a:lnSpc>
                <a:spcPct val="90000"/>
              </a:lnSpc>
              <a:spcAft>
                <a:spcPts val="600"/>
              </a:spcAft>
            </a:pPr>
            <a:r>
              <a:rPr lang="en-US" sz="2400" b="1" i="0" dirty="0">
                <a:effectLst/>
                <a:highlight>
                  <a:srgbClr val="FFFFFF"/>
                </a:highlight>
              </a:rPr>
              <a:t>How do you write a good Gibbs reflection?</a:t>
            </a:r>
          </a:p>
          <a:p>
            <a:pPr indent="-228600">
              <a:lnSpc>
                <a:spcPct val="90000"/>
              </a:lnSpc>
              <a:spcAft>
                <a:spcPts val="600"/>
              </a:spcAft>
              <a:buFont typeface="Arial" panose="020B0604020202020204" pitchFamily="34" charset="0"/>
              <a:buChar char="•"/>
            </a:pPr>
            <a:r>
              <a:rPr lang="en-US" sz="2000" b="1" i="0" dirty="0">
                <a:effectLst/>
                <a:highlight>
                  <a:srgbClr val="FFFFFF"/>
                </a:highlight>
              </a:rPr>
              <a:t>Description</a:t>
            </a:r>
            <a:r>
              <a:rPr lang="en-US" sz="2000" b="0" i="0" dirty="0">
                <a:effectLst/>
                <a:highlight>
                  <a:srgbClr val="FFFFFF"/>
                </a:highlight>
              </a:rPr>
              <a:t> – what happened?</a:t>
            </a:r>
          </a:p>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a:p>
            <a:pPr indent="-228600">
              <a:lnSpc>
                <a:spcPct val="90000"/>
              </a:lnSpc>
              <a:spcAft>
                <a:spcPts val="600"/>
              </a:spcAft>
              <a:buFont typeface="Arial" panose="020B0604020202020204" pitchFamily="34" charset="0"/>
              <a:buChar char="•"/>
            </a:pPr>
            <a:r>
              <a:rPr lang="en-US" sz="2000" b="1" i="0" dirty="0">
                <a:effectLst/>
                <a:highlight>
                  <a:srgbClr val="FFFFFF"/>
                </a:highlight>
              </a:rPr>
              <a:t>Feelings </a:t>
            </a:r>
            <a:r>
              <a:rPr lang="en-US" sz="2000" b="0" i="0" dirty="0">
                <a:effectLst/>
                <a:highlight>
                  <a:srgbClr val="FFFFFF"/>
                </a:highlight>
              </a:rPr>
              <a:t>– what were you thinking and feeling?</a:t>
            </a:r>
          </a:p>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a:p>
            <a:pPr indent="-228600">
              <a:lnSpc>
                <a:spcPct val="90000"/>
              </a:lnSpc>
              <a:spcAft>
                <a:spcPts val="600"/>
              </a:spcAft>
              <a:buFont typeface="Arial" panose="020B0604020202020204" pitchFamily="34" charset="0"/>
              <a:buChar char="•"/>
            </a:pPr>
            <a:r>
              <a:rPr lang="en-US" sz="2000" b="1" i="0" dirty="0">
                <a:effectLst/>
                <a:highlight>
                  <a:srgbClr val="FFFFFF"/>
                </a:highlight>
              </a:rPr>
              <a:t>Evaluation </a:t>
            </a:r>
            <a:r>
              <a:rPr lang="en-US" sz="2000" b="0" i="0" dirty="0">
                <a:effectLst/>
                <a:highlight>
                  <a:srgbClr val="FFFFFF"/>
                </a:highlight>
              </a:rPr>
              <a:t>– what was good and bad about the</a:t>
            </a:r>
            <a:r>
              <a:rPr lang="en-US" sz="2000" dirty="0">
                <a:highlight>
                  <a:srgbClr val="FFFFFF"/>
                </a:highlight>
              </a:rPr>
              <a:t> </a:t>
            </a:r>
            <a:r>
              <a:rPr lang="en-US" sz="2000" b="0" i="0" dirty="0">
                <a:effectLst/>
                <a:highlight>
                  <a:srgbClr val="FFFFFF"/>
                </a:highlight>
              </a:rPr>
              <a:t>experience?</a:t>
            </a:r>
          </a:p>
          <a:p>
            <a:pPr>
              <a:lnSpc>
                <a:spcPct val="90000"/>
              </a:lnSpc>
              <a:spcAft>
                <a:spcPts val="600"/>
              </a:spcAft>
            </a:pPr>
            <a:r>
              <a:rPr lang="en-US" sz="2000" dirty="0">
                <a:highlight>
                  <a:srgbClr val="FFFFFF"/>
                </a:highlight>
              </a:rPr>
              <a:t>      </a:t>
            </a:r>
            <a:r>
              <a:rPr lang="en-US" sz="2000" b="0" i="0" dirty="0">
                <a:effectLst/>
                <a:highlight>
                  <a:srgbClr val="FFFFFF"/>
                </a:highlight>
              </a:rPr>
              <a:t>  What went well and what went badly?</a:t>
            </a:r>
          </a:p>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a:p>
            <a:pPr indent="-228600">
              <a:lnSpc>
                <a:spcPct val="90000"/>
              </a:lnSpc>
              <a:spcAft>
                <a:spcPts val="600"/>
              </a:spcAft>
              <a:buFont typeface="Arial" panose="020B0604020202020204" pitchFamily="34" charset="0"/>
              <a:buChar char="•"/>
            </a:pPr>
            <a:r>
              <a:rPr lang="en-US" sz="2000" b="1" i="0" dirty="0">
                <a:effectLst/>
                <a:highlight>
                  <a:srgbClr val="FFFFFF"/>
                </a:highlight>
              </a:rPr>
              <a:t>Analysis</a:t>
            </a:r>
            <a:r>
              <a:rPr lang="en-US" sz="2000" b="0" i="0" dirty="0">
                <a:effectLst/>
                <a:highlight>
                  <a:srgbClr val="FFFFFF"/>
                </a:highlight>
              </a:rPr>
              <a:t> – what sense can you make of the situation?</a:t>
            </a:r>
          </a:p>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a:p>
            <a:pPr indent="-228600">
              <a:lnSpc>
                <a:spcPct val="90000"/>
              </a:lnSpc>
              <a:spcAft>
                <a:spcPts val="600"/>
              </a:spcAft>
              <a:buFont typeface="Arial" panose="020B0604020202020204" pitchFamily="34" charset="0"/>
              <a:buChar char="•"/>
            </a:pPr>
            <a:r>
              <a:rPr lang="en-US" sz="2000" b="1" i="0" dirty="0">
                <a:effectLst/>
                <a:highlight>
                  <a:srgbClr val="FFFFFF"/>
                </a:highlight>
              </a:rPr>
              <a:t>Conclusion </a:t>
            </a:r>
            <a:r>
              <a:rPr lang="en-US" sz="2000" b="0" i="0" dirty="0">
                <a:effectLst/>
                <a:highlight>
                  <a:srgbClr val="FFFFFF"/>
                </a:highlight>
              </a:rPr>
              <a:t>– what else could you have done?</a:t>
            </a:r>
          </a:p>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a:p>
            <a:pPr indent="-228600">
              <a:lnSpc>
                <a:spcPct val="90000"/>
              </a:lnSpc>
              <a:spcAft>
                <a:spcPts val="600"/>
              </a:spcAft>
              <a:buFont typeface="Arial" panose="020B0604020202020204" pitchFamily="34" charset="0"/>
              <a:buChar char="•"/>
            </a:pPr>
            <a:r>
              <a:rPr lang="en-US" sz="2000" b="1" i="0" dirty="0">
                <a:effectLst/>
                <a:highlight>
                  <a:srgbClr val="FFFFFF"/>
                </a:highlight>
              </a:rPr>
              <a:t>Action plan </a:t>
            </a:r>
            <a:r>
              <a:rPr lang="en-US" sz="2000" b="0" i="0" dirty="0">
                <a:effectLst/>
                <a:highlight>
                  <a:srgbClr val="FFFFFF"/>
                </a:highlight>
              </a:rPr>
              <a:t>– if it arose again, what would you do?</a:t>
            </a:r>
          </a:p>
        </p:txBody>
      </p:sp>
      <p:pic>
        <p:nvPicPr>
          <p:cNvPr id="16386" name="Picture 2" descr="Gibbs' Reflective Cycle | The University of Edinburgh">
            <a:extLst>
              <a:ext uri="{FF2B5EF4-FFF2-40B4-BE49-F238E27FC236}">
                <a16:creationId xmlns:a16="http://schemas.microsoft.com/office/drawing/2014/main" id="{48ABC630-76CB-2E94-C6F9-111BD5A473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3796" b="2"/>
          <a:stretch/>
        </p:blipFill>
        <p:spPr bwMode="auto">
          <a:xfrm>
            <a:off x="7832035" y="2093976"/>
            <a:ext cx="4081669"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83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47D3C-AE25-CCF6-E29F-AF055665DB8D}"/>
              </a:ext>
            </a:extLst>
          </p:cNvPr>
          <p:cNvSpPr>
            <a:spLocks noGrp="1"/>
          </p:cNvSpPr>
          <p:nvPr>
            <p:ph type="title"/>
          </p:nvPr>
        </p:nvSpPr>
        <p:spPr>
          <a:xfrm>
            <a:off x="676232" y="5200879"/>
            <a:ext cx="8082447" cy="802111"/>
          </a:xfrm>
        </p:spPr>
        <p:txBody>
          <a:bodyPr vert="horz" lIns="91440" tIns="45720" rIns="91440" bIns="45720" rtlCol="0" anchor="ctr">
            <a:normAutofit/>
          </a:bodyPr>
          <a:lstStyle/>
          <a:p>
            <a:pPr algn="ctr"/>
            <a:r>
              <a:rPr lang="en-US" dirty="0"/>
              <a:t>Job search platforms </a:t>
            </a:r>
            <a:endParaRPr lang="en-US" kern="1200" dirty="0">
              <a:solidFill>
                <a:schemeClr val="tx1"/>
              </a:solidFill>
              <a:latin typeface="+mj-lt"/>
              <a:ea typeface="+mj-ea"/>
              <a:cs typeface="+mj-cs"/>
            </a:endParaRPr>
          </a:p>
        </p:txBody>
      </p:sp>
      <p:sp>
        <p:nvSpPr>
          <p:cNvPr id="7185" name="Rectangle 7184">
            <a:extLst>
              <a:ext uri="{FF2B5EF4-FFF2-40B4-BE49-F238E27FC236}">
                <a16:creationId xmlns:a16="http://schemas.microsoft.com/office/drawing/2014/main" id="{26882C51-76F9-4F99-997D-31FA6242A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9042"/>
            <a:ext cx="1217216" cy="8595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ow to post jobs on Prospects.ac.uk: A guide for employers">
            <a:extLst>
              <a:ext uri="{FF2B5EF4-FFF2-40B4-BE49-F238E27FC236}">
                <a16:creationId xmlns:a16="http://schemas.microsoft.com/office/drawing/2014/main" id="{4C58F6B5-5892-0597-27C5-BAB0340F47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09232" y="779871"/>
            <a:ext cx="1047722" cy="557877"/>
          </a:xfrm>
          <a:prstGeom prst="rect">
            <a:avLst/>
          </a:prstGeom>
          <a:noFill/>
          <a:extLst>
            <a:ext uri="{909E8E84-426E-40DD-AFC4-6F175D3DCCD1}">
              <a14:hiddenFill xmlns:a14="http://schemas.microsoft.com/office/drawing/2010/main">
                <a:solidFill>
                  <a:srgbClr val="FFFFFF"/>
                </a:solidFill>
              </a14:hiddenFill>
            </a:ext>
          </a:extLst>
        </p:spPr>
      </p:pic>
      <p:sp>
        <p:nvSpPr>
          <p:cNvPr id="7187" name="Right Triangle 7186">
            <a:extLst>
              <a:ext uri="{FF2B5EF4-FFF2-40B4-BE49-F238E27FC236}">
                <a16:creationId xmlns:a16="http://schemas.microsoft.com/office/drawing/2014/main" id="{61FFFC16-86E2-4B9A-BC6D-213DC2654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9" name="Freeform: Shape 7188">
            <a:extLst>
              <a:ext uri="{FF2B5EF4-FFF2-40B4-BE49-F238E27FC236}">
                <a16:creationId xmlns:a16="http://schemas.microsoft.com/office/drawing/2014/main" id="{DD3524E0-C87C-4F38-9FC7-E969C15A7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1" name="Right Triangle 7190">
            <a:extLst>
              <a:ext uri="{FF2B5EF4-FFF2-40B4-BE49-F238E27FC236}">
                <a16:creationId xmlns:a16="http://schemas.microsoft.com/office/drawing/2014/main" id="{F1ED1DF4-DDDE-4464-8ABC-ED1F633CC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5916" y="1477941"/>
            <a:ext cx="1092260" cy="1371600"/>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3" name="Rectangle 7192">
            <a:extLst>
              <a:ext uri="{FF2B5EF4-FFF2-40B4-BE49-F238E27FC236}">
                <a16:creationId xmlns:a16="http://schemas.microsoft.com/office/drawing/2014/main" id="{E7E01BF7-4F45-4B6D-82BF-5A5DB30A6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41" y="2856071"/>
            <a:ext cx="2340073" cy="191109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5" name="Right Triangle 7194">
            <a:extLst>
              <a:ext uri="{FF2B5EF4-FFF2-40B4-BE49-F238E27FC236}">
                <a16:creationId xmlns:a16="http://schemas.microsoft.com/office/drawing/2014/main" id="{F2FC5C7B-261A-4268-BA85-C29488A8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10520" y="2798992"/>
            <a:ext cx="1911096" cy="1980472"/>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7" name="Rectangle 7196">
            <a:extLst>
              <a:ext uri="{FF2B5EF4-FFF2-40B4-BE49-F238E27FC236}">
                <a16:creationId xmlns:a16="http://schemas.microsoft.com/office/drawing/2014/main" id="{5CB4E315-91F2-4710-B866-B119037ED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5769" y="673132"/>
            <a:ext cx="1980472" cy="21646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TARGETjobs">
            <a:extLst>
              <a:ext uri="{FF2B5EF4-FFF2-40B4-BE49-F238E27FC236}">
                <a16:creationId xmlns:a16="http://schemas.microsoft.com/office/drawing/2014/main" id="{0F9AB6E7-8AA0-D2C1-E63B-31864F9447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33499" y="918905"/>
            <a:ext cx="1685012" cy="1685012"/>
          </a:xfrm>
          <a:prstGeom prst="rect">
            <a:avLst/>
          </a:prstGeom>
          <a:noFill/>
          <a:extLst>
            <a:ext uri="{909E8E84-426E-40DD-AFC4-6F175D3DCCD1}">
              <a14:hiddenFill xmlns:a14="http://schemas.microsoft.com/office/drawing/2010/main">
                <a:solidFill>
                  <a:srgbClr val="FFFFFF"/>
                </a:solidFill>
              </a14:hiddenFill>
            </a:ext>
          </a:extLst>
        </p:spPr>
      </p:pic>
      <p:sp>
        <p:nvSpPr>
          <p:cNvPr id="7199" name="Right Triangle 7198">
            <a:extLst>
              <a:ext uri="{FF2B5EF4-FFF2-40B4-BE49-F238E27FC236}">
                <a16:creationId xmlns:a16="http://schemas.microsoft.com/office/drawing/2014/main" id="{569BABC0-B0CC-4E7B-838A-F6E644779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8642224" y="795153"/>
            <a:ext cx="1399032" cy="115062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8" name="Picture 10" descr="1st class Linkedin profile helping secure more job opportunities even while  you sleep - White Recruitment">
            <a:extLst>
              <a:ext uri="{FF2B5EF4-FFF2-40B4-BE49-F238E27FC236}">
                <a16:creationId xmlns:a16="http://schemas.microsoft.com/office/drawing/2014/main" id="{26F90E93-1930-BD80-0276-DC266FDB558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7634" y="3205163"/>
            <a:ext cx="1955665" cy="1218847"/>
          </a:xfrm>
          <a:prstGeom prst="rect">
            <a:avLst/>
          </a:prstGeom>
          <a:noFill/>
          <a:extLst>
            <a:ext uri="{909E8E84-426E-40DD-AFC4-6F175D3DCCD1}">
              <a14:hiddenFill xmlns:a14="http://schemas.microsoft.com/office/drawing/2010/main">
                <a:solidFill>
                  <a:srgbClr val="FFFFFF"/>
                </a:solidFill>
              </a14:hiddenFill>
            </a:ext>
          </a:extLst>
        </p:spPr>
      </p:pic>
      <p:sp>
        <p:nvSpPr>
          <p:cNvPr id="7201" name="Rectangle 7200">
            <a:extLst>
              <a:ext uri="{FF2B5EF4-FFF2-40B4-BE49-F238E27FC236}">
                <a16:creationId xmlns:a16="http://schemas.microsoft.com/office/drawing/2014/main" id="{DCBE1B01-A27C-45C2-ADA4-AA13C3AC1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516" y="2850674"/>
            <a:ext cx="2716145" cy="19019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3" name="Right Triangle 7202">
            <a:extLst>
              <a:ext uri="{FF2B5EF4-FFF2-40B4-BE49-F238E27FC236}">
                <a16:creationId xmlns:a16="http://schemas.microsoft.com/office/drawing/2014/main" id="{BE7E1DAA-43FB-4446-A354-9283DE668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64669" y="3250084"/>
            <a:ext cx="1911096" cy="1100751"/>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05" name="Rectangle 7204">
            <a:extLst>
              <a:ext uri="{FF2B5EF4-FFF2-40B4-BE49-F238E27FC236}">
                <a16:creationId xmlns:a16="http://schemas.microsoft.com/office/drawing/2014/main" id="{F6FE5468-759E-4E83-828A-5587C7F58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111" y="1485831"/>
            <a:ext cx="2537199" cy="1371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Careers Wales | Careers Wales">
            <a:extLst>
              <a:ext uri="{FF2B5EF4-FFF2-40B4-BE49-F238E27FC236}">
                <a16:creationId xmlns:a16="http://schemas.microsoft.com/office/drawing/2014/main" id="{0089A506-EC01-5562-C292-446B8DCB358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635624" y="1869276"/>
            <a:ext cx="2155206" cy="585055"/>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Advertise a job | Indeed for Employers">
            <a:extLst>
              <a:ext uri="{FF2B5EF4-FFF2-40B4-BE49-F238E27FC236}">
                <a16:creationId xmlns:a16="http://schemas.microsoft.com/office/drawing/2014/main" id="{923D1DC4-BC2F-8B96-164A-E5790557B7F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225834" y="3170655"/>
            <a:ext cx="2396155" cy="1259913"/>
          </a:xfrm>
          <a:prstGeom prst="rect">
            <a:avLst/>
          </a:prstGeom>
          <a:noFill/>
          <a:extLst>
            <a:ext uri="{909E8E84-426E-40DD-AFC4-6F175D3DCCD1}">
              <a14:hiddenFill xmlns:a14="http://schemas.microsoft.com/office/drawing/2010/main">
                <a:solidFill>
                  <a:srgbClr val="FFFFFF"/>
                </a:solidFill>
              </a14:hiddenFill>
            </a:ext>
          </a:extLst>
        </p:spPr>
      </p:pic>
      <p:sp>
        <p:nvSpPr>
          <p:cNvPr id="7207" name="Rectangle 7206">
            <a:extLst>
              <a:ext uri="{FF2B5EF4-FFF2-40B4-BE49-F238E27FC236}">
                <a16:creationId xmlns:a16="http://schemas.microsoft.com/office/drawing/2014/main" id="{99FE99BC-5F7D-47C3-AA1E-16D7DBDBD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6605" y="2069831"/>
            <a:ext cx="2789854" cy="26368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6" name="Picture 8" descr="UWTSD Careers - Apps on Google Play">
            <a:extLst>
              <a:ext uri="{FF2B5EF4-FFF2-40B4-BE49-F238E27FC236}">
                <a16:creationId xmlns:a16="http://schemas.microsoft.com/office/drawing/2014/main" id="{1D2B355C-A7ED-EF00-DC0E-E5B3F8184578}"/>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007328" y="2265082"/>
            <a:ext cx="2288408" cy="2288408"/>
          </a:xfrm>
          <a:prstGeom prst="rect">
            <a:avLst/>
          </a:prstGeom>
          <a:noFill/>
          <a:extLst>
            <a:ext uri="{909E8E84-426E-40DD-AFC4-6F175D3DCCD1}">
              <a14:hiddenFill xmlns:a14="http://schemas.microsoft.com/office/drawing/2010/main">
                <a:solidFill>
                  <a:srgbClr val="FFFFFF"/>
                </a:solidFill>
              </a14:hiddenFill>
            </a:ext>
          </a:extLst>
        </p:spPr>
      </p:pic>
      <p:sp>
        <p:nvSpPr>
          <p:cNvPr id="7209" name="Right Triangle 7208">
            <a:extLst>
              <a:ext uri="{FF2B5EF4-FFF2-40B4-BE49-F238E27FC236}">
                <a16:creationId xmlns:a16="http://schemas.microsoft.com/office/drawing/2014/main" id="{27400BAF-FCE6-4296-8A0E-9B595ADC09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32800" y="4724529"/>
            <a:ext cx="325600" cy="406635"/>
          </a:xfrm>
          <a:prstGeom prst="rtTriangle">
            <a:avLst/>
          </a:prstGeom>
          <a:solidFill>
            <a:srgbClr val="C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1905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58E5A-B3A4-3D17-EEAE-1DD9C147BF16}"/>
              </a:ext>
            </a:extLst>
          </p:cNvPr>
          <p:cNvSpPr>
            <a:spLocks noGrp="1"/>
          </p:cNvSpPr>
          <p:nvPr>
            <p:ph type="title"/>
          </p:nvPr>
        </p:nvSpPr>
        <p:spPr>
          <a:xfrm>
            <a:off x="457200" y="675160"/>
            <a:ext cx="6722142" cy="693479"/>
          </a:xfrm>
        </p:spPr>
        <p:txBody>
          <a:bodyPr anchor="b">
            <a:noAutofit/>
          </a:bodyPr>
          <a:lstStyle/>
          <a:p>
            <a:pPr algn="ctr"/>
            <a:r>
              <a:rPr lang="en-US" sz="6000" b="1" dirty="0">
                <a:latin typeface="+mn-lt"/>
              </a:rPr>
              <a:t>Leveraging LinkedIn </a:t>
            </a:r>
          </a:p>
        </p:txBody>
      </p:sp>
      <p:sp>
        <p:nvSpPr>
          <p:cNvPr id="3" name="Content Placeholder 2">
            <a:extLst>
              <a:ext uri="{FF2B5EF4-FFF2-40B4-BE49-F238E27FC236}">
                <a16:creationId xmlns:a16="http://schemas.microsoft.com/office/drawing/2014/main" id="{6A14AEE7-00FF-22DF-BBCC-1FC601200705}"/>
              </a:ext>
            </a:extLst>
          </p:cNvPr>
          <p:cNvSpPr>
            <a:spLocks noGrp="1"/>
          </p:cNvSpPr>
          <p:nvPr>
            <p:ph idx="1"/>
          </p:nvPr>
        </p:nvSpPr>
        <p:spPr>
          <a:xfrm>
            <a:off x="547064" y="2043799"/>
            <a:ext cx="6329483" cy="4356568"/>
          </a:xfrm>
        </p:spPr>
        <p:txBody>
          <a:bodyPr anchor="t">
            <a:normAutofit/>
          </a:bodyPr>
          <a:lstStyle/>
          <a:p>
            <a:pPr marL="0" indent="0">
              <a:buNone/>
            </a:pPr>
            <a:r>
              <a:rPr lang="en-GB" b="0" i="0" dirty="0">
                <a:effectLst/>
              </a:rPr>
              <a:t>LinkedIn is a </a:t>
            </a:r>
            <a:r>
              <a:rPr lang="en-GB" b="0" i="0" u="sng" dirty="0">
                <a:effectLst/>
                <a:hlinkClick r:id="rId3"/>
              </a:rPr>
              <a:t>social networking</a:t>
            </a:r>
            <a:r>
              <a:rPr lang="en-GB" b="0" i="0" dirty="0">
                <a:effectLst/>
              </a:rPr>
              <a:t> site designed specifically for the business community</a:t>
            </a:r>
            <a:r>
              <a:rPr lang="en-GB" dirty="0"/>
              <a:t> .</a:t>
            </a:r>
          </a:p>
          <a:p>
            <a:r>
              <a:rPr lang="en-GB" dirty="0"/>
              <a:t>Establish networks </a:t>
            </a:r>
          </a:p>
          <a:p>
            <a:r>
              <a:rPr lang="en-GB" dirty="0"/>
              <a:t>Job search </a:t>
            </a:r>
          </a:p>
          <a:p>
            <a:r>
              <a:rPr lang="en-GB" dirty="0"/>
              <a:t>Promote professional profile</a:t>
            </a:r>
          </a:p>
          <a:p>
            <a:r>
              <a:rPr lang="en-GB" dirty="0"/>
              <a:t>Free or premium </a:t>
            </a:r>
          </a:p>
          <a:p>
            <a:r>
              <a:rPr lang="en-GB" dirty="0"/>
              <a:t>Grow your career</a:t>
            </a:r>
          </a:p>
        </p:txBody>
      </p:sp>
      <p:sp>
        <p:nvSpPr>
          <p:cNvPr id="8201" name="Rectangle 820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5" name="Rectangle 820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7" name="Rectangle 820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1st class Linkedin profile helping secure more job opportunities even while  you sleep - White Recruitment">
            <a:extLst>
              <a:ext uri="{FF2B5EF4-FFF2-40B4-BE49-F238E27FC236}">
                <a16:creationId xmlns:a16="http://schemas.microsoft.com/office/drawing/2014/main" id="{65B7EE58-36F8-189B-1593-AF1B482BFC9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76547" y="2501513"/>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553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2BB4A-505E-4FE6-A030-31A4493466DA}"/>
              </a:ext>
            </a:extLst>
          </p:cNvPr>
          <p:cNvSpPr>
            <a:spLocks noGrp="1"/>
          </p:cNvSpPr>
          <p:nvPr>
            <p:ph type="title"/>
          </p:nvPr>
        </p:nvSpPr>
        <p:spPr>
          <a:xfrm>
            <a:off x="457200" y="640654"/>
            <a:ext cx="6396769" cy="656119"/>
          </a:xfrm>
        </p:spPr>
        <p:txBody>
          <a:bodyPr anchor="b">
            <a:noAutofit/>
          </a:bodyPr>
          <a:lstStyle/>
          <a:p>
            <a:pPr algn="ctr"/>
            <a:r>
              <a:rPr lang="en-GB" sz="6000" b="1" i="0" dirty="0">
                <a:effectLst/>
                <a:latin typeface="+mn-lt"/>
              </a:rPr>
              <a:t>LinkedIn Benefits </a:t>
            </a:r>
            <a:endParaRPr lang="en-US" sz="6000" b="1" dirty="0">
              <a:latin typeface="+mn-lt"/>
            </a:endParaRPr>
          </a:p>
        </p:txBody>
      </p:sp>
      <p:sp>
        <p:nvSpPr>
          <p:cNvPr id="3" name="Content Placeholder 2">
            <a:extLst>
              <a:ext uri="{FF2B5EF4-FFF2-40B4-BE49-F238E27FC236}">
                <a16:creationId xmlns:a16="http://schemas.microsoft.com/office/drawing/2014/main" id="{E98F729E-E439-D9A6-51ED-7867E706370C}"/>
              </a:ext>
            </a:extLst>
          </p:cNvPr>
          <p:cNvSpPr>
            <a:spLocks noGrp="1"/>
          </p:cNvSpPr>
          <p:nvPr>
            <p:ph idx="1"/>
          </p:nvPr>
        </p:nvSpPr>
        <p:spPr>
          <a:xfrm>
            <a:off x="457200" y="1624844"/>
            <a:ext cx="7075966" cy="4961486"/>
          </a:xfrm>
        </p:spPr>
        <p:txBody>
          <a:bodyPr anchor="t">
            <a:normAutofit/>
          </a:bodyPr>
          <a:lstStyle/>
          <a:p>
            <a:pPr algn="l">
              <a:buFont typeface="Arial" panose="020B0604020202020204" pitchFamily="34" charset="0"/>
              <a:buChar char="•"/>
            </a:pPr>
            <a:r>
              <a:rPr lang="en-GB" sz="3200" dirty="0">
                <a:solidFill>
                  <a:srgbClr val="0B0C0C"/>
                </a:solidFill>
              </a:rPr>
              <a:t>C</a:t>
            </a:r>
            <a:r>
              <a:rPr lang="en-GB" sz="3200" b="0" i="0" dirty="0">
                <a:solidFill>
                  <a:srgbClr val="0B0C0C"/>
                </a:solidFill>
                <a:effectLst/>
              </a:rPr>
              <a:t>onnect with professionals</a:t>
            </a:r>
          </a:p>
          <a:p>
            <a:pPr algn="l">
              <a:buFont typeface="Arial" panose="020B0604020202020204" pitchFamily="34" charset="0"/>
              <a:buChar char="•"/>
            </a:pPr>
            <a:r>
              <a:rPr lang="en-GB" sz="3200" dirty="0">
                <a:solidFill>
                  <a:srgbClr val="0B0C0C"/>
                </a:solidFill>
              </a:rPr>
              <a:t>G</a:t>
            </a:r>
            <a:r>
              <a:rPr lang="en-GB" sz="3200" b="0" i="0" dirty="0">
                <a:solidFill>
                  <a:srgbClr val="0B0C0C"/>
                </a:solidFill>
                <a:effectLst/>
              </a:rPr>
              <a:t>et seen by employers looking to hire</a:t>
            </a:r>
          </a:p>
          <a:p>
            <a:pPr algn="l">
              <a:buFont typeface="Arial" panose="020B0604020202020204" pitchFamily="34" charset="0"/>
              <a:buChar char="•"/>
            </a:pPr>
            <a:r>
              <a:rPr lang="en-GB" sz="3200" dirty="0">
                <a:solidFill>
                  <a:srgbClr val="0B0C0C"/>
                </a:solidFill>
              </a:rPr>
              <a:t>L</a:t>
            </a:r>
            <a:r>
              <a:rPr lang="en-GB" sz="3200" b="0" i="0" dirty="0">
                <a:solidFill>
                  <a:srgbClr val="0B0C0C"/>
                </a:solidFill>
                <a:effectLst/>
              </a:rPr>
              <a:t>earn more about work you are interested in</a:t>
            </a:r>
          </a:p>
          <a:p>
            <a:pPr algn="l">
              <a:buFont typeface="Arial" panose="020B0604020202020204" pitchFamily="34" charset="0"/>
              <a:buChar char="•"/>
            </a:pPr>
            <a:r>
              <a:rPr lang="en-GB" sz="3200" dirty="0">
                <a:solidFill>
                  <a:srgbClr val="0B0C0C"/>
                </a:solidFill>
              </a:rPr>
              <a:t>F</a:t>
            </a:r>
            <a:r>
              <a:rPr lang="en-GB" sz="3200" b="0" i="0" dirty="0">
                <a:solidFill>
                  <a:srgbClr val="0B0C0C"/>
                </a:solidFill>
                <a:effectLst/>
              </a:rPr>
              <a:t>ind and apply for jobs</a:t>
            </a:r>
          </a:p>
          <a:p>
            <a:pPr algn="l">
              <a:buFont typeface="Arial" panose="020B0604020202020204" pitchFamily="34" charset="0"/>
              <a:buChar char="•"/>
            </a:pPr>
            <a:r>
              <a:rPr lang="en-GB" sz="3200" dirty="0">
                <a:solidFill>
                  <a:srgbClr val="0B0C0C"/>
                </a:solidFill>
              </a:rPr>
              <a:t>G</a:t>
            </a:r>
            <a:r>
              <a:rPr lang="en-GB" sz="3200" b="0" i="0" dirty="0">
                <a:solidFill>
                  <a:srgbClr val="0B0C0C"/>
                </a:solidFill>
                <a:effectLst/>
              </a:rPr>
              <a:t>et advice and support from experienced professionals</a:t>
            </a:r>
          </a:p>
          <a:p>
            <a:pPr algn="l">
              <a:buFont typeface="Arial" panose="020B0604020202020204" pitchFamily="34" charset="0"/>
              <a:buChar char="•"/>
            </a:pPr>
            <a:r>
              <a:rPr lang="en-GB" sz="3200" dirty="0">
                <a:solidFill>
                  <a:srgbClr val="0B0C0C"/>
                </a:solidFill>
              </a:rPr>
              <a:t>Share achievements </a:t>
            </a:r>
            <a:endParaRPr lang="en-GB" sz="3200" b="0" i="0" dirty="0">
              <a:solidFill>
                <a:srgbClr val="0B0C0C"/>
              </a:solidFill>
              <a:effectLst/>
            </a:endParaRPr>
          </a:p>
          <a:p>
            <a:pPr marL="0" indent="0">
              <a:buNone/>
            </a:pPr>
            <a:endParaRPr lang="en-US"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1st class Linkedin profile helping secure more job opportunities even while  you sleep - White Recruitment">
            <a:extLst>
              <a:ext uri="{FF2B5EF4-FFF2-40B4-BE49-F238E27FC236}">
                <a16:creationId xmlns:a16="http://schemas.microsoft.com/office/drawing/2014/main" id="{127BD438-BB0F-8C0E-6C5C-7928218B04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2145327"/>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687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4D46E-4FAB-29CB-0D63-0D8A630AE123}"/>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b="1" kern="1200" dirty="0">
                <a:solidFill>
                  <a:schemeClr val="tx1"/>
                </a:solidFill>
                <a:latin typeface="+mn-lt"/>
                <a:ea typeface="+mj-ea"/>
                <a:cs typeface="+mj-cs"/>
              </a:rPr>
              <a:t>Creating a LinkedIn Profile </a:t>
            </a:r>
          </a:p>
        </p:txBody>
      </p:sp>
      <p:sp>
        <p:nvSpPr>
          <p:cNvPr id="1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To Get STARTED On LinkedIn in 2023 - (Step-By-Step For BEGINNERS)">
            <a:hlinkClick r:id="" action="ppaction://media"/>
            <a:extLst>
              <a:ext uri="{FF2B5EF4-FFF2-40B4-BE49-F238E27FC236}">
                <a16:creationId xmlns:a16="http://schemas.microsoft.com/office/drawing/2014/main" id="{9B2E134F-7F46-344E-B59C-C69CD1F0FCC4}"/>
              </a:ext>
            </a:extLst>
          </p:cNvPr>
          <p:cNvPicPr>
            <a:picLocks noGrp="1" noRot="1" noChangeAspect="1"/>
          </p:cNvPicPr>
          <p:nvPr>
            <p:ph idx="1"/>
            <a:videoFile r:link="rId1"/>
          </p:nvPr>
        </p:nvPicPr>
        <p:blipFill>
          <a:blip r:embed="rId3"/>
          <a:stretch>
            <a:fillRect/>
          </a:stretch>
        </p:blipFill>
        <p:spPr>
          <a:xfrm>
            <a:off x="2345004" y="2201799"/>
            <a:ext cx="7501991" cy="4238625"/>
          </a:xfrm>
          <a:prstGeom prst="rect">
            <a:avLst/>
          </a:prstGeom>
          <a:ln>
            <a:solidFill>
              <a:schemeClr val="tx1"/>
            </a:solidFill>
          </a:ln>
        </p:spPr>
      </p:pic>
    </p:spTree>
    <p:extLst>
      <p:ext uri="{BB962C8B-B14F-4D97-AF65-F5344CB8AC3E}">
        <p14:creationId xmlns:p14="http://schemas.microsoft.com/office/powerpoint/2010/main" val="380968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EEEEB-492B-0D78-493C-EBAB103862DB}"/>
              </a:ext>
            </a:extLst>
          </p:cNvPr>
          <p:cNvSpPr>
            <a:spLocks noGrp="1"/>
          </p:cNvSpPr>
          <p:nvPr>
            <p:ph type="title"/>
          </p:nvPr>
        </p:nvSpPr>
        <p:spPr>
          <a:xfrm>
            <a:off x="630936" y="640080"/>
            <a:ext cx="4818888" cy="1481328"/>
          </a:xfrm>
        </p:spPr>
        <p:txBody>
          <a:bodyPr anchor="b">
            <a:noAutofit/>
          </a:bodyPr>
          <a:lstStyle/>
          <a:p>
            <a:r>
              <a:rPr lang="en-US" sz="5400" b="1" dirty="0">
                <a:latin typeface="+mn-lt"/>
              </a:rPr>
              <a:t>LinkedIn Learning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54F4B5-D082-9FA8-8250-4C6013A574BE}"/>
              </a:ext>
            </a:extLst>
          </p:cNvPr>
          <p:cNvSpPr>
            <a:spLocks noGrp="1"/>
          </p:cNvSpPr>
          <p:nvPr>
            <p:ph idx="1"/>
          </p:nvPr>
        </p:nvSpPr>
        <p:spPr>
          <a:xfrm>
            <a:off x="365893" y="2850642"/>
            <a:ext cx="4818888" cy="3547872"/>
          </a:xfrm>
        </p:spPr>
        <p:txBody>
          <a:bodyPr anchor="t">
            <a:normAutofit/>
          </a:bodyPr>
          <a:lstStyle/>
          <a:p>
            <a:pPr marL="0" indent="0">
              <a:buNone/>
            </a:pPr>
            <a:r>
              <a:rPr lang="en-GB" b="0" i="0" dirty="0">
                <a:effectLst/>
              </a:rPr>
              <a:t>LinkedIn provides </a:t>
            </a:r>
            <a:r>
              <a:rPr lang="en-GB" dirty="0"/>
              <a:t>opportunities </a:t>
            </a:r>
            <a:r>
              <a:rPr lang="en-GB" b="0" i="0" dirty="0">
                <a:effectLst/>
              </a:rPr>
              <a:t>to support continuous professional development through the provision of free course to build important skills. </a:t>
            </a:r>
          </a:p>
          <a:p>
            <a:pPr marL="0" indent="0">
              <a:buNone/>
            </a:pPr>
            <a:endParaRPr lang="en-GB" sz="2200" dirty="0">
              <a:latin typeface="Source Sans Pro" panose="020B0503030403020204" pitchFamily="34" charset="0"/>
            </a:endParaRPr>
          </a:p>
          <a:p>
            <a:pPr marL="0" indent="0">
              <a:buNone/>
            </a:pPr>
            <a:endParaRPr lang="en-GB" sz="2200" b="0" i="0" dirty="0">
              <a:effectLst/>
              <a:latin typeface="Source Sans Pro" panose="020B0503030403020204" pitchFamily="34" charset="0"/>
            </a:endParaRPr>
          </a:p>
        </p:txBody>
      </p:sp>
      <p:pic>
        <p:nvPicPr>
          <p:cNvPr id="4" name="Online Media 3" descr="Welcome to the LinkedIn Learning channel!">
            <a:hlinkClick r:id="" action="ppaction://media"/>
            <a:extLst>
              <a:ext uri="{FF2B5EF4-FFF2-40B4-BE49-F238E27FC236}">
                <a16:creationId xmlns:a16="http://schemas.microsoft.com/office/drawing/2014/main" id="{F21D800B-B47A-0F01-9E72-E70A0DA56185}"/>
              </a:ext>
            </a:extLst>
          </p:cNvPr>
          <p:cNvPicPr>
            <a:picLocks noRot="1" noChangeAspect="1"/>
          </p:cNvPicPr>
          <p:nvPr>
            <a:videoFile r:link="rId1"/>
          </p:nvPr>
        </p:nvPicPr>
        <p:blipFill>
          <a:blip r:embed="rId4"/>
          <a:stretch>
            <a:fillRect/>
          </a:stretch>
        </p:blipFill>
        <p:spPr>
          <a:xfrm>
            <a:off x="6099048" y="1067996"/>
            <a:ext cx="5458968" cy="4722007"/>
          </a:xfrm>
          <a:prstGeom prst="rect">
            <a:avLst/>
          </a:prstGeom>
          <a:ln>
            <a:solidFill>
              <a:schemeClr val="tx1"/>
            </a:solidFill>
          </a:ln>
        </p:spPr>
      </p:pic>
    </p:spTree>
    <p:extLst>
      <p:ext uri="{BB962C8B-B14F-4D97-AF65-F5344CB8AC3E}">
        <p14:creationId xmlns:p14="http://schemas.microsoft.com/office/powerpoint/2010/main" val="354919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EBD26-7B1E-856B-4915-8AAEF4BCF28A}"/>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b="1" kern="1200" dirty="0">
                <a:solidFill>
                  <a:schemeClr val="tx1"/>
                </a:solidFill>
                <a:latin typeface="+mn-lt"/>
                <a:ea typeface="+mj-ea"/>
                <a:cs typeface="+mj-cs"/>
              </a:rPr>
              <a:t>How to Create a Great Profile</a:t>
            </a:r>
          </a:p>
        </p:txBody>
      </p:sp>
      <p:sp>
        <p:nvSpPr>
          <p:cNvPr id="1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to Make a Great Linkedin Profile - TIPS + EXAMPLES">
            <a:hlinkClick r:id="" action="ppaction://media"/>
            <a:extLst>
              <a:ext uri="{FF2B5EF4-FFF2-40B4-BE49-F238E27FC236}">
                <a16:creationId xmlns:a16="http://schemas.microsoft.com/office/drawing/2014/main" id="{4546FCFA-4E24-1F73-F55D-1A15534E375B}"/>
              </a:ext>
            </a:extLst>
          </p:cNvPr>
          <p:cNvPicPr>
            <a:picLocks noGrp="1" noRot="1" noChangeAspect="1"/>
          </p:cNvPicPr>
          <p:nvPr>
            <p:ph idx="1"/>
            <a:videoFile r:link="rId1"/>
          </p:nvPr>
        </p:nvPicPr>
        <p:blipFill>
          <a:blip r:embed="rId4"/>
          <a:stretch>
            <a:fillRect/>
          </a:stretch>
        </p:blipFill>
        <p:spPr>
          <a:xfrm>
            <a:off x="2436461" y="2150762"/>
            <a:ext cx="7319077" cy="4135279"/>
          </a:xfrm>
          <a:prstGeom prst="rect">
            <a:avLst/>
          </a:prstGeom>
          <a:ln>
            <a:solidFill>
              <a:schemeClr val="tx1"/>
            </a:solidFill>
          </a:ln>
        </p:spPr>
      </p:pic>
    </p:spTree>
    <p:extLst>
      <p:ext uri="{BB962C8B-B14F-4D97-AF65-F5344CB8AC3E}">
        <p14:creationId xmlns:p14="http://schemas.microsoft.com/office/powerpoint/2010/main" val="238818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1FB62-BF6E-DC20-5046-4DDE73B801CE}"/>
              </a:ext>
            </a:extLst>
          </p:cNvPr>
          <p:cNvSpPr>
            <a:spLocks noGrp="1"/>
          </p:cNvSpPr>
          <p:nvPr>
            <p:ph type="title"/>
          </p:nvPr>
        </p:nvSpPr>
        <p:spPr>
          <a:xfrm>
            <a:off x="371193" y="351779"/>
            <a:ext cx="11446565" cy="1325563"/>
          </a:xfrm>
        </p:spPr>
        <p:txBody>
          <a:bodyPr>
            <a:noAutofit/>
          </a:bodyPr>
          <a:lstStyle/>
          <a:p>
            <a:r>
              <a:rPr lang="en-GB" sz="5400" b="1" i="0" dirty="0">
                <a:effectLst/>
                <a:latin typeface="+mn-lt"/>
              </a:rPr>
              <a:t>Tailoring Applications and Cover Letters</a:t>
            </a:r>
            <a:endParaRPr lang="en-US" sz="5400" b="1" dirty="0">
              <a:latin typeface="+mn-lt"/>
            </a:endParaRP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993EF0-9578-4507-77BB-997151AC4DF3}"/>
              </a:ext>
            </a:extLst>
          </p:cNvPr>
          <p:cNvSpPr>
            <a:spLocks noGrp="1"/>
          </p:cNvSpPr>
          <p:nvPr>
            <p:ph idx="1"/>
          </p:nvPr>
        </p:nvSpPr>
        <p:spPr>
          <a:xfrm>
            <a:off x="669036" y="2240915"/>
            <a:ext cx="9234055" cy="4251960"/>
          </a:xfrm>
        </p:spPr>
        <p:txBody>
          <a:bodyPr>
            <a:normAutofit/>
          </a:bodyPr>
          <a:lstStyle/>
          <a:p>
            <a:pPr>
              <a:buFont typeface="Arial" panose="020B0604020202020204" pitchFamily="34" charset="0"/>
              <a:buChar char="•"/>
            </a:pPr>
            <a:r>
              <a:rPr lang="en-GB" sz="2400" b="0" i="0" dirty="0">
                <a:effectLst/>
              </a:rPr>
              <a:t>Emphasize the need to customize applications and cover letters for each job.</a:t>
            </a:r>
          </a:p>
          <a:p>
            <a:pPr>
              <a:buFont typeface="Arial" panose="020B0604020202020204" pitchFamily="34" charset="0"/>
              <a:buChar char="•"/>
            </a:pPr>
            <a:r>
              <a:rPr lang="en-GB" sz="2400" b="0" i="0" dirty="0">
                <a:effectLst/>
              </a:rPr>
              <a:t>Discuss the importance of addressing key requirements and showcasing relevant experience.</a:t>
            </a:r>
          </a:p>
          <a:p>
            <a:pPr>
              <a:buFont typeface="Arial" panose="020B0604020202020204" pitchFamily="34" charset="0"/>
              <a:buChar char="•"/>
            </a:pPr>
            <a:r>
              <a:rPr lang="en-GB" sz="2400" b="0" i="0" dirty="0">
                <a:effectLst/>
              </a:rPr>
              <a:t>Share tips on crafting compelling cover letters that grab employers' attention.</a:t>
            </a:r>
          </a:p>
          <a:p>
            <a:r>
              <a:rPr lang="en-GB" sz="2400" dirty="0"/>
              <a:t>Application form Tips </a:t>
            </a:r>
            <a:br>
              <a:rPr lang="en-GB" sz="2400" dirty="0"/>
            </a:br>
            <a:endParaRPr lang="en-US" sz="2400" dirty="0"/>
          </a:p>
        </p:txBody>
      </p:sp>
      <p:pic>
        <p:nvPicPr>
          <p:cNvPr id="5" name="Graphic 4" descr="Open envelope with solid fill">
            <a:extLst>
              <a:ext uri="{FF2B5EF4-FFF2-40B4-BE49-F238E27FC236}">
                <a16:creationId xmlns:a16="http://schemas.microsoft.com/office/drawing/2014/main" id="{EAA86261-8758-5A99-0123-63194E5D2E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37579" y="3368061"/>
            <a:ext cx="2869096" cy="2869096"/>
          </a:xfrm>
          <a:prstGeom prst="rect">
            <a:avLst/>
          </a:prstGeom>
        </p:spPr>
      </p:pic>
    </p:spTree>
    <p:extLst>
      <p:ext uri="{BB962C8B-B14F-4D97-AF65-F5344CB8AC3E}">
        <p14:creationId xmlns:p14="http://schemas.microsoft.com/office/powerpoint/2010/main" val="2528404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5" name="Rectangle 123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431B5-0F87-D813-FF7E-8403F78A7A58}"/>
              </a:ext>
            </a:extLst>
          </p:cNvPr>
          <p:cNvSpPr>
            <a:spLocks noGrp="1"/>
          </p:cNvSpPr>
          <p:nvPr>
            <p:ph type="title"/>
          </p:nvPr>
        </p:nvSpPr>
        <p:spPr>
          <a:xfrm>
            <a:off x="572493" y="238539"/>
            <a:ext cx="11018520" cy="1434415"/>
          </a:xfrm>
        </p:spPr>
        <p:txBody>
          <a:bodyPr anchor="b">
            <a:normAutofit/>
          </a:bodyPr>
          <a:lstStyle/>
          <a:p>
            <a:r>
              <a:rPr lang="en-US" sz="6000" b="1" dirty="0">
                <a:latin typeface="+mn-lt"/>
              </a:rPr>
              <a:t>Interview Types </a:t>
            </a:r>
          </a:p>
        </p:txBody>
      </p:sp>
      <p:sp>
        <p:nvSpPr>
          <p:cNvPr id="123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4EB915-2B47-D286-3BED-2CD5E6A3F59B}"/>
              </a:ext>
            </a:extLst>
          </p:cNvPr>
          <p:cNvSpPr>
            <a:spLocks noGrp="1"/>
          </p:cNvSpPr>
          <p:nvPr>
            <p:ph idx="1"/>
          </p:nvPr>
        </p:nvSpPr>
        <p:spPr>
          <a:xfrm>
            <a:off x="270344" y="1928722"/>
            <a:ext cx="6713552" cy="4119172"/>
          </a:xfrm>
        </p:spPr>
        <p:txBody>
          <a:bodyPr anchor="t">
            <a:noAutofit/>
          </a:bodyPr>
          <a:lstStyle/>
          <a:p>
            <a:pPr marL="0" indent="0">
              <a:buNone/>
            </a:pPr>
            <a:r>
              <a:rPr lang="en-GB" sz="2400" dirty="0"/>
              <a:t>A</a:t>
            </a:r>
            <a:r>
              <a:rPr lang="en-GB" sz="2400" b="0" i="0" dirty="0">
                <a:effectLst/>
              </a:rPr>
              <a:t> formal meeting in which an applicant is asked questions to determine their </a:t>
            </a:r>
            <a:r>
              <a:rPr lang="en-GB" sz="2400" b="0" i="0" u="none" strike="noStrike" dirty="0">
                <a:effectLst/>
                <a:hlinkClick r:id="rId3"/>
              </a:rPr>
              <a:t>suitability</a:t>
            </a:r>
            <a:r>
              <a:rPr lang="en-GB" sz="2400" b="0" i="0" dirty="0">
                <a:effectLst/>
              </a:rPr>
              <a:t> for a particular job.</a:t>
            </a:r>
            <a:endParaRPr lang="en-GB" sz="2400" dirty="0"/>
          </a:p>
          <a:p>
            <a:pPr marL="0" indent="0">
              <a:buNone/>
            </a:pPr>
            <a:r>
              <a:rPr lang="en-GB" sz="2400" dirty="0"/>
              <a:t>Types of Interviews: </a:t>
            </a:r>
          </a:p>
          <a:p>
            <a:r>
              <a:rPr lang="en-GB" sz="2400" dirty="0"/>
              <a:t>One-to-one </a:t>
            </a:r>
          </a:p>
          <a:p>
            <a:r>
              <a:rPr lang="en-GB" sz="2400" dirty="0"/>
              <a:t>Group </a:t>
            </a:r>
          </a:p>
          <a:p>
            <a:r>
              <a:rPr lang="en-GB" sz="2400" dirty="0"/>
              <a:t>Panel </a:t>
            </a:r>
          </a:p>
          <a:p>
            <a:r>
              <a:rPr lang="en-GB" sz="2400" dirty="0"/>
              <a:t>Distance (Microsoft Teams etc) </a:t>
            </a:r>
          </a:p>
          <a:p>
            <a:r>
              <a:rPr lang="en-GB" sz="2400" dirty="0"/>
              <a:t>Working </a:t>
            </a:r>
          </a:p>
          <a:p>
            <a:r>
              <a:rPr lang="en-GB" sz="2400" dirty="0"/>
              <a:t>Informal </a:t>
            </a:r>
          </a:p>
          <a:p>
            <a:r>
              <a:rPr lang="en-GB" sz="2400" dirty="0"/>
              <a:t>Behavioural </a:t>
            </a:r>
            <a:endParaRPr lang="en-US" sz="2400" dirty="0"/>
          </a:p>
        </p:txBody>
      </p:sp>
      <p:pic>
        <p:nvPicPr>
          <p:cNvPr id="4" name="Picture 3">
            <a:extLst>
              <a:ext uri="{FF2B5EF4-FFF2-40B4-BE49-F238E27FC236}">
                <a16:creationId xmlns:a16="http://schemas.microsoft.com/office/drawing/2014/main" id="{5CFEE1E0-5DED-9417-116D-840DFEE94931}"/>
              </a:ext>
            </a:extLst>
          </p:cNvPr>
          <p:cNvPicPr>
            <a:picLocks noChangeAspect="1"/>
          </p:cNvPicPr>
          <p:nvPr/>
        </p:nvPicPr>
        <p:blipFill>
          <a:blip r:embed="rId4"/>
          <a:stretch>
            <a:fillRect/>
          </a:stretch>
        </p:blipFill>
        <p:spPr>
          <a:xfrm>
            <a:off x="6139339" y="2637182"/>
            <a:ext cx="5451674" cy="3536613"/>
          </a:xfrm>
          <a:prstGeom prst="rect">
            <a:avLst/>
          </a:prstGeom>
          <a:ln>
            <a:solidFill>
              <a:schemeClr val="accent1"/>
            </a:solidFill>
          </a:ln>
        </p:spPr>
      </p:pic>
    </p:spTree>
    <p:extLst>
      <p:ext uri="{BB962C8B-B14F-4D97-AF65-F5344CB8AC3E}">
        <p14:creationId xmlns:p14="http://schemas.microsoft.com/office/powerpoint/2010/main" val="1265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4" name="Rectangle 133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30" name="Picture 13329" descr="A group of people discussing something&#10;&#10;Description automatically generated">
            <a:extLst>
              <a:ext uri="{FF2B5EF4-FFF2-40B4-BE49-F238E27FC236}">
                <a16:creationId xmlns:a16="http://schemas.microsoft.com/office/drawing/2014/main" id="{115E2EE0-368A-F5DE-B68B-C415E8A28848}"/>
              </a:ext>
            </a:extLst>
          </p:cNvPr>
          <p:cNvPicPr>
            <a:picLocks noChangeAspect="1"/>
          </p:cNvPicPr>
          <p:nvPr/>
        </p:nvPicPr>
        <p:blipFill>
          <a:blip r:embed="rId3"/>
          <a:srcRect l="19921" r="41879"/>
          <a:stretch/>
        </p:blipFill>
        <p:spPr>
          <a:xfrm>
            <a:off x="338" y="0"/>
            <a:ext cx="4243589"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33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6F5621-A33D-F26A-1002-011015F918EA}"/>
              </a:ext>
            </a:extLst>
          </p:cNvPr>
          <p:cNvSpPr>
            <a:spLocks noGrp="1"/>
          </p:cNvSpPr>
          <p:nvPr>
            <p:ph idx="1"/>
          </p:nvPr>
        </p:nvSpPr>
        <p:spPr>
          <a:xfrm>
            <a:off x="4770783" y="2708703"/>
            <a:ext cx="5552661" cy="3483864"/>
          </a:xfrm>
        </p:spPr>
        <p:txBody>
          <a:bodyPr>
            <a:noAutofit/>
          </a:bodyPr>
          <a:lstStyle/>
          <a:p>
            <a:r>
              <a:rPr lang="en-GB" sz="2400" b="0" i="0" dirty="0">
                <a:effectLst/>
              </a:rPr>
              <a:t>Research the company</a:t>
            </a:r>
          </a:p>
          <a:p>
            <a:r>
              <a:rPr lang="en-GB" sz="2400" b="0" i="0" dirty="0">
                <a:effectLst/>
              </a:rPr>
              <a:t>Understand the job requirements</a:t>
            </a:r>
          </a:p>
          <a:p>
            <a:r>
              <a:rPr lang="en-GB" sz="2400" b="0" i="0" dirty="0">
                <a:effectLst/>
              </a:rPr>
              <a:t>Practice common interview questions</a:t>
            </a:r>
          </a:p>
          <a:p>
            <a:r>
              <a:rPr lang="en-GB" sz="2400" b="0" i="0" dirty="0">
                <a:effectLst/>
              </a:rPr>
              <a:t>Prepare your own questions</a:t>
            </a:r>
          </a:p>
          <a:p>
            <a:r>
              <a:rPr lang="en-GB" sz="2400" b="0" i="0" dirty="0">
                <a:effectLst/>
              </a:rPr>
              <a:t>Dress appropriately</a:t>
            </a:r>
          </a:p>
          <a:p>
            <a:r>
              <a:rPr lang="en-GB" sz="2400" b="0" i="0" dirty="0">
                <a:effectLst/>
              </a:rPr>
              <a:t>Arrive early and be organized:</a:t>
            </a:r>
          </a:p>
          <a:p>
            <a:r>
              <a:rPr lang="en-GB" sz="2400" b="0" i="0" dirty="0">
                <a:effectLst/>
              </a:rPr>
              <a:t>Display positive body language</a:t>
            </a:r>
          </a:p>
          <a:p>
            <a:r>
              <a:rPr lang="en-GB" sz="2400" b="0" i="0" dirty="0">
                <a:effectLst/>
              </a:rPr>
              <a:t>Showcase your accomplishments</a:t>
            </a:r>
          </a:p>
          <a:p>
            <a:r>
              <a:rPr lang="en-GB" sz="2400" b="0" i="0" dirty="0">
                <a:effectLst/>
              </a:rPr>
              <a:t>Be concise and focused</a:t>
            </a:r>
            <a:endParaRPr lang="en-US" sz="2400" dirty="0"/>
          </a:p>
        </p:txBody>
      </p:sp>
      <p:sp>
        <p:nvSpPr>
          <p:cNvPr id="2" name="TextBox 1">
            <a:extLst>
              <a:ext uri="{FF2B5EF4-FFF2-40B4-BE49-F238E27FC236}">
                <a16:creationId xmlns:a16="http://schemas.microsoft.com/office/drawing/2014/main" id="{7F522C2D-7370-2C89-FA27-268034EBEDC0}"/>
              </a:ext>
            </a:extLst>
          </p:cNvPr>
          <p:cNvSpPr txBox="1"/>
          <p:nvPr/>
        </p:nvSpPr>
        <p:spPr>
          <a:xfrm>
            <a:off x="4558748" y="279261"/>
            <a:ext cx="6990124" cy="1938992"/>
          </a:xfrm>
          <a:prstGeom prst="rect">
            <a:avLst/>
          </a:prstGeom>
          <a:noFill/>
        </p:spPr>
        <p:txBody>
          <a:bodyPr wrap="square" rtlCol="0">
            <a:spAutoFit/>
          </a:bodyPr>
          <a:lstStyle/>
          <a:p>
            <a:r>
              <a:rPr lang="en-GB" sz="6000" b="1" dirty="0"/>
              <a:t>Tips for a </a:t>
            </a:r>
          </a:p>
          <a:p>
            <a:r>
              <a:rPr lang="en-GB" sz="6000" b="1" dirty="0"/>
              <a:t>Successful Interview </a:t>
            </a:r>
          </a:p>
        </p:txBody>
      </p:sp>
    </p:spTree>
    <p:extLst>
      <p:ext uri="{BB962C8B-B14F-4D97-AF65-F5344CB8AC3E}">
        <p14:creationId xmlns:p14="http://schemas.microsoft.com/office/powerpoint/2010/main" val="397822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484F-8217-25B0-57A2-A6299A713254}"/>
              </a:ext>
            </a:extLst>
          </p:cNvPr>
          <p:cNvSpPr>
            <a:spLocks noGrp="1"/>
          </p:cNvSpPr>
          <p:nvPr>
            <p:ph type="title"/>
          </p:nvPr>
        </p:nvSpPr>
        <p:spPr/>
        <p:txBody>
          <a:bodyPr>
            <a:normAutofit/>
          </a:bodyPr>
          <a:lstStyle/>
          <a:p>
            <a:pPr algn="ctr"/>
            <a:r>
              <a:rPr lang="en-US" sz="6000" b="1" dirty="0">
                <a:latin typeface="+mn-lt"/>
              </a:rPr>
              <a:t>Interview Examples </a:t>
            </a:r>
          </a:p>
        </p:txBody>
      </p:sp>
      <p:pic>
        <p:nvPicPr>
          <p:cNvPr id="4" name="Online Media 3" descr="The Good, the Bad &amp; the Hired - The Interview">
            <a:hlinkClick r:id="" action="ppaction://media"/>
            <a:extLst>
              <a:ext uri="{FF2B5EF4-FFF2-40B4-BE49-F238E27FC236}">
                <a16:creationId xmlns:a16="http://schemas.microsoft.com/office/drawing/2014/main" id="{17503CAF-E82D-A0FB-9124-C374B4B29CF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1961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Using the STAR method for your next behavioral interview (worksheet  included) – Career Advising &amp; Professional Development | MIT">
            <a:extLst>
              <a:ext uri="{FF2B5EF4-FFF2-40B4-BE49-F238E27FC236}">
                <a16:creationId xmlns:a16="http://schemas.microsoft.com/office/drawing/2014/main" id="{5A62112D-3461-B2ED-3273-136202C8209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8158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8" name="Rectangle 1127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04FA0-7545-7187-7C9A-C679D4D44F4C}"/>
              </a:ext>
            </a:extLst>
          </p:cNvPr>
          <p:cNvSpPr>
            <a:spLocks noGrp="1"/>
          </p:cNvSpPr>
          <p:nvPr>
            <p:ph type="title"/>
          </p:nvPr>
        </p:nvSpPr>
        <p:spPr>
          <a:xfrm>
            <a:off x="572493" y="238539"/>
            <a:ext cx="11018520" cy="1434415"/>
          </a:xfrm>
        </p:spPr>
        <p:txBody>
          <a:bodyPr anchor="b">
            <a:normAutofit/>
          </a:bodyPr>
          <a:lstStyle/>
          <a:p>
            <a:r>
              <a:rPr lang="en-US" sz="5400" b="1">
                <a:latin typeface="+mn-lt"/>
              </a:rPr>
              <a:t>Applying the STAR Method </a:t>
            </a:r>
          </a:p>
        </p:txBody>
      </p:sp>
      <p:sp>
        <p:nvSpPr>
          <p:cNvPr id="1128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5AD6D31F-94AA-80F0-DF85-9B5F4688225D}"/>
              </a:ext>
            </a:extLst>
          </p:cNvPr>
          <p:cNvSpPr>
            <a:spLocks noGrp="1"/>
          </p:cNvSpPr>
          <p:nvPr>
            <p:ph idx="1"/>
          </p:nvPr>
        </p:nvSpPr>
        <p:spPr>
          <a:xfrm>
            <a:off x="181849" y="2219330"/>
            <a:ext cx="6713552" cy="4119172"/>
          </a:xfrm>
        </p:spPr>
        <p:txBody>
          <a:bodyPr anchor="t">
            <a:normAutofit/>
          </a:bodyPr>
          <a:lstStyle/>
          <a:p>
            <a:pPr marL="0" indent="0">
              <a:buNone/>
            </a:pPr>
            <a:r>
              <a:rPr lang="en-US" sz="3200" b="1" dirty="0"/>
              <a:t>Using the STAR method, can you explore the following: </a:t>
            </a:r>
          </a:p>
          <a:p>
            <a:r>
              <a:rPr lang="en-GB" dirty="0"/>
              <a:t>A conflict that was resolved successfully</a:t>
            </a:r>
          </a:p>
          <a:p>
            <a:r>
              <a:rPr lang="en-GB" dirty="0"/>
              <a:t> A challenge that you overcame</a:t>
            </a:r>
          </a:p>
          <a:p>
            <a:r>
              <a:rPr lang="en-GB" dirty="0"/>
              <a:t>A mistake that you learned from</a:t>
            </a:r>
            <a:endParaRPr lang="en-US" dirty="0"/>
          </a:p>
        </p:txBody>
      </p:sp>
      <p:pic>
        <p:nvPicPr>
          <p:cNvPr id="3" name="Picture 2">
            <a:extLst>
              <a:ext uri="{FF2B5EF4-FFF2-40B4-BE49-F238E27FC236}">
                <a16:creationId xmlns:a16="http://schemas.microsoft.com/office/drawing/2014/main" id="{B072FB20-0CF9-D683-C944-29995DCD2799}"/>
              </a:ext>
            </a:extLst>
          </p:cNvPr>
          <p:cNvPicPr>
            <a:picLocks noChangeAspect="1"/>
          </p:cNvPicPr>
          <p:nvPr/>
        </p:nvPicPr>
        <p:blipFill>
          <a:blip r:embed="rId2"/>
          <a:stretch>
            <a:fillRect/>
          </a:stretch>
        </p:blipFill>
        <p:spPr>
          <a:xfrm>
            <a:off x="7077250" y="2071316"/>
            <a:ext cx="4743099" cy="3974937"/>
          </a:xfrm>
          <a:prstGeom prst="rect">
            <a:avLst/>
          </a:prstGeom>
        </p:spPr>
      </p:pic>
    </p:spTree>
    <p:extLst>
      <p:ext uri="{BB962C8B-B14F-4D97-AF65-F5344CB8AC3E}">
        <p14:creationId xmlns:p14="http://schemas.microsoft.com/office/powerpoint/2010/main" val="21906614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76AF2-7C02-E914-00E7-1230B9624EE2}"/>
              </a:ext>
            </a:extLst>
          </p:cNvPr>
          <p:cNvSpPr>
            <a:spLocks noGrp="1"/>
          </p:cNvSpPr>
          <p:nvPr>
            <p:ph type="title"/>
          </p:nvPr>
        </p:nvSpPr>
        <p:spPr>
          <a:xfrm>
            <a:off x="838200" y="365125"/>
            <a:ext cx="10515600" cy="1325563"/>
          </a:xfrm>
        </p:spPr>
        <p:txBody>
          <a:bodyPr>
            <a:normAutofit/>
          </a:bodyPr>
          <a:lstStyle/>
          <a:p>
            <a:pPr algn="ctr"/>
            <a:r>
              <a:rPr lang="en-GB" sz="6000" b="1" dirty="0">
                <a:latin typeface="+mn-lt"/>
              </a:rPr>
              <a:t>Activity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5536A6-8D0E-FCB0-3667-525CAFD5DEEC}"/>
              </a:ext>
            </a:extLst>
          </p:cNvPr>
          <p:cNvSpPr>
            <a:spLocks noGrp="1"/>
          </p:cNvSpPr>
          <p:nvPr>
            <p:ph idx="1"/>
          </p:nvPr>
        </p:nvSpPr>
        <p:spPr>
          <a:xfrm>
            <a:off x="838200" y="2240915"/>
            <a:ext cx="9312965" cy="4251960"/>
          </a:xfrm>
        </p:spPr>
        <p:txBody>
          <a:bodyPr>
            <a:normAutofit/>
          </a:bodyPr>
          <a:lstStyle/>
          <a:p>
            <a:r>
              <a:rPr lang="en-GB" sz="4000" dirty="0"/>
              <a:t>Interview Activity</a:t>
            </a:r>
          </a:p>
          <a:p>
            <a:r>
              <a:rPr lang="en-GB" sz="4000" dirty="0"/>
              <a:t>Groups of three or four</a:t>
            </a:r>
          </a:p>
          <a:p>
            <a:r>
              <a:rPr lang="en-GB" sz="4000" dirty="0"/>
              <a:t>You will find this in the </a:t>
            </a:r>
            <a:r>
              <a:rPr lang="en-GB" sz="4000" b="1" dirty="0"/>
              <a:t>week 3 </a:t>
            </a:r>
            <a:r>
              <a:rPr lang="en-GB" sz="4000" dirty="0"/>
              <a:t>tile on Moodle </a:t>
            </a:r>
          </a:p>
        </p:txBody>
      </p:sp>
      <p:pic>
        <p:nvPicPr>
          <p:cNvPr id="7" name="Picture 6" descr="Two people in office">
            <a:extLst>
              <a:ext uri="{FF2B5EF4-FFF2-40B4-BE49-F238E27FC236}">
                <a16:creationId xmlns:a16="http://schemas.microsoft.com/office/drawing/2014/main" id="{504AF16E-E445-BD90-7D62-0BD2887D7B20}"/>
              </a:ext>
            </a:extLst>
          </p:cNvPr>
          <p:cNvPicPr>
            <a:picLocks noChangeAspect="1"/>
          </p:cNvPicPr>
          <p:nvPr/>
        </p:nvPicPr>
        <p:blipFill>
          <a:blip r:embed="rId3"/>
          <a:stretch>
            <a:fillRect/>
          </a:stretch>
        </p:blipFill>
        <p:spPr>
          <a:xfrm>
            <a:off x="8733805" y="4505740"/>
            <a:ext cx="3308571" cy="2208077"/>
          </a:xfrm>
          <a:prstGeom prst="rect">
            <a:avLst/>
          </a:prstGeom>
        </p:spPr>
      </p:pic>
    </p:spTree>
    <p:extLst>
      <p:ext uri="{BB962C8B-B14F-4D97-AF65-F5344CB8AC3E}">
        <p14:creationId xmlns:p14="http://schemas.microsoft.com/office/powerpoint/2010/main" val="35078471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06AAA-4679-C295-F0E5-EFE08EE55E08}"/>
              </a:ext>
            </a:extLst>
          </p:cNvPr>
          <p:cNvSpPr>
            <a:spLocks noGrp="1"/>
          </p:cNvSpPr>
          <p:nvPr>
            <p:ph type="title"/>
          </p:nvPr>
        </p:nvSpPr>
        <p:spPr>
          <a:xfrm>
            <a:off x="838200" y="365125"/>
            <a:ext cx="10515600" cy="1325563"/>
          </a:xfrm>
        </p:spPr>
        <p:txBody>
          <a:bodyPr>
            <a:normAutofit/>
          </a:bodyPr>
          <a:lstStyle/>
          <a:p>
            <a:r>
              <a:rPr lang="en-GB" sz="6000" b="1" i="0" dirty="0">
                <a:effectLst/>
                <a:latin typeface="+mn-lt"/>
              </a:rPr>
              <a:t>Conclusion</a:t>
            </a:r>
            <a:endParaRPr lang="en-US" sz="6000" b="1" dirty="0">
              <a:latin typeface="+mn-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0E0ED3-3971-1A09-2CFC-7805CE0FD8BC}"/>
              </a:ext>
            </a:extLst>
          </p:cNvPr>
          <p:cNvSpPr>
            <a:spLocks noGrp="1"/>
          </p:cNvSpPr>
          <p:nvPr>
            <p:ph idx="1"/>
          </p:nvPr>
        </p:nvSpPr>
        <p:spPr>
          <a:xfrm>
            <a:off x="838200" y="1929384"/>
            <a:ext cx="10515600" cy="4251960"/>
          </a:xfrm>
        </p:spPr>
        <p:txBody>
          <a:bodyPr>
            <a:normAutofit lnSpcReduction="10000"/>
          </a:bodyPr>
          <a:lstStyle/>
          <a:p>
            <a:r>
              <a:rPr lang="en-US" sz="3200" dirty="0"/>
              <a:t>Political and economic ideologies can influence the labour market</a:t>
            </a:r>
          </a:p>
          <a:p>
            <a:r>
              <a:rPr lang="en-US" sz="3200" dirty="0"/>
              <a:t>Wales economy continues to rank weakly within the UK</a:t>
            </a:r>
          </a:p>
          <a:p>
            <a:r>
              <a:rPr lang="en-US" sz="3200" dirty="0"/>
              <a:t>Stand out from the crowd to succeed </a:t>
            </a:r>
          </a:p>
          <a:p>
            <a:r>
              <a:rPr lang="en-US" sz="3200" dirty="0"/>
              <a:t>LinkedIn can be an invaluable tool</a:t>
            </a:r>
          </a:p>
          <a:p>
            <a:r>
              <a:rPr lang="en-US" sz="3200" dirty="0"/>
              <a:t>Preparing for Job interviews can lead to success </a:t>
            </a:r>
          </a:p>
          <a:p>
            <a:r>
              <a:rPr lang="en-US" sz="3200" dirty="0"/>
              <a:t>Using methods (STAR) can be beneficial</a:t>
            </a:r>
          </a:p>
          <a:p>
            <a:r>
              <a:rPr lang="en-US" sz="3200" dirty="0"/>
              <a:t>Discover your passion</a:t>
            </a:r>
          </a:p>
          <a:p>
            <a:endParaRPr lang="en-US" sz="2200" dirty="0"/>
          </a:p>
          <a:p>
            <a:endParaRPr lang="en-US" sz="2200" dirty="0"/>
          </a:p>
        </p:txBody>
      </p:sp>
    </p:spTree>
    <p:extLst>
      <p:ext uri="{BB962C8B-B14F-4D97-AF65-F5344CB8AC3E}">
        <p14:creationId xmlns:p14="http://schemas.microsoft.com/office/powerpoint/2010/main" val="1329994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14234-B6B4-B446-E72B-CA94DEB4B218}"/>
              </a:ext>
            </a:extLst>
          </p:cNvPr>
          <p:cNvSpPr>
            <a:spLocks noGrp="1"/>
          </p:cNvSpPr>
          <p:nvPr>
            <p:ph type="title"/>
          </p:nvPr>
        </p:nvSpPr>
        <p:spPr>
          <a:xfrm>
            <a:off x="704850" y="46037"/>
            <a:ext cx="10515600" cy="1325563"/>
          </a:xfrm>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CBE67A61-13C2-90A1-CDDC-F981EC0458DB}"/>
              </a:ext>
            </a:extLst>
          </p:cNvPr>
          <p:cNvSpPr>
            <a:spLocks noGrp="1"/>
          </p:cNvSpPr>
          <p:nvPr>
            <p:ph idx="1"/>
          </p:nvPr>
        </p:nvSpPr>
        <p:spPr>
          <a:xfrm>
            <a:off x="323850" y="1371600"/>
            <a:ext cx="11658600" cy="5486399"/>
          </a:xfrm>
        </p:spPr>
        <p:txBody>
          <a:bodyPr>
            <a:normAutofit/>
          </a:bodyPr>
          <a:lstStyle/>
          <a:p>
            <a:pPr marL="0" indent="0">
              <a:buNone/>
            </a:pPr>
            <a:r>
              <a:rPr lang="en-US" sz="1600" dirty="0"/>
              <a:t>Birmingham City Council (2024) </a:t>
            </a:r>
            <a:r>
              <a:rPr lang="en-US" sz="1600" i="1" dirty="0"/>
              <a:t>Unemployment Update- May 2024 </a:t>
            </a:r>
            <a:r>
              <a:rPr lang="en-US" sz="1600" dirty="0"/>
              <a:t>Available at: </a:t>
            </a:r>
            <a:r>
              <a:rPr lang="en-US" sz="1600" dirty="0">
                <a:hlinkClick r:id="rId3"/>
              </a:rPr>
              <a:t>https://www.birmingham.gov.uk/downloads/file/28263/unemployment_update_-_may_2024</a:t>
            </a:r>
            <a:r>
              <a:rPr lang="en-US" sz="1600" dirty="0"/>
              <a:t> (Accessed: 24 May 2024)</a:t>
            </a:r>
          </a:p>
          <a:p>
            <a:pPr marL="0" indent="0">
              <a:buNone/>
            </a:pPr>
            <a:r>
              <a:rPr lang="en-US" sz="1600" dirty="0"/>
              <a:t>Finder Research (2024) </a:t>
            </a:r>
            <a:r>
              <a:rPr lang="en-US" sz="1600" i="1" dirty="0"/>
              <a:t>Disposable Income in the UK </a:t>
            </a:r>
            <a:r>
              <a:rPr lang="en-US" sz="1600" dirty="0"/>
              <a:t>Available at: </a:t>
            </a:r>
            <a:r>
              <a:rPr lang="en-US" sz="1600" dirty="0">
                <a:hlinkClick r:id="rId4"/>
              </a:rPr>
              <a:t>https://www.finder.com/uk/banking/disposable-income-around-the-uk</a:t>
            </a:r>
            <a:r>
              <a:rPr lang="en-US" sz="1600" dirty="0"/>
              <a:t> (Accessed: 24 May 2024).</a:t>
            </a:r>
          </a:p>
          <a:p>
            <a:pPr marL="0" indent="0">
              <a:buNone/>
            </a:pPr>
            <a:r>
              <a:rPr lang="en-US" sz="1600" dirty="0"/>
              <a:t>House of Commons (2023) </a:t>
            </a:r>
            <a:r>
              <a:rPr lang="en-GB" sz="1600" i="1" dirty="0">
                <a:effectLst/>
              </a:rPr>
              <a:t>GDP – International Comparisons: Key Economic Indicators. </a:t>
            </a:r>
            <a:r>
              <a:rPr lang="en-GB" sz="1600" i="0" dirty="0">
                <a:effectLst/>
              </a:rPr>
              <a:t>Available at: </a:t>
            </a:r>
            <a:r>
              <a:rPr lang="en-GB" sz="1600" i="0" dirty="0">
                <a:effectLst/>
                <a:hlinkClick r:id="rId5"/>
              </a:rPr>
              <a:t>https://commonslibrary.parliament.uk/research-briefings/sn02784/</a:t>
            </a:r>
            <a:r>
              <a:rPr lang="en-GB" sz="1600" i="0" dirty="0">
                <a:effectLst/>
              </a:rPr>
              <a:t> (Accessed: 7 July 2023).</a:t>
            </a:r>
          </a:p>
          <a:p>
            <a:pPr marL="0" indent="0">
              <a:buNone/>
            </a:pPr>
            <a:r>
              <a:rPr lang="en-US" sz="1600" dirty="0"/>
              <a:t>Prospects (2023) </a:t>
            </a:r>
            <a:r>
              <a:rPr lang="en-US" sz="1600" i="1" dirty="0"/>
              <a:t>What skills do employers want. </a:t>
            </a:r>
            <a:r>
              <a:rPr lang="en-US" sz="1600" dirty="0"/>
              <a:t>Available at: </a:t>
            </a:r>
            <a:r>
              <a:rPr lang="en-US" sz="1600" dirty="0">
                <a:hlinkClick r:id="rId6"/>
              </a:rPr>
              <a:t>https://www.prospects.ac.uk/careers-advice/applying-for-jobs/what-skills-do-employers-want</a:t>
            </a:r>
            <a:r>
              <a:rPr lang="en-US" sz="1600" dirty="0"/>
              <a:t> (Accessed: 10 July 2023).</a:t>
            </a:r>
          </a:p>
          <a:p>
            <a:pPr marL="0" indent="0">
              <a:buNone/>
            </a:pPr>
            <a:r>
              <a:rPr lang="en-US" sz="1600" dirty="0"/>
              <a:t>Skills for Care (2023) </a:t>
            </a:r>
            <a:r>
              <a:rPr lang="en-US" sz="1600" i="1" dirty="0"/>
              <a:t>T</a:t>
            </a:r>
            <a:r>
              <a:rPr lang="en-GB" sz="1600" i="1" dirty="0"/>
              <a:t>he state of the adult social care sector and workforce in England </a:t>
            </a:r>
            <a:r>
              <a:rPr lang="en-GB" sz="1600" dirty="0"/>
              <a:t>Available at: </a:t>
            </a:r>
            <a:r>
              <a:rPr lang="en-GB" sz="1600" dirty="0">
                <a:hlinkClick r:id="rId7"/>
              </a:rPr>
              <a:t>https://www.skillsforcare.org.uk/Adult-Social-Care-Workforce-Data/Workforce-intelligence/publications/national-information/The-state-of-the-adult-social-care-sector-and-workforce-in-England.aspx</a:t>
            </a:r>
            <a:r>
              <a:rPr lang="en-GB" sz="1600" dirty="0"/>
              <a:t>  (Accessed: 25 May 2024).</a:t>
            </a:r>
            <a:endParaRPr lang="en-US" sz="1600" i="1" dirty="0"/>
          </a:p>
          <a:p>
            <a:pPr marL="0" indent="0">
              <a:buNone/>
            </a:pPr>
            <a:r>
              <a:rPr lang="en-US" sz="1600" dirty="0"/>
              <a:t>Social Care Wales (2022) </a:t>
            </a:r>
            <a:r>
              <a:rPr lang="en-US" sz="1600" i="1" dirty="0"/>
              <a:t>Social care workforce report. </a:t>
            </a:r>
            <a:r>
              <a:rPr lang="en-US" sz="1600" dirty="0"/>
              <a:t>Available at: </a:t>
            </a:r>
            <a:r>
              <a:rPr lang="en-US" sz="1600" dirty="0">
                <a:hlinkClick r:id="rId8"/>
              </a:rPr>
              <a:t>https://socialcare.wales/cms-assets/documents/Social-care-workforce-report-2022.pdf</a:t>
            </a:r>
            <a:r>
              <a:rPr lang="en-US" sz="1600" dirty="0"/>
              <a:t> (Accessed: 10 July 2023). </a:t>
            </a:r>
          </a:p>
          <a:p>
            <a:pPr marL="0" indent="0">
              <a:buNone/>
            </a:pPr>
            <a:r>
              <a:rPr lang="en-GB" sz="1600" dirty="0">
                <a:solidFill>
                  <a:srgbClr val="000000"/>
                </a:solidFill>
                <a:highlight>
                  <a:srgbClr val="FFFFFF"/>
                </a:highlight>
              </a:rPr>
              <a:t>The King’s Fund (2024)  </a:t>
            </a:r>
            <a:r>
              <a:rPr lang="en-GB" sz="1600" i="1" dirty="0">
                <a:solidFill>
                  <a:srgbClr val="000000"/>
                </a:solidFill>
                <a:highlight>
                  <a:srgbClr val="FFFFFF"/>
                </a:highlight>
              </a:rPr>
              <a:t>Staff Shortages</a:t>
            </a:r>
            <a:r>
              <a:rPr lang="en-GB" sz="1600" dirty="0">
                <a:solidFill>
                  <a:srgbClr val="000000"/>
                </a:solidFill>
                <a:highlight>
                  <a:srgbClr val="FFFFFF"/>
                </a:highlight>
              </a:rPr>
              <a:t> Available at: </a:t>
            </a:r>
            <a:r>
              <a:rPr lang="en-GB" sz="1600" dirty="0">
                <a:solidFill>
                  <a:srgbClr val="000000"/>
                </a:solidFill>
                <a:highlight>
                  <a:srgbClr val="FFFFFF"/>
                </a:highlight>
                <a:hlinkClick r:id="rId9"/>
              </a:rPr>
              <a:t>https://www.kingsfund.org.uk/insight-and-analysis/data-and-charts/staff-shortages</a:t>
            </a:r>
            <a:r>
              <a:rPr lang="en-GB" sz="1600" dirty="0">
                <a:solidFill>
                  <a:srgbClr val="000000"/>
                </a:solidFill>
                <a:highlight>
                  <a:srgbClr val="FFFFFF"/>
                </a:highlight>
              </a:rPr>
              <a:t>  (</a:t>
            </a:r>
            <a:r>
              <a:rPr lang="en-US" sz="1600" dirty="0"/>
              <a:t>Accessed: 24 May 2024)</a:t>
            </a:r>
            <a:endParaRPr lang="en-GB" sz="1600" i="0" dirty="0">
              <a:effectLst/>
            </a:endParaRPr>
          </a:p>
          <a:p>
            <a:pPr marL="0" indent="0">
              <a:buNone/>
            </a:pPr>
            <a:r>
              <a:rPr lang="en-US" sz="1600" dirty="0"/>
              <a:t>Welsh Government (2023,a) </a:t>
            </a:r>
            <a:r>
              <a:rPr lang="en-GB" sz="1600" i="1" dirty="0">
                <a:effectLst/>
              </a:rPr>
              <a:t>Welsh economy in numbers: interactive dashboard. </a:t>
            </a:r>
            <a:r>
              <a:rPr lang="en-GB" sz="1600" i="0" dirty="0">
                <a:effectLst/>
              </a:rPr>
              <a:t>Available at: </a:t>
            </a:r>
            <a:r>
              <a:rPr lang="en-GB" sz="1600" i="0" dirty="0">
                <a:effectLst/>
                <a:hlinkClick r:id="rId10"/>
              </a:rPr>
              <a:t>https://www.gov.wales/welsh-economy-numbers-interactive-dashboard</a:t>
            </a:r>
            <a:r>
              <a:rPr lang="en-GB" sz="1600" i="0" dirty="0">
                <a:effectLst/>
              </a:rPr>
              <a:t> (Accessed: 10</a:t>
            </a:r>
            <a:r>
              <a:rPr lang="en-GB" sz="1600" baseline="30000" dirty="0"/>
              <a:t> </a:t>
            </a:r>
            <a:r>
              <a:rPr lang="en-GB" sz="1600" i="0" dirty="0">
                <a:effectLst/>
              </a:rPr>
              <a:t>July 2023). </a:t>
            </a:r>
            <a:endParaRPr lang="en-US" sz="1600" i="0" dirty="0">
              <a:effectLst/>
            </a:endParaRPr>
          </a:p>
          <a:p>
            <a:pPr marL="0" indent="0">
              <a:buNone/>
            </a:pPr>
            <a:r>
              <a:rPr lang="en-US" sz="1600" dirty="0"/>
              <a:t>Welsh Government (2023,b) </a:t>
            </a:r>
            <a:r>
              <a:rPr lang="en-US" sz="1600" i="1" dirty="0"/>
              <a:t>Labour Market Statistics (Annual Population Survey): 2022. </a:t>
            </a:r>
            <a:r>
              <a:rPr lang="en-US" sz="1600" dirty="0"/>
              <a:t>Available at: </a:t>
            </a:r>
            <a:r>
              <a:rPr lang="en-US" sz="1600" dirty="0">
                <a:hlinkClick r:id="rId11"/>
              </a:rPr>
              <a:t>https://www.gov.wales/labour-market-statistics-annual-population-survey-2022-html</a:t>
            </a:r>
            <a:r>
              <a:rPr lang="en-US" sz="1600" dirty="0"/>
              <a:t> (Accessed: 10 July 2023).</a:t>
            </a:r>
          </a:p>
          <a:p>
            <a:pPr marL="0" indent="0">
              <a:buNone/>
            </a:pPr>
            <a:endParaRPr lang="en-GB" sz="1600" i="0" dirty="0">
              <a:effectLst/>
            </a:endParaRPr>
          </a:p>
        </p:txBody>
      </p:sp>
    </p:spTree>
    <p:extLst>
      <p:ext uri="{BB962C8B-B14F-4D97-AF65-F5344CB8AC3E}">
        <p14:creationId xmlns:p14="http://schemas.microsoft.com/office/powerpoint/2010/main" val="2204489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1940</Words>
  <Application>Microsoft Office PowerPoint</Application>
  <PresentationFormat>Widescreen</PresentationFormat>
  <Paragraphs>246</Paragraphs>
  <Slides>42</Slides>
  <Notes>31</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42</vt:i4>
      </vt:variant>
    </vt:vector>
  </HeadingPairs>
  <TitlesOfParts>
    <vt:vector size="53" baseType="lpstr">
      <vt:lpstr>Google Sans</vt:lpstr>
      <vt:lpstr>Söhne</vt:lpstr>
      <vt:lpstr>Arial</vt:lpstr>
      <vt:lpstr>Calibri</vt:lpstr>
      <vt:lpstr>Calibri Light</vt:lpstr>
      <vt:lpstr>Georgia</vt:lpstr>
      <vt:lpstr>Noto Sans</vt:lpstr>
      <vt:lpstr>Source Sans Pro</vt:lpstr>
      <vt:lpstr>Symbol</vt:lpstr>
      <vt:lpstr>Times New Roman</vt:lpstr>
      <vt:lpstr>Office Theme</vt:lpstr>
      <vt:lpstr>Search Techniques for Employment </vt:lpstr>
      <vt:lpstr>Contents </vt:lpstr>
      <vt:lpstr>PowerPoint Presentation</vt:lpstr>
      <vt:lpstr>Capitalism</vt:lpstr>
      <vt:lpstr>Socialism</vt:lpstr>
      <vt:lpstr>PowerPoint Presentation</vt:lpstr>
      <vt:lpstr>PowerPoint Presentation</vt:lpstr>
      <vt:lpstr>Overview of the UK Job Market </vt:lpstr>
      <vt:lpstr>Brexit </vt:lpstr>
      <vt:lpstr>Economic Climate Within the UK</vt:lpstr>
      <vt:lpstr>PowerPoint Presentation</vt:lpstr>
      <vt:lpstr>PowerPoint Presentation</vt:lpstr>
      <vt:lpstr>Unemployment in Birmingham</vt:lpstr>
      <vt:lpstr>April 2024 Comparison of Unemployment in Birmingham with other UK Cities</vt:lpstr>
      <vt:lpstr>Birmingham Claimant Unemployment Proportions March 2024</vt:lpstr>
      <vt:lpstr>Staff Shortages and Vacancy Rates</vt:lpstr>
      <vt:lpstr>PowerPoint Presentation</vt:lpstr>
      <vt:lpstr>NHS Vacancy Rates Vary by Region</vt:lpstr>
      <vt:lpstr>Social Care Vacancy Rates Vary by Region</vt:lpstr>
      <vt:lpstr>Recruitment and Retention</vt:lpstr>
      <vt:lpstr>PowerPoint Presentation</vt:lpstr>
      <vt:lpstr>Desired Skills for Employment </vt:lpstr>
      <vt:lpstr>Desired Skills for Employment </vt:lpstr>
      <vt:lpstr>PowerPoint Presentation</vt:lpstr>
      <vt:lpstr>PowerPoint Presentation</vt:lpstr>
      <vt:lpstr>PowerPoint Presentation</vt:lpstr>
      <vt:lpstr>Gibbs’ Reflective Cycle </vt:lpstr>
      <vt:lpstr>Job search platforms </vt:lpstr>
      <vt:lpstr>Leveraging LinkedIn </vt:lpstr>
      <vt:lpstr>LinkedIn Benefits </vt:lpstr>
      <vt:lpstr>Creating a LinkedIn Profile </vt:lpstr>
      <vt:lpstr>LinkedIn Learning </vt:lpstr>
      <vt:lpstr>How to Create a Great Profile</vt:lpstr>
      <vt:lpstr>Tailoring Applications and Cover Letters</vt:lpstr>
      <vt:lpstr>Interview Types </vt:lpstr>
      <vt:lpstr>PowerPoint Presentation</vt:lpstr>
      <vt:lpstr>Interview Examples </vt:lpstr>
      <vt:lpstr>PowerPoint Presentation</vt:lpstr>
      <vt:lpstr>Applying the STAR Method </vt:lpstr>
      <vt:lpstr>Activity</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Search Techniques for Employment</dc:title>
  <dc:creator>Jonathan Andrew Wyatt (P144511)</dc:creator>
  <cp:lastModifiedBy>Joanne Davies (Yr Athrofa)</cp:lastModifiedBy>
  <cp:revision>9</cp:revision>
  <dcterms:created xsi:type="dcterms:W3CDTF">2023-07-07T21:41:16Z</dcterms:created>
  <dcterms:modified xsi:type="dcterms:W3CDTF">2024-09-21T14:55:46Z</dcterms:modified>
</cp:coreProperties>
</file>