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1"/>
  </p:sldMasterIdLst>
  <p:sldIdLst>
    <p:sldId id="256" r:id="rId2"/>
    <p:sldId id="257" r:id="rId3"/>
  </p:sldIdLst>
  <p:sldSz cx="17279938" cy="12960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7E8EA"/>
    <a:srgbClr val="EAEBEE"/>
    <a:srgbClr val="EEEEEE"/>
    <a:srgbClr val="EDEEED"/>
    <a:srgbClr val="F3F3F4"/>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35" d="100"/>
          <a:sy n="35" d="100"/>
        </p:scale>
        <p:origin x="15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95996" y="2121058"/>
            <a:ext cx="14687947" cy="4512122"/>
          </a:xfrm>
        </p:spPr>
        <p:txBody>
          <a:bodyPr anchor="b"/>
          <a:lstStyle>
            <a:lvl1pPr algn="ctr">
              <a:defRPr sz="11339"/>
            </a:lvl1pPr>
          </a:lstStyle>
          <a:p>
            <a:r>
              <a:rPr lang="en-US"/>
              <a:t>Click to edit Master title style</a:t>
            </a:r>
            <a:endParaRPr lang="en-US" dirty="0"/>
          </a:p>
        </p:txBody>
      </p:sp>
      <p:sp>
        <p:nvSpPr>
          <p:cNvPr id="3" name="Subtitle 2"/>
          <p:cNvSpPr>
            <a:spLocks noGrp="1"/>
          </p:cNvSpPr>
          <p:nvPr>
            <p:ph type="subTitle" idx="1"/>
          </p:nvPr>
        </p:nvSpPr>
        <p:spPr>
          <a:xfrm>
            <a:off x="2159992" y="6807185"/>
            <a:ext cx="12959954" cy="3129084"/>
          </a:xfrm>
        </p:spPr>
        <p:txBody>
          <a:bodyPr/>
          <a:lstStyle>
            <a:lvl1pPr marL="0" indent="0" algn="ctr">
              <a:buNone/>
              <a:defRPr sz="4536"/>
            </a:lvl1pPr>
            <a:lvl2pPr marL="864017" indent="0" algn="ctr">
              <a:buNone/>
              <a:defRPr sz="3780"/>
            </a:lvl2pPr>
            <a:lvl3pPr marL="1728033" indent="0" algn="ctr">
              <a:buNone/>
              <a:defRPr sz="3402"/>
            </a:lvl3pPr>
            <a:lvl4pPr marL="2592050" indent="0" algn="ctr">
              <a:buNone/>
              <a:defRPr sz="3024"/>
            </a:lvl4pPr>
            <a:lvl5pPr marL="3456066" indent="0" algn="ctr">
              <a:buNone/>
              <a:defRPr sz="3024"/>
            </a:lvl5pPr>
            <a:lvl6pPr marL="4320083" indent="0" algn="ctr">
              <a:buNone/>
              <a:defRPr sz="3024"/>
            </a:lvl6pPr>
            <a:lvl7pPr marL="5184099" indent="0" algn="ctr">
              <a:buNone/>
              <a:defRPr sz="3024"/>
            </a:lvl7pPr>
            <a:lvl8pPr marL="6048116" indent="0" algn="ctr">
              <a:buNone/>
              <a:defRPr sz="3024"/>
            </a:lvl8pPr>
            <a:lvl9pPr marL="6912132" indent="0" algn="ctr">
              <a:buNone/>
              <a:defRPr sz="302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9EA566-1331-4780-B98F-A531FB6E425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134335046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9EA566-1331-4780-B98F-A531FB6E425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3142580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78996" y="3231091"/>
            <a:ext cx="14903947" cy="5391145"/>
          </a:xfrm>
        </p:spPr>
        <p:txBody>
          <a:bodyPr anchor="b"/>
          <a:lstStyle>
            <a:lvl1pPr>
              <a:defRPr sz="11339"/>
            </a:lvl1pPr>
          </a:lstStyle>
          <a:p>
            <a:r>
              <a:rPr lang="en-US"/>
              <a:t>Click to edit Master title style</a:t>
            </a:r>
            <a:endParaRPr lang="en-US" dirty="0"/>
          </a:p>
        </p:txBody>
      </p:sp>
      <p:sp>
        <p:nvSpPr>
          <p:cNvPr id="3" name="Text Placeholder 2"/>
          <p:cNvSpPr>
            <a:spLocks noGrp="1"/>
          </p:cNvSpPr>
          <p:nvPr>
            <p:ph type="body" idx="1"/>
          </p:nvPr>
        </p:nvSpPr>
        <p:spPr>
          <a:xfrm>
            <a:off x="1178996" y="8673238"/>
            <a:ext cx="14903947" cy="2835076"/>
          </a:xfrm>
        </p:spPr>
        <p:txBody>
          <a:bodyPr/>
          <a:lstStyle>
            <a:lvl1pPr marL="0" indent="0">
              <a:buNone/>
              <a:defRPr sz="4536">
                <a:solidFill>
                  <a:schemeClr val="tx1"/>
                </a:solidFill>
              </a:defRPr>
            </a:lvl1pPr>
            <a:lvl2pPr marL="864017" indent="0">
              <a:buNone/>
              <a:defRPr sz="3780">
                <a:solidFill>
                  <a:schemeClr val="tx1">
                    <a:tint val="75000"/>
                  </a:schemeClr>
                </a:solidFill>
              </a:defRPr>
            </a:lvl2pPr>
            <a:lvl3pPr marL="1728033" indent="0">
              <a:buNone/>
              <a:defRPr sz="3402">
                <a:solidFill>
                  <a:schemeClr val="tx1">
                    <a:tint val="75000"/>
                  </a:schemeClr>
                </a:solidFill>
              </a:defRPr>
            </a:lvl3pPr>
            <a:lvl4pPr marL="2592050" indent="0">
              <a:buNone/>
              <a:defRPr sz="3024">
                <a:solidFill>
                  <a:schemeClr val="tx1">
                    <a:tint val="75000"/>
                  </a:schemeClr>
                </a:solidFill>
              </a:defRPr>
            </a:lvl4pPr>
            <a:lvl5pPr marL="3456066" indent="0">
              <a:buNone/>
              <a:defRPr sz="3024">
                <a:solidFill>
                  <a:schemeClr val="tx1">
                    <a:tint val="75000"/>
                  </a:schemeClr>
                </a:solidFill>
              </a:defRPr>
            </a:lvl5pPr>
            <a:lvl6pPr marL="4320083" indent="0">
              <a:buNone/>
              <a:defRPr sz="3024">
                <a:solidFill>
                  <a:schemeClr val="tx1">
                    <a:tint val="75000"/>
                  </a:schemeClr>
                </a:solidFill>
              </a:defRPr>
            </a:lvl6pPr>
            <a:lvl7pPr marL="5184099" indent="0">
              <a:buNone/>
              <a:defRPr sz="3024">
                <a:solidFill>
                  <a:schemeClr val="tx1">
                    <a:tint val="75000"/>
                  </a:schemeClr>
                </a:solidFill>
              </a:defRPr>
            </a:lvl7pPr>
            <a:lvl8pPr marL="6048116" indent="0">
              <a:buNone/>
              <a:defRPr sz="3024">
                <a:solidFill>
                  <a:schemeClr val="tx1">
                    <a:tint val="75000"/>
                  </a:schemeClr>
                </a:solidFill>
              </a:defRPr>
            </a:lvl8pPr>
            <a:lvl9pPr marL="6912132" indent="0">
              <a:buNone/>
              <a:defRPr sz="30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9EA566-1331-4780-B98F-A531FB6E425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3517666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87996" y="3450093"/>
            <a:ext cx="7343974"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747968" y="3450093"/>
            <a:ext cx="7343974"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9EA566-1331-4780-B98F-A531FB6E425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2652253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90246" y="690021"/>
            <a:ext cx="14903947" cy="25050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90248" y="3177087"/>
            <a:ext cx="7310223" cy="155704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US"/>
              <a:t>Click to edit Master text styles</a:t>
            </a:r>
          </a:p>
        </p:txBody>
      </p:sp>
      <p:sp>
        <p:nvSpPr>
          <p:cNvPr id="4" name="Content Placeholder 3"/>
          <p:cNvSpPr>
            <a:spLocks noGrp="1"/>
          </p:cNvSpPr>
          <p:nvPr>
            <p:ph sz="half" idx="2"/>
          </p:nvPr>
        </p:nvSpPr>
        <p:spPr>
          <a:xfrm>
            <a:off x="1190248" y="4734128"/>
            <a:ext cx="7310223"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747970" y="3177087"/>
            <a:ext cx="7346224" cy="155704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US"/>
              <a:t>Click to edit Master text styles</a:t>
            </a:r>
          </a:p>
        </p:txBody>
      </p:sp>
      <p:sp>
        <p:nvSpPr>
          <p:cNvPr id="6" name="Content Placeholder 5"/>
          <p:cNvSpPr>
            <a:spLocks noGrp="1"/>
          </p:cNvSpPr>
          <p:nvPr>
            <p:ph sz="quarter" idx="4"/>
          </p:nvPr>
        </p:nvSpPr>
        <p:spPr>
          <a:xfrm>
            <a:off x="8747970" y="4734128"/>
            <a:ext cx="7346224"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9EA566-1331-4780-B98F-A531FB6E425A}"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2391417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9EA566-1331-4780-B98F-A531FB6E425A}"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1060805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9EA566-1331-4780-B98F-A531FB6E425A}"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398136469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0246" y="864023"/>
            <a:ext cx="5573230" cy="3024082"/>
          </a:xfrm>
        </p:spPr>
        <p:txBody>
          <a:bodyPr anchor="b"/>
          <a:lstStyle>
            <a:lvl1pPr>
              <a:defRPr sz="6047"/>
            </a:lvl1pPr>
          </a:lstStyle>
          <a:p>
            <a:r>
              <a:rPr lang="en-US"/>
              <a:t>Click to edit Master title style</a:t>
            </a:r>
            <a:endParaRPr lang="en-US" dirty="0"/>
          </a:p>
        </p:txBody>
      </p:sp>
      <p:sp>
        <p:nvSpPr>
          <p:cNvPr id="3" name="Content Placeholder 2"/>
          <p:cNvSpPr>
            <a:spLocks noGrp="1"/>
          </p:cNvSpPr>
          <p:nvPr>
            <p:ph idx="1"/>
          </p:nvPr>
        </p:nvSpPr>
        <p:spPr>
          <a:xfrm>
            <a:off x="7346224" y="1866053"/>
            <a:ext cx="8747969" cy="9210249"/>
          </a:xfrm>
        </p:spPr>
        <p:txBody>
          <a:bodyPr/>
          <a:lstStyle>
            <a:lvl1pPr>
              <a:defRPr sz="6047"/>
            </a:lvl1pPr>
            <a:lvl2pPr>
              <a:defRPr sz="5291"/>
            </a:lvl2pPr>
            <a:lvl3pPr>
              <a:defRPr sz="4536"/>
            </a:lvl3pPr>
            <a:lvl4pPr>
              <a:defRPr sz="3780"/>
            </a:lvl4pPr>
            <a:lvl5pPr>
              <a:defRPr sz="3780"/>
            </a:lvl5pPr>
            <a:lvl6pPr>
              <a:defRPr sz="3780"/>
            </a:lvl6pPr>
            <a:lvl7pPr>
              <a:defRPr sz="3780"/>
            </a:lvl7pPr>
            <a:lvl8pPr>
              <a:defRPr sz="3780"/>
            </a:lvl8pPr>
            <a:lvl9pPr>
              <a:defRPr sz="37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90246" y="3888105"/>
            <a:ext cx="5573230" cy="7203195"/>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US"/>
              <a:t>Click to edit Master text styles</a:t>
            </a:r>
          </a:p>
        </p:txBody>
      </p:sp>
      <p:sp>
        <p:nvSpPr>
          <p:cNvPr id="5" name="Date Placeholder 4"/>
          <p:cNvSpPr>
            <a:spLocks noGrp="1"/>
          </p:cNvSpPr>
          <p:nvPr>
            <p:ph type="dt" sz="half" idx="10"/>
          </p:nvPr>
        </p:nvSpPr>
        <p:spPr/>
        <p:txBody>
          <a:bodyPr/>
          <a:lstStyle/>
          <a:p>
            <a:fld id="{729EA566-1331-4780-B98F-A531FB6E425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393586543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0246" y="864023"/>
            <a:ext cx="5573230" cy="3024082"/>
          </a:xfrm>
        </p:spPr>
        <p:txBody>
          <a:bodyPr anchor="b"/>
          <a:lstStyle>
            <a:lvl1pPr>
              <a:defRPr sz="6047"/>
            </a:lvl1pPr>
          </a:lstStyle>
          <a:p>
            <a:r>
              <a:rPr lang="en-US"/>
              <a:t>Click to edit Master title style</a:t>
            </a:r>
            <a:endParaRPr lang="en-US" dirty="0"/>
          </a:p>
        </p:txBody>
      </p:sp>
      <p:sp>
        <p:nvSpPr>
          <p:cNvPr id="3" name="Picture Placeholder 2"/>
          <p:cNvSpPr>
            <a:spLocks noGrp="1" noChangeAspect="1"/>
          </p:cNvSpPr>
          <p:nvPr>
            <p:ph type="pic" idx="1"/>
          </p:nvPr>
        </p:nvSpPr>
        <p:spPr>
          <a:xfrm>
            <a:off x="7346224" y="1866053"/>
            <a:ext cx="8747969" cy="9210249"/>
          </a:xfrm>
        </p:spPr>
        <p:txBody>
          <a:bodyPr anchor="t"/>
          <a:lstStyle>
            <a:lvl1pPr marL="0" indent="0">
              <a:buNone/>
              <a:defRPr sz="6047"/>
            </a:lvl1pPr>
            <a:lvl2pPr marL="864017" indent="0">
              <a:buNone/>
              <a:defRPr sz="5291"/>
            </a:lvl2pPr>
            <a:lvl3pPr marL="1728033" indent="0">
              <a:buNone/>
              <a:defRPr sz="4536"/>
            </a:lvl3pPr>
            <a:lvl4pPr marL="2592050" indent="0">
              <a:buNone/>
              <a:defRPr sz="3780"/>
            </a:lvl4pPr>
            <a:lvl5pPr marL="3456066" indent="0">
              <a:buNone/>
              <a:defRPr sz="3780"/>
            </a:lvl5pPr>
            <a:lvl6pPr marL="4320083" indent="0">
              <a:buNone/>
              <a:defRPr sz="3780"/>
            </a:lvl6pPr>
            <a:lvl7pPr marL="5184099" indent="0">
              <a:buNone/>
              <a:defRPr sz="3780"/>
            </a:lvl7pPr>
            <a:lvl8pPr marL="6048116" indent="0">
              <a:buNone/>
              <a:defRPr sz="3780"/>
            </a:lvl8pPr>
            <a:lvl9pPr marL="6912132" indent="0">
              <a:buNone/>
              <a:defRPr sz="3780"/>
            </a:lvl9pPr>
          </a:lstStyle>
          <a:p>
            <a:r>
              <a:rPr lang="en-US"/>
              <a:t>Click icon to add picture</a:t>
            </a:r>
            <a:endParaRPr lang="en-US" dirty="0"/>
          </a:p>
        </p:txBody>
      </p:sp>
      <p:sp>
        <p:nvSpPr>
          <p:cNvPr id="4" name="Text Placeholder 3"/>
          <p:cNvSpPr>
            <a:spLocks noGrp="1"/>
          </p:cNvSpPr>
          <p:nvPr>
            <p:ph type="body" sz="half" idx="2"/>
          </p:nvPr>
        </p:nvSpPr>
        <p:spPr>
          <a:xfrm>
            <a:off x="1190246" y="3888105"/>
            <a:ext cx="5573230" cy="7203195"/>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US"/>
              <a:t>Click to edit Master text styles</a:t>
            </a:r>
          </a:p>
        </p:txBody>
      </p:sp>
      <p:sp>
        <p:nvSpPr>
          <p:cNvPr id="5" name="Date Placeholder 4"/>
          <p:cNvSpPr>
            <a:spLocks noGrp="1"/>
          </p:cNvSpPr>
          <p:nvPr>
            <p:ph type="dt" sz="half" idx="10"/>
          </p:nvPr>
        </p:nvSpPr>
        <p:spPr/>
        <p:txBody>
          <a:bodyPr/>
          <a:lstStyle/>
          <a:p>
            <a:fld id="{729EA566-1331-4780-B98F-A531FB6E425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3319761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9EA566-1331-4780-B98F-A531FB6E425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3322190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365956" y="690018"/>
            <a:ext cx="3725987" cy="109832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87997" y="690018"/>
            <a:ext cx="10961961" cy="109832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9EA566-1331-4780-B98F-A531FB6E425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C20CC-5D1B-4280-92E9-B3D9F8105229}" type="slidenum">
              <a:rPr lang="en-GB" smtClean="0"/>
              <a:t>‹#›</a:t>
            </a:fld>
            <a:endParaRPr lang="en-GB"/>
          </a:p>
        </p:txBody>
      </p:sp>
    </p:spTree>
    <p:extLst>
      <p:ext uri="{BB962C8B-B14F-4D97-AF65-F5344CB8AC3E}">
        <p14:creationId xmlns:p14="http://schemas.microsoft.com/office/powerpoint/2010/main" val="2321562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7E8EA"/>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87996" y="690021"/>
            <a:ext cx="14903947" cy="25050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87996" y="3450093"/>
            <a:ext cx="14903947" cy="822322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87996" y="12012327"/>
            <a:ext cx="3887986" cy="690019"/>
          </a:xfrm>
          <a:prstGeom prst="rect">
            <a:avLst/>
          </a:prstGeom>
        </p:spPr>
        <p:txBody>
          <a:bodyPr vert="horz" lIns="91440" tIns="45720" rIns="91440" bIns="45720" rtlCol="0" anchor="ctr"/>
          <a:lstStyle>
            <a:lvl1pPr algn="l">
              <a:defRPr sz="2268">
                <a:solidFill>
                  <a:schemeClr val="tx1">
                    <a:tint val="75000"/>
                  </a:schemeClr>
                </a:solidFill>
              </a:defRPr>
            </a:lvl1pPr>
          </a:lstStyle>
          <a:p>
            <a:fld id="{729EA566-1331-4780-B98F-A531FB6E425A}" type="datetimeFigureOut">
              <a:rPr lang="en-GB" smtClean="0"/>
              <a:t>07/05/2019</a:t>
            </a:fld>
            <a:endParaRPr lang="en-GB"/>
          </a:p>
        </p:txBody>
      </p:sp>
      <p:sp>
        <p:nvSpPr>
          <p:cNvPr id="5" name="Footer Placeholder 4"/>
          <p:cNvSpPr>
            <a:spLocks noGrp="1"/>
          </p:cNvSpPr>
          <p:nvPr>
            <p:ph type="ftr" sz="quarter" idx="3"/>
          </p:nvPr>
        </p:nvSpPr>
        <p:spPr>
          <a:xfrm>
            <a:off x="5723980" y="12012327"/>
            <a:ext cx="5831979" cy="690019"/>
          </a:xfrm>
          <a:prstGeom prst="rect">
            <a:avLst/>
          </a:prstGeom>
        </p:spPr>
        <p:txBody>
          <a:bodyPr vert="horz" lIns="91440" tIns="45720" rIns="91440" bIns="45720" rtlCol="0" anchor="ctr"/>
          <a:lstStyle>
            <a:lvl1pPr algn="ctr">
              <a:defRPr sz="226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203956" y="12012327"/>
            <a:ext cx="3887986" cy="690019"/>
          </a:xfrm>
          <a:prstGeom prst="rect">
            <a:avLst/>
          </a:prstGeom>
        </p:spPr>
        <p:txBody>
          <a:bodyPr vert="horz" lIns="91440" tIns="45720" rIns="91440" bIns="45720" rtlCol="0" anchor="ctr"/>
          <a:lstStyle>
            <a:lvl1pPr algn="r">
              <a:defRPr sz="2268">
                <a:solidFill>
                  <a:schemeClr val="tx1">
                    <a:tint val="75000"/>
                  </a:schemeClr>
                </a:solidFill>
              </a:defRPr>
            </a:lvl1pPr>
          </a:lstStyle>
          <a:p>
            <a:fld id="{32EC20CC-5D1B-4280-92E9-B3D9F8105229}" type="slidenum">
              <a:rPr lang="en-GB" smtClean="0"/>
              <a:t>‹#›</a:t>
            </a:fld>
            <a:endParaRPr lang="en-GB"/>
          </a:p>
        </p:txBody>
      </p:sp>
    </p:spTree>
    <p:extLst>
      <p:ext uri="{BB962C8B-B14F-4D97-AF65-F5344CB8AC3E}">
        <p14:creationId xmlns:p14="http://schemas.microsoft.com/office/powerpoint/2010/main" val="3805659308"/>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Lst>
  <p:txStyles>
    <p:titleStyle>
      <a:lvl1pPr algn="l" defTabSz="1728033" rtl="0" eaLnBrk="1" latinLnBrk="0" hangingPunct="1">
        <a:lnSpc>
          <a:spcPct val="90000"/>
        </a:lnSpc>
        <a:spcBef>
          <a:spcPct val="0"/>
        </a:spcBef>
        <a:buNone/>
        <a:defRPr sz="8315" kern="1200">
          <a:solidFill>
            <a:schemeClr val="tx1"/>
          </a:solidFill>
          <a:latin typeface="+mj-lt"/>
          <a:ea typeface="+mj-ea"/>
          <a:cs typeface="+mj-cs"/>
        </a:defRPr>
      </a:lvl1pPr>
    </p:titleStyle>
    <p:bodyStyle>
      <a:lvl1pPr marL="432008" indent="-432008" algn="l" defTabSz="1728033" rtl="0" eaLnBrk="1" latinLnBrk="0" hangingPunct="1">
        <a:lnSpc>
          <a:spcPct val="90000"/>
        </a:lnSpc>
        <a:spcBef>
          <a:spcPts val="1890"/>
        </a:spcBef>
        <a:buFont typeface="Arial" panose="020B0604020202020204" pitchFamily="34" charset="0"/>
        <a:buChar char="•"/>
        <a:defRPr sz="5291" kern="1200">
          <a:solidFill>
            <a:schemeClr val="tx1"/>
          </a:solidFill>
          <a:latin typeface="+mn-lt"/>
          <a:ea typeface="+mn-ea"/>
          <a:cs typeface="+mn-cs"/>
        </a:defRPr>
      </a:lvl1pPr>
      <a:lvl2pPr marL="1296025" indent="-432008" algn="l" defTabSz="1728033" rtl="0" eaLnBrk="1" latinLnBrk="0" hangingPunct="1">
        <a:lnSpc>
          <a:spcPct val="90000"/>
        </a:lnSpc>
        <a:spcBef>
          <a:spcPts val="945"/>
        </a:spcBef>
        <a:buFont typeface="Arial" panose="020B0604020202020204" pitchFamily="34" charset="0"/>
        <a:buChar char="•"/>
        <a:defRPr sz="4536" kern="1200">
          <a:solidFill>
            <a:schemeClr val="tx1"/>
          </a:solidFill>
          <a:latin typeface="+mn-lt"/>
          <a:ea typeface="+mn-ea"/>
          <a:cs typeface="+mn-cs"/>
        </a:defRPr>
      </a:lvl2pPr>
      <a:lvl3pPr marL="2160041" indent="-432008" algn="l" defTabSz="1728033" rtl="0" eaLnBrk="1" latinLnBrk="0" hangingPunct="1">
        <a:lnSpc>
          <a:spcPct val="90000"/>
        </a:lnSpc>
        <a:spcBef>
          <a:spcPts val="945"/>
        </a:spcBef>
        <a:buFont typeface="Arial" panose="020B0604020202020204" pitchFamily="34" charset="0"/>
        <a:buChar char="•"/>
        <a:defRPr sz="3780" kern="1200">
          <a:solidFill>
            <a:schemeClr val="tx1"/>
          </a:solidFill>
          <a:latin typeface="+mn-lt"/>
          <a:ea typeface="+mn-ea"/>
          <a:cs typeface="+mn-cs"/>
        </a:defRPr>
      </a:lvl3pPr>
      <a:lvl4pPr marL="302405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4pPr>
      <a:lvl5pPr marL="3888075"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5pPr>
      <a:lvl6pPr marL="475209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6pPr>
      <a:lvl7pPr marL="561610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7pPr>
      <a:lvl8pPr marL="6480124"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8pPr>
      <a:lvl9pPr marL="734414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9pPr>
    </p:bodyStyle>
    <p:otherStyle>
      <a:defPPr>
        <a:defRPr lang="en-US"/>
      </a:defPPr>
      <a:lvl1pPr marL="0" algn="l" defTabSz="1728033" rtl="0" eaLnBrk="1" latinLnBrk="0" hangingPunct="1">
        <a:defRPr sz="3402" kern="1200">
          <a:solidFill>
            <a:schemeClr val="tx1"/>
          </a:solidFill>
          <a:latin typeface="+mn-lt"/>
          <a:ea typeface="+mn-ea"/>
          <a:cs typeface="+mn-cs"/>
        </a:defRPr>
      </a:lvl1pPr>
      <a:lvl2pPr marL="864017" algn="l" defTabSz="1728033" rtl="0" eaLnBrk="1" latinLnBrk="0" hangingPunct="1">
        <a:defRPr sz="3402" kern="1200">
          <a:solidFill>
            <a:schemeClr val="tx1"/>
          </a:solidFill>
          <a:latin typeface="+mn-lt"/>
          <a:ea typeface="+mn-ea"/>
          <a:cs typeface="+mn-cs"/>
        </a:defRPr>
      </a:lvl2pPr>
      <a:lvl3pPr marL="1728033" algn="l" defTabSz="1728033" rtl="0" eaLnBrk="1" latinLnBrk="0" hangingPunct="1">
        <a:defRPr sz="3402" kern="1200">
          <a:solidFill>
            <a:schemeClr val="tx1"/>
          </a:solidFill>
          <a:latin typeface="+mn-lt"/>
          <a:ea typeface="+mn-ea"/>
          <a:cs typeface="+mn-cs"/>
        </a:defRPr>
      </a:lvl3pPr>
      <a:lvl4pPr marL="2592050" algn="l" defTabSz="1728033" rtl="0" eaLnBrk="1" latinLnBrk="0" hangingPunct="1">
        <a:defRPr sz="3402" kern="1200">
          <a:solidFill>
            <a:schemeClr val="tx1"/>
          </a:solidFill>
          <a:latin typeface="+mn-lt"/>
          <a:ea typeface="+mn-ea"/>
          <a:cs typeface="+mn-cs"/>
        </a:defRPr>
      </a:lvl4pPr>
      <a:lvl5pPr marL="3456066" algn="l" defTabSz="1728033" rtl="0" eaLnBrk="1" latinLnBrk="0" hangingPunct="1">
        <a:defRPr sz="3402" kern="1200">
          <a:solidFill>
            <a:schemeClr val="tx1"/>
          </a:solidFill>
          <a:latin typeface="+mn-lt"/>
          <a:ea typeface="+mn-ea"/>
          <a:cs typeface="+mn-cs"/>
        </a:defRPr>
      </a:lvl5pPr>
      <a:lvl6pPr marL="4320083" algn="l" defTabSz="1728033" rtl="0" eaLnBrk="1" latinLnBrk="0" hangingPunct="1">
        <a:defRPr sz="3402" kern="1200">
          <a:solidFill>
            <a:schemeClr val="tx1"/>
          </a:solidFill>
          <a:latin typeface="+mn-lt"/>
          <a:ea typeface="+mn-ea"/>
          <a:cs typeface="+mn-cs"/>
        </a:defRPr>
      </a:lvl6pPr>
      <a:lvl7pPr marL="5184099" algn="l" defTabSz="1728033" rtl="0" eaLnBrk="1" latinLnBrk="0" hangingPunct="1">
        <a:defRPr sz="3402" kern="1200">
          <a:solidFill>
            <a:schemeClr val="tx1"/>
          </a:solidFill>
          <a:latin typeface="+mn-lt"/>
          <a:ea typeface="+mn-ea"/>
          <a:cs typeface="+mn-cs"/>
        </a:defRPr>
      </a:lvl7pPr>
      <a:lvl8pPr marL="6048116" algn="l" defTabSz="1728033" rtl="0" eaLnBrk="1" latinLnBrk="0" hangingPunct="1">
        <a:defRPr sz="3402" kern="1200">
          <a:solidFill>
            <a:schemeClr val="tx1"/>
          </a:solidFill>
          <a:latin typeface="+mn-lt"/>
          <a:ea typeface="+mn-ea"/>
          <a:cs typeface="+mn-cs"/>
        </a:defRPr>
      </a:lvl8pPr>
      <a:lvl9pPr marL="6912132" algn="l" defTabSz="1728033" rtl="0" eaLnBrk="1" latinLnBrk="0" hangingPunct="1">
        <a:defRPr sz="3402"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g"/><Relationship Id="rId5" Type="http://schemas.openxmlformats.org/officeDocument/2006/relationships/image" Target="../media/image4.png"/><Relationship Id="rId10" Type="http://schemas.openxmlformats.org/officeDocument/2006/relationships/image" Target="../media/image9.jp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hyperlink" Target="https://www.dec.org.uk/how-we-work?cv=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Oval 61">
            <a:extLst>
              <a:ext uri="{FF2B5EF4-FFF2-40B4-BE49-F238E27FC236}">
                <a16:creationId xmlns:a16="http://schemas.microsoft.com/office/drawing/2014/main" id="{E3688106-080E-425A-904C-747C32C1084C}"/>
              </a:ext>
            </a:extLst>
          </p:cNvPr>
          <p:cNvSpPr/>
          <p:nvPr/>
        </p:nvSpPr>
        <p:spPr>
          <a:xfrm>
            <a:off x="11692129" y="2999157"/>
            <a:ext cx="3249480" cy="777615"/>
          </a:xfrm>
          <a:prstGeom prst="ellipse">
            <a:avLst/>
          </a:prstGeom>
          <a:solidFill>
            <a:srgbClr val="FF0000">
              <a:alpha val="2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a:extLst>
              <a:ext uri="{FF2B5EF4-FFF2-40B4-BE49-F238E27FC236}">
                <a16:creationId xmlns:a16="http://schemas.microsoft.com/office/drawing/2014/main" id="{5CB2052D-9BDC-4ED6-A9E8-F5FBEF3D7AF5}"/>
              </a:ext>
            </a:extLst>
          </p:cNvPr>
          <p:cNvSpPr/>
          <p:nvPr/>
        </p:nvSpPr>
        <p:spPr>
          <a:xfrm>
            <a:off x="3947954" y="9969407"/>
            <a:ext cx="3390872" cy="1044662"/>
          </a:xfrm>
          <a:prstGeom prst="ellipse">
            <a:avLst/>
          </a:prstGeom>
          <a:solidFill>
            <a:srgbClr val="FF0000">
              <a:alpha val="2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a:extLst>
              <a:ext uri="{FF2B5EF4-FFF2-40B4-BE49-F238E27FC236}">
                <a16:creationId xmlns:a16="http://schemas.microsoft.com/office/drawing/2014/main" id="{14FBDF35-85C7-4EB9-A33B-8287A5704179}"/>
              </a:ext>
            </a:extLst>
          </p:cNvPr>
          <p:cNvSpPr/>
          <p:nvPr/>
        </p:nvSpPr>
        <p:spPr>
          <a:xfrm>
            <a:off x="3898342" y="6882134"/>
            <a:ext cx="5468844" cy="1196522"/>
          </a:xfrm>
          <a:prstGeom prst="ellipse">
            <a:avLst/>
          </a:prstGeom>
          <a:solidFill>
            <a:srgbClr val="FF0000">
              <a:alpha val="2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a:extLst>
              <a:ext uri="{FF2B5EF4-FFF2-40B4-BE49-F238E27FC236}">
                <a16:creationId xmlns:a16="http://schemas.microsoft.com/office/drawing/2014/main" id="{A442B127-27A7-4D90-B178-177BE78C3114}"/>
              </a:ext>
            </a:extLst>
          </p:cNvPr>
          <p:cNvSpPr/>
          <p:nvPr/>
        </p:nvSpPr>
        <p:spPr>
          <a:xfrm>
            <a:off x="4933578" y="1632842"/>
            <a:ext cx="4097266" cy="926839"/>
          </a:xfrm>
          <a:prstGeom prst="ellipse">
            <a:avLst/>
          </a:prstGeom>
          <a:solidFill>
            <a:srgbClr val="FF0000">
              <a:alpha val="2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Oval 57">
            <a:extLst>
              <a:ext uri="{FF2B5EF4-FFF2-40B4-BE49-F238E27FC236}">
                <a16:creationId xmlns:a16="http://schemas.microsoft.com/office/drawing/2014/main" id="{FF47BB53-0DCD-433F-BB53-E3C2489CA5D8}"/>
              </a:ext>
            </a:extLst>
          </p:cNvPr>
          <p:cNvSpPr/>
          <p:nvPr/>
        </p:nvSpPr>
        <p:spPr>
          <a:xfrm>
            <a:off x="-75591" y="7394891"/>
            <a:ext cx="4159742" cy="1105451"/>
          </a:xfrm>
          <a:prstGeom prst="ellipse">
            <a:avLst/>
          </a:prstGeom>
          <a:solidFill>
            <a:srgbClr val="FF0000">
              <a:alpha val="2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a:extLst>
              <a:ext uri="{FF2B5EF4-FFF2-40B4-BE49-F238E27FC236}">
                <a16:creationId xmlns:a16="http://schemas.microsoft.com/office/drawing/2014/main" id="{CFF72446-5404-4A14-84B7-AD5CFFEBE295}"/>
              </a:ext>
            </a:extLst>
          </p:cNvPr>
          <p:cNvSpPr/>
          <p:nvPr/>
        </p:nvSpPr>
        <p:spPr>
          <a:xfrm>
            <a:off x="207002" y="1554780"/>
            <a:ext cx="3503247" cy="749446"/>
          </a:xfrm>
          <a:prstGeom prst="ellipse">
            <a:avLst/>
          </a:prstGeom>
          <a:solidFill>
            <a:srgbClr val="FF0000">
              <a:alpha val="2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8155EAD0-1B80-47AC-A4A1-D8DCCF8B57C0}"/>
              </a:ext>
            </a:extLst>
          </p:cNvPr>
          <p:cNvSpPr/>
          <p:nvPr/>
        </p:nvSpPr>
        <p:spPr>
          <a:xfrm>
            <a:off x="9787774" y="3573968"/>
            <a:ext cx="7411703" cy="69702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A close up of a logo&#10;&#10;Description automatically generated">
            <a:extLst>
              <a:ext uri="{FF2B5EF4-FFF2-40B4-BE49-F238E27FC236}">
                <a16:creationId xmlns:a16="http://schemas.microsoft.com/office/drawing/2014/main" id="{2F0792A6-7EDD-4661-81BD-1DB819F6FC43}"/>
              </a:ext>
            </a:extLst>
          </p:cNvPr>
          <p:cNvPicPr>
            <a:picLocks noChangeAspect="1"/>
          </p:cNvPicPr>
          <p:nvPr/>
        </p:nvPicPr>
        <p:blipFill rotWithShape="1">
          <a:blip r:embed="rId2">
            <a:extLst>
              <a:ext uri="{28A0092B-C50C-407E-A947-70E740481C1C}">
                <a14:useLocalDpi xmlns:a14="http://schemas.microsoft.com/office/drawing/2010/main" val="0"/>
              </a:ext>
            </a:extLst>
          </a:blip>
          <a:srcRect l="3723"/>
          <a:stretch/>
        </p:blipFill>
        <p:spPr>
          <a:xfrm>
            <a:off x="14130044" y="10784674"/>
            <a:ext cx="3149894" cy="2175675"/>
          </a:xfrm>
          <a:prstGeom prst="rect">
            <a:avLst/>
          </a:prstGeom>
        </p:spPr>
      </p:pic>
      <p:sp>
        <p:nvSpPr>
          <p:cNvPr id="55" name="Rectangle 54">
            <a:extLst>
              <a:ext uri="{FF2B5EF4-FFF2-40B4-BE49-F238E27FC236}">
                <a16:creationId xmlns:a16="http://schemas.microsoft.com/office/drawing/2014/main" id="{1E5F5A1D-4CFE-4054-905C-90C5CEAD1236}"/>
              </a:ext>
            </a:extLst>
          </p:cNvPr>
          <p:cNvSpPr/>
          <p:nvPr/>
        </p:nvSpPr>
        <p:spPr>
          <a:xfrm>
            <a:off x="4155533" y="10628089"/>
            <a:ext cx="10677686" cy="228742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A4302284-DC1C-4294-B531-9AACCB780048}"/>
              </a:ext>
            </a:extLst>
          </p:cNvPr>
          <p:cNvSpPr/>
          <p:nvPr/>
        </p:nvSpPr>
        <p:spPr>
          <a:xfrm>
            <a:off x="4155295" y="7903020"/>
            <a:ext cx="5204938" cy="202445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52">
            <a:extLst>
              <a:ext uri="{FF2B5EF4-FFF2-40B4-BE49-F238E27FC236}">
                <a16:creationId xmlns:a16="http://schemas.microsoft.com/office/drawing/2014/main" id="{C59E2F98-E5EE-4D72-8B80-A251AE542DC5}"/>
              </a:ext>
            </a:extLst>
          </p:cNvPr>
          <p:cNvSpPr/>
          <p:nvPr/>
        </p:nvSpPr>
        <p:spPr>
          <a:xfrm>
            <a:off x="4534544" y="2278978"/>
            <a:ext cx="4341644" cy="175432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A1D24176-1429-4F07-AAB2-C7B8E50BB51F}"/>
              </a:ext>
            </a:extLst>
          </p:cNvPr>
          <p:cNvSpPr/>
          <p:nvPr/>
        </p:nvSpPr>
        <p:spPr>
          <a:xfrm>
            <a:off x="0" y="8083885"/>
            <a:ext cx="4109173" cy="21933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35265097-BB31-4A54-ACD8-02EEE448ADBF}"/>
              </a:ext>
              <a:ext uri="{C183D7F6-B498-43B3-948B-1728B52AA6E4}">
                <adec:decorative xmlns:adec="http://schemas.microsoft.com/office/drawing/2017/decorative" val="1"/>
              </a:ext>
            </a:extLst>
          </p:cNvPr>
          <p:cNvSpPr/>
          <p:nvPr/>
        </p:nvSpPr>
        <p:spPr>
          <a:xfrm>
            <a:off x="-35448" y="2154659"/>
            <a:ext cx="4038874" cy="514470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picture containing object&#10;&#10;Description automatically generated">
            <a:extLst>
              <a:ext uri="{FF2B5EF4-FFF2-40B4-BE49-F238E27FC236}">
                <a16:creationId xmlns:a16="http://schemas.microsoft.com/office/drawing/2014/main" id="{72FCB597-40D5-41A9-BC05-087EC25C7A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580" y="290253"/>
            <a:ext cx="2853044" cy="1188769"/>
          </a:xfrm>
          <a:prstGeom prst="rect">
            <a:avLst/>
          </a:prstGeom>
        </p:spPr>
      </p:pic>
      <p:sp>
        <p:nvSpPr>
          <p:cNvPr id="9" name="TextBox 8">
            <a:extLst>
              <a:ext uri="{FF2B5EF4-FFF2-40B4-BE49-F238E27FC236}">
                <a16:creationId xmlns:a16="http://schemas.microsoft.com/office/drawing/2014/main" id="{C4EF2EBC-C855-4286-B504-35465D1CF3F7}"/>
              </a:ext>
            </a:extLst>
          </p:cNvPr>
          <p:cNvSpPr txBox="1"/>
          <p:nvPr/>
        </p:nvSpPr>
        <p:spPr>
          <a:xfrm>
            <a:off x="80461" y="1695931"/>
            <a:ext cx="3565211" cy="5324535"/>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What are the DEC?</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Disasters Emergency Committee (DEC) helps bring together 14 major UK aid organizations to raise money in poorer countries in occasions of humanitarian crisis ("How we work", 2019)</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Established in 1963 and with over 60 appeals, managed to raise over £1 billion (Jones, 2014) </a:t>
            </a:r>
          </a:p>
        </p:txBody>
      </p:sp>
      <p:sp>
        <p:nvSpPr>
          <p:cNvPr id="10" name="TextBox 9">
            <a:extLst>
              <a:ext uri="{FF2B5EF4-FFF2-40B4-BE49-F238E27FC236}">
                <a16:creationId xmlns:a16="http://schemas.microsoft.com/office/drawing/2014/main" id="{17A270DF-5B59-454E-9400-55FB28CB1446}"/>
              </a:ext>
            </a:extLst>
          </p:cNvPr>
          <p:cNvSpPr txBox="1"/>
          <p:nvPr/>
        </p:nvSpPr>
        <p:spPr>
          <a:xfrm>
            <a:off x="46359" y="7616841"/>
            <a:ext cx="4062814" cy="3108543"/>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Members and Partnerships</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Members and partners of the Rapid Response Network pull together to help aid and support ("Corporate Partners", 2019). These include:</a:t>
            </a:r>
          </a:p>
          <a:p>
            <a:pPr algn="ctr"/>
            <a:endParaRPr lang="en-GB" sz="2400" dirty="0">
              <a:latin typeface="Times New Roman" panose="02020603050405020304" pitchFamily="18" charset="0"/>
              <a:cs typeface="Times New Roman" panose="02020603050405020304" pitchFamily="18" charset="0"/>
            </a:endParaRPr>
          </a:p>
        </p:txBody>
      </p:sp>
      <p:pic>
        <p:nvPicPr>
          <p:cNvPr id="22" name="Picture 21" descr="A close up of a logo&#10;&#10;Description automatically generated">
            <a:extLst>
              <a:ext uri="{FF2B5EF4-FFF2-40B4-BE49-F238E27FC236}">
                <a16:creationId xmlns:a16="http://schemas.microsoft.com/office/drawing/2014/main" id="{7069E8CE-293C-4D20-B85C-344D8697C9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20672" y="12005764"/>
            <a:ext cx="1755500" cy="829474"/>
          </a:xfrm>
          <a:prstGeom prst="rect">
            <a:avLst/>
          </a:prstGeom>
        </p:spPr>
      </p:pic>
      <p:pic>
        <p:nvPicPr>
          <p:cNvPr id="24" name="Picture 23" descr="A picture containing object&#10;&#10;Description automatically generated">
            <a:extLst>
              <a:ext uri="{FF2B5EF4-FFF2-40B4-BE49-F238E27FC236}">
                <a16:creationId xmlns:a16="http://schemas.microsoft.com/office/drawing/2014/main" id="{1D83D9B6-3B95-428C-9A94-7BB64722A5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331" y="11237089"/>
            <a:ext cx="1822446" cy="911223"/>
          </a:xfrm>
          <a:prstGeom prst="rect">
            <a:avLst/>
          </a:prstGeom>
        </p:spPr>
      </p:pic>
      <p:pic>
        <p:nvPicPr>
          <p:cNvPr id="30" name="Picture 29" descr="A close up of a logo&#10;&#10;Description automatically generated">
            <a:extLst>
              <a:ext uri="{FF2B5EF4-FFF2-40B4-BE49-F238E27FC236}">
                <a16:creationId xmlns:a16="http://schemas.microsoft.com/office/drawing/2014/main" id="{2923E353-D0A0-4DFF-A6DE-717962419A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741" y="12148312"/>
            <a:ext cx="2227286" cy="609825"/>
          </a:xfrm>
          <a:prstGeom prst="rect">
            <a:avLst/>
          </a:prstGeom>
        </p:spPr>
      </p:pic>
      <p:pic>
        <p:nvPicPr>
          <p:cNvPr id="33" name="Picture 32" descr="A close up of a logo&#10;&#10;Description automatically generated">
            <a:extLst>
              <a:ext uri="{FF2B5EF4-FFF2-40B4-BE49-F238E27FC236}">
                <a16:creationId xmlns:a16="http://schemas.microsoft.com/office/drawing/2014/main" id="{636566E0-49D2-4F8A-9BED-28905F903D0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58881" y="10784675"/>
            <a:ext cx="1388645" cy="397282"/>
          </a:xfrm>
          <a:prstGeom prst="rect">
            <a:avLst/>
          </a:prstGeom>
        </p:spPr>
      </p:pic>
      <p:pic>
        <p:nvPicPr>
          <p:cNvPr id="35" name="Picture 34">
            <a:extLst>
              <a:ext uri="{FF2B5EF4-FFF2-40B4-BE49-F238E27FC236}">
                <a16:creationId xmlns:a16="http://schemas.microsoft.com/office/drawing/2014/main" id="{47BE5509-B563-42C7-AB35-E9BCD3646AA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57027" y="11438927"/>
            <a:ext cx="1388645" cy="507546"/>
          </a:xfrm>
          <a:prstGeom prst="rect">
            <a:avLst/>
          </a:prstGeom>
        </p:spPr>
      </p:pic>
      <p:pic>
        <p:nvPicPr>
          <p:cNvPr id="39" name="Picture 38">
            <a:extLst>
              <a:ext uri="{FF2B5EF4-FFF2-40B4-BE49-F238E27FC236}">
                <a16:creationId xmlns:a16="http://schemas.microsoft.com/office/drawing/2014/main" id="{F08A080D-D591-47DA-B251-651FBB77F24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71580" y="10639394"/>
            <a:ext cx="1388645" cy="555457"/>
          </a:xfrm>
          <a:prstGeom prst="rect">
            <a:avLst/>
          </a:prstGeom>
        </p:spPr>
      </p:pic>
      <p:sp>
        <p:nvSpPr>
          <p:cNvPr id="40" name="TextBox 39">
            <a:extLst>
              <a:ext uri="{FF2B5EF4-FFF2-40B4-BE49-F238E27FC236}">
                <a16:creationId xmlns:a16="http://schemas.microsoft.com/office/drawing/2014/main" id="{BE49D1CB-C4EA-481E-B98F-F189633DB233}"/>
              </a:ext>
            </a:extLst>
          </p:cNvPr>
          <p:cNvSpPr txBox="1"/>
          <p:nvPr/>
        </p:nvSpPr>
        <p:spPr>
          <a:xfrm>
            <a:off x="4557259" y="1774498"/>
            <a:ext cx="5078646" cy="3108543"/>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How the public can help</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Donation</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Spread awareness</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Create fundraising event</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Volunteer</a:t>
            </a:r>
          </a:p>
          <a:p>
            <a:pPr marL="342916" indent="-342916"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Publicise appeals</a:t>
            </a:r>
          </a:p>
          <a:p>
            <a:pPr marL="342916" indent="-342916">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algn="ctr"/>
            <a:endParaRPr lang="en-GB" sz="2400" dirty="0">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id="{8349E6F8-2EF9-4742-832C-14A5CE6EA592}"/>
              </a:ext>
            </a:extLst>
          </p:cNvPr>
          <p:cNvSpPr txBox="1"/>
          <p:nvPr/>
        </p:nvSpPr>
        <p:spPr>
          <a:xfrm>
            <a:off x="4448670" y="7016983"/>
            <a:ext cx="5204938" cy="2800767"/>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How to make a decision – three basic criteria:</a:t>
            </a:r>
          </a:p>
          <a:p>
            <a:pPr marL="342916" indent="-342916">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Consequential unmet needs</a:t>
            </a:r>
          </a:p>
          <a:p>
            <a:pPr marL="342916" indent="-342916">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Ability of members to create a timely and effective response</a:t>
            </a:r>
          </a:p>
          <a:p>
            <a:pPr marL="342916" indent="-342916">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Evidence that the appeal will be successful</a:t>
            </a:r>
          </a:p>
        </p:txBody>
      </p:sp>
      <p:sp>
        <p:nvSpPr>
          <p:cNvPr id="44" name="TextBox 43">
            <a:extLst>
              <a:ext uri="{FF2B5EF4-FFF2-40B4-BE49-F238E27FC236}">
                <a16:creationId xmlns:a16="http://schemas.microsoft.com/office/drawing/2014/main" id="{2AF42DE6-5AF3-48F5-92E5-AECE6CC7A87B}"/>
              </a:ext>
            </a:extLst>
          </p:cNvPr>
          <p:cNvSpPr txBox="1"/>
          <p:nvPr/>
        </p:nvSpPr>
        <p:spPr>
          <a:xfrm>
            <a:off x="4263924" y="10184595"/>
            <a:ext cx="10677685" cy="3016210"/>
          </a:xfrm>
          <a:prstGeom prst="rect">
            <a:avLst/>
          </a:prstGeom>
          <a:noFill/>
        </p:spPr>
        <p:txBody>
          <a:bodyPr wrap="square" rtlCol="0">
            <a:spAutoFit/>
          </a:bodyPr>
          <a:lstStyle/>
          <a:p>
            <a:r>
              <a:rPr lang="en-GB" sz="2800" dirty="0"/>
              <a:t>Goals of the DEC:</a:t>
            </a:r>
          </a:p>
          <a:p>
            <a:pPr marL="285763" indent="-285763">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Ensure that the funds raised are used in a timely and fully accountable manner</a:t>
            </a:r>
          </a:p>
          <a:p>
            <a:pPr marL="285763" indent="-285763">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Aiding those who need it most</a:t>
            </a:r>
          </a:p>
          <a:p>
            <a:pPr marL="285763" indent="-285763">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Strengthening standards for humanitarian response implementation</a:t>
            </a:r>
          </a:p>
          <a:p>
            <a:pPr marL="285763" indent="-285763">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Facilitating cooperation, coordination and communication between the agencies</a:t>
            </a:r>
          </a:p>
          <a:p>
            <a:pPr marL="285763" indent="-285763">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Establishing an effective appeal mechanism for national funding and public response through the media</a:t>
            </a:r>
          </a:p>
          <a:p>
            <a:pPr marL="285763" indent="-285763">
              <a:buFont typeface="Arial" panose="020B0604020202020204" pitchFamily="34" charset="0"/>
              <a:buChar char="•"/>
            </a:pPr>
            <a:endParaRPr lang="en-GB" dirty="0"/>
          </a:p>
        </p:txBody>
      </p:sp>
      <p:pic>
        <p:nvPicPr>
          <p:cNvPr id="46" name="Picture 45" descr="A pile of garbage&#10;&#10;Description automatically generated">
            <a:extLst>
              <a:ext uri="{FF2B5EF4-FFF2-40B4-BE49-F238E27FC236}">
                <a16:creationId xmlns:a16="http://schemas.microsoft.com/office/drawing/2014/main" id="{04874426-4CAB-4AE9-8D89-6AD24369E01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769674" y="4272651"/>
            <a:ext cx="3653796" cy="2431435"/>
          </a:xfrm>
          <a:prstGeom prst="rect">
            <a:avLst/>
          </a:prstGeom>
        </p:spPr>
      </p:pic>
      <p:sp>
        <p:nvSpPr>
          <p:cNvPr id="47" name="TextBox 46">
            <a:extLst>
              <a:ext uri="{FF2B5EF4-FFF2-40B4-BE49-F238E27FC236}">
                <a16:creationId xmlns:a16="http://schemas.microsoft.com/office/drawing/2014/main" id="{6CD0B158-F050-4012-AC4E-0297D4FB01B5}"/>
              </a:ext>
            </a:extLst>
          </p:cNvPr>
          <p:cNvSpPr txBox="1"/>
          <p:nvPr/>
        </p:nvSpPr>
        <p:spPr>
          <a:xfrm>
            <a:off x="9678225" y="3144926"/>
            <a:ext cx="7572333" cy="7540526"/>
          </a:xfrm>
          <a:prstGeom prst="rect">
            <a:avLst/>
          </a:prstGeom>
          <a:noFill/>
        </p:spPr>
        <p:txBody>
          <a:bodyPr wrap="square" rtlCol="0">
            <a:spAutoFit/>
          </a:bodyPr>
          <a:lstStyle/>
          <a:p>
            <a:pPr algn="ctr"/>
            <a:r>
              <a:rPr lang="en-GB" sz="2800" dirty="0">
                <a:latin typeface="Times New Roman" panose="02020603050405020304" pitchFamily="18" charset="0"/>
                <a:cs typeface="Times New Roman" panose="02020603050405020304" pitchFamily="18" charset="0"/>
              </a:rPr>
              <a:t>Limitations</a:t>
            </a:r>
            <a:r>
              <a:rPr lang="en-GB" sz="2800" dirty="0"/>
              <a:t>:</a:t>
            </a:r>
          </a:p>
          <a:p>
            <a:pPr marL="457200" indent="-457200" algn="ct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Despite the DEC aiding severe natural disasters, they use their guidelines to determine if a disaster occurrence is applicable for their aid (Campbell, 2005). This meant that any disasters that occurred that did not meet the DEC's severity levels might not receive as much help as they urgently need</a:t>
            </a:r>
          </a:p>
          <a:p>
            <a:pPr marL="457200" indent="-457200" algn="ctr">
              <a:buFont typeface="Arial" panose="020B0604020202020204" pitchFamily="34" charset="0"/>
              <a:buChar char="•"/>
            </a:pPr>
            <a:r>
              <a:rPr lang="en-GB" sz="2400" dirty="0"/>
              <a:t>In January 2009, in the wake of the Israeli ground offensive' Cast Lead,' the British Broadcasting Corporation (BBC) denied a request from the Disaster Emergency Committee (DEC) to broadcast an emergency call to relieve human suffering in Gaza (</a:t>
            </a:r>
            <a:r>
              <a:rPr lang="en-GB" sz="2400" dirty="0" err="1"/>
              <a:t>Engelbert</a:t>
            </a:r>
            <a:r>
              <a:rPr lang="en-GB" sz="2400" dirty="0"/>
              <a:t> &amp; McCurdy, 2012). The decision marked the first time that the BBC had refused a request in the over 40-year relationship between the two organizations, but an appeal proceeded. BBC Executives argued that the public's confidence in the impartiality of the BBC could be threatened by an appeal, particularly as the appeal concerned the humanitarian consequences of a ‘major ongoing news story’ (McCurdy, 2011).</a:t>
            </a:r>
            <a:endParaRPr lang="en-GB" sz="2400" dirty="0">
              <a:latin typeface="Times New Roman" panose="02020603050405020304" pitchFamily="18" charset="0"/>
              <a:cs typeface="Times New Roman" panose="02020603050405020304" pitchFamily="18" charset="0"/>
            </a:endParaRPr>
          </a:p>
        </p:txBody>
      </p:sp>
      <p:sp>
        <p:nvSpPr>
          <p:cNvPr id="48" name="Rectangle 47">
            <a:extLst>
              <a:ext uri="{FF2B5EF4-FFF2-40B4-BE49-F238E27FC236}">
                <a16:creationId xmlns:a16="http://schemas.microsoft.com/office/drawing/2014/main" id="{B4860653-BFB2-4FEC-BF1C-2EF71A1C0BE2}"/>
              </a:ext>
            </a:extLst>
          </p:cNvPr>
          <p:cNvSpPr/>
          <p:nvPr/>
        </p:nvSpPr>
        <p:spPr>
          <a:xfrm>
            <a:off x="3235071" y="82856"/>
            <a:ext cx="7363215" cy="1754326"/>
          </a:xfrm>
          <a:prstGeom prst="rect">
            <a:avLst/>
          </a:prstGeom>
          <a:noFill/>
        </p:spPr>
        <p:txBody>
          <a:bodyPr wrap="square" lIns="91440" tIns="45720" rIns="91440" bIns="45720">
            <a:spAutoFit/>
          </a:bodyPr>
          <a:lstStyle/>
          <a:p>
            <a:pPr algn="ctr"/>
            <a:r>
              <a:rPr lang="en-US" sz="5400" b="0" cap="none" spc="0" dirty="0">
                <a:ln w="0">
                  <a:solidFill>
                    <a:schemeClr val="tx1"/>
                  </a:solidFill>
                </a:ln>
                <a:effectLst>
                  <a:outerShdw blurRad="50800" dist="38100" dir="2700000" algn="tl" rotWithShape="0">
                    <a:prstClr val="black">
                      <a:alpha val="40000"/>
                    </a:prstClr>
                  </a:outerShdw>
                </a:effectLst>
              </a:rPr>
              <a:t>Disasters Emergency Committee (DEC)</a:t>
            </a:r>
          </a:p>
        </p:txBody>
      </p:sp>
      <p:pic>
        <p:nvPicPr>
          <p:cNvPr id="50" name="Picture 49" descr="A group of people posing for the camera&#10;&#10;Description automatically generated">
            <a:extLst>
              <a:ext uri="{FF2B5EF4-FFF2-40B4-BE49-F238E27FC236}">
                <a16:creationId xmlns:a16="http://schemas.microsoft.com/office/drawing/2014/main" id="{CF4603B7-F812-484A-AD1F-46C3D91A83B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1509873" y="290253"/>
            <a:ext cx="3944128" cy="2625033"/>
          </a:xfrm>
          <a:prstGeom prst="rect">
            <a:avLst/>
          </a:prstGeom>
        </p:spPr>
      </p:pic>
    </p:spTree>
    <p:extLst>
      <p:ext uri="{BB962C8B-B14F-4D97-AF65-F5344CB8AC3E}">
        <p14:creationId xmlns:p14="http://schemas.microsoft.com/office/powerpoint/2010/main" val="1373687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770251-563F-4B2A-9288-D47E307AC53A}"/>
              </a:ext>
            </a:extLst>
          </p:cNvPr>
          <p:cNvSpPr txBox="1"/>
          <p:nvPr/>
        </p:nvSpPr>
        <p:spPr>
          <a:xfrm>
            <a:off x="538358" y="979592"/>
            <a:ext cx="12124696" cy="11656524"/>
          </a:xfrm>
          <a:prstGeom prst="rect">
            <a:avLst/>
          </a:prstGeom>
          <a:noFill/>
        </p:spPr>
        <p:txBody>
          <a:bodyPr wrap="square" rtlCol="0">
            <a:spAutoFit/>
          </a:bodyPr>
          <a:lstStyle/>
          <a:p>
            <a:r>
              <a:rPr lang="en-GB" sz="3200" u="sng" dirty="0">
                <a:latin typeface="Times New Roman" panose="02020603050405020304" pitchFamily="18" charset="0"/>
                <a:cs typeface="Times New Roman" panose="02020603050405020304" pitchFamily="18" charset="0"/>
              </a:rPr>
              <a:t>Reference List </a:t>
            </a:r>
          </a:p>
          <a:p>
            <a:pPr marL="540000" indent="-540000">
              <a:lnSpc>
                <a:spcPct val="200000"/>
              </a:lnSpc>
            </a:pPr>
            <a:r>
              <a:rPr lang="en-GB" sz="2800" dirty="0">
                <a:latin typeface="Times New Roman" panose="02020603050405020304" pitchFamily="18" charset="0"/>
                <a:cs typeface="Times New Roman" panose="02020603050405020304" pitchFamily="18" charset="0"/>
              </a:rPr>
              <a:t>Campbell, S. (2005). Responding to global disasters. </a:t>
            </a:r>
            <a:r>
              <a:rPr lang="en-GB" sz="2800" i="1" dirty="0">
                <a:latin typeface="Times New Roman" panose="02020603050405020304" pitchFamily="18" charset="0"/>
                <a:cs typeface="Times New Roman" panose="02020603050405020304" pitchFamily="18" charset="0"/>
              </a:rPr>
              <a:t>Nursing Standard</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19</a:t>
            </a:r>
            <a:r>
              <a:rPr lang="en-GB" sz="2800" dirty="0">
                <a:latin typeface="Times New Roman" panose="02020603050405020304" pitchFamily="18" charset="0"/>
                <a:cs typeface="Times New Roman" panose="02020603050405020304" pitchFamily="18" charset="0"/>
              </a:rPr>
              <a:t>(21), 33-37.</a:t>
            </a:r>
          </a:p>
          <a:p>
            <a:pPr marL="540000" indent="-540000">
              <a:lnSpc>
                <a:spcPct val="200000"/>
              </a:lnSpc>
            </a:pPr>
            <a:r>
              <a:rPr lang="en-GB" sz="2800" dirty="0">
                <a:latin typeface="Times New Roman" panose="02020603050405020304" pitchFamily="18" charset="0"/>
                <a:cs typeface="Times New Roman" panose="02020603050405020304" pitchFamily="18" charset="0"/>
              </a:rPr>
              <a:t>Corporate Partners. (2019). Retrieved from https://www.dec.org.uk/article/corporate-partners</a:t>
            </a:r>
          </a:p>
          <a:p>
            <a:pPr marL="540000" indent="-540000">
              <a:lnSpc>
                <a:spcPct val="200000"/>
              </a:lnSpc>
            </a:pPr>
            <a:r>
              <a:rPr lang="en-GB" sz="2800" dirty="0">
                <a:latin typeface="Times New Roman" panose="02020603050405020304" pitchFamily="18" charset="0"/>
                <a:cs typeface="Times New Roman" panose="02020603050405020304" pitchFamily="18" charset="0"/>
              </a:rPr>
              <a:t>How we work. (2019). Retrieved from </a:t>
            </a:r>
            <a:r>
              <a:rPr lang="en-GB" sz="2800" dirty="0">
                <a:latin typeface="Times New Roman" panose="02020603050405020304" pitchFamily="18" charset="0"/>
                <a:cs typeface="Times New Roman" panose="02020603050405020304" pitchFamily="18" charset="0"/>
                <a:hlinkClick r:id="rId2"/>
              </a:rPr>
              <a:t>https://www.dec.org.uk/how-we-work?cv=1</a:t>
            </a:r>
            <a:endParaRPr lang="en-GB" sz="2800" dirty="0">
              <a:latin typeface="Times New Roman" panose="02020603050405020304" pitchFamily="18" charset="0"/>
              <a:cs typeface="Times New Roman" panose="02020603050405020304" pitchFamily="18" charset="0"/>
            </a:endParaRPr>
          </a:p>
          <a:p>
            <a:pPr marL="540000" indent="-540000">
              <a:lnSpc>
                <a:spcPct val="200000"/>
              </a:lnSpc>
            </a:pPr>
            <a:r>
              <a:rPr lang="en-GB" sz="2800" dirty="0" err="1">
                <a:latin typeface="Times New Roman" panose="02020603050405020304" pitchFamily="18" charset="0"/>
                <a:cs typeface="Times New Roman" panose="02020603050405020304" pitchFamily="18" charset="0"/>
              </a:rPr>
              <a:t>Engelbert</a:t>
            </a:r>
            <a:r>
              <a:rPr lang="en-GB" sz="2800" dirty="0">
                <a:latin typeface="Times New Roman" panose="02020603050405020304" pitchFamily="18" charset="0"/>
                <a:cs typeface="Times New Roman" panose="02020603050405020304" pitchFamily="18" charset="0"/>
              </a:rPr>
              <a:t>, J., &amp; McCurdy, P. (2012). A threat to impartiality: Reconstructing and situating the BBC’s denial of the 2009 DEC appeal for Gaza. </a:t>
            </a:r>
            <a:r>
              <a:rPr lang="en-GB" sz="2800" i="1" dirty="0">
                <a:latin typeface="Times New Roman" panose="02020603050405020304" pitchFamily="18" charset="0"/>
                <a:cs typeface="Times New Roman" panose="02020603050405020304" pitchFamily="18" charset="0"/>
              </a:rPr>
              <a:t>Media, War &amp; Conflict</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5</a:t>
            </a:r>
            <a:r>
              <a:rPr lang="en-GB" sz="2800" dirty="0">
                <a:latin typeface="Times New Roman" panose="02020603050405020304" pitchFamily="18" charset="0"/>
                <a:cs typeface="Times New Roman" panose="02020603050405020304" pitchFamily="18" charset="0"/>
              </a:rPr>
              <a:t>(2), 101-117. </a:t>
            </a:r>
            <a:r>
              <a:rPr lang="en-GB" sz="2800" dirty="0" err="1">
                <a:latin typeface="Times New Roman" panose="02020603050405020304" pitchFamily="18" charset="0"/>
                <a:cs typeface="Times New Roman" panose="02020603050405020304" pitchFamily="18" charset="0"/>
              </a:rPr>
              <a:t>doi</a:t>
            </a:r>
            <a:r>
              <a:rPr lang="en-GB" sz="2800" dirty="0">
                <a:latin typeface="Times New Roman" panose="02020603050405020304" pitchFamily="18" charset="0"/>
                <a:cs typeface="Times New Roman" panose="02020603050405020304" pitchFamily="18" charset="0"/>
              </a:rPr>
              <a:t>: 10.1177/1750635212440916</a:t>
            </a:r>
          </a:p>
          <a:p>
            <a:pPr marL="540000" indent="-540000">
              <a:lnSpc>
                <a:spcPct val="200000"/>
              </a:lnSpc>
            </a:pPr>
            <a:r>
              <a:rPr lang="en-GB" sz="2800" dirty="0">
                <a:latin typeface="Times New Roman" panose="02020603050405020304" pitchFamily="18" charset="0"/>
                <a:cs typeface="Times New Roman" panose="02020603050405020304" pitchFamily="18" charset="0"/>
              </a:rPr>
              <a:t>McCurdy, P. (2011). The ‘</a:t>
            </a:r>
            <a:r>
              <a:rPr lang="en-GB" sz="2800" dirty="0" err="1">
                <a:latin typeface="Times New Roman" panose="02020603050405020304" pitchFamily="18" charset="0"/>
                <a:cs typeface="Times New Roman" panose="02020603050405020304" pitchFamily="18" charset="0"/>
              </a:rPr>
              <a:t>story’in</a:t>
            </a:r>
            <a:r>
              <a:rPr lang="en-GB" sz="2800" dirty="0">
                <a:latin typeface="Times New Roman" panose="02020603050405020304" pitchFamily="18" charset="0"/>
                <a:cs typeface="Times New Roman" panose="02020603050405020304" pitchFamily="18" charset="0"/>
              </a:rPr>
              <a:t> a risk society: A case study of the BBC and the ‘riskiness’ of journalism. </a:t>
            </a:r>
            <a:r>
              <a:rPr lang="en-GB" sz="2800" i="1" dirty="0">
                <a:latin typeface="Times New Roman" panose="02020603050405020304" pitchFamily="18" charset="0"/>
                <a:cs typeface="Times New Roman" panose="02020603050405020304" pitchFamily="18" charset="0"/>
              </a:rPr>
              <a:t>Journal of Media Practice</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12</a:t>
            </a:r>
            <a:r>
              <a:rPr lang="en-GB" sz="2800" dirty="0">
                <a:latin typeface="Times New Roman" panose="02020603050405020304" pitchFamily="18" charset="0"/>
                <a:cs typeface="Times New Roman" panose="02020603050405020304" pitchFamily="18" charset="0"/>
              </a:rPr>
              <a:t>(2), 173-188.</a:t>
            </a:r>
          </a:p>
          <a:p>
            <a:pPr marL="540000" indent="-540000">
              <a:lnSpc>
                <a:spcPct val="200000"/>
              </a:lnSpc>
            </a:pPr>
            <a:r>
              <a:rPr lang="en-GB" sz="2800" dirty="0">
                <a:latin typeface="Times New Roman" panose="02020603050405020304" pitchFamily="18" charset="0"/>
                <a:cs typeface="Times New Roman" panose="02020603050405020304" pitchFamily="18" charset="0"/>
              </a:rPr>
              <a:t>Jones, A. (2014). The Disasters Emergency Committee (DEC) and the Humanitarian Industry in Britain, 1963-85. </a:t>
            </a:r>
            <a:r>
              <a:rPr lang="en-GB" sz="2800" i="1" dirty="0">
                <a:latin typeface="Times New Roman" panose="02020603050405020304" pitchFamily="18" charset="0"/>
                <a:cs typeface="Times New Roman" panose="02020603050405020304" pitchFamily="18" charset="0"/>
              </a:rPr>
              <a:t>Twentieth Century British History</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26</a:t>
            </a:r>
            <a:r>
              <a:rPr lang="en-GB" sz="2800" dirty="0">
                <a:latin typeface="Times New Roman" panose="02020603050405020304" pitchFamily="18" charset="0"/>
                <a:cs typeface="Times New Roman" panose="02020603050405020304" pitchFamily="18" charset="0"/>
              </a:rPr>
              <a:t>(4), 573-601. </a:t>
            </a:r>
            <a:r>
              <a:rPr lang="en-GB" sz="2800" dirty="0" err="1">
                <a:latin typeface="Times New Roman" panose="02020603050405020304" pitchFamily="18" charset="0"/>
                <a:cs typeface="Times New Roman" panose="02020603050405020304" pitchFamily="18" charset="0"/>
              </a:rPr>
              <a:t>doi</a:t>
            </a:r>
            <a:r>
              <a:rPr lang="en-GB" sz="2800" dirty="0">
                <a:latin typeface="Times New Roman" panose="02020603050405020304" pitchFamily="18" charset="0"/>
                <a:cs typeface="Times New Roman" panose="02020603050405020304" pitchFamily="18" charset="0"/>
              </a:rPr>
              <a:t>: 10.1093/</a:t>
            </a:r>
            <a:r>
              <a:rPr lang="en-GB" sz="2800" dirty="0" err="1">
                <a:latin typeface="Times New Roman" panose="02020603050405020304" pitchFamily="18" charset="0"/>
                <a:cs typeface="Times New Roman" panose="02020603050405020304" pitchFamily="18" charset="0"/>
              </a:rPr>
              <a:t>tcbh</a:t>
            </a:r>
            <a:r>
              <a:rPr lang="en-GB" sz="2800" dirty="0">
                <a:latin typeface="Times New Roman" panose="02020603050405020304" pitchFamily="18" charset="0"/>
                <a:cs typeface="Times New Roman" panose="02020603050405020304" pitchFamily="18" charset="0"/>
              </a:rPr>
              <a:t>/hwu061 </a:t>
            </a:r>
            <a:endParaRPr lang="en-GB" sz="2800"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45796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216</TotalTime>
  <Words>552</Words>
  <Application>Microsoft Office PowerPoint</Application>
  <PresentationFormat>Custom</PresentationFormat>
  <Paragraphs>32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Lyndsay Rees</dc:creator>
  <cp:lastModifiedBy>Lyndsay Rees</cp:lastModifiedBy>
  <cp:revision>18</cp:revision>
  <dcterms:created xsi:type="dcterms:W3CDTF">2019-05-07T09:48:11Z</dcterms:created>
  <dcterms:modified xsi:type="dcterms:W3CDTF">2019-05-07T13:37:16Z</dcterms:modified>
</cp:coreProperties>
</file>