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27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overOverlay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  <a:ea typeface="ＭＳ Ｐゴシック" charset="0"/>
                </a:rPr>
                <a:t>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6A8A04-E457-4963-ACF4-4E88CEC292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3509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4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87636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6A8A04-E457-4963-ACF4-4E88CEC292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7431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overOverla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2887663"/>
            <a:ext cx="6778625" cy="923925"/>
            <a:chOff x="1172584" y="1381459"/>
            <a:chExt cx="6779110" cy="923330"/>
          </a:xfrm>
        </p:grpSpPr>
        <p:sp>
          <p:nvSpPr>
            <p:cNvPr id="6" name="TextBox 5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87636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6A8A04-E457-4963-ACF4-4E88CEC292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9577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6" name="TextBox 5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87636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FF6A8A04-E457-4963-ACF4-4E88CEC292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938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8" name="TextBox 7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87636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9" name="Straight Connector 8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6A8A04-E457-4963-ACF4-4E88CEC292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423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4" name="TextBox 3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87636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5" name="Straight Connector 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6A8A04-E457-4963-ACF4-4E88CEC292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876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6A8A04-E457-4963-ACF4-4E88CEC292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374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6A8A04-E457-4963-ACF4-4E88CEC292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487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6A8A04-E457-4963-ACF4-4E88CEC292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82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1173163" y="1392238"/>
            <a:ext cx="6778625" cy="923925"/>
            <a:chOff x="1172584" y="1381459"/>
            <a:chExt cx="6779110" cy="923330"/>
          </a:xfrm>
        </p:grpSpPr>
        <p:sp>
          <p:nvSpPr>
            <p:cNvPr id="5" name="TextBox 4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87636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6A8A04-E457-4963-ACF4-4E88CEC292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289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 rot="5400000">
            <a:off x="3908425" y="2881313"/>
            <a:ext cx="5481637" cy="922338"/>
            <a:chOff x="1815339" y="1381459"/>
            <a:chExt cx="5480154" cy="923330"/>
          </a:xfrm>
        </p:grpSpPr>
        <p:sp>
          <p:nvSpPr>
            <p:cNvPr id="5" name="TextBox 4"/>
            <p:cNvSpPr txBox="1">
              <a:spLocks noChangeArrowheads="1"/>
            </p:cNvSpPr>
            <p:nvPr/>
          </p:nvSpPr>
          <p:spPr bwMode="auto">
            <a:xfrm>
              <a:off x="4146745" y="1381458"/>
              <a:ext cx="877650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6A8A04-E457-4963-ACF4-4E88CEC292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698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29" name="Title Placeholder 1"/>
          <p:cNvSpPr>
            <a:spLocks noGrp="1"/>
          </p:cNvSpPr>
          <p:nvPr>
            <p:ph type="title"/>
          </p:nvPr>
        </p:nvSpPr>
        <p:spPr bwMode="auto">
          <a:xfrm>
            <a:off x="688975" y="569913"/>
            <a:ext cx="7756525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 smtClean="0"/>
          </a:p>
        </p:txBody>
      </p:sp>
      <p:sp>
        <p:nvSpPr>
          <p:cNvPr id="103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98500" y="2247900"/>
            <a:ext cx="7747000" cy="387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63" y="616108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fld id="{FF6A8A04-E457-4963-ACF4-4E88CEC292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088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8925" y="6161088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193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MS PGothic" panose="020B0600070205080204" pitchFamily="34" charset="-128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anose="02040602050305030304" pitchFamily="18" charset="0"/>
          <a:ea typeface="MS PGothic" panose="020B0600070205080204" pitchFamily="34" charset="-128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anose="02040602050305030304" pitchFamily="18" charset="0"/>
          <a:ea typeface="MS PGothic" panose="020B0600070205080204" pitchFamily="34" charset="-128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anose="02040602050305030304" pitchFamily="18" charset="0"/>
          <a:ea typeface="MS PGothic" panose="020B0600070205080204" pitchFamily="34" charset="-128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anose="02040602050305030304" pitchFamily="18" charset="0"/>
          <a:ea typeface="MS PGothic" panose="020B0600070205080204" pitchFamily="34" charset="-128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sz="24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1pPr>
      <a:lvl2pPr marL="776288" indent="-3651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"/>
        <a:defRPr sz="22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2pPr>
      <a:lvl3pPr marL="1143000" indent="-3651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sz="20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3pPr>
      <a:lvl4pPr marL="1508125" indent="-319088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4pPr>
      <a:lvl5pPr marL="1828800" indent="-319088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sz="16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PRINCIPAL FINANCIAL STATEMENTS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This is a summary of the business’ transactions for  given period</a:t>
            </a:r>
          </a:p>
          <a:p>
            <a:pPr>
              <a:buNone/>
            </a:pPr>
            <a:endParaRPr lang="en-GB" sz="3200" dirty="0" smtClean="0"/>
          </a:p>
          <a:p>
            <a:r>
              <a:rPr lang="en-GB" sz="3200" dirty="0" smtClean="0"/>
              <a:t>It is a measurement of the performance of the business</a:t>
            </a:r>
          </a:p>
          <a:p>
            <a:pPr>
              <a:buNone/>
            </a:pPr>
            <a:r>
              <a:rPr lang="en-GB" sz="3200" dirty="0"/>
              <a:t>	</a:t>
            </a:r>
            <a:r>
              <a:rPr lang="en-GB" sz="3200" dirty="0" smtClean="0"/>
              <a:t>i.e.  its trading results</a:t>
            </a:r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</a:t>
            </a:r>
            <a:r>
              <a:rPr lang="en-GB" sz="4400" dirty="0" smtClean="0"/>
              <a:t>PROFIT</a:t>
            </a:r>
            <a:r>
              <a:rPr lang="en-GB" dirty="0" smtClean="0"/>
              <a:t> AND LOSS ACCOUNT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 smtClean="0"/>
              <a:t>This is a statement of the financial position of the business at the year end</a:t>
            </a:r>
          </a:p>
          <a:p>
            <a:endParaRPr lang="en-GB" sz="4000" dirty="0" smtClean="0"/>
          </a:p>
          <a:p>
            <a:r>
              <a:rPr lang="en-GB" sz="4000" dirty="0" smtClean="0"/>
              <a:t>It lists all the assets and liabilities of the business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BALANCE SHEET	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 smtClean="0"/>
              <a:t>It indicates the “wealth” of the business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It can be thought of a “photograph” of the business at the year end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4000" dirty="0" smtClean="0"/>
              <a:t>Accounts are NOT prepared on a cash received / cash paid basis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Sales and Purchases are recognised on the transfer of goods NOT when they are paid for.</a:t>
            </a:r>
          </a:p>
          <a:p>
            <a:pPr>
              <a:buNone/>
            </a:pPr>
            <a:r>
              <a:rPr lang="en-GB" sz="4000" dirty="0"/>
              <a:t>	</a:t>
            </a:r>
            <a:r>
              <a:rPr lang="en-GB" sz="4000" dirty="0" smtClean="0"/>
              <a:t>i.e.  </a:t>
            </a:r>
            <a:r>
              <a:rPr lang="en-GB" sz="4000" dirty="0"/>
              <a:t>r</a:t>
            </a:r>
            <a:r>
              <a:rPr lang="en-GB" sz="4000" dirty="0" smtClean="0"/>
              <a:t>ecognised on the invoice date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BASIS OF PREPARATION OF ACCOUNTS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000" dirty="0" smtClean="0"/>
              <a:t>A full 12 months expenses need to be included in the profit and loss account</a:t>
            </a:r>
          </a:p>
          <a:p>
            <a:endParaRPr lang="en-GB" sz="4000" dirty="0" smtClean="0"/>
          </a:p>
          <a:p>
            <a:pPr>
              <a:buNone/>
            </a:pPr>
            <a:r>
              <a:rPr lang="en-GB" sz="4000" dirty="0"/>
              <a:t>	</a:t>
            </a:r>
            <a:r>
              <a:rPr lang="en-GB" sz="4000" dirty="0" err="1" smtClean="0"/>
              <a:t>i.e</a:t>
            </a:r>
            <a:r>
              <a:rPr lang="en-GB" sz="4000" dirty="0" smtClean="0"/>
              <a:t>  we need to adjust for items being paid in arrears or in advance</a:t>
            </a:r>
            <a:endParaRPr lang="en-GB" sz="4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Hardcover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absorption of overheads revision</Template>
  <TotalTime>36</TotalTime>
  <Words>133</Words>
  <Application>Microsoft Office PowerPoint</Application>
  <PresentationFormat>On-screen Show (4:3)</PresentationFormat>
  <Paragraphs>21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MS PGothic</vt:lpstr>
      <vt:lpstr>MS PGothic</vt:lpstr>
      <vt:lpstr>Arial</vt:lpstr>
      <vt:lpstr>Book Antiqua</vt:lpstr>
      <vt:lpstr>Times New Roman</vt:lpstr>
      <vt:lpstr>Wingdings</vt:lpstr>
      <vt:lpstr>Hardcover</vt:lpstr>
      <vt:lpstr>THE PRINCIPAL FINANCIAL STATEMENTS</vt:lpstr>
      <vt:lpstr>THE PROFIT AND LOSS ACCOUNT</vt:lpstr>
      <vt:lpstr>THE BALANCE SHEET </vt:lpstr>
      <vt:lpstr>PowerPoint Presentation</vt:lpstr>
      <vt:lpstr>BASIS OF PREPARATION OF ACCOUNTS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PRINCIPAL FINANCIAL STATEMENTS</dc:title>
  <dc:creator>Richard Dunstan</dc:creator>
  <cp:lastModifiedBy>Marie Pitson</cp:lastModifiedBy>
  <cp:revision>7</cp:revision>
  <dcterms:created xsi:type="dcterms:W3CDTF">2012-06-11T08:45:23Z</dcterms:created>
  <dcterms:modified xsi:type="dcterms:W3CDTF">2018-02-05T08:55:08Z</dcterms:modified>
</cp:coreProperties>
</file>