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6" r:id="rId2"/>
  </p:sldMasterIdLst>
  <p:notesMasterIdLst>
    <p:notesMasterId r:id="rId65"/>
  </p:notesMasterIdLst>
  <p:handoutMasterIdLst>
    <p:handoutMasterId r:id="rId66"/>
  </p:handoutMasterIdLst>
  <p:sldIdLst>
    <p:sldId id="270" r:id="rId3"/>
    <p:sldId id="294" r:id="rId4"/>
    <p:sldId id="324" r:id="rId5"/>
    <p:sldId id="322" r:id="rId6"/>
    <p:sldId id="309" r:id="rId7"/>
    <p:sldId id="339" r:id="rId8"/>
    <p:sldId id="343" r:id="rId9"/>
    <p:sldId id="274" r:id="rId10"/>
    <p:sldId id="325" r:id="rId11"/>
    <p:sldId id="275" r:id="rId12"/>
    <p:sldId id="276" r:id="rId13"/>
    <p:sldId id="328" r:id="rId14"/>
    <p:sldId id="330" r:id="rId15"/>
    <p:sldId id="278" r:id="rId16"/>
    <p:sldId id="280" r:id="rId17"/>
    <p:sldId id="310" r:id="rId18"/>
    <p:sldId id="345" r:id="rId19"/>
    <p:sldId id="283" r:id="rId20"/>
    <p:sldId id="312" r:id="rId21"/>
    <p:sldId id="313" r:id="rId22"/>
    <p:sldId id="346" r:id="rId23"/>
    <p:sldId id="335" r:id="rId24"/>
    <p:sldId id="336" r:id="rId25"/>
    <p:sldId id="318" r:id="rId26"/>
    <p:sldId id="319" r:id="rId27"/>
    <p:sldId id="320" r:id="rId28"/>
    <p:sldId id="284" r:id="rId29"/>
    <p:sldId id="315" r:id="rId30"/>
    <p:sldId id="286" r:id="rId31"/>
    <p:sldId id="337" r:id="rId32"/>
    <p:sldId id="287" r:id="rId33"/>
    <p:sldId id="347" r:id="rId34"/>
    <p:sldId id="348" r:id="rId35"/>
    <p:sldId id="349" r:id="rId36"/>
    <p:sldId id="300" r:id="rId37"/>
    <p:sldId id="323" r:id="rId38"/>
    <p:sldId id="350" r:id="rId39"/>
    <p:sldId id="296" r:id="rId40"/>
    <p:sldId id="297" r:id="rId41"/>
    <p:sldId id="298" r:id="rId42"/>
    <p:sldId id="269" r:id="rId43"/>
    <p:sldId id="299" r:id="rId44"/>
    <p:sldId id="292" r:id="rId45"/>
    <p:sldId id="271" r:id="rId46"/>
    <p:sldId id="351" r:id="rId47"/>
    <p:sldId id="304" r:id="rId48"/>
    <p:sldId id="327" r:id="rId49"/>
    <p:sldId id="352" r:id="rId50"/>
    <p:sldId id="353" r:id="rId51"/>
    <p:sldId id="311" r:id="rId52"/>
    <p:sldId id="354" r:id="rId53"/>
    <p:sldId id="355" r:id="rId54"/>
    <p:sldId id="272" r:id="rId55"/>
    <p:sldId id="331" r:id="rId56"/>
    <p:sldId id="332" r:id="rId57"/>
    <p:sldId id="340" r:id="rId58"/>
    <p:sldId id="333" r:id="rId59"/>
    <p:sldId id="357" r:id="rId60"/>
    <p:sldId id="358" r:id="rId61"/>
    <p:sldId id="359" r:id="rId62"/>
    <p:sldId id="317" r:id="rId63"/>
    <p:sldId id="360" r:id="rId64"/>
  </p:sldIdLst>
  <p:sldSz cx="12192000" cy="6858000"/>
  <p:notesSz cx="6858000" cy="9144000"/>
  <p:custDataLst>
    <p:tags r:id="rId67"/>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BE0ABB-5F26-994E-BA42-7078A6D6F9DD}" v="5" dt="2025-10-10T11:59:15.149"/>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95" autoAdjust="0"/>
    <p:restoredTop sz="87603" autoAdjust="0"/>
  </p:normalViewPr>
  <p:slideViewPr>
    <p:cSldViewPr snapToGrid="0" snapToObjects="1">
      <p:cViewPr varScale="1">
        <p:scale>
          <a:sx n="90" d="100"/>
          <a:sy n="90" d="100"/>
        </p:scale>
        <p:origin x="880" y="20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5592"/>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handoutMaster" Target="handoutMasters/handoutMaster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72"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tags" Target="tags/tag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97558A-A812-4276-B898-A7D18AB62C1B}"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2AA3F9A-D0FB-4EFA-8E5D-F564E138CDD4}">
      <dgm:prSet/>
      <dgm:spPr/>
      <dgm:t>
        <a:bodyPr/>
        <a:lstStyle/>
        <a:p>
          <a:r>
            <a:rPr lang="en-US" b="0"/>
            <a:t>The time that a fixed exercise intensity can be sustained is related to the size of the preexercise muscle glycogen store.</a:t>
          </a:r>
          <a:endParaRPr lang="en-US"/>
        </a:p>
      </dgm:t>
    </dgm:pt>
    <dgm:pt modelId="{312A3BF2-C30A-43CF-80BF-3C7E4609D45B}" type="parTrans" cxnId="{5C734814-FE47-4DA2-B9EC-3F6C56527AC1}">
      <dgm:prSet/>
      <dgm:spPr/>
      <dgm:t>
        <a:bodyPr/>
        <a:lstStyle/>
        <a:p>
          <a:endParaRPr lang="en-US"/>
        </a:p>
      </dgm:t>
    </dgm:pt>
    <dgm:pt modelId="{6FC0BD12-6DCB-4312-8E94-FAB163E21F5B}" type="sibTrans" cxnId="{5C734814-FE47-4DA2-B9EC-3F6C56527AC1}">
      <dgm:prSet/>
      <dgm:spPr/>
      <dgm:t>
        <a:bodyPr/>
        <a:lstStyle/>
        <a:p>
          <a:endParaRPr lang="en-US"/>
        </a:p>
      </dgm:t>
    </dgm:pt>
    <dgm:pt modelId="{FAAE4813-D6FC-4298-BD15-AE0B8262540F}">
      <dgm:prSet/>
      <dgm:spPr/>
      <dgm:t>
        <a:bodyPr/>
        <a:lstStyle/>
        <a:p>
          <a:r>
            <a:rPr lang="en-US" b="0"/>
            <a:t>The size of the store depends on the pattern of exercise and diet in the previous hours and days.</a:t>
          </a:r>
          <a:endParaRPr lang="en-US"/>
        </a:p>
      </dgm:t>
    </dgm:pt>
    <dgm:pt modelId="{0867B6F7-B03A-4055-8D51-F700C86ACACF}" type="parTrans" cxnId="{E9CABA16-E5EE-4FB3-98E2-27290EE432CA}">
      <dgm:prSet/>
      <dgm:spPr/>
      <dgm:t>
        <a:bodyPr/>
        <a:lstStyle/>
        <a:p>
          <a:endParaRPr lang="en-US"/>
        </a:p>
      </dgm:t>
    </dgm:pt>
    <dgm:pt modelId="{AFE76790-A7FD-4F90-B833-9B79A5C90F73}" type="sibTrans" cxnId="{E9CABA16-E5EE-4FB3-98E2-27290EE432CA}">
      <dgm:prSet/>
      <dgm:spPr/>
      <dgm:t>
        <a:bodyPr/>
        <a:lstStyle/>
        <a:p>
          <a:endParaRPr lang="en-US"/>
        </a:p>
      </dgm:t>
    </dgm:pt>
    <dgm:pt modelId="{91553017-904A-4007-85BC-28DE309A9789}">
      <dgm:prSet/>
      <dgm:spPr/>
      <dgm:t>
        <a:bodyPr/>
        <a:lstStyle/>
        <a:p>
          <a:r>
            <a:rPr lang="en-US" b="0"/>
            <a:t>High carbohydrate intakes are needed to restore depleted glycogen stores during periods of heavy training or following endurance events.</a:t>
          </a:r>
          <a:endParaRPr lang="en-US"/>
        </a:p>
      </dgm:t>
    </dgm:pt>
    <dgm:pt modelId="{31050DE4-E96C-4777-B950-52DADF752A29}" type="parTrans" cxnId="{37206E35-F69B-44EE-90F9-C7D11B2D941F}">
      <dgm:prSet/>
      <dgm:spPr/>
      <dgm:t>
        <a:bodyPr/>
        <a:lstStyle/>
        <a:p>
          <a:endParaRPr lang="en-US"/>
        </a:p>
      </dgm:t>
    </dgm:pt>
    <dgm:pt modelId="{9F4F37F9-BA02-449B-BA00-475BEEA04FF8}" type="sibTrans" cxnId="{37206E35-F69B-44EE-90F9-C7D11B2D941F}">
      <dgm:prSet/>
      <dgm:spPr/>
      <dgm:t>
        <a:bodyPr/>
        <a:lstStyle/>
        <a:p>
          <a:endParaRPr lang="en-US"/>
        </a:p>
      </dgm:t>
    </dgm:pt>
    <dgm:pt modelId="{4BBE955E-0C02-4C29-B5BB-70B29D163895}">
      <dgm:prSet/>
      <dgm:spPr/>
      <dgm:t>
        <a:bodyPr/>
        <a:lstStyle/>
        <a:p>
          <a:r>
            <a:rPr lang="en-US" b="0"/>
            <a:t>With high intakes, the stores can be restored within 24 to 48 hours.</a:t>
          </a:r>
          <a:endParaRPr lang="en-US"/>
        </a:p>
      </dgm:t>
    </dgm:pt>
    <dgm:pt modelId="{84C653E2-E25C-4E49-A921-2C1E9F151ABE}" type="parTrans" cxnId="{E6474E7D-88A4-441F-A7E0-D155FCACB687}">
      <dgm:prSet/>
      <dgm:spPr/>
      <dgm:t>
        <a:bodyPr/>
        <a:lstStyle/>
        <a:p>
          <a:endParaRPr lang="en-US"/>
        </a:p>
      </dgm:t>
    </dgm:pt>
    <dgm:pt modelId="{25BCB02D-CA43-4711-82CD-9DB19AEBAFCA}" type="sibTrans" cxnId="{E6474E7D-88A4-441F-A7E0-D155FCACB687}">
      <dgm:prSet/>
      <dgm:spPr/>
      <dgm:t>
        <a:bodyPr/>
        <a:lstStyle/>
        <a:p>
          <a:endParaRPr lang="en-US"/>
        </a:p>
      </dgm:t>
    </dgm:pt>
    <dgm:pt modelId="{033EF8E6-01C2-4CA0-9D15-3FFA32DDD61F}" type="pres">
      <dgm:prSet presAssocID="{1497558A-A812-4276-B898-A7D18AB62C1B}" presName="root" presStyleCnt="0">
        <dgm:presLayoutVars>
          <dgm:dir/>
          <dgm:resizeHandles val="exact"/>
        </dgm:presLayoutVars>
      </dgm:prSet>
      <dgm:spPr/>
    </dgm:pt>
    <dgm:pt modelId="{915712D4-9A21-4477-8460-EC8F9DB29B3E}" type="pres">
      <dgm:prSet presAssocID="{1497558A-A812-4276-B898-A7D18AB62C1B}" presName="container" presStyleCnt="0">
        <dgm:presLayoutVars>
          <dgm:dir/>
          <dgm:resizeHandles val="exact"/>
        </dgm:presLayoutVars>
      </dgm:prSet>
      <dgm:spPr/>
    </dgm:pt>
    <dgm:pt modelId="{4B6B29BF-0195-471F-B49A-55476693C5FA}" type="pres">
      <dgm:prSet presAssocID="{32AA3F9A-D0FB-4EFA-8E5D-F564E138CDD4}" presName="compNode" presStyleCnt="0"/>
      <dgm:spPr/>
    </dgm:pt>
    <dgm:pt modelId="{CED1E640-4521-49F7-9341-71A743D6975C}" type="pres">
      <dgm:prSet presAssocID="{32AA3F9A-D0FB-4EFA-8E5D-F564E138CDD4}" presName="iconBgRect" presStyleLbl="bgShp" presStyleIdx="0" presStyleCnt="4"/>
      <dgm:spPr/>
    </dgm:pt>
    <dgm:pt modelId="{D44BA67B-3B23-4A9F-B982-019584F25F1B}" type="pres">
      <dgm:prSet presAssocID="{32AA3F9A-D0FB-4EFA-8E5D-F564E138CDD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CB5E3A6A-35E6-4929-8260-DF455EBC8434}" type="pres">
      <dgm:prSet presAssocID="{32AA3F9A-D0FB-4EFA-8E5D-F564E138CDD4}" presName="spaceRect" presStyleCnt="0"/>
      <dgm:spPr/>
    </dgm:pt>
    <dgm:pt modelId="{D3BD84A2-D543-43BC-AC01-2950FB763735}" type="pres">
      <dgm:prSet presAssocID="{32AA3F9A-D0FB-4EFA-8E5D-F564E138CDD4}" presName="textRect" presStyleLbl="revTx" presStyleIdx="0" presStyleCnt="4">
        <dgm:presLayoutVars>
          <dgm:chMax val="1"/>
          <dgm:chPref val="1"/>
        </dgm:presLayoutVars>
      </dgm:prSet>
      <dgm:spPr/>
    </dgm:pt>
    <dgm:pt modelId="{462B49B9-D0CA-4E50-99A2-27392DC67EEB}" type="pres">
      <dgm:prSet presAssocID="{6FC0BD12-6DCB-4312-8E94-FAB163E21F5B}" presName="sibTrans" presStyleLbl="sibTrans2D1" presStyleIdx="0" presStyleCnt="0"/>
      <dgm:spPr/>
    </dgm:pt>
    <dgm:pt modelId="{6E0E5F57-8556-404B-A6DA-F98DEB22BBF7}" type="pres">
      <dgm:prSet presAssocID="{FAAE4813-D6FC-4298-BD15-AE0B8262540F}" presName="compNode" presStyleCnt="0"/>
      <dgm:spPr/>
    </dgm:pt>
    <dgm:pt modelId="{F12717A0-D33F-4036-8815-5CBCEF329584}" type="pres">
      <dgm:prSet presAssocID="{FAAE4813-D6FC-4298-BD15-AE0B8262540F}" presName="iconBgRect" presStyleLbl="bgShp" presStyleIdx="1" presStyleCnt="4"/>
      <dgm:spPr/>
    </dgm:pt>
    <dgm:pt modelId="{7AD61EFF-0248-4BBD-B5F7-5179DA6CF724}" type="pres">
      <dgm:prSet presAssocID="{FAAE4813-D6FC-4298-BD15-AE0B8262540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k and knife"/>
        </a:ext>
      </dgm:extLst>
    </dgm:pt>
    <dgm:pt modelId="{F319AC92-D3D6-4928-9045-D0FFB2CCDC12}" type="pres">
      <dgm:prSet presAssocID="{FAAE4813-D6FC-4298-BD15-AE0B8262540F}" presName="spaceRect" presStyleCnt="0"/>
      <dgm:spPr/>
    </dgm:pt>
    <dgm:pt modelId="{CAE38D2D-E842-42E8-9F13-1C08FB40F6AB}" type="pres">
      <dgm:prSet presAssocID="{FAAE4813-D6FC-4298-BD15-AE0B8262540F}" presName="textRect" presStyleLbl="revTx" presStyleIdx="1" presStyleCnt="4">
        <dgm:presLayoutVars>
          <dgm:chMax val="1"/>
          <dgm:chPref val="1"/>
        </dgm:presLayoutVars>
      </dgm:prSet>
      <dgm:spPr/>
    </dgm:pt>
    <dgm:pt modelId="{ED840E7D-E548-498E-8E7A-C59626817C0B}" type="pres">
      <dgm:prSet presAssocID="{AFE76790-A7FD-4F90-B833-9B79A5C90F73}" presName="sibTrans" presStyleLbl="sibTrans2D1" presStyleIdx="0" presStyleCnt="0"/>
      <dgm:spPr/>
    </dgm:pt>
    <dgm:pt modelId="{79D543B3-99A0-46D4-8D40-7E92EC5FB63F}" type="pres">
      <dgm:prSet presAssocID="{91553017-904A-4007-85BC-28DE309A9789}" presName="compNode" presStyleCnt="0"/>
      <dgm:spPr/>
    </dgm:pt>
    <dgm:pt modelId="{B9E5245D-1B30-4C51-94BA-5D6BC130FAD9}" type="pres">
      <dgm:prSet presAssocID="{91553017-904A-4007-85BC-28DE309A9789}" presName="iconBgRect" presStyleLbl="bgShp" presStyleIdx="2" presStyleCnt="4"/>
      <dgm:spPr/>
    </dgm:pt>
    <dgm:pt modelId="{E143F961-ABAD-42CC-9409-57B27370FB9F}" type="pres">
      <dgm:prSet presAssocID="{91553017-904A-4007-85BC-28DE309A978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s"/>
        </a:ext>
      </dgm:extLst>
    </dgm:pt>
    <dgm:pt modelId="{E9224A84-3551-4553-850F-A33614A9FD84}" type="pres">
      <dgm:prSet presAssocID="{91553017-904A-4007-85BC-28DE309A9789}" presName="spaceRect" presStyleCnt="0"/>
      <dgm:spPr/>
    </dgm:pt>
    <dgm:pt modelId="{61E2AE56-014B-4BCB-B9EE-6F6BDECA59BC}" type="pres">
      <dgm:prSet presAssocID="{91553017-904A-4007-85BC-28DE309A9789}" presName="textRect" presStyleLbl="revTx" presStyleIdx="2" presStyleCnt="4">
        <dgm:presLayoutVars>
          <dgm:chMax val="1"/>
          <dgm:chPref val="1"/>
        </dgm:presLayoutVars>
      </dgm:prSet>
      <dgm:spPr/>
    </dgm:pt>
    <dgm:pt modelId="{412E166B-F2A5-4542-B8A5-D99ECEECAB2C}" type="pres">
      <dgm:prSet presAssocID="{9F4F37F9-BA02-449B-BA00-475BEEA04FF8}" presName="sibTrans" presStyleLbl="sibTrans2D1" presStyleIdx="0" presStyleCnt="0"/>
      <dgm:spPr/>
    </dgm:pt>
    <dgm:pt modelId="{E6B0F618-B931-4884-B61B-3C65C60DF409}" type="pres">
      <dgm:prSet presAssocID="{4BBE955E-0C02-4C29-B5BB-70B29D163895}" presName="compNode" presStyleCnt="0"/>
      <dgm:spPr/>
    </dgm:pt>
    <dgm:pt modelId="{AFF009FD-6925-41D3-B72A-545105A19CA2}" type="pres">
      <dgm:prSet presAssocID="{4BBE955E-0C02-4C29-B5BB-70B29D163895}" presName="iconBgRect" presStyleLbl="bgShp" presStyleIdx="3" presStyleCnt="4"/>
      <dgm:spPr/>
    </dgm:pt>
    <dgm:pt modelId="{9A88170A-15E9-4211-9636-A2A8A3D61875}" type="pres">
      <dgm:prSet presAssocID="{4BBE955E-0C02-4C29-B5BB-70B29D16389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sconnected"/>
        </a:ext>
      </dgm:extLst>
    </dgm:pt>
    <dgm:pt modelId="{6CADD793-EF43-4358-8044-E8481D5AE3CE}" type="pres">
      <dgm:prSet presAssocID="{4BBE955E-0C02-4C29-B5BB-70B29D163895}" presName="spaceRect" presStyleCnt="0"/>
      <dgm:spPr/>
    </dgm:pt>
    <dgm:pt modelId="{7354B516-7DF2-4FAD-91BC-F1D11BE41174}" type="pres">
      <dgm:prSet presAssocID="{4BBE955E-0C02-4C29-B5BB-70B29D163895}" presName="textRect" presStyleLbl="revTx" presStyleIdx="3" presStyleCnt="4">
        <dgm:presLayoutVars>
          <dgm:chMax val="1"/>
          <dgm:chPref val="1"/>
        </dgm:presLayoutVars>
      </dgm:prSet>
      <dgm:spPr/>
    </dgm:pt>
  </dgm:ptLst>
  <dgm:cxnLst>
    <dgm:cxn modelId="{A16A9D0B-980C-4C8D-B623-FD4997C27376}" type="presOf" srcId="{AFE76790-A7FD-4F90-B833-9B79A5C90F73}" destId="{ED840E7D-E548-498E-8E7A-C59626817C0B}" srcOrd="0" destOrd="0" presId="urn:microsoft.com/office/officeart/2018/2/layout/IconCircleList"/>
    <dgm:cxn modelId="{5C734814-FE47-4DA2-B9EC-3F6C56527AC1}" srcId="{1497558A-A812-4276-B898-A7D18AB62C1B}" destId="{32AA3F9A-D0FB-4EFA-8E5D-F564E138CDD4}" srcOrd="0" destOrd="0" parTransId="{312A3BF2-C30A-43CF-80BF-3C7E4609D45B}" sibTransId="{6FC0BD12-6DCB-4312-8E94-FAB163E21F5B}"/>
    <dgm:cxn modelId="{E9CABA16-E5EE-4FB3-98E2-27290EE432CA}" srcId="{1497558A-A812-4276-B898-A7D18AB62C1B}" destId="{FAAE4813-D6FC-4298-BD15-AE0B8262540F}" srcOrd="1" destOrd="0" parTransId="{0867B6F7-B03A-4055-8D51-F700C86ACACF}" sibTransId="{AFE76790-A7FD-4F90-B833-9B79A5C90F73}"/>
    <dgm:cxn modelId="{90A9BA19-B721-4B3C-A4C2-D73C3ECDBA13}" type="presOf" srcId="{9F4F37F9-BA02-449B-BA00-475BEEA04FF8}" destId="{412E166B-F2A5-4542-B8A5-D99ECEECAB2C}" srcOrd="0" destOrd="0" presId="urn:microsoft.com/office/officeart/2018/2/layout/IconCircleList"/>
    <dgm:cxn modelId="{E0312C1F-C75B-4865-8541-D0A617B15FC5}" type="presOf" srcId="{1497558A-A812-4276-B898-A7D18AB62C1B}" destId="{033EF8E6-01C2-4CA0-9D15-3FFA32DDD61F}" srcOrd="0" destOrd="0" presId="urn:microsoft.com/office/officeart/2018/2/layout/IconCircleList"/>
    <dgm:cxn modelId="{FBE76D28-E969-411B-B2E5-42F9E8DC23D3}" type="presOf" srcId="{91553017-904A-4007-85BC-28DE309A9789}" destId="{61E2AE56-014B-4BCB-B9EE-6F6BDECA59BC}" srcOrd="0" destOrd="0" presId="urn:microsoft.com/office/officeart/2018/2/layout/IconCircleList"/>
    <dgm:cxn modelId="{37206E35-F69B-44EE-90F9-C7D11B2D941F}" srcId="{1497558A-A812-4276-B898-A7D18AB62C1B}" destId="{91553017-904A-4007-85BC-28DE309A9789}" srcOrd="2" destOrd="0" parTransId="{31050DE4-E96C-4777-B950-52DADF752A29}" sibTransId="{9F4F37F9-BA02-449B-BA00-475BEEA04FF8}"/>
    <dgm:cxn modelId="{9E75527B-CE43-4FA0-83A3-C57ADE9FD460}" type="presOf" srcId="{FAAE4813-D6FC-4298-BD15-AE0B8262540F}" destId="{CAE38D2D-E842-42E8-9F13-1C08FB40F6AB}" srcOrd="0" destOrd="0" presId="urn:microsoft.com/office/officeart/2018/2/layout/IconCircleList"/>
    <dgm:cxn modelId="{E6474E7D-88A4-441F-A7E0-D155FCACB687}" srcId="{1497558A-A812-4276-B898-A7D18AB62C1B}" destId="{4BBE955E-0C02-4C29-B5BB-70B29D163895}" srcOrd="3" destOrd="0" parTransId="{84C653E2-E25C-4E49-A921-2C1E9F151ABE}" sibTransId="{25BCB02D-CA43-4711-82CD-9DB19AEBAFCA}"/>
    <dgm:cxn modelId="{CB538B83-A7C4-418A-BB43-2607E4D1ACE0}" type="presOf" srcId="{6FC0BD12-6DCB-4312-8E94-FAB163E21F5B}" destId="{462B49B9-D0CA-4E50-99A2-27392DC67EEB}" srcOrd="0" destOrd="0" presId="urn:microsoft.com/office/officeart/2018/2/layout/IconCircleList"/>
    <dgm:cxn modelId="{7739EC86-EAD9-4E9D-AF50-5387D9257997}" type="presOf" srcId="{4BBE955E-0C02-4C29-B5BB-70B29D163895}" destId="{7354B516-7DF2-4FAD-91BC-F1D11BE41174}" srcOrd="0" destOrd="0" presId="urn:microsoft.com/office/officeart/2018/2/layout/IconCircleList"/>
    <dgm:cxn modelId="{4B2004C4-67CD-4D0C-9380-38083E70C311}" type="presOf" srcId="{32AA3F9A-D0FB-4EFA-8E5D-F564E138CDD4}" destId="{D3BD84A2-D543-43BC-AC01-2950FB763735}" srcOrd="0" destOrd="0" presId="urn:microsoft.com/office/officeart/2018/2/layout/IconCircleList"/>
    <dgm:cxn modelId="{5B9342AA-B1FA-4349-9695-35C040E574B2}" type="presParOf" srcId="{033EF8E6-01C2-4CA0-9D15-3FFA32DDD61F}" destId="{915712D4-9A21-4477-8460-EC8F9DB29B3E}" srcOrd="0" destOrd="0" presId="urn:microsoft.com/office/officeart/2018/2/layout/IconCircleList"/>
    <dgm:cxn modelId="{32C53BEF-A2EF-47EA-AF32-BB4A732CA19D}" type="presParOf" srcId="{915712D4-9A21-4477-8460-EC8F9DB29B3E}" destId="{4B6B29BF-0195-471F-B49A-55476693C5FA}" srcOrd="0" destOrd="0" presId="urn:microsoft.com/office/officeart/2018/2/layout/IconCircleList"/>
    <dgm:cxn modelId="{0C6ECCD7-5FBA-4770-8E49-4C01AB548D7E}" type="presParOf" srcId="{4B6B29BF-0195-471F-B49A-55476693C5FA}" destId="{CED1E640-4521-49F7-9341-71A743D6975C}" srcOrd="0" destOrd="0" presId="urn:microsoft.com/office/officeart/2018/2/layout/IconCircleList"/>
    <dgm:cxn modelId="{432F1A0E-BD59-4D36-906F-D8709B00FF98}" type="presParOf" srcId="{4B6B29BF-0195-471F-B49A-55476693C5FA}" destId="{D44BA67B-3B23-4A9F-B982-019584F25F1B}" srcOrd="1" destOrd="0" presId="urn:microsoft.com/office/officeart/2018/2/layout/IconCircleList"/>
    <dgm:cxn modelId="{121FD8E3-DFFF-4949-82F2-43167B14FAD8}" type="presParOf" srcId="{4B6B29BF-0195-471F-B49A-55476693C5FA}" destId="{CB5E3A6A-35E6-4929-8260-DF455EBC8434}" srcOrd="2" destOrd="0" presId="urn:microsoft.com/office/officeart/2018/2/layout/IconCircleList"/>
    <dgm:cxn modelId="{B4C6A48B-B29F-47AE-A21D-58C2E4EF7F2C}" type="presParOf" srcId="{4B6B29BF-0195-471F-B49A-55476693C5FA}" destId="{D3BD84A2-D543-43BC-AC01-2950FB763735}" srcOrd="3" destOrd="0" presId="urn:microsoft.com/office/officeart/2018/2/layout/IconCircleList"/>
    <dgm:cxn modelId="{94356BA4-546F-40AB-A01F-86605577A756}" type="presParOf" srcId="{915712D4-9A21-4477-8460-EC8F9DB29B3E}" destId="{462B49B9-D0CA-4E50-99A2-27392DC67EEB}" srcOrd="1" destOrd="0" presId="urn:microsoft.com/office/officeart/2018/2/layout/IconCircleList"/>
    <dgm:cxn modelId="{DCAD6E52-9DC4-4097-8311-9472A0426E73}" type="presParOf" srcId="{915712D4-9A21-4477-8460-EC8F9DB29B3E}" destId="{6E0E5F57-8556-404B-A6DA-F98DEB22BBF7}" srcOrd="2" destOrd="0" presId="urn:microsoft.com/office/officeart/2018/2/layout/IconCircleList"/>
    <dgm:cxn modelId="{0858E123-0FE9-4B5C-AC71-2FB3B363340B}" type="presParOf" srcId="{6E0E5F57-8556-404B-A6DA-F98DEB22BBF7}" destId="{F12717A0-D33F-4036-8815-5CBCEF329584}" srcOrd="0" destOrd="0" presId="urn:microsoft.com/office/officeart/2018/2/layout/IconCircleList"/>
    <dgm:cxn modelId="{A72A7A90-528B-4C3A-A787-9F195CE69BDA}" type="presParOf" srcId="{6E0E5F57-8556-404B-A6DA-F98DEB22BBF7}" destId="{7AD61EFF-0248-4BBD-B5F7-5179DA6CF724}" srcOrd="1" destOrd="0" presId="urn:microsoft.com/office/officeart/2018/2/layout/IconCircleList"/>
    <dgm:cxn modelId="{6A021BB3-A381-4A59-9C02-B0F167DC9D5B}" type="presParOf" srcId="{6E0E5F57-8556-404B-A6DA-F98DEB22BBF7}" destId="{F319AC92-D3D6-4928-9045-D0FFB2CCDC12}" srcOrd="2" destOrd="0" presId="urn:microsoft.com/office/officeart/2018/2/layout/IconCircleList"/>
    <dgm:cxn modelId="{B5E8DABA-D4F6-4763-9CA9-D9DB13BD6F0A}" type="presParOf" srcId="{6E0E5F57-8556-404B-A6DA-F98DEB22BBF7}" destId="{CAE38D2D-E842-42E8-9F13-1C08FB40F6AB}" srcOrd="3" destOrd="0" presId="urn:microsoft.com/office/officeart/2018/2/layout/IconCircleList"/>
    <dgm:cxn modelId="{117D6919-D8A7-4185-9D68-3AEE4447B64A}" type="presParOf" srcId="{915712D4-9A21-4477-8460-EC8F9DB29B3E}" destId="{ED840E7D-E548-498E-8E7A-C59626817C0B}" srcOrd="3" destOrd="0" presId="urn:microsoft.com/office/officeart/2018/2/layout/IconCircleList"/>
    <dgm:cxn modelId="{4216062A-4F3D-4824-89DA-C718266C2322}" type="presParOf" srcId="{915712D4-9A21-4477-8460-EC8F9DB29B3E}" destId="{79D543B3-99A0-46D4-8D40-7E92EC5FB63F}" srcOrd="4" destOrd="0" presId="urn:microsoft.com/office/officeart/2018/2/layout/IconCircleList"/>
    <dgm:cxn modelId="{EC315B86-DE9E-4611-A92B-CCA1E620856B}" type="presParOf" srcId="{79D543B3-99A0-46D4-8D40-7E92EC5FB63F}" destId="{B9E5245D-1B30-4C51-94BA-5D6BC130FAD9}" srcOrd="0" destOrd="0" presId="urn:microsoft.com/office/officeart/2018/2/layout/IconCircleList"/>
    <dgm:cxn modelId="{039ECD92-59A3-47BA-A027-11C3514A0AF5}" type="presParOf" srcId="{79D543B3-99A0-46D4-8D40-7E92EC5FB63F}" destId="{E143F961-ABAD-42CC-9409-57B27370FB9F}" srcOrd="1" destOrd="0" presId="urn:microsoft.com/office/officeart/2018/2/layout/IconCircleList"/>
    <dgm:cxn modelId="{01013AFB-CDE7-43D6-B693-2904AD10627D}" type="presParOf" srcId="{79D543B3-99A0-46D4-8D40-7E92EC5FB63F}" destId="{E9224A84-3551-4553-850F-A33614A9FD84}" srcOrd="2" destOrd="0" presId="urn:microsoft.com/office/officeart/2018/2/layout/IconCircleList"/>
    <dgm:cxn modelId="{BD0524E0-8005-4B6D-B1EB-B7B3DCBE7FA5}" type="presParOf" srcId="{79D543B3-99A0-46D4-8D40-7E92EC5FB63F}" destId="{61E2AE56-014B-4BCB-B9EE-6F6BDECA59BC}" srcOrd="3" destOrd="0" presId="urn:microsoft.com/office/officeart/2018/2/layout/IconCircleList"/>
    <dgm:cxn modelId="{1BDC8E9E-0D5E-4C2C-B3F5-3BAC1669F80F}" type="presParOf" srcId="{915712D4-9A21-4477-8460-EC8F9DB29B3E}" destId="{412E166B-F2A5-4542-B8A5-D99ECEECAB2C}" srcOrd="5" destOrd="0" presId="urn:microsoft.com/office/officeart/2018/2/layout/IconCircleList"/>
    <dgm:cxn modelId="{0873324E-C58A-42E2-9C63-865EA5EFC839}" type="presParOf" srcId="{915712D4-9A21-4477-8460-EC8F9DB29B3E}" destId="{E6B0F618-B931-4884-B61B-3C65C60DF409}" srcOrd="6" destOrd="0" presId="urn:microsoft.com/office/officeart/2018/2/layout/IconCircleList"/>
    <dgm:cxn modelId="{7146DE33-D40C-4823-9B38-0FFEDFCCBAB0}" type="presParOf" srcId="{E6B0F618-B931-4884-B61B-3C65C60DF409}" destId="{AFF009FD-6925-41D3-B72A-545105A19CA2}" srcOrd="0" destOrd="0" presId="urn:microsoft.com/office/officeart/2018/2/layout/IconCircleList"/>
    <dgm:cxn modelId="{D687BF88-D292-424A-A3C8-92A822189331}" type="presParOf" srcId="{E6B0F618-B931-4884-B61B-3C65C60DF409}" destId="{9A88170A-15E9-4211-9636-A2A8A3D61875}" srcOrd="1" destOrd="0" presId="urn:microsoft.com/office/officeart/2018/2/layout/IconCircleList"/>
    <dgm:cxn modelId="{2513B7C8-486D-4BD3-9D07-983CBC13ACCF}" type="presParOf" srcId="{E6B0F618-B931-4884-B61B-3C65C60DF409}" destId="{6CADD793-EF43-4358-8044-E8481D5AE3CE}" srcOrd="2" destOrd="0" presId="urn:microsoft.com/office/officeart/2018/2/layout/IconCircleList"/>
    <dgm:cxn modelId="{A0FEAA5B-E112-4C6B-A4E7-DC0FF6ACCEBA}" type="presParOf" srcId="{E6B0F618-B931-4884-B61B-3C65C60DF409}" destId="{7354B516-7DF2-4FAD-91BC-F1D11BE4117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1B8C6B-2814-4160-9206-52036C8FB9E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EA62A168-77EC-4FB4-BE55-61A276795908}">
      <dgm:prSet/>
      <dgm:spPr/>
      <dgm:t>
        <a:bodyPr/>
        <a:lstStyle/>
        <a:p>
          <a:r>
            <a:rPr lang="en-US" b="0"/>
            <a:t>AA oxidation has been estimated to contribute up to only about 15% of energy expenditure in resting conditions.</a:t>
          </a:r>
          <a:endParaRPr lang="en-US"/>
        </a:p>
      </dgm:t>
    </dgm:pt>
    <dgm:pt modelId="{F3057672-0A11-4AD3-B267-733E52A78F2E}" type="parTrans" cxnId="{892A755B-A95B-44F7-9D93-42F36FE36112}">
      <dgm:prSet/>
      <dgm:spPr/>
      <dgm:t>
        <a:bodyPr/>
        <a:lstStyle/>
        <a:p>
          <a:endParaRPr lang="en-US"/>
        </a:p>
      </dgm:t>
    </dgm:pt>
    <dgm:pt modelId="{8A6DD130-308A-4217-993D-AB6D5D96E443}" type="sibTrans" cxnId="{892A755B-A95B-44F7-9D93-42F36FE36112}">
      <dgm:prSet/>
      <dgm:spPr/>
      <dgm:t>
        <a:bodyPr/>
        <a:lstStyle/>
        <a:p>
          <a:endParaRPr lang="en-US"/>
        </a:p>
      </dgm:t>
    </dgm:pt>
    <dgm:pt modelId="{414798F7-1045-41EF-9335-53401A0BD641}">
      <dgm:prSet/>
      <dgm:spPr/>
      <dgm:t>
        <a:bodyPr/>
        <a:lstStyle/>
        <a:p>
          <a:r>
            <a:rPr lang="en-US" b="0"/>
            <a:t>During exercise, this relative contribution likely decreases to less than 5% because of an increasing importance of carbohydrate and fat as fuels.</a:t>
          </a:r>
          <a:endParaRPr lang="en-US"/>
        </a:p>
      </dgm:t>
    </dgm:pt>
    <dgm:pt modelId="{7B944868-4EAF-4FD2-9E97-C2D3CCB4B911}" type="parTrans" cxnId="{CDD350B4-BD04-4CC5-8C24-5FC0CA7A01AC}">
      <dgm:prSet/>
      <dgm:spPr/>
      <dgm:t>
        <a:bodyPr/>
        <a:lstStyle/>
        <a:p>
          <a:endParaRPr lang="en-US"/>
        </a:p>
      </dgm:t>
    </dgm:pt>
    <dgm:pt modelId="{423E214C-1C0D-496F-BA48-16DF74C5FB78}" type="sibTrans" cxnId="{CDD350B4-BD04-4CC5-8C24-5FC0CA7A01AC}">
      <dgm:prSet/>
      <dgm:spPr/>
      <dgm:t>
        <a:bodyPr/>
        <a:lstStyle/>
        <a:p>
          <a:endParaRPr lang="en-US"/>
        </a:p>
      </dgm:t>
    </dgm:pt>
    <dgm:pt modelId="{0C215BD5-27D7-0E45-B288-3A7CF4CF8F76}" type="pres">
      <dgm:prSet presAssocID="{391B8C6B-2814-4160-9206-52036C8FB9E0}" presName="Name0" presStyleCnt="0">
        <dgm:presLayoutVars>
          <dgm:dir/>
          <dgm:animLvl val="lvl"/>
          <dgm:resizeHandles val="exact"/>
        </dgm:presLayoutVars>
      </dgm:prSet>
      <dgm:spPr/>
    </dgm:pt>
    <dgm:pt modelId="{9B8AEA86-11F9-C646-B209-08F8339B0887}" type="pres">
      <dgm:prSet presAssocID="{414798F7-1045-41EF-9335-53401A0BD641}" presName="boxAndChildren" presStyleCnt="0"/>
      <dgm:spPr/>
    </dgm:pt>
    <dgm:pt modelId="{75C38860-2176-AB40-8F88-8740573FA2BA}" type="pres">
      <dgm:prSet presAssocID="{414798F7-1045-41EF-9335-53401A0BD641}" presName="parentTextBox" presStyleLbl="node1" presStyleIdx="0" presStyleCnt="2"/>
      <dgm:spPr/>
    </dgm:pt>
    <dgm:pt modelId="{2636C36E-D96A-D34F-B755-3A6830308A17}" type="pres">
      <dgm:prSet presAssocID="{8A6DD130-308A-4217-993D-AB6D5D96E443}" presName="sp" presStyleCnt="0"/>
      <dgm:spPr/>
    </dgm:pt>
    <dgm:pt modelId="{49DD78F7-3E4D-6E4A-98EF-8DFD52DAE66B}" type="pres">
      <dgm:prSet presAssocID="{EA62A168-77EC-4FB4-BE55-61A276795908}" presName="arrowAndChildren" presStyleCnt="0"/>
      <dgm:spPr/>
    </dgm:pt>
    <dgm:pt modelId="{09E181C1-E319-B34D-BCDF-A388B605A1EF}" type="pres">
      <dgm:prSet presAssocID="{EA62A168-77EC-4FB4-BE55-61A276795908}" presName="parentTextArrow" presStyleLbl="node1" presStyleIdx="1" presStyleCnt="2"/>
      <dgm:spPr/>
    </dgm:pt>
  </dgm:ptLst>
  <dgm:cxnLst>
    <dgm:cxn modelId="{892A755B-A95B-44F7-9D93-42F36FE36112}" srcId="{391B8C6B-2814-4160-9206-52036C8FB9E0}" destId="{EA62A168-77EC-4FB4-BE55-61A276795908}" srcOrd="0" destOrd="0" parTransId="{F3057672-0A11-4AD3-B267-733E52A78F2E}" sibTransId="{8A6DD130-308A-4217-993D-AB6D5D96E443}"/>
    <dgm:cxn modelId="{8BDF2277-A7D4-0F4C-9A02-AB31F1548584}" type="presOf" srcId="{391B8C6B-2814-4160-9206-52036C8FB9E0}" destId="{0C215BD5-27D7-0E45-B288-3A7CF4CF8F76}" srcOrd="0" destOrd="0" presId="urn:microsoft.com/office/officeart/2005/8/layout/process4"/>
    <dgm:cxn modelId="{C25E80A3-BA2B-7C47-8859-9A179A2B4833}" type="presOf" srcId="{414798F7-1045-41EF-9335-53401A0BD641}" destId="{75C38860-2176-AB40-8F88-8740573FA2BA}" srcOrd="0" destOrd="0" presId="urn:microsoft.com/office/officeart/2005/8/layout/process4"/>
    <dgm:cxn modelId="{CDD350B4-BD04-4CC5-8C24-5FC0CA7A01AC}" srcId="{391B8C6B-2814-4160-9206-52036C8FB9E0}" destId="{414798F7-1045-41EF-9335-53401A0BD641}" srcOrd="1" destOrd="0" parTransId="{7B944868-4EAF-4FD2-9E97-C2D3CCB4B911}" sibTransId="{423E214C-1C0D-496F-BA48-16DF74C5FB78}"/>
    <dgm:cxn modelId="{118EE6E3-6CCF-0A43-96E2-CF165D55BA85}" type="presOf" srcId="{EA62A168-77EC-4FB4-BE55-61A276795908}" destId="{09E181C1-E319-B34D-BCDF-A388B605A1EF}" srcOrd="0" destOrd="0" presId="urn:microsoft.com/office/officeart/2005/8/layout/process4"/>
    <dgm:cxn modelId="{D2C7CA1B-9BEE-6340-B631-3F39783ED139}" type="presParOf" srcId="{0C215BD5-27D7-0E45-B288-3A7CF4CF8F76}" destId="{9B8AEA86-11F9-C646-B209-08F8339B0887}" srcOrd="0" destOrd="0" presId="urn:microsoft.com/office/officeart/2005/8/layout/process4"/>
    <dgm:cxn modelId="{6AB4AFF8-080B-504C-A5C4-3E42A7DCE5D7}" type="presParOf" srcId="{9B8AEA86-11F9-C646-B209-08F8339B0887}" destId="{75C38860-2176-AB40-8F88-8740573FA2BA}" srcOrd="0" destOrd="0" presId="urn:microsoft.com/office/officeart/2005/8/layout/process4"/>
    <dgm:cxn modelId="{FF1C8610-DBB1-2544-A575-5485C6D319AA}" type="presParOf" srcId="{0C215BD5-27D7-0E45-B288-3A7CF4CF8F76}" destId="{2636C36E-D96A-D34F-B755-3A6830308A17}" srcOrd="1" destOrd="0" presId="urn:microsoft.com/office/officeart/2005/8/layout/process4"/>
    <dgm:cxn modelId="{D3A3DC79-8089-F642-A599-C6C2498F682D}" type="presParOf" srcId="{0C215BD5-27D7-0E45-B288-3A7CF4CF8F76}" destId="{49DD78F7-3E4D-6E4A-98EF-8DFD52DAE66B}" srcOrd="2" destOrd="0" presId="urn:microsoft.com/office/officeart/2005/8/layout/process4"/>
    <dgm:cxn modelId="{DBFA8102-060D-F042-9BC3-6B39EA2BAFAF}" type="presParOf" srcId="{49DD78F7-3E4D-6E4A-98EF-8DFD52DAE66B}" destId="{09E181C1-E319-B34D-BCDF-A388B605A1E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98A3A6-4689-4D2E-A15A-38525F1C9DA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B3DD4B7-5CDC-421E-8D72-84F5E8AD805E}">
      <dgm:prSet/>
      <dgm:spPr/>
      <dgm:t>
        <a:bodyPr/>
        <a:lstStyle/>
        <a:p>
          <a:r>
            <a:rPr lang="en-US" b="1" baseline="0"/>
            <a:t>Carbohydrates have varying energy content, depending on the type of carbohydrate and the arrangements of atoms within the carbohydrate.</a:t>
          </a:r>
          <a:endParaRPr lang="en-US"/>
        </a:p>
      </dgm:t>
    </dgm:pt>
    <dgm:pt modelId="{D90AD923-8036-48C1-AD8E-BB9E74AED360}" type="parTrans" cxnId="{448013A0-B9ED-436C-82D5-60AFE534EBB8}">
      <dgm:prSet/>
      <dgm:spPr/>
      <dgm:t>
        <a:bodyPr/>
        <a:lstStyle/>
        <a:p>
          <a:endParaRPr lang="en-US"/>
        </a:p>
      </dgm:t>
    </dgm:pt>
    <dgm:pt modelId="{0CA0DB78-FD7C-4A34-9594-6877BB5BA69E}" type="sibTrans" cxnId="{448013A0-B9ED-436C-82D5-60AFE534EBB8}">
      <dgm:prSet/>
      <dgm:spPr/>
      <dgm:t>
        <a:bodyPr/>
        <a:lstStyle/>
        <a:p>
          <a:endParaRPr lang="en-US"/>
        </a:p>
      </dgm:t>
    </dgm:pt>
    <dgm:pt modelId="{D7BA251A-1154-40CD-AF0F-AA2B03984F46}">
      <dgm:prSet/>
      <dgm:spPr/>
      <dgm:t>
        <a:bodyPr/>
        <a:lstStyle/>
        <a:p>
          <a:r>
            <a:rPr lang="en-US" b="1" baseline="0"/>
            <a:t>The combustion of glucose, for instance, gives 15.7 kJ/g (3.7 kcal/g), whereas the combustion of glycogen and starch is about 17.6 kJ/g (4.2 kcal/g).</a:t>
          </a:r>
          <a:endParaRPr lang="en-US"/>
        </a:p>
      </dgm:t>
    </dgm:pt>
    <dgm:pt modelId="{BA9DAC18-09F6-4281-BA22-095930287238}" type="parTrans" cxnId="{BF4EF20E-3D86-4BB7-9F4F-FBF33C7781E2}">
      <dgm:prSet/>
      <dgm:spPr/>
      <dgm:t>
        <a:bodyPr/>
        <a:lstStyle/>
        <a:p>
          <a:endParaRPr lang="en-US"/>
        </a:p>
      </dgm:t>
    </dgm:pt>
    <dgm:pt modelId="{3429F803-B89C-4506-8B05-29B2845DAD63}" type="sibTrans" cxnId="{BF4EF20E-3D86-4BB7-9F4F-FBF33C7781E2}">
      <dgm:prSet/>
      <dgm:spPr/>
      <dgm:t>
        <a:bodyPr/>
        <a:lstStyle/>
        <a:p>
          <a:endParaRPr lang="en-US"/>
        </a:p>
      </dgm:t>
    </dgm:pt>
    <dgm:pt modelId="{E56B340E-E238-470F-B460-A899BFDA4096}">
      <dgm:prSet/>
      <dgm:spPr/>
      <dgm:t>
        <a:bodyPr/>
        <a:lstStyle/>
        <a:p>
          <a:r>
            <a:rPr lang="en-US" b="1" baseline="0"/>
            <a:t>The latter figure is normally used as the energy value of carbohydrate (1 g of carbohydrate = 17.6 kJ = 4.2 kcal).</a:t>
          </a:r>
          <a:endParaRPr lang="en-US"/>
        </a:p>
      </dgm:t>
    </dgm:pt>
    <dgm:pt modelId="{FFFDBF69-4500-4478-B90D-F939C5C1C797}" type="parTrans" cxnId="{17B2EC2F-45D9-49E0-8EED-F6A4A3D8E40F}">
      <dgm:prSet/>
      <dgm:spPr/>
      <dgm:t>
        <a:bodyPr/>
        <a:lstStyle/>
        <a:p>
          <a:endParaRPr lang="en-US"/>
        </a:p>
      </dgm:t>
    </dgm:pt>
    <dgm:pt modelId="{C182B1C4-569E-46FB-8E03-F9A0D53E0DC3}" type="sibTrans" cxnId="{17B2EC2F-45D9-49E0-8EED-F6A4A3D8E40F}">
      <dgm:prSet/>
      <dgm:spPr/>
      <dgm:t>
        <a:bodyPr/>
        <a:lstStyle/>
        <a:p>
          <a:endParaRPr lang="en-US"/>
        </a:p>
      </dgm:t>
    </dgm:pt>
    <dgm:pt modelId="{9B9D886C-D947-5C4E-947B-2A39CF76404F}" type="pres">
      <dgm:prSet presAssocID="{9D98A3A6-4689-4D2E-A15A-38525F1C9DA5}" presName="hierChild1" presStyleCnt="0">
        <dgm:presLayoutVars>
          <dgm:chPref val="1"/>
          <dgm:dir/>
          <dgm:animOne val="branch"/>
          <dgm:animLvl val="lvl"/>
          <dgm:resizeHandles/>
        </dgm:presLayoutVars>
      </dgm:prSet>
      <dgm:spPr/>
    </dgm:pt>
    <dgm:pt modelId="{F489430F-C6ED-4C46-BA77-ABBDB3EA331B}" type="pres">
      <dgm:prSet presAssocID="{9B3DD4B7-5CDC-421E-8D72-84F5E8AD805E}" presName="hierRoot1" presStyleCnt="0"/>
      <dgm:spPr/>
    </dgm:pt>
    <dgm:pt modelId="{C163AE86-C090-5646-B643-30A131A5975A}" type="pres">
      <dgm:prSet presAssocID="{9B3DD4B7-5CDC-421E-8D72-84F5E8AD805E}" presName="composite" presStyleCnt="0"/>
      <dgm:spPr/>
    </dgm:pt>
    <dgm:pt modelId="{32CA37E2-03B0-EF43-A00E-CFE9A812EC35}" type="pres">
      <dgm:prSet presAssocID="{9B3DD4B7-5CDC-421E-8D72-84F5E8AD805E}" presName="background" presStyleLbl="node0" presStyleIdx="0" presStyleCnt="3"/>
      <dgm:spPr/>
    </dgm:pt>
    <dgm:pt modelId="{028550E2-3E4E-9947-8F3D-CF314AA0B562}" type="pres">
      <dgm:prSet presAssocID="{9B3DD4B7-5CDC-421E-8D72-84F5E8AD805E}" presName="text" presStyleLbl="fgAcc0" presStyleIdx="0" presStyleCnt="3">
        <dgm:presLayoutVars>
          <dgm:chPref val="3"/>
        </dgm:presLayoutVars>
      </dgm:prSet>
      <dgm:spPr/>
    </dgm:pt>
    <dgm:pt modelId="{1BE5BE0E-83C3-124B-9BE1-004C28E1178C}" type="pres">
      <dgm:prSet presAssocID="{9B3DD4B7-5CDC-421E-8D72-84F5E8AD805E}" presName="hierChild2" presStyleCnt="0"/>
      <dgm:spPr/>
    </dgm:pt>
    <dgm:pt modelId="{28754FC4-ACD3-9B4F-8C73-506DBBD0D323}" type="pres">
      <dgm:prSet presAssocID="{D7BA251A-1154-40CD-AF0F-AA2B03984F46}" presName="hierRoot1" presStyleCnt="0"/>
      <dgm:spPr/>
    </dgm:pt>
    <dgm:pt modelId="{F66ACE53-0D1C-FC4E-8732-51E94E77BF58}" type="pres">
      <dgm:prSet presAssocID="{D7BA251A-1154-40CD-AF0F-AA2B03984F46}" presName="composite" presStyleCnt="0"/>
      <dgm:spPr/>
    </dgm:pt>
    <dgm:pt modelId="{3AF6DE5C-9C51-E94F-90B6-3B2FC47E5B36}" type="pres">
      <dgm:prSet presAssocID="{D7BA251A-1154-40CD-AF0F-AA2B03984F46}" presName="background" presStyleLbl="node0" presStyleIdx="1" presStyleCnt="3"/>
      <dgm:spPr/>
    </dgm:pt>
    <dgm:pt modelId="{AA4C6017-E32E-5F4B-869F-E6C7AECEFA0B}" type="pres">
      <dgm:prSet presAssocID="{D7BA251A-1154-40CD-AF0F-AA2B03984F46}" presName="text" presStyleLbl="fgAcc0" presStyleIdx="1" presStyleCnt="3">
        <dgm:presLayoutVars>
          <dgm:chPref val="3"/>
        </dgm:presLayoutVars>
      </dgm:prSet>
      <dgm:spPr/>
    </dgm:pt>
    <dgm:pt modelId="{7311D980-E7FD-084E-8F6A-98BAB785A573}" type="pres">
      <dgm:prSet presAssocID="{D7BA251A-1154-40CD-AF0F-AA2B03984F46}" presName="hierChild2" presStyleCnt="0"/>
      <dgm:spPr/>
    </dgm:pt>
    <dgm:pt modelId="{74C290D7-50DA-0B46-B7A2-4533A2CA928F}" type="pres">
      <dgm:prSet presAssocID="{E56B340E-E238-470F-B460-A899BFDA4096}" presName="hierRoot1" presStyleCnt="0"/>
      <dgm:spPr/>
    </dgm:pt>
    <dgm:pt modelId="{BD323162-550A-5644-B84F-33FEF37039B2}" type="pres">
      <dgm:prSet presAssocID="{E56B340E-E238-470F-B460-A899BFDA4096}" presName="composite" presStyleCnt="0"/>
      <dgm:spPr/>
    </dgm:pt>
    <dgm:pt modelId="{71B64192-20A1-9046-ACB4-4FA99780A157}" type="pres">
      <dgm:prSet presAssocID="{E56B340E-E238-470F-B460-A899BFDA4096}" presName="background" presStyleLbl="node0" presStyleIdx="2" presStyleCnt="3"/>
      <dgm:spPr/>
    </dgm:pt>
    <dgm:pt modelId="{9DEDB165-A168-DB4E-BD86-C36FEFB9AF67}" type="pres">
      <dgm:prSet presAssocID="{E56B340E-E238-470F-B460-A899BFDA4096}" presName="text" presStyleLbl="fgAcc0" presStyleIdx="2" presStyleCnt="3">
        <dgm:presLayoutVars>
          <dgm:chPref val="3"/>
        </dgm:presLayoutVars>
      </dgm:prSet>
      <dgm:spPr/>
    </dgm:pt>
    <dgm:pt modelId="{B3DA513F-5810-F941-8F05-5E1ABBD54099}" type="pres">
      <dgm:prSet presAssocID="{E56B340E-E238-470F-B460-A899BFDA4096}" presName="hierChild2" presStyleCnt="0"/>
      <dgm:spPr/>
    </dgm:pt>
  </dgm:ptLst>
  <dgm:cxnLst>
    <dgm:cxn modelId="{983EF801-633F-9F45-9BC4-A433C6C4AE74}" type="presOf" srcId="{D7BA251A-1154-40CD-AF0F-AA2B03984F46}" destId="{AA4C6017-E32E-5F4B-869F-E6C7AECEFA0B}" srcOrd="0" destOrd="0" presId="urn:microsoft.com/office/officeart/2005/8/layout/hierarchy1"/>
    <dgm:cxn modelId="{BF4EF20E-3D86-4BB7-9F4F-FBF33C7781E2}" srcId="{9D98A3A6-4689-4D2E-A15A-38525F1C9DA5}" destId="{D7BA251A-1154-40CD-AF0F-AA2B03984F46}" srcOrd="1" destOrd="0" parTransId="{BA9DAC18-09F6-4281-BA22-095930287238}" sibTransId="{3429F803-B89C-4506-8B05-29B2845DAD63}"/>
    <dgm:cxn modelId="{B819F62D-7CEE-024D-98DF-D68A03E98176}" type="presOf" srcId="{9B3DD4B7-5CDC-421E-8D72-84F5E8AD805E}" destId="{028550E2-3E4E-9947-8F3D-CF314AA0B562}" srcOrd="0" destOrd="0" presId="urn:microsoft.com/office/officeart/2005/8/layout/hierarchy1"/>
    <dgm:cxn modelId="{17B2EC2F-45D9-49E0-8EED-F6A4A3D8E40F}" srcId="{9D98A3A6-4689-4D2E-A15A-38525F1C9DA5}" destId="{E56B340E-E238-470F-B460-A899BFDA4096}" srcOrd="2" destOrd="0" parTransId="{FFFDBF69-4500-4478-B90D-F939C5C1C797}" sibTransId="{C182B1C4-569E-46FB-8E03-F9A0D53E0DC3}"/>
    <dgm:cxn modelId="{684E2843-619A-0B4E-8FA1-E1227A075525}" type="presOf" srcId="{E56B340E-E238-470F-B460-A899BFDA4096}" destId="{9DEDB165-A168-DB4E-BD86-C36FEFB9AF67}" srcOrd="0" destOrd="0" presId="urn:microsoft.com/office/officeart/2005/8/layout/hierarchy1"/>
    <dgm:cxn modelId="{448013A0-B9ED-436C-82D5-60AFE534EBB8}" srcId="{9D98A3A6-4689-4D2E-A15A-38525F1C9DA5}" destId="{9B3DD4B7-5CDC-421E-8D72-84F5E8AD805E}" srcOrd="0" destOrd="0" parTransId="{D90AD923-8036-48C1-AD8E-BB9E74AED360}" sibTransId="{0CA0DB78-FD7C-4A34-9594-6877BB5BA69E}"/>
    <dgm:cxn modelId="{BCC0E5F8-A220-2F4F-B386-F5A821202E31}" type="presOf" srcId="{9D98A3A6-4689-4D2E-A15A-38525F1C9DA5}" destId="{9B9D886C-D947-5C4E-947B-2A39CF76404F}" srcOrd="0" destOrd="0" presId="urn:microsoft.com/office/officeart/2005/8/layout/hierarchy1"/>
    <dgm:cxn modelId="{FB9FB8F5-938F-524A-B42A-B07EEFA09BB4}" type="presParOf" srcId="{9B9D886C-D947-5C4E-947B-2A39CF76404F}" destId="{F489430F-C6ED-4C46-BA77-ABBDB3EA331B}" srcOrd="0" destOrd="0" presId="urn:microsoft.com/office/officeart/2005/8/layout/hierarchy1"/>
    <dgm:cxn modelId="{0F4D7ED9-C0E3-F849-BEC7-0C8DB7F21EC9}" type="presParOf" srcId="{F489430F-C6ED-4C46-BA77-ABBDB3EA331B}" destId="{C163AE86-C090-5646-B643-30A131A5975A}" srcOrd="0" destOrd="0" presId="urn:microsoft.com/office/officeart/2005/8/layout/hierarchy1"/>
    <dgm:cxn modelId="{2A18F91E-988B-514B-8B68-CEF1712A0A3B}" type="presParOf" srcId="{C163AE86-C090-5646-B643-30A131A5975A}" destId="{32CA37E2-03B0-EF43-A00E-CFE9A812EC35}" srcOrd="0" destOrd="0" presId="urn:microsoft.com/office/officeart/2005/8/layout/hierarchy1"/>
    <dgm:cxn modelId="{A8629C82-AAF7-6045-83FF-E388EE095D88}" type="presParOf" srcId="{C163AE86-C090-5646-B643-30A131A5975A}" destId="{028550E2-3E4E-9947-8F3D-CF314AA0B562}" srcOrd="1" destOrd="0" presId="urn:microsoft.com/office/officeart/2005/8/layout/hierarchy1"/>
    <dgm:cxn modelId="{F1CE6DD2-BDFC-1B45-91FB-B081204DB747}" type="presParOf" srcId="{F489430F-C6ED-4C46-BA77-ABBDB3EA331B}" destId="{1BE5BE0E-83C3-124B-9BE1-004C28E1178C}" srcOrd="1" destOrd="0" presId="urn:microsoft.com/office/officeart/2005/8/layout/hierarchy1"/>
    <dgm:cxn modelId="{5E80EB41-5B77-B54F-9F01-0813EC7BB941}" type="presParOf" srcId="{9B9D886C-D947-5C4E-947B-2A39CF76404F}" destId="{28754FC4-ACD3-9B4F-8C73-506DBBD0D323}" srcOrd="1" destOrd="0" presId="urn:microsoft.com/office/officeart/2005/8/layout/hierarchy1"/>
    <dgm:cxn modelId="{A1139ADF-986F-804B-88D4-CE9260FD89EA}" type="presParOf" srcId="{28754FC4-ACD3-9B4F-8C73-506DBBD0D323}" destId="{F66ACE53-0D1C-FC4E-8732-51E94E77BF58}" srcOrd="0" destOrd="0" presId="urn:microsoft.com/office/officeart/2005/8/layout/hierarchy1"/>
    <dgm:cxn modelId="{98F92DA4-B6BA-564B-A1FF-57A51A1A7F29}" type="presParOf" srcId="{F66ACE53-0D1C-FC4E-8732-51E94E77BF58}" destId="{3AF6DE5C-9C51-E94F-90B6-3B2FC47E5B36}" srcOrd="0" destOrd="0" presId="urn:microsoft.com/office/officeart/2005/8/layout/hierarchy1"/>
    <dgm:cxn modelId="{778C206D-1932-5C46-B5A4-6A02D114A141}" type="presParOf" srcId="{F66ACE53-0D1C-FC4E-8732-51E94E77BF58}" destId="{AA4C6017-E32E-5F4B-869F-E6C7AECEFA0B}" srcOrd="1" destOrd="0" presId="urn:microsoft.com/office/officeart/2005/8/layout/hierarchy1"/>
    <dgm:cxn modelId="{610B59D3-0FC0-904D-B4B9-BD1906ADA69C}" type="presParOf" srcId="{28754FC4-ACD3-9B4F-8C73-506DBBD0D323}" destId="{7311D980-E7FD-084E-8F6A-98BAB785A573}" srcOrd="1" destOrd="0" presId="urn:microsoft.com/office/officeart/2005/8/layout/hierarchy1"/>
    <dgm:cxn modelId="{8BB4CBBC-F192-BB4B-BB45-49A6E0128622}" type="presParOf" srcId="{9B9D886C-D947-5C4E-947B-2A39CF76404F}" destId="{74C290D7-50DA-0B46-B7A2-4533A2CA928F}" srcOrd="2" destOrd="0" presId="urn:microsoft.com/office/officeart/2005/8/layout/hierarchy1"/>
    <dgm:cxn modelId="{72757840-0753-0B4C-934C-1E18C7CE879E}" type="presParOf" srcId="{74C290D7-50DA-0B46-B7A2-4533A2CA928F}" destId="{BD323162-550A-5644-B84F-33FEF37039B2}" srcOrd="0" destOrd="0" presId="urn:microsoft.com/office/officeart/2005/8/layout/hierarchy1"/>
    <dgm:cxn modelId="{EDBF08BC-6ED5-6649-90B6-7EB6AC2D3068}" type="presParOf" srcId="{BD323162-550A-5644-B84F-33FEF37039B2}" destId="{71B64192-20A1-9046-ACB4-4FA99780A157}" srcOrd="0" destOrd="0" presId="urn:microsoft.com/office/officeart/2005/8/layout/hierarchy1"/>
    <dgm:cxn modelId="{D474C9A1-D315-C745-AA15-8B2242D9EF24}" type="presParOf" srcId="{BD323162-550A-5644-B84F-33FEF37039B2}" destId="{9DEDB165-A168-DB4E-BD86-C36FEFB9AF67}" srcOrd="1" destOrd="0" presId="urn:microsoft.com/office/officeart/2005/8/layout/hierarchy1"/>
    <dgm:cxn modelId="{EC96D447-5C35-D64F-AA61-A0BBC736830C}" type="presParOf" srcId="{74C290D7-50DA-0B46-B7A2-4533A2CA928F}" destId="{B3DA513F-5810-F941-8F05-5E1ABBD5409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731BDD-275B-41C5-A6D4-0FFDFB76DEC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2F918D9-2676-45E9-AA3E-2995B46078D2}">
      <dgm:prSet/>
      <dgm:spPr/>
      <dgm:t>
        <a:bodyPr/>
        <a:lstStyle/>
        <a:p>
          <a:r>
            <a:rPr lang="en-US"/>
            <a:t>The energy content of fat depends on the structure of the triacylglycerol or fatty acid (FA). </a:t>
          </a:r>
        </a:p>
      </dgm:t>
    </dgm:pt>
    <dgm:pt modelId="{070EF9F8-C964-4991-951A-FCCBC8384547}" type="parTrans" cxnId="{F1444DC7-AD44-4A67-B209-C5572BBFD4D0}">
      <dgm:prSet/>
      <dgm:spPr/>
      <dgm:t>
        <a:bodyPr/>
        <a:lstStyle/>
        <a:p>
          <a:endParaRPr lang="en-US"/>
        </a:p>
      </dgm:t>
    </dgm:pt>
    <dgm:pt modelId="{FF28631C-F540-4BC1-9760-663F4CB99C30}" type="sibTrans" cxnId="{F1444DC7-AD44-4A67-B209-C5572BBFD4D0}">
      <dgm:prSet/>
      <dgm:spPr/>
      <dgm:t>
        <a:bodyPr/>
        <a:lstStyle/>
        <a:p>
          <a:endParaRPr lang="en-US"/>
        </a:p>
      </dgm:t>
    </dgm:pt>
    <dgm:pt modelId="{9573090E-E421-4918-A6DD-01C05FD17C94}">
      <dgm:prSet/>
      <dgm:spPr/>
      <dgm:t>
        <a:bodyPr/>
        <a:lstStyle/>
        <a:p>
          <a:r>
            <a:rPr lang="en-US"/>
            <a:t>A medium-chain FA, such as octanoate (eight-carbon FA) may contain 36.0 kJ/g (8.6 kcal/g), whereas a long-chain FA may contain up to 40.2 kJ/g (9.6 kcal/g). </a:t>
          </a:r>
        </a:p>
      </dgm:t>
    </dgm:pt>
    <dgm:pt modelId="{76C78A1A-CCD3-4089-BC20-212306C0986B}" type="parTrans" cxnId="{33ECF66E-2C27-4469-ADEC-05BA6A623F86}">
      <dgm:prSet/>
      <dgm:spPr/>
      <dgm:t>
        <a:bodyPr/>
        <a:lstStyle/>
        <a:p>
          <a:endParaRPr lang="en-US"/>
        </a:p>
      </dgm:t>
    </dgm:pt>
    <dgm:pt modelId="{891A1B20-30F8-4A8B-A190-74B08F249406}" type="sibTrans" cxnId="{33ECF66E-2C27-4469-ADEC-05BA6A623F86}">
      <dgm:prSet/>
      <dgm:spPr/>
      <dgm:t>
        <a:bodyPr/>
        <a:lstStyle/>
        <a:p>
          <a:endParaRPr lang="en-US"/>
        </a:p>
      </dgm:t>
    </dgm:pt>
    <dgm:pt modelId="{B19B98E4-1AAF-4DC3-A058-AF69198E829D}">
      <dgm:prSet/>
      <dgm:spPr/>
      <dgm:t>
        <a:bodyPr/>
        <a:lstStyle/>
        <a:p>
          <a:r>
            <a:rPr lang="en-US"/>
            <a:t>The energy content of fat in the average diet is 39.3 kJ/g (9.4 kcal/g).</a:t>
          </a:r>
        </a:p>
      </dgm:t>
    </dgm:pt>
    <dgm:pt modelId="{3F2EAE99-6210-4A1A-8495-C359BC1200B6}" type="parTrans" cxnId="{445AC089-D66D-48E3-950D-F6EBD375ACDA}">
      <dgm:prSet/>
      <dgm:spPr/>
      <dgm:t>
        <a:bodyPr/>
        <a:lstStyle/>
        <a:p>
          <a:endParaRPr lang="en-US"/>
        </a:p>
      </dgm:t>
    </dgm:pt>
    <dgm:pt modelId="{863B2D69-CA25-4357-82FC-0276E2A0CF94}" type="sibTrans" cxnId="{445AC089-D66D-48E3-950D-F6EBD375ACDA}">
      <dgm:prSet/>
      <dgm:spPr/>
      <dgm:t>
        <a:bodyPr/>
        <a:lstStyle/>
        <a:p>
          <a:endParaRPr lang="en-US"/>
        </a:p>
      </dgm:t>
    </dgm:pt>
    <dgm:pt modelId="{FB27CB88-2F24-5248-A399-568F741624F7}" type="pres">
      <dgm:prSet presAssocID="{1A731BDD-275B-41C5-A6D4-0FFDFB76DECF}" presName="hierChild1" presStyleCnt="0">
        <dgm:presLayoutVars>
          <dgm:chPref val="1"/>
          <dgm:dir/>
          <dgm:animOne val="branch"/>
          <dgm:animLvl val="lvl"/>
          <dgm:resizeHandles/>
        </dgm:presLayoutVars>
      </dgm:prSet>
      <dgm:spPr/>
    </dgm:pt>
    <dgm:pt modelId="{6C6F60D4-A360-9943-8E17-8287BC9F5C31}" type="pres">
      <dgm:prSet presAssocID="{82F918D9-2676-45E9-AA3E-2995B46078D2}" presName="hierRoot1" presStyleCnt="0"/>
      <dgm:spPr/>
    </dgm:pt>
    <dgm:pt modelId="{711BFA9A-6F79-6B42-94A7-86FAA4311F18}" type="pres">
      <dgm:prSet presAssocID="{82F918D9-2676-45E9-AA3E-2995B46078D2}" presName="composite" presStyleCnt="0"/>
      <dgm:spPr/>
    </dgm:pt>
    <dgm:pt modelId="{F481722C-6DC1-D64B-AF1F-B82B1E08FD49}" type="pres">
      <dgm:prSet presAssocID="{82F918D9-2676-45E9-AA3E-2995B46078D2}" presName="background" presStyleLbl="node0" presStyleIdx="0" presStyleCnt="3"/>
      <dgm:spPr/>
    </dgm:pt>
    <dgm:pt modelId="{EAE560B9-F4BF-F046-8E9F-4E1B1128082C}" type="pres">
      <dgm:prSet presAssocID="{82F918D9-2676-45E9-AA3E-2995B46078D2}" presName="text" presStyleLbl="fgAcc0" presStyleIdx="0" presStyleCnt="3">
        <dgm:presLayoutVars>
          <dgm:chPref val="3"/>
        </dgm:presLayoutVars>
      </dgm:prSet>
      <dgm:spPr/>
    </dgm:pt>
    <dgm:pt modelId="{566D6AD4-3647-8D48-80E7-C30F4FCFCF5B}" type="pres">
      <dgm:prSet presAssocID="{82F918D9-2676-45E9-AA3E-2995B46078D2}" presName="hierChild2" presStyleCnt="0"/>
      <dgm:spPr/>
    </dgm:pt>
    <dgm:pt modelId="{358BA41C-DB35-414F-B8FA-25D577ED0A60}" type="pres">
      <dgm:prSet presAssocID="{9573090E-E421-4918-A6DD-01C05FD17C94}" presName="hierRoot1" presStyleCnt="0"/>
      <dgm:spPr/>
    </dgm:pt>
    <dgm:pt modelId="{905EAF94-50C6-D943-9320-5B43C22B363B}" type="pres">
      <dgm:prSet presAssocID="{9573090E-E421-4918-A6DD-01C05FD17C94}" presName="composite" presStyleCnt="0"/>
      <dgm:spPr/>
    </dgm:pt>
    <dgm:pt modelId="{FC31939C-7426-EF4E-B525-0C9A51CF829C}" type="pres">
      <dgm:prSet presAssocID="{9573090E-E421-4918-A6DD-01C05FD17C94}" presName="background" presStyleLbl="node0" presStyleIdx="1" presStyleCnt="3"/>
      <dgm:spPr/>
    </dgm:pt>
    <dgm:pt modelId="{9527D9BB-DAEE-8341-8921-953390B7A63F}" type="pres">
      <dgm:prSet presAssocID="{9573090E-E421-4918-A6DD-01C05FD17C94}" presName="text" presStyleLbl="fgAcc0" presStyleIdx="1" presStyleCnt="3">
        <dgm:presLayoutVars>
          <dgm:chPref val="3"/>
        </dgm:presLayoutVars>
      </dgm:prSet>
      <dgm:spPr/>
    </dgm:pt>
    <dgm:pt modelId="{96A5F06A-784B-DD4C-8E6E-2CC31F407A61}" type="pres">
      <dgm:prSet presAssocID="{9573090E-E421-4918-A6DD-01C05FD17C94}" presName="hierChild2" presStyleCnt="0"/>
      <dgm:spPr/>
    </dgm:pt>
    <dgm:pt modelId="{8BBA8427-D9B8-4E43-AF95-94E7F23E713B}" type="pres">
      <dgm:prSet presAssocID="{B19B98E4-1AAF-4DC3-A058-AF69198E829D}" presName="hierRoot1" presStyleCnt="0"/>
      <dgm:spPr/>
    </dgm:pt>
    <dgm:pt modelId="{ED67F502-DA84-694D-9EED-9BDAA80F85B7}" type="pres">
      <dgm:prSet presAssocID="{B19B98E4-1AAF-4DC3-A058-AF69198E829D}" presName="composite" presStyleCnt="0"/>
      <dgm:spPr/>
    </dgm:pt>
    <dgm:pt modelId="{7538B76F-8250-664B-AE6E-CCB7195CE07E}" type="pres">
      <dgm:prSet presAssocID="{B19B98E4-1AAF-4DC3-A058-AF69198E829D}" presName="background" presStyleLbl="node0" presStyleIdx="2" presStyleCnt="3"/>
      <dgm:spPr/>
    </dgm:pt>
    <dgm:pt modelId="{E79145E2-2427-7C4F-87DE-652D2EE5E482}" type="pres">
      <dgm:prSet presAssocID="{B19B98E4-1AAF-4DC3-A058-AF69198E829D}" presName="text" presStyleLbl="fgAcc0" presStyleIdx="2" presStyleCnt="3">
        <dgm:presLayoutVars>
          <dgm:chPref val="3"/>
        </dgm:presLayoutVars>
      </dgm:prSet>
      <dgm:spPr/>
    </dgm:pt>
    <dgm:pt modelId="{8CFBBF38-805F-3648-A96A-012414FA26BA}" type="pres">
      <dgm:prSet presAssocID="{B19B98E4-1AAF-4DC3-A058-AF69198E829D}" presName="hierChild2" presStyleCnt="0"/>
      <dgm:spPr/>
    </dgm:pt>
  </dgm:ptLst>
  <dgm:cxnLst>
    <dgm:cxn modelId="{CB16DC02-AF01-404D-8C41-56E9F5A5621A}" type="presOf" srcId="{1A731BDD-275B-41C5-A6D4-0FFDFB76DECF}" destId="{FB27CB88-2F24-5248-A399-568F741624F7}" srcOrd="0" destOrd="0" presId="urn:microsoft.com/office/officeart/2005/8/layout/hierarchy1"/>
    <dgm:cxn modelId="{3D7E2B15-837D-8945-ACC5-DBC41C018D95}" type="presOf" srcId="{9573090E-E421-4918-A6DD-01C05FD17C94}" destId="{9527D9BB-DAEE-8341-8921-953390B7A63F}" srcOrd="0" destOrd="0" presId="urn:microsoft.com/office/officeart/2005/8/layout/hierarchy1"/>
    <dgm:cxn modelId="{B3573B2E-8FCA-7C48-BD4A-BCC86C18AE56}" type="presOf" srcId="{82F918D9-2676-45E9-AA3E-2995B46078D2}" destId="{EAE560B9-F4BF-F046-8E9F-4E1B1128082C}" srcOrd="0" destOrd="0" presId="urn:microsoft.com/office/officeart/2005/8/layout/hierarchy1"/>
    <dgm:cxn modelId="{33ECF66E-2C27-4469-ADEC-05BA6A623F86}" srcId="{1A731BDD-275B-41C5-A6D4-0FFDFB76DECF}" destId="{9573090E-E421-4918-A6DD-01C05FD17C94}" srcOrd="1" destOrd="0" parTransId="{76C78A1A-CCD3-4089-BC20-212306C0986B}" sibTransId="{891A1B20-30F8-4A8B-A190-74B08F249406}"/>
    <dgm:cxn modelId="{445AC089-D66D-48E3-950D-F6EBD375ACDA}" srcId="{1A731BDD-275B-41C5-A6D4-0FFDFB76DECF}" destId="{B19B98E4-1AAF-4DC3-A058-AF69198E829D}" srcOrd="2" destOrd="0" parTransId="{3F2EAE99-6210-4A1A-8495-C359BC1200B6}" sibTransId="{863B2D69-CA25-4357-82FC-0276E2A0CF94}"/>
    <dgm:cxn modelId="{160CFCC5-73C9-2347-9771-E27CB1939310}" type="presOf" srcId="{B19B98E4-1AAF-4DC3-A058-AF69198E829D}" destId="{E79145E2-2427-7C4F-87DE-652D2EE5E482}" srcOrd="0" destOrd="0" presId="urn:microsoft.com/office/officeart/2005/8/layout/hierarchy1"/>
    <dgm:cxn modelId="{F1444DC7-AD44-4A67-B209-C5572BBFD4D0}" srcId="{1A731BDD-275B-41C5-A6D4-0FFDFB76DECF}" destId="{82F918D9-2676-45E9-AA3E-2995B46078D2}" srcOrd="0" destOrd="0" parTransId="{070EF9F8-C964-4991-951A-FCCBC8384547}" sibTransId="{FF28631C-F540-4BC1-9760-663F4CB99C30}"/>
    <dgm:cxn modelId="{B0AFB716-784A-7B4C-8A9D-F35461292073}" type="presParOf" srcId="{FB27CB88-2F24-5248-A399-568F741624F7}" destId="{6C6F60D4-A360-9943-8E17-8287BC9F5C31}" srcOrd="0" destOrd="0" presId="urn:microsoft.com/office/officeart/2005/8/layout/hierarchy1"/>
    <dgm:cxn modelId="{A5FC89F4-4C94-C346-9783-175BC5BCAD79}" type="presParOf" srcId="{6C6F60D4-A360-9943-8E17-8287BC9F5C31}" destId="{711BFA9A-6F79-6B42-94A7-86FAA4311F18}" srcOrd="0" destOrd="0" presId="urn:microsoft.com/office/officeart/2005/8/layout/hierarchy1"/>
    <dgm:cxn modelId="{818D447F-BE37-A046-BA6E-3C2209E5B2CD}" type="presParOf" srcId="{711BFA9A-6F79-6B42-94A7-86FAA4311F18}" destId="{F481722C-6DC1-D64B-AF1F-B82B1E08FD49}" srcOrd="0" destOrd="0" presId="urn:microsoft.com/office/officeart/2005/8/layout/hierarchy1"/>
    <dgm:cxn modelId="{48F81B6B-F48E-724C-940B-6387DB554E09}" type="presParOf" srcId="{711BFA9A-6F79-6B42-94A7-86FAA4311F18}" destId="{EAE560B9-F4BF-F046-8E9F-4E1B1128082C}" srcOrd="1" destOrd="0" presId="urn:microsoft.com/office/officeart/2005/8/layout/hierarchy1"/>
    <dgm:cxn modelId="{B80BF999-A96D-AC4B-B250-E8CABA408776}" type="presParOf" srcId="{6C6F60D4-A360-9943-8E17-8287BC9F5C31}" destId="{566D6AD4-3647-8D48-80E7-C30F4FCFCF5B}" srcOrd="1" destOrd="0" presId="urn:microsoft.com/office/officeart/2005/8/layout/hierarchy1"/>
    <dgm:cxn modelId="{B07CFF92-65EB-144A-B79A-8D67EFB95D87}" type="presParOf" srcId="{FB27CB88-2F24-5248-A399-568F741624F7}" destId="{358BA41C-DB35-414F-B8FA-25D577ED0A60}" srcOrd="1" destOrd="0" presId="urn:microsoft.com/office/officeart/2005/8/layout/hierarchy1"/>
    <dgm:cxn modelId="{9652A8AF-072A-D246-88FF-B4712895A95A}" type="presParOf" srcId="{358BA41C-DB35-414F-B8FA-25D577ED0A60}" destId="{905EAF94-50C6-D943-9320-5B43C22B363B}" srcOrd="0" destOrd="0" presId="urn:microsoft.com/office/officeart/2005/8/layout/hierarchy1"/>
    <dgm:cxn modelId="{1B0CFD01-ABB0-C740-A7A9-199958200DC4}" type="presParOf" srcId="{905EAF94-50C6-D943-9320-5B43C22B363B}" destId="{FC31939C-7426-EF4E-B525-0C9A51CF829C}" srcOrd="0" destOrd="0" presId="urn:microsoft.com/office/officeart/2005/8/layout/hierarchy1"/>
    <dgm:cxn modelId="{82C1C95E-D84C-C348-A43D-34AD134F5870}" type="presParOf" srcId="{905EAF94-50C6-D943-9320-5B43C22B363B}" destId="{9527D9BB-DAEE-8341-8921-953390B7A63F}" srcOrd="1" destOrd="0" presId="urn:microsoft.com/office/officeart/2005/8/layout/hierarchy1"/>
    <dgm:cxn modelId="{17BCECB5-8ED4-0C42-9193-615F1C6B1CC7}" type="presParOf" srcId="{358BA41C-DB35-414F-B8FA-25D577ED0A60}" destId="{96A5F06A-784B-DD4C-8E6E-2CC31F407A61}" srcOrd="1" destOrd="0" presId="urn:microsoft.com/office/officeart/2005/8/layout/hierarchy1"/>
    <dgm:cxn modelId="{C393FF60-BB7D-EB48-B738-D9A3843DF4C2}" type="presParOf" srcId="{FB27CB88-2F24-5248-A399-568F741624F7}" destId="{8BBA8427-D9B8-4E43-AF95-94E7F23E713B}" srcOrd="2" destOrd="0" presId="urn:microsoft.com/office/officeart/2005/8/layout/hierarchy1"/>
    <dgm:cxn modelId="{F560B4E4-B640-854D-B049-48F825FFEB31}" type="presParOf" srcId="{8BBA8427-D9B8-4E43-AF95-94E7F23E713B}" destId="{ED67F502-DA84-694D-9EED-9BDAA80F85B7}" srcOrd="0" destOrd="0" presId="urn:microsoft.com/office/officeart/2005/8/layout/hierarchy1"/>
    <dgm:cxn modelId="{32FA672C-5F9A-B344-B35F-9DCB7C7CBDE0}" type="presParOf" srcId="{ED67F502-DA84-694D-9EED-9BDAA80F85B7}" destId="{7538B76F-8250-664B-AE6E-CCB7195CE07E}" srcOrd="0" destOrd="0" presId="urn:microsoft.com/office/officeart/2005/8/layout/hierarchy1"/>
    <dgm:cxn modelId="{19C673AA-9953-B34C-B194-A32503D28319}" type="presParOf" srcId="{ED67F502-DA84-694D-9EED-9BDAA80F85B7}" destId="{E79145E2-2427-7C4F-87DE-652D2EE5E482}" srcOrd="1" destOrd="0" presId="urn:microsoft.com/office/officeart/2005/8/layout/hierarchy1"/>
    <dgm:cxn modelId="{2EBB35C1-339B-F54F-BB5D-6BBD29E5F70C}" type="presParOf" srcId="{8BBA8427-D9B8-4E43-AF95-94E7F23E713B}" destId="{8CFBBF38-805F-3648-A96A-012414FA26B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D9B74C-9AC6-419A-97D2-754B6E02D82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A6B0DA2-F55A-4443-9401-45EE42F96B55}">
      <dgm:prSet/>
      <dgm:spPr/>
      <dgm:t>
        <a:bodyPr/>
        <a:lstStyle/>
        <a:p>
          <a:r>
            <a:rPr lang="en-US" b="1" baseline="0"/>
            <a:t>The energy content of protein depends on the type of protein and the nitrogen content (as N does not provide energy)</a:t>
          </a:r>
          <a:endParaRPr lang="en-US"/>
        </a:p>
      </dgm:t>
    </dgm:pt>
    <dgm:pt modelId="{688B982F-7018-43BD-B23C-18602AE63B2E}" type="parTrans" cxnId="{EB939652-70D0-4B11-A3A5-C813A8CE12E0}">
      <dgm:prSet/>
      <dgm:spPr/>
      <dgm:t>
        <a:bodyPr/>
        <a:lstStyle/>
        <a:p>
          <a:endParaRPr lang="en-US"/>
        </a:p>
      </dgm:t>
    </dgm:pt>
    <dgm:pt modelId="{2EC777C7-15A3-4E30-BA08-CE0EDFD48C8E}" type="sibTrans" cxnId="{EB939652-70D0-4B11-A3A5-C813A8CE12E0}">
      <dgm:prSet/>
      <dgm:spPr/>
      <dgm:t>
        <a:bodyPr/>
        <a:lstStyle/>
        <a:p>
          <a:endParaRPr lang="en-US"/>
        </a:p>
      </dgm:t>
    </dgm:pt>
    <dgm:pt modelId="{88F49EBE-032D-44A6-AC38-411C53431817}">
      <dgm:prSet/>
      <dgm:spPr/>
      <dgm:t>
        <a:bodyPr/>
        <a:lstStyle/>
        <a:p>
          <a:r>
            <a:rPr lang="en-US" b="1" baseline="0"/>
            <a:t>Nitrogen content in foods may vary from 15% (whole milk) to approximately 19% (nuts and seeds). </a:t>
          </a:r>
          <a:endParaRPr lang="en-US"/>
        </a:p>
      </dgm:t>
    </dgm:pt>
    <dgm:pt modelId="{2346DCFB-263B-49E7-BA53-32470FE0BB54}" type="parTrans" cxnId="{A78A417A-FC82-4252-8D43-900FA9EE68D1}">
      <dgm:prSet/>
      <dgm:spPr/>
      <dgm:t>
        <a:bodyPr/>
        <a:lstStyle/>
        <a:p>
          <a:endParaRPr lang="en-US"/>
        </a:p>
      </dgm:t>
    </dgm:pt>
    <dgm:pt modelId="{AD6B6C83-058B-4D36-B42F-13C2CBF1587F}" type="sibTrans" cxnId="{A78A417A-FC82-4252-8D43-900FA9EE68D1}">
      <dgm:prSet/>
      <dgm:spPr/>
      <dgm:t>
        <a:bodyPr/>
        <a:lstStyle/>
        <a:p>
          <a:endParaRPr lang="en-US"/>
        </a:p>
      </dgm:t>
    </dgm:pt>
    <dgm:pt modelId="{953E7D2E-CA97-4A17-9B32-85FD428E396A}">
      <dgm:prSet/>
      <dgm:spPr/>
      <dgm:t>
        <a:bodyPr/>
        <a:lstStyle/>
        <a:p>
          <a:r>
            <a:rPr lang="en-US" b="1" baseline="0"/>
            <a:t>The energy content of protein in the average diet is 23.7 kJ/g (5.65 kcal/g), but ~20% of the potential energy will be lost, and in the body, only 19.3 kJ/g (4.6 kcal/g) is available.</a:t>
          </a:r>
          <a:endParaRPr lang="en-US"/>
        </a:p>
      </dgm:t>
    </dgm:pt>
    <dgm:pt modelId="{05E15A3C-4A8D-4532-AFDA-EA9E58A46542}" type="parTrans" cxnId="{4256AF4E-7A2B-4D53-A2AE-C8B670795CF6}">
      <dgm:prSet/>
      <dgm:spPr/>
      <dgm:t>
        <a:bodyPr/>
        <a:lstStyle/>
        <a:p>
          <a:endParaRPr lang="en-US"/>
        </a:p>
      </dgm:t>
    </dgm:pt>
    <dgm:pt modelId="{063DD33A-2EA3-4505-95B6-98F3A9B3C923}" type="sibTrans" cxnId="{4256AF4E-7A2B-4D53-A2AE-C8B670795CF6}">
      <dgm:prSet/>
      <dgm:spPr/>
      <dgm:t>
        <a:bodyPr/>
        <a:lstStyle/>
        <a:p>
          <a:endParaRPr lang="en-US"/>
        </a:p>
      </dgm:t>
    </dgm:pt>
    <dgm:pt modelId="{EF295CA1-A66C-064F-B321-27BF94D14C94}" type="pres">
      <dgm:prSet presAssocID="{FDD9B74C-9AC6-419A-97D2-754B6E02D827}" presName="hierChild1" presStyleCnt="0">
        <dgm:presLayoutVars>
          <dgm:chPref val="1"/>
          <dgm:dir/>
          <dgm:animOne val="branch"/>
          <dgm:animLvl val="lvl"/>
          <dgm:resizeHandles/>
        </dgm:presLayoutVars>
      </dgm:prSet>
      <dgm:spPr/>
    </dgm:pt>
    <dgm:pt modelId="{5B3B54C3-AE62-A645-ACA3-24A039DDA801}" type="pres">
      <dgm:prSet presAssocID="{6A6B0DA2-F55A-4443-9401-45EE42F96B55}" presName="hierRoot1" presStyleCnt="0"/>
      <dgm:spPr/>
    </dgm:pt>
    <dgm:pt modelId="{B90D4330-F7DB-9343-9AAA-FD9D11BB24EC}" type="pres">
      <dgm:prSet presAssocID="{6A6B0DA2-F55A-4443-9401-45EE42F96B55}" presName="composite" presStyleCnt="0"/>
      <dgm:spPr/>
    </dgm:pt>
    <dgm:pt modelId="{2EA95279-3E73-7B41-8A5C-CA42372D76E0}" type="pres">
      <dgm:prSet presAssocID="{6A6B0DA2-F55A-4443-9401-45EE42F96B55}" presName="background" presStyleLbl="node0" presStyleIdx="0" presStyleCnt="3"/>
      <dgm:spPr/>
    </dgm:pt>
    <dgm:pt modelId="{1AD6619B-557B-6847-862C-7F9AD129A954}" type="pres">
      <dgm:prSet presAssocID="{6A6B0DA2-F55A-4443-9401-45EE42F96B55}" presName="text" presStyleLbl="fgAcc0" presStyleIdx="0" presStyleCnt="3">
        <dgm:presLayoutVars>
          <dgm:chPref val="3"/>
        </dgm:presLayoutVars>
      </dgm:prSet>
      <dgm:spPr/>
    </dgm:pt>
    <dgm:pt modelId="{33DD096F-0ED1-9041-969A-4375FB9D0FEC}" type="pres">
      <dgm:prSet presAssocID="{6A6B0DA2-F55A-4443-9401-45EE42F96B55}" presName="hierChild2" presStyleCnt="0"/>
      <dgm:spPr/>
    </dgm:pt>
    <dgm:pt modelId="{372F3C33-6DB9-BB43-A8D6-D7FC0A0C8BE6}" type="pres">
      <dgm:prSet presAssocID="{88F49EBE-032D-44A6-AC38-411C53431817}" presName="hierRoot1" presStyleCnt="0"/>
      <dgm:spPr/>
    </dgm:pt>
    <dgm:pt modelId="{65FE03B9-C4F6-E54C-9C8F-D4E4EDD15287}" type="pres">
      <dgm:prSet presAssocID="{88F49EBE-032D-44A6-AC38-411C53431817}" presName="composite" presStyleCnt="0"/>
      <dgm:spPr/>
    </dgm:pt>
    <dgm:pt modelId="{BAC09F2F-4118-EE4B-9FB9-1AAB79B57E25}" type="pres">
      <dgm:prSet presAssocID="{88F49EBE-032D-44A6-AC38-411C53431817}" presName="background" presStyleLbl="node0" presStyleIdx="1" presStyleCnt="3"/>
      <dgm:spPr/>
    </dgm:pt>
    <dgm:pt modelId="{4A353852-B12D-644C-8023-102D0782F8CF}" type="pres">
      <dgm:prSet presAssocID="{88F49EBE-032D-44A6-AC38-411C53431817}" presName="text" presStyleLbl="fgAcc0" presStyleIdx="1" presStyleCnt="3">
        <dgm:presLayoutVars>
          <dgm:chPref val="3"/>
        </dgm:presLayoutVars>
      </dgm:prSet>
      <dgm:spPr/>
    </dgm:pt>
    <dgm:pt modelId="{785CEA7F-C892-F948-A421-FCD7F7FBAEB0}" type="pres">
      <dgm:prSet presAssocID="{88F49EBE-032D-44A6-AC38-411C53431817}" presName="hierChild2" presStyleCnt="0"/>
      <dgm:spPr/>
    </dgm:pt>
    <dgm:pt modelId="{4AFF50F4-F8AB-964B-B27C-9F6526942FDB}" type="pres">
      <dgm:prSet presAssocID="{953E7D2E-CA97-4A17-9B32-85FD428E396A}" presName="hierRoot1" presStyleCnt="0"/>
      <dgm:spPr/>
    </dgm:pt>
    <dgm:pt modelId="{535E9939-28CE-6249-91BA-8EF44FFF78D8}" type="pres">
      <dgm:prSet presAssocID="{953E7D2E-CA97-4A17-9B32-85FD428E396A}" presName="composite" presStyleCnt="0"/>
      <dgm:spPr/>
    </dgm:pt>
    <dgm:pt modelId="{33C3F6F3-C8EC-294C-BF6C-2A3D841DC646}" type="pres">
      <dgm:prSet presAssocID="{953E7D2E-CA97-4A17-9B32-85FD428E396A}" presName="background" presStyleLbl="node0" presStyleIdx="2" presStyleCnt="3"/>
      <dgm:spPr/>
    </dgm:pt>
    <dgm:pt modelId="{1C0CB3C4-D3D2-B64E-859B-DF416F4AD8E8}" type="pres">
      <dgm:prSet presAssocID="{953E7D2E-CA97-4A17-9B32-85FD428E396A}" presName="text" presStyleLbl="fgAcc0" presStyleIdx="2" presStyleCnt="3">
        <dgm:presLayoutVars>
          <dgm:chPref val="3"/>
        </dgm:presLayoutVars>
      </dgm:prSet>
      <dgm:spPr/>
    </dgm:pt>
    <dgm:pt modelId="{47F34EC0-A9A3-9A4D-8651-767C1D891C4C}" type="pres">
      <dgm:prSet presAssocID="{953E7D2E-CA97-4A17-9B32-85FD428E396A}" presName="hierChild2" presStyleCnt="0"/>
      <dgm:spPr/>
    </dgm:pt>
  </dgm:ptLst>
  <dgm:cxnLst>
    <dgm:cxn modelId="{899BC637-2275-5B42-903D-C26C439E99AB}" type="presOf" srcId="{6A6B0DA2-F55A-4443-9401-45EE42F96B55}" destId="{1AD6619B-557B-6847-862C-7F9AD129A954}" srcOrd="0" destOrd="0" presId="urn:microsoft.com/office/officeart/2005/8/layout/hierarchy1"/>
    <dgm:cxn modelId="{4256AF4E-7A2B-4D53-A2AE-C8B670795CF6}" srcId="{FDD9B74C-9AC6-419A-97D2-754B6E02D827}" destId="{953E7D2E-CA97-4A17-9B32-85FD428E396A}" srcOrd="2" destOrd="0" parTransId="{05E15A3C-4A8D-4532-AFDA-EA9E58A46542}" sibTransId="{063DD33A-2EA3-4505-95B6-98F3A9B3C923}"/>
    <dgm:cxn modelId="{EB939652-70D0-4B11-A3A5-C813A8CE12E0}" srcId="{FDD9B74C-9AC6-419A-97D2-754B6E02D827}" destId="{6A6B0DA2-F55A-4443-9401-45EE42F96B55}" srcOrd="0" destOrd="0" parTransId="{688B982F-7018-43BD-B23C-18602AE63B2E}" sibTransId="{2EC777C7-15A3-4E30-BA08-CE0EDFD48C8E}"/>
    <dgm:cxn modelId="{C1DAFE52-D2AE-C344-9EC7-9BF804AE3519}" type="presOf" srcId="{953E7D2E-CA97-4A17-9B32-85FD428E396A}" destId="{1C0CB3C4-D3D2-B64E-859B-DF416F4AD8E8}" srcOrd="0" destOrd="0" presId="urn:microsoft.com/office/officeart/2005/8/layout/hierarchy1"/>
    <dgm:cxn modelId="{81F84D62-EA48-6240-98FE-6995493A6890}" type="presOf" srcId="{88F49EBE-032D-44A6-AC38-411C53431817}" destId="{4A353852-B12D-644C-8023-102D0782F8CF}" srcOrd="0" destOrd="0" presId="urn:microsoft.com/office/officeart/2005/8/layout/hierarchy1"/>
    <dgm:cxn modelId="{345B646E-B327-3C4D-A26F-93FAB87E1B32}" type="presOf" srcId="{FDD9B74C-9AC6-419A-97D2-754B6E02D827}" destId="{EF295CA1-A66C-064F-B321-27BF94D14C94}" srcOrd="0" destOrd="0" presId="urn:microsoft.com/office/officeart/2005/8/layout/hierarchy1"/>
    <dgm:cxn modelId="{A78A417A-FC82-4252-8D43-900FA9EE68D1}" srcId="{FDD9B74C-9AC6-419A-97D2-754B6E02D827}" destId="{88F49EBE-032D-44A6-AC38-411C53431817}" srcOrd="1" destOrd="0" parTransId="{2346DCFB-263B-49E7-BA53-32470FE0BB54}" sibTransId="{AD6B6C83-058B-4D36-B42F-13C2CBF1587F}"/>
    <dgm:cxn modelId="{A782FD9F-A881-0B41-8496-1E48BCC6AA06}" type="presParOf" srcId="{EF295CA1-A66C-064F-B321-27BF94D14C94}" destId="{5B3B54C3-AE62-A645-ACA3-24A039DDA801}" srcOrd="0" destOrd="0" presId="urn:microsoft.com/office/officeart/2005/8/layout/hierarchy1"/>
    <dgm:cxn modelId="{735F34C3-87CB-A442-B86B-107DAC953A6C}" type="presParOf" srcId="{5B3B54C3-AE62-A645-ACA3-24A039DDA801}" destId="{B90D4330-F7DB-9343-9AAA-FD9D11BB24EC}" srcOrd="0" destOrd="0" presId="urn:microsoft.com/office/officeart/2005/8/layout/hierarchy1"/>
    <dgm:cxn modelId="{C6B0F25D-BFC1-7C4B-B551-C69C339229C2}" type="presParOf" srcId="{B90D4330-F7DB-9343-9AAA-FD9D11BB24EC}" destId="{2EA95279-3E73-7B41-8A5C-CA42372D76E0}" srcOrd="0" destOrd="0" presId="urn:microsoft.com/office/officeart/2005/8/layout/hierarchy1"/>
    <dgm:cxn modelId="{73CE0714-C5FB-1F48-A24A-3CE5CC5D07C0}" type="presParOf" srcId="{B90D4330-F7DB-9343-9AAA-FD9D11BB24EC}" destId="{1AD6619B-557B-6847-862C-7F9AD129A954}" srcOrd="1" destOrd="0" presId="urn:microsoft.com/office/officeart/2005/8/layout/hierarchy1"/>
    <dgm:cxn modelId="{68E4A4BD-495C-EE49-94BB-3E988AD95D07}" type="presParOf" srcId="{5B3B54C3-AE62-A645-ACA3-24A039DDA801}" destId="{33DD096F-0ED1-9041-969A-4375FB9D0FEC}" srcOrd="1" destOrd="0" presId="urn:microsoft.com/office/officeart/2005/8/layout/hierarchy1"/>
    <dgm:cxn modelId="{CFE0A321-D1BD-C940-9FAA-59EC53F88926}" type="presParOf" srcId="{EF295CA1-A66C-064F-B321-27BF94D14C94}" destId="{372F3C33-6DB9-BB43-A8D6-D7FC0A0C8BE6}" srcOrd="1" destOrd="0" presId="urn:microsoft.com/office/officeart/2005/8/layout/hierarchy1"/>
    <dgm:cxn modelId="{AC5597C4-2EF0-404A-AD45-07A0A22045AA}" type="presParOf" srcId="{372F3C33-6DB9-BB43-A8D6-D7FC0A0C8BE6}" destId="{65FE03B9-C4F6-E54C-9C8F-D4E4EDD15287}" srcOrd="0" destOrd="0" presId="urn:microsoft.com/office/officeart/2005/8/layout/hierarchy1"/>
    <dgm:cxn modelId="{9211345D-0A88-424A-B436-C54228E29F29}" type="presParOf" srcId="{65FE03B9-C4F6-E54C-9C8F-D4E4EDD15287}" destId="{BAC09F2F-4118-EE4B-9FB9-1AAB79B57E25}" srcOrd="0" destOrd="0" presId="urn:microsoft.com/office/officeart/2005/8/layout/hierarchy1"/>
    <dgm:cxn modelId="{64CAD593-CD31-5940-AA16-30BB2F95D504}" type="presParOf" srcId="{65FE03B9-C4F6-E54C-9C8F-D4E4EDD15287}" destId="{4A353852-B12D-644C-8023-102D0782F8CF}" srcOrd="1" destOrd="0" presId="urn:microsoft.com/office/officeart/2005/8/layout/hierarchy1"/>
    <dgm:cxn modelId="{4269DF64-148C-8D4E-BD7B-C4EA3DBB0C5A}" type="presParOf" srcId="{372F3C33-6DB9-BB43-A8D6-D7FC0A0C8BE6}" destId="{785CEA7F-C892-F948-A421-FCD7F7FBAEB0}" srcOrd="1" destOrd="0" presId="urn:microsoft.com/office/officeart/2005/8/layout/hierarchy1"/>
    <dgm:cxn modelId="{AE430BBB-F85D-6D46-95C2-62C05B3C19C7}" type="presParOf" srcId="{EF295CA1-A66C-064F-B321-27BF94D14C94}" destId="{4AFF50F4-F8AB-964B-B27C-9F6526942FDB}" srcOrd="2" destOrd="0" presId="urn:microsoft.com/office/officeart/2005/8/layout/hierarchy1"/>
    <dgm:cxn modelId="{C66AC412-1B7C-CF40-9A76-425CF047DBED}" type="presParOf" srcId="{4AFF50F4-F8AB-964B-B27C-9F6526942FDB}" destId="{535E9939-28CE-6249-91BA-8EF44FFF78D8}" srcOrd="0" destOrd="0" presId="urn:microsoft.com/office/officeart/2005/8/layout/hierarchy1"/>
    <dgm:cxn modelId="{4EB84001-319E-CE4F-A942-6E19B72FD42E}" type="presParOf" srcId="{535E9939-28CE-6249-91BA-8EF44FFF78D8}" destId="{33C3F6F3-C8EC-294C-BF6C-2A3D841DC646}" srcOrd="0" destOrd="0" presId="urn:microsoft.com/office/officeart/2005/8/layout/hierarchy1"/>
    <dgm:cxn modelId="{08600412-0180-1E47-B7C7-FBB76428E688}" type="presParOf" srcId="{535E9939-28CE-6249-91BA-8EF44FFF78D8}" destId="{1C0CB3C4-D3D2-B64E-859B-DF416F4AD8E8}" srcOrd="1" destOrd="0" presId="urn:microsoft.com/office/officeart/2005/8/layout/hierarchy1"/>
    <dgm:cxn modelId="{7CA92926-4CFC-4248-BF7A-4E253D11B8E8}" type="presParOf" srcId="{4AFF50F4-F8AB-964B-B27C-9F6526942FDB}" destId="{47F34EC0-A9A3-9A4D-8651-767C1D891C4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70A6BE3-A182-4080-872F-442D218B85A0}"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14AF81DF-264F-44DA-B342-A612977B810A}">
      <dgm:prSet/>
      <dgm:spPr/>
      <dgm:t>
        <a:bodyPr/>
        <a:lstStyle/>
        <a:p>
          <a:r>
            <a:rPr lang="en-US"/>
            <a:t>In physiology, energy represents the capacity to do work, which is often referred to as mechanical energy. Work (energy) is the product of force times the vertical distance covered:</a:t>
          </a:r>
        </a:p>
      </dgm:t>
    </dgm:pt>
    <dgm:pt modelId="{99F71E76-41B5-4247-AC76-3B26F3C38388}" type="parTrans" cxnId="{4A41B099-D2C3-4702-9C09-DAAB46B2C3F1}">
      <dgm:prSet/>
      <dgm:spPr/>
      <dgm:t>
        <a:bodyPr/>
        <a:lstStyle/>
        <a:p>
          <a:endParaRPr lang="en-US"/>
        </a:p>
      </dgm:t>
    </dgm:pt>
    <dgm:pt modelId="{418C74E3-3FE5-4F18-A784-754B9E432020}" type="sibTrans" cxnId="{4A41B099-D2C3-4702-9C09-DAAB46B2C3F1}">
      <dgm:prSet/>
      <dgm:spPr/>
      <dgm:t>
        <a:bodyPr/>
        <a:lstStyle/>
        <a:p>
          <a:endParaRPr lang="en-US"/>
        </a:p>
      </dgm:t>
    </dgm:pt>
    <dgm:pt modelId="{DF56D91B-2DA8-4A4B-AE3A-91E34676B39D}">
      <dgm:prSet/>
      <dgm:spPr/>
      <dgm:t>
        <a:bodyPr/>
        <a:lstStyle/>
        <a:p>
          <a:r>
            <a:rPr lang="en-US"/>
            <a:t>work = force × distance, or W = F × d (units are joules or calories)</a:t>
          </a:r>
        </a:p>
      </dgm:t>
    </dgm:pt>
    <dgm:pt modelId="{77B7DA14-658E-4A7C-9D92-EE02024C338E}" type="parTrans" cxnId="{D0690A74-31E7-429E-A287-EE9654E9AAAF}">
      <dgm:prSet/>
      <dgm:spPr/>
      <dgm:t>
        <a:bodyPr/>
        <a:lstStyle/>
        <a:p>
          <a:endParaRPr lang="en-US"/>
        </a:p>
      </dgm:t>
    </dgm:pt>
    <dgm:pt modelId="{B00239BA-11C6-4839-B859-BD64EB8BC0EE}" type="sibTrans" cxnId="{D0690A74-31E7-429E-A287-EE9654E9AAAF}">
      <dgm:prSet/>
      <dgm:spPr/>
      <dgm:t>
        <a:bodyPr/>
        <a:lstStyle/>
        <a:p>
          <a:endParaRPr lang="en-US"/>
        </a:p>
      </dgm:t>
    </dgm:pt>
    <dgm:pt modelId="{8E9E9C7B-762F-4E2A-B1CC-1FB767716C8A}">
      <dgm:prSet/>
      <dgm:spPr/>
      <dgm:t>
        <a:bodyPr/>
        <a:lstStyle/>
        <a:p>
          <a:r>
            <a:rPr lang="en-US"/>
            <a:t>If work is expressed per unit of time, the term </a:t>
          </a:r>
          <a:r>
            <a:rPr lang="en-US" i="1"/>
            <a:t>power</a:t>
          </a:r>
          <a:r>
            <a:rPr lang="en-US"/>
            <a:t> (P) is used:</a:t>
          </a:r>
        </a:p>
      </dgm:t>
    </dgm:pt>
    <dgm:pt modelId="{405EFF4B-0F63-45DD-B24C-0E407CEC6A8C}" type="parTrans" cxnId="{EC19E57B-7D98-4641-94FE-97EE8BA507DF}">
      <dgm:prSet/>
      <dgm:spPr/>
      <dgm:t>
        <a:bodyPr/>
        <a:lstStyle/>
        <a:p>
          <a:endParaRPr lang="en-US"/>
        </a:p>
      </dgm:t>
    </dgm:pt>
    <dgm:pt modelId="{BDFDB453-E4D1-40CD-815B-775B315AF308}" type="sibTrans" cxnId="{EC19E57B-7D98-4641-94FE-97EE8BA507DF}">
      <dgm:prSet/>
      <dgm:spPr/>
      <dgm:t>
        <a:bodyPr/>
        <a:lstStyle/>
        <a:p>
          <a:endParaRPr lang="en-US"/>
        </a:p>
      </dgm:t>
    </dgm:pt>
    <dgm:pt modelId="{CC954582-E060-4365-BF10-B069CC58C55A}">
      <dgm:prSet/>
      <dgm:spPr/>
      <dgm:t>
        <a:bodyPr/>
        <a:lstStyle/>
        <a:p>
          <a:r>
            <a:rPr lang="en-US"/>
            <a:t>power = work/time, or P = W/t (units are joules per second or watt)</a:t>
          </a:r>
        </a:p>
      </dgm:t>
    </dgm:pt>
    <dgm:pt modelId="{0C321CAA-FA34-4D6F-9C3A-8A4C7C8F20F7}" type="parTrans" cxnId="{E99C329F-E8DE-4700-947B-47BF4270561D}">
      <dgm:prSet/>
      <dgm:spPr/>
      <dgm:t>
        <a:bodyPr/>
        <a:lstStyle/>
        <a:p>
          <a:endParaRPr lang="en-US"/>
        </a:p>
      </dgm:t>
    </dgm:pt>
    <dgm:pt modelId="{2422970E-6C16-47F1-99CD-15A3ABC62424}" type="sibTrans" cxnId="{E99C329F-E8DE-4700-947B-47BF4270561D}">
      <dgm:prSet/>
      <dgm:spPr/>
      <dgm:t>
        <a:bodyPr/>
        <a:lstStyle/>
        <a:p>
          <a:endParaRPr lang="en-US"/>
        </a:p>
      </dgm:t>
    </dgm:pt>
    <dgm:pt modelId="{F0BAE2F8-9E4C-5D4B-B8DD-F56E0DF2D0D8}" type="pres">
      <dgm:prSet presAssocID="{170A6BE3-A182-4080-872F-442D218B85A0}" presName="Name0" presStyleCnt="0">
        <dgm:presLayoutVars>
          <dgm:dir/>
          <dgm:animLvl val="lvl"/>
          <dgm:resizeHandles val="exact"/>
        </dgm:presLayoutVars>
      </dgm:prSet>
      <dgm:spPr/>
    </dgm:pt>
    <dgm:pt modelId="{4F921EFF-ED4E-5C4F-B92C-A6475822E181}" type="pres">
      <dgm:prSet presAssocID="{14AF81DF-264F-44DA-B342-A612977B810A}" presName="linNode" presStyleCnt="0"/>
      <dgm:spPr/>
    </dgm:pt>
    <dgm:pt modelId="{490108B0-C4E9-7145-B8EF-62BD44FA1365}" type="pres">
      <dgm:prSet presAssocID="{14AF81DF-264F-44DA-B342-A612977B810A}" presName="parentText" presStyleLbl="node1" presStyleIdx="0" presStyleCnt="2">
        <dgm:presLayoutVars>
          <dgm:chMax val="1"/>
          <dgm:bulletEnabled val="1"/>
        </dgm:presLayoutVars>
      </dgm:prSet>
      <dgm:spPr/>
    </dgm:pt>
    <dgm:pt modelId="{0285CC3D-292D-9B44-9AB6-66347BFF4AD6}" type="pres">
      <dgm:prSet presAssocID="{14AF81DF-264F-44DA-B342-A612977B810A}" presName="descendantText" presStyleLbl="alignAccFollowNode1" presStyleIdx="0" presStyleCnt="2">
        <dgm:presLayoutVars>
          <dgm:bulletEnabled val="1"/>
        </dgm:presLayoutVars>
      </dgm:prSet>
      <dgm:spPr/>
    </dgm:pt>
    <dgm:pt modelId="{9035A57B-60E5-5144-92D8-64BFA02B7C2C}" type="pres">
      <dgm:prSet presAssocID="{418C74E3-3FE5-4F18-A784-754B9E432020}" presName="sp" presStyleCnt="0"/>
      <dgm:spPr/>
    </dgm:pt>
    <dgm:pt modelId="{AE881C2A-C168-894E-8019-873DEF8A3FFC}" type="pres">
      <dgm:prSet presAssocID="{8E9E9C7B-762F-4E2A-B1CC-1FB767716C8A}" presName="linNode" presStyleCnt="0"/>
      <dgm:spPr/>
    </dgm:pt>
    <dgm:pt modelId="{C6DC85E1-894A-3549-AEA9-FFD54BBAE65F}" type="pres">
      <dgm:prSet presAssocID="{8E9E9C7B-762F-4E2A-B1CC-1FB767716C8A}" presName="parentText" presStyleLbl="node1" presStyleIdx="1" presStyleCnt="2">
        <dgm:presLayoutVars>
          <dgm:chMax val="1"/>
          <dgm:bulletEnabled val="1"/>
        </dgm:presLayoutVars>
      </dgm:prSet>
      <dgm:spPr/>
    </dgm:pt>
    <dgm:pt modelId="{35D886FD-89C8-EB42-8142-31651FEF148D}" type="pres">
      <dgm:prSet presAssocID="{8E9E9C7B-762F-4E2A-B1CC-1FB767716C8A}" presName="descendantText" presStyleLbl="alignAccFollowNode1" presStyleIdx="1" presStyleCnt="2">
        <dgm:presLayoutVars>
          <dgm:bulletEnabled val="1"/>
        </dgm:presLayoutVars>
      </dgm:prSet>
      <dgm:spPr/>
    </dgm:pt>
  </dgm:ptLst>
  <dgm:cxnLst>
    <dgm:cxn modelId="{AABCE411-5C23-C347-9DBD-DB2BA9A39B6C}" type="presOf" srcId="{8E9E9C7B-762F-4E2A-B1CC-1FB767716C8A}" destId="{C6DC85E1-894A-3549-AEA9-FFD54BBAE65F}" srcOrd="0" destOrd="0" presId="urn:microsoft.com/office/officeart/2005/8/layout/vList5"/>
    <dgm:cxn modelId="{16A98826-64E0-0E4D-9ED4-AAD0E6CA476A}" type="presOf" srcId="{14AF81DF-264F-44DA-B342-A612977B810A}" destId="{490108B0-C4E9-7145-B8EF-62BD44FA1365}" srcOrd="0" destOrd="0" presId="urn:microsoft.com/office/officeart/2005/8/layout/vList5"/>
    <dgm:cxn modelId="{B79A4631-7914-8C41-B3BF-0C5647AB7493}" type="presOf" srcId="{170A6BE3-A182-4080-872F-442D218B85A0}" destId="{F0BAE2F8-9E4C-5D4B-B8DD-F56E0DF2D0D8}" srcOrd="0" destOrd="0" presId="urn:microsoft.com/office/officeart/2005/8/layout/vList5"/>
    <dgm:cxn modelId="{D0690A74-31E7-429E-A287-EE9654E9AAAF}" srcId="{14AF81DF-264F-44DA-B342-A612977B810A}" destId="{DF56D91B-2DA8-4A4B-AE3A-91E34676B39D}" srcOrd="0" destOrd="0" parTransId="{77B7DA14-658E-4A7C-9D92-EE02024C338E}" sibTransId="{B00239BA-11C6-4839-B859-BD64EB8BC0EE}"/>
    <dgm:cxn modelId="{EC19E57B-7D98-4641-94FE-97EE8BA507DF}" srcId="{170A6BE3-A182-4080-872F-442D218B85A0}" destId="{8E9E9C7B-762F-4E2A-B1CC-1FB767716C8A}" srcOrd="1" destOrd="0" parTransId="{405EFF4B-0F63-45DD-B24C-0E407CEC6A8C}" sibTransId="{BDFDB453-E4D1-40CD-815B-775B315AF308}"/>
    <dgm:cxn modelId="{4A41B099-D2C3-4702-9C09-DAAB46B2C3F1}" srcId="{170A6BE3-A182-4080-872F-442D218B85A0}" destId="{14AF81DF-264F-44DA-B342-A612977B810A}" srcOrd="0" destOrd="0" parTransId="{99F71E76-41B5-4247-AC76-3B26F3C38388}" sibTransId="{418C74E3-3FE5-4F18-A784-754B9E432020}"/>
    <dgm:cxn modelId="{E99C329F-E8DE-4700-947B-47BF4270561D}" srcId="{8E9E9C7B-762F-4E2A-B1CC-1FB767716C8A}" destId="{CC954582-E060-4365-BF10-B069CC58C55A}" srcOrd="0" destOrd="0" parTransId="{0C321CAA-FA34-4D6F-9C3A-8A4C7C8F20F7}" sibTransId="{2422970E-6C16-47F1-99CD-15A3ABC62424}"/>
    <dgm:cxn modelId="{31438ACB-46B9-1648-B923-35705BC4BBAB}" type="presOf" srcId="{CC954582-E060-4365-BF10-B069CC58C55A}" destId="{35D886FD-89C8-EB42-8142-31651FEF148D}" srcOrd="0" destOrd="0" presId="urn:microsoft.com/office/officeart/2005/8/layout/vList5"/>
    <dgm:cxn modelId="{25482FE2-2961-5B41-8D00-D8E48D253779}" type="presOf" srcId="{DF56D91B-2DA8-4A4B-AE3A-91E34676B39D}" destId="{0285CC3D-292D-9B44-9AB6-66347BFF4AD6}" srcOrd="0" destOrd="0" presId="urn:microsoft.com/office/officeart/2005/8/layout/vList5"/>
    <dgm:cxn modelId="{48B92975-947D-F346-930D-F9ECE3DC20B3}" type="presParOf" srcId="{F0BAE2F8-9E4C-5D4B-B8DD-F56E0DF2D0D8}" destId="{4F921EFF-ED4E-5C4F-B92C-A6475822E181}" srcOrd="0" destOrd="0" presId="urn:microsoft.com/office/officeart/2005/8/layout/vList5"/>
    <dgm:cxn modelId="{09CAD03D-C4FA-4D43-9A79-DCB184431FB0}" type="presParOf" srcId="{4F921EFF-ED4E-5C4F-B92C-A6475822E181}" destId="{490108B0-C4E9-7145-B8EF-62BD44FA1365}" srcOrd="0" destOrd="0" presId="urn:microsoft.com/office/officeart/2005/8/layout/vList5"/>
    <dgm:cxn modelId="{289E7281-F402-BE44-869C-31DDEAFCB1DC}" type="presParOf" srcId="{4F921EFF-ED4E-5C4F-B92C-A6475822E181}" destId="{0285CC3D-292D-9B44-9AB6-66347BFF4AD6}" srcOrd="1" destOrd="0" presId="urn:microsoft.com/office/officeart/2005/8/layout/vList5"/>
    <dgm:cxn modelId="{DFBE253D-BD7F-7649-83A1-FE6208E6C594}" type="presParOf" srcId="{F0BAE2F8-9E4C-5D4B-B8DD-F56E0DF2D0D8}" destId="{9035A57B-60E5-5144-92D8-64BFA02B7C2C}" srcOrd="1" destOrd="0" presId="urn:microsoft.com/office/officeart/2005/8/layout/vList5"/>
    <dgm:cxn modelId="{5DB88934-D233-C047-8AAC-AB592ACA639A}" type="presParOf" srcId="{F0BAE2F8-9E4C-5D4B-B8DD-F56E0DF2D0D8}" destId="{AE881C2A-C168-894E-8019-873DEF8A3FFC}" srcOrd="2" destOrd="0" presId="urn:microsoft.com/office/officeart/2005/8/layout/vList5"/>
    <dgm:cxn modelId="{8C24F836-0987-2F4C-BD88-92BEE792F512}" type="presParOf" srcId="{AE881C2A-C168-894E-8019-873DEF8A3FFC}" destId="{C6DC85E1-894A-3549-AEA9-FFD54BBAE65F}" srcOrd="0" destOrd="0" presId="urn:microsoft.com/office/officeart/2005/8/layout/vList5"/>
    <dgm:cxn modelId="{4EF1AE0B-E326-1243-BF73-88B88EEF8C18}" type="presParOf" srcId="{AE881C2A-C168-894E-8019-873DEF8A3FFC}" destId="{35D886FD-89C8-EB42-8142-31651FEF148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C4028E-4F53-400E-BCBE-C884E3BE92B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5C2E301-7239-41EA-8E48-4E241A7970C5}">
      <dgm:prSet/>
      <dgm:spPr/>
      <dgm:t>
        <a:bodyPr/>
        <a:lstStyle/>
        <a:p>
          <a:r>
            <a:rPr lang="en-US"/>
            <a:t>The human body is not efficient in its use of energy from the breakdown of carbohydrate and fat. Only 20% of that energy is converted to power. The remainder of the energy becomes heat. </a:t>
          </a:r>
        </a:p>
      </dgm:t>
    </dgm:pt>
    <dgm:pt modelId="{DC51C728-30EE-4121-A054-CDA2E994737C}" type="parTrans" cxnId="{87A97B0E-4408-4654-9DBB-6F77E424D470}">
      <dgm:prSet/>
      <dgm:spPr/>
      <dgm:t>
        <a:bodyPr/>
        <a:lstStyle/>
        <a:p>
          <a:endParaRPr lang="en-US"/>
        </a:p>
      </dgm:t>
    </dgm:pt>
    <dgm:pt modelId="{AEA3E78F-93B3-4437-A829-1DE0969BF54A}" type="sibTrans" cxnId="{87A97B0E-4408-4654-9DBB-6F77E424D470}">
      <dgm:prSet/>
      <dgm:spPr/>
      <dgm:t>
        <a:bodyPr/>
        <a:lstStyle/>
        <a:p>
          <a:endParaRPr lang="en-US"/>
        </a:p>
      </dgm:t>
    </dgm:pt>
    <dgm:pt modelId="{A9D9F0B6-003C-489E-A7B5-DBC765F11FE4}">
      <dgm:prSet/>
      <dgm:spPr/>
      <dgm:t>
        <a:bodyPr/>
        <a:lstStyle/>
        <a:p>
          <a:r>
            <a:rPr lang="en-US"/>
            <a:t>But during exercise, heat production may be excessive. To prevent body temperature from rising too high, various heat-dissipating mechanisms must be activated.</a:t>
          </a:r>
        </a:p>
      </dgm:t>
    </dgm:pt>
    <dgm:pt modelId="{520F2E60-7F50-49BC-9E85-8F78FE595EC4}" type="parTrans" cxnId="{80B22EAA-23C5-49B8-BB7C-65F6481C6654}">
      <dgm:prSet/>
      <dgm:spPr/>
      <dgm:t>
        <a:bodyPr/>
        <a:lstStyle/>
        <a:p>
          <a:endParaRPr lang="en-US"/>
        </a:p>
      </dgm:t>
    </dgm:pt>
    <dgm:pt modelId="{84CEDF26-7548-4D75-A617-D2D8E65C28D8}" type="sibTrans" cxnId="{80B22EAA-23C5-49B8-BB7C-65F6481C6654}">
      <dgm:prSet/>
      <dgm:spPr/>
      <dgm:t>
        <a:bodyPr/>
        <a:lstStyle/>
        <a:p>
          <a:endParaRPr lang="en-US"/>
        </a:p>
      </dgm:t>
    </dgm:pt>
    <dgm:pt modelId="{5B002F2A-464E-3749-A43F-0AB873B4C8AC}" type="pres">
      <dgm:prSet presAssocID="{9CC4028E-4F53-400E-BCBE-C884E3BE92BC}" presName="hierChild1" presStyleCnt="0">
        <dgm:presLayoutVars>
          <dgm:chPref val="1"/>
          <dgm:dir/>
          <dgm:animOne val="branch"/>
          <dgm:animLvl val="lvl"/>
          <dgm:resizeHandles/>
        </dgm:presLayoutVars>
      </dgm:prSet>
      <dgm:spPr/>
    </dgm:pt>
    <dgm:pt modelId="{8C938707-C207-DE4A-A1B6-8C818DF18402}" type="pres">
      <dgm:prSet presAssocID="{75C2E301-7239-41EA-8E48-4E241A7970C5}" presName="hierRoot1" presStyleCnt="0"/>
      <dgm:spPr/>
    </dgm:pt>
    <dgm:pt modelId="{B6D04C93-B417-904C-8987-32DDC77F4FED}" type="pres">
      <dgm:prSet presAssocID="{75C2E301-7239-41EA-8E48-4E241A7970C5}" presName="composite" presStyleCnt="0"/>
      <dgm:spPr/>
    </dgm:pt>
    <dgm:pt modelId="{421219EB-8793-D04E-93C5-74AAAA040BD6}" type="pres">
      <dgm:prSet presAssocID="{75C2E301-7239-41EA-8E48-4E241A7970C5}" presName="background" presStyleLbl="node0" presStyleIdx="0" presStyleCnt="2"/>
      <dgm:spPr/>
    </dgm:pt>
    <dgm:pt modelId="{E431C748-F82B-4747-98F4-BB3F1837CF08}" type="pres">
      <dgm:prSet presAssocID="{75C2E301-7239-41EA-8E48-4E241A7970C5}" presName="text" presStyleLbl="fgAcc0" presStyleIdx="0" presStyleCnt="2">
        <dgm:presLayoutVars>
          <dgm:chPref val="3"/>
        </dgm:presLayoutVars>
      </dgm:prSet>
      <dgm:spPr/>
    </dgm:pt>
    <dgm:pt modelId="{922EA14C-C556-6F4F-BC2D-CBD185136645}" type="pres">
      <dgm:prSet presAssocID="{75C2E301-7239-41EA-8E48-4E241A7970C5}" presName="hierChild2" presStyleCnt="0"/>
      <dgm:spPr/>
    </dgm:pt>
    <dgm:pt modelId="{8486DBBE-4217-CF43-8395-4E349D7BCBE0}" type="pres">
      <dgm:prSet presAssocID="{A9D9F0B6-003C-489E-A7B5-DBC765F11FE4}" presName="hierRoot1" presStyleCnt="0"/>
      <dgm:spPr/>
    </dgm:pt>
    <dgm:pt modelId="{48B10986-1D6B-4041-BF7F-C63F278F2D53}" type="pres">
      <dgm:prSet presAssocID="{A9D9F0B6-003C-489E-A7B5-DBC765F11FE4}" presName="composite" presStyleCnt="0"/>
      <dgm:spPr/>
    </dgm:pt>
    <dgm:pt modelId="{0EDBC24E-7D6F-FC48-BE05-7FB5480EF60E}" type="pres">
      <dgm:prSet presAssocID="{A9D9F0B6-003C-489E-A7B5-DBC765F11FE4}" presName="background" presStyleLbl="node0" presStyleIdx="1" presStyleCnt="2"/>
      <dgm:spPr/>
    </dgm:pt>
    <dgm:pt modelId="{5A044D86-DCE6-CA4C-B60C-D51557C657C7}" type="pres">
      <dgm:prSet presAssocID="{A9D9F0B6-003C-489E-A7B5-DBC765F11FE4}" presName="text" presStyleLbl="fgAcc0" presStyleIdx="1" presStyleCnt="2">
        <dgm:presLayoutVars>
          <dgm:chPref val="3"/>
        </dgm:presLayoutVars>
      </dgm:prSet>
      <dgm:spPr/>
    </dgm:pt>
    <dgm:pt modelId="{560B77B1-1220-064D-8105-342CADB558A8}" type="pres">
      <dgm:prSet presAssocID="{A9D9F0B6-003C-489E-A7B5-DBC765F11FE4}" presName="hierChild2" presStyleCnt="0"/>
      <dgm:spPr/>
    </dgm:pt>
  </dgm:ptLst>
  <dgm:cxnLst>
    <dgm:cxn modelId="{87A97B0E-4408-4654-9DBB-6F77E424D470}" srcId="{9CC4028E-4F53-400E-BCBE-C884E3BE92BC}" destId="{75C2E301-7239-41EA-8E48-4E241A7970C5}" srcOrd="0" destOrd="0" parTransId="{DC51C728-30EE-4121-A054-CDA2E994737C}" sibTransId="{AEA3E78F-93B3-4437-A829-1DE0969BF54A}"/>
    <dgm:cxn modelId="{1AFC4D20-9B3F-7940-B793-7BF180398BC3}" type="presOf" srcId="{75C2E301-7239-41EA-8E48-4E241A7970C5}" destId="{E431C748-F82B-4747-98F4-BB3F1837CF08}" srcOrd="0" destOrd="0" presId="urn:microsoft.com/office/officeart/2005/8/layout/hierarchy1"/>
    <dgm:cxn modelId="{DB9CC342-EF71-9447-9159-955CC774E5B9}" type="presOf" srcId="{9CC4028E-4F53-400E-BCBE-C884E3BE92BC}" destId="{5B002F2A-464E-3749-A43F-0AB873B4C8AC}" srcOrd="0" destOrd="0" presId="urn:microsoft.com/office/officeart/2005/8/layout/hierarchy1"/>
    <dgm:cxn modelId="{179D8057-85FA-7942-BE41-EA0F53A6F7A1}" type="presOf" srcId="{A9D9F0B6-003C-489E-A7B5-DBC765F11FE4}" destId="{5A044D86-DCE6-CA4C-B60C-D51557C657C7}" srcOrd="0" destOrd="0" presId="urn:microsoft.com/office/officeart/2005/8/layout/hierarchy1"/>
    <dgm:cxn modelId="{80B22EAA-23C5-49B8-BB7C-65F6481C6654}" srcId="{9CC4028E-4F53-400E-BCBE-C884E3BE92BC}" destId="{A9D9F0B6-003C-489E-A7B5-DBC765F11FE4}" srcOrd="1" destOrd="0" parTransId="{520F2E60-7F50-49BC-9E85-8F78FE595EC4}" sibTransId="{84CEDF26-7548-4D75-A617-D2D8E65C28D8}"/>
    <dgm:cxn modelId="{0FB874A9-A3F3-5244-9AD1-06D208D58800}" type="presParOf" srcId="{5B002F2A-464E-3749-A43F-0AB873B4C8AC}" destId="{8C938707-C207-DE4A-A1B6-8C818DF18402}" srcOrd="0" destOrd="0" presId="urn:microsoft.com/office/officeart/2005/8/layout/hierarchy1"/>
    <dgm:cxn modelId="{3B1CCD73-EEE3-1341-A93B-9C5698F9FDE4}" type="presParOf" srcId="{8C938707-C207-DE4A-A1B6-8C818DF18402}" destId="{B6D04C93-B417-904C-8987-32DDC77F4FED}" srcOrd="0" destOrd="0" presId="urn:microsoft.com/office/officeart/2005/8/layout/hierarchy1"/>
    <dgm:cxn modelId="{7CDEA71E-D4B8-C346-84B3-4FF52D7B3ED3}" type="presParOf" srcId="{B6D04C93-B417-904C-8987-32DDC77F4FED}" destId="{421219EB-8793-D04E-93C5-74AAAA040BD6}" srcOrd="0" destOrd="0" presId="urn:microsoft.com/office/officeart/2005/8/layout/hierarchy1"/>
    <dgm:cxn modelId="{15484465-4E6E-174E-8408-6BA294979499}" type="presParOf" srcId="{B6D04C93-B417-904C-8987-32DDC77F4FED}" destId="{E431C748-F82B-4747-98F4-BB3F1837CF08}" srcOrd="1" destOrd="0" presId="urn:microsoft.com/office/officeart/2005/8/layout/hierarchy1"/>
    <dgm:cxn modelId="{9BE076FD-729E-9D46-88F7-6AF905F1418C}" type="presParOf" srcId="{8C938707-C207-DE4A-A1B6-8C818DF18402}" destId="{922EA14C-C556-6F4F-BC2D-CBD185136645}" srcOrd="1" destOrd="0" presId="urn:microsoft.com/office/officeart/2005/8/layout/hierarchy1"/>
    <dgm:cxn modelId="{4994912B-8F7E-1744-91B6-5FA97ECB32D0}" type="presParOf" srcId="{5B002F2A-464E-3749-A43F-0AB873B4C8AC}" destId="{8486DBBE-4217-CF43-8395-4E349D7BCBE0}" srcOrd="1" destOrd="0" presId="urn:microsoft.com/office/officeart/2005/8/layout/hierarchy1"/>
    <dgm:cxn modelId="{A89E50DD-3E7D-2748-BFC1-A9D9766B89B4}" type="presParOf" srcId="{8486DBBE-4217-CF43-8395-4E349D7BCBE0}" destId="{48B10986-1D6B-4041-BF7F-C63F278F2D53}" srcOrd="0" destOrd="0" presId="urn:microsoft.com/office/officeart/2005/8/layout/hierarchy1"/>
    <dgm:cxn modelId="{FB2648A1-2CE6-9F45-9516-ACF4DC750369}" type="presParOf" srcId="{48B10986-1D6B-4041-BF7F-C63F278F2D53}" destId="{0EDBC24E-7D6F-FC48-BE05-7FB5480EF60E}" srcOrd="0" destOrd="0" presId="urn:microsoft.com/office/officeart/2005/8/layout/hierarchy1"/>
    <dgm:cxn modelId="{825C11B3-6032-D045-A5BE-61DFCBCE0BB6}" type="presParOf" srcId="{48B10986-1D6B-4041-BF7F-C63F278F2D53}" destId="{5A044D86-DCE6-CA4C-B60C-D51557C657C7}" srcOrd="1" destOrd="0" presId="urn:microsoft.com/office/officeart/2005/8/layout/hierarchy1"/>
    <dgm:cxn modelId="{320C3D3B-2D08-D545-99FE-629A2E065291}" type="presParOf" srcId="{8486DBBE-4217-CF43-8395-4E349D7BCBE0}" destId="{560B77B1-1220-064D-8105-342CADB558A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1E640-4521-49F7-9341-71A743D6975C}">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4BA67B-3B23-4A9F-B982-019584F25F1B}">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BD84A2-D543-43BC-AC01-2950FB763735}">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0" kern="1200"/>
            <a:t>The time that a fixed exercise intensity can be sustained is related to the size of the preexercise muscle glycogen store.</a:t>
          </a:r>
          <a:endParaRPr lang="en-US" sz="2000" kern="1200"/>
        </a:p>
      </dsp:txBody>
      <dsp:txXfrm>
        <a:off x="1948202" y="368029"/>
        <a:ext cx="3233964" cy="1371985"/>
      </dsp:txXfrm>
    </dsp:sp>
    <dsp:sp modelId="{F12717A0-D33F-4036-8815-5CBCEF329584}">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D61EFF-0248-4BBD-B5F7-5179DA6CF724}">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E38D2D-E842-42E8-9F13-1C08FB40F6AB}">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0" kern="1200"/>
            <a:t>The size of the store depends on the pattern of exercise and diet in the previous hours and days.</a:t>
          </a:r>
          <a:endParaRPr lang="en-US" sz="2000" kern="1200"/>
        </a:p>
      </dsp:txBody>
      <dsp:txXfrm>
        <a:off x="7411643" y="368029"/>
        <a:ext cx="3233964" cy="1371985"/>
      </dsp:txXfrm>
    </dsp:sp>
    <dsp:sp modelId="{B9E5245D-1B30-4C51-94BA-5D6BC130FAD9}">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43F961-ABAD-42CC-9409-57B27370FB9F}">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E2AE56-014B-4BCB-B9EE-6F6BDECA59BC}">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0" kern="1200"/>
            <a:t>High carbohydrate intakes are needed to restore depleted glycogen stores during periods of heavy training or following endurance events.</a:t>
          </a:r>
          <a:endParaRPr lang="en-US" sz="2000" kern="1200"/>
        </a:p>
      </dsp:txBody>
      <dsp:txXfrm>
        <a:off x="1948202" y="2452790"/>
        <a:ext cx="3233964" cy="1371985"/>
      </dsp:txXfrm>
    </dsp:sp>
    <dsp:sp modelId="{AFF009FD-6925-41D3-B72A-545105A19CA2}">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88170A-15E9-4211-9636-A2A8A3D61875}">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54B516-7DF2-4FAD-91BC-F1D11BE41174}">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0" kern="1200"/>
            <a:t>With high intakes, the stores can be restored within 24 to 48 hours.</a:t>
          </a:r>
          <a:endParaRPr lang="en-US" sz="2000" kern="1200"/>
        </a:p>
      </dsp:txBody>
      <dsp:txXfrm>
        <a:off x="7411643" y="2452790"/>
        <a:ext cx="3233964" cy="1371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38860-2176-AB40-8F88-8740573FA2BA}">
      <dsp:nvSpPr>
        <dsp:cNvPr id="0" name=""/>
        <dsp:cNvSpPr/>
      </dsp:nvSpPr>
      <dsp:spPr>
        <a:xfrm>
          <a:off x="0" y="2530579"/>
          <a:ext cx="10927829" cy="16603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US" sz="3100" b="0" kern="1200"/>
            <a:t>During exercise, this relative contribution likely decreases to less than 5% because of an increasing importance of carbohydrate and fat as fuels.</a:t>
          </a:r>
          <a:endParaRPr lang="en-US" sz="3100" kern="1200"/>
        </a:p>
      </dsp:txBody>
      <dsp:txXfrm>
        <a:off x="0" y="2530579"/>
        <a:ext cx="10927829" cy="1660334"/>
      </dsp:txXfrm>
    </dsp:sp>
    <dsp:sp modelId="{09E181C1-E319-B34D-BCDF-A388B605A1EF}">
      <dsp:nvSpPr>
        <dsp:cNvPr id="0" name=""/>
        <dsp:cNvSpPr/>
      </dsp:nvSpPr>
      <dsp:spPr>
        <a:xfrm rot="10800000">
          <a:off x="0" y="1890"/>
          <a:ext cx="10927829" cy="2553594"/>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US" sz="3100" b="0" kern="1200"/>
            <a:t>AA oxidation has been estimated to contribute up to only about 15% of energy expenditure in resting conditions.</a:t>
          </a:r>
          <a:endParaRPr lang="en-US" sz="3100" kern="1200"/>
        </a:p>
      </dsp:txBody>
      <dsp:txXfrm rot="10800000">
        <a:off x="0" y="1890"/>
        <a:ext cx="10927829" cy="165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A37E2-03B0-EF43-A00E-CFE9A812EC35}">
      <dsp:nvSpPr>
        <dsp:cNvPr id="0" name=""/>
        <dsp:cNvSpPr/>
      </dsp:nvSpPr>
      <dsp:spPr>
        <a:xfrm>
          <a:off x="0" y="9583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550E2-3E4E-9947-8F3D-CF314AA0B562}">
      <dsp:nvSpPr>
        <dsp:cNvPr id="0" name=""/>
        <dsp:cNvSpPr/>
      </dsp:nvSpPr>
      <dsp:spPr>
        <a:xfrm>
          <a:off x="341494" y="12827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Carbohydrates have varying energy content, depending on the type of carbohydrate and the arrangements of atoms within the carbohydrate.</a:t>
          </a:r>
          <a:endParaRPr lang="en-US" sz="1800" kern="1200"/>
        </a:p>
      </dsp:txBody>
      <dsp:txXfrm>
        <a:off x="398656" y="1339953"/>
        <a:ext cx="2959127" cy="1837317"/>
      </dsp:txXfrm>
    </dsp:sp>
    <dsp:sp modelId="{3AF6DE5C-9C51-E94F-90B6-3B2FC47E5B36}">
      <dsp:nvSpPr>
        <dsp:cNvPr id="0" name=""/>
        <dsp:cNvSpPr/>
      </dsp:nvSpPr>
      <dsp:spPr>
        <a:xfrm>
          <a:off x="3756441" y="9583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4C6017-E32E-5F4B-869F-E6C7AECEFA0B}">
      <dsp:nvSpPr>
        <dsp:cNvPr id="0" name=""/>
        <dsp:cNvSpPr/>
      </dsp:nvSpPr>
      <dsp:spPr>
        <a:xfrm>
          <a:off x="4097935" y="12827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The combustion of glucose, for instance, gives 15.7 kJ/g (3.7 kcal/g), whereas the combustion of glycogen and starch is about 17.6 kJ/g (4.2 kcal/g).</a:t>
          </a:r>
          <a:endParaRPr lang="en-US" sz="1800" kern="1200"/>
        </a:p>
      </dsp:txBody>
      <dsp:txXfrm>
        <a:off x="4155097" y="1339953"/>
        <a:ext cx="2959127" cy="1837317"/>
      </dsp:txXfrm>
    </dsp:sp>
    <dsp:sp modelId="{71B64192-20A1-9046-ACB4-4FA99780A157}">
      <dsp:nvSpPr>
        <dsp:cNvPr id="0" name=""/>
        <dsp:cNvSpPr/>
      </dsp:nvSpPr>
      <dsp:spPr>
        <a:xfrm>
          <a:off x="7512882" y="9583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EDB165-A168-DB4E-BD86-C36FEFB9AF67}">
      <dsp:nvSpPr>
        <dsp:cNvPr id="0" name=""/>
        <dsp:cNvSpPr/>
      </dsp:nvSpPr>
      <dsp:spPr>
        <a:xfrm>
          <a:off x="7854377" y="12827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The latter figure is normally used as the energy value of carbohydrate (1 g of carbohydrate = 17.6 kJ = 4.2 kcal).</a:t>
          </a:r>
          <a:endParaRPr lang="en-US" sz="1800" kern="1200"/>
        </a:p>
      </dsp:txBody>
      <dsp:txXfrm>
        <a:off x="7911539" y="1339953"/>
        <a:ext cx="2959127" cy="18373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81722C-6DC1-D64B-AF1F-B82B1E08FD49}">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560B9-F4BF-F046-8E9F-4E1B1128082C}">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energy content of fat depends on the structure of the triacylglycerol or fatty acid (FA). </a:t>
          </a:r>
        </a:p>
      </dsp:txBody>
      <dsp:txXfrm>
        <a:off x="398656" y="1088253"/>
        <a:ext cx="2959127" cy="1837317"/>
      </dsp:txXfrm>
    </dsp:sp>
    <dsp:sp modelId="{FC31939C-7426-EF4E-B525-0C9A51CF829C}">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27D9BB-DAEE-8341-8921-953390B7A63F}">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 medium-chain FA, such as octanoate (eight-carbon FA) may contain 36.0 kJ/g (8.6 kcal/g), whereas a long-chain FA may contain up to 40.2 kJ/g (9.6 kcal/g). </a:t>
          </a:r>
        </a:p>
      </dsp:txBody>
      <dsp:txXfrm>
        <a:off x="4155097" y="1088253"/>
        <a:ext cx="2959127" cy="1837317"/>
      </dsp:txXfrm>
    </dsp:sp>
    <dsp:sp modelId="{7538B76F-8250-664B-AE6E-CCB7195CE07E}">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9145E2-2427-7C4F-87DE-652D2EE5E482}">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energy content of fat in the average diet is 39.3 kJ/g (9.4 kcal/g).</a:t>
          </a:r>
        </a:p>
      </dsp:txBody>
      <dsp:txXfrm>
        <a:off x="7911539" y="1088253"/>
        <a:ext cx="2959127" cy="18373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95279-3E73-7B41-8A5C-CA42372D76E0}">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6619B-557B-6847-862C-7F9AD129A954}">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The energy content of protein depends on the type of protein and the nitrogen content (as N does not provide energy)</a:t>
          </a:r>
          <a:endParaRPr lang="en-US" sz="1800" kern="1200"/>
        </a:p>
      </dsp:txBody>
      <dsp:txXfrm>
        <a:off x="398656" y="1088253"/>
        <a:ext cx="2959127" cy="1837317"/>
      </dsp:txXfrm>
    </dsp:sp>
    <dsp:sp modelId="{BAC09F2F-4118-EE4B-9FB9-1AAB79B57E25}">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53852-B12D-644C-8023-102D0782F8CF}">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Nitrogen content in foods may vary from 15% (whole milk) to approximately 19% (nuts and seeds). </a:t>
          </a:r>
          <a:endParaRPr lang="en-US" sz="1800" kern="1200"/>
        </a:p>
      </dsp:txBody>
      <dsp:txXfrm>
        <a:off x="4155097" y="1088253"/>
        <a:ext cx="2959127" cy="1837317"/>
      </dsp:txXfrm>
    </dsp:sp>
    <dsp:sp modelId="{33C3F6F3-C8EC-294C-BF6C-2A3D841DC646}">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0CB3C4-D3D2-B64E-859B-DF416F4AD8E8}">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baseline="0"/>
            <a:t>The energy content of protein in the average diet is 23.7 kJ/g (5.65 kcal/g), but ~20% of the potential energy will be lost, and in the body, only 19.3 kJ/g (4.6 kcal/g) is available.</a:t>
          </a:r>
          <a:endParaRPr lang="en-US" sz="1800" kern="1200"/>
        </a:p>
      </dsp:txBody>
      <dsp:txXfrm>
        <a:off x="7911539" y="1088253"/>
        <a:ext cx="2959127" cy="18373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5CC3D-292D-9B44-9AB6-66347BFF4AD6}">
      <dsp:nvSpPr>
        <dsp:cNvPr id="0" name=""/>
        <dsp:cNvSpPr/>
      </dsp:nvSpPr>
      <dsp:spPr>
        <a:xfrm rot="5400000">
          <a:off x="6612835" y="-2474243"/>
          <a:ext cx="1636176" cy="699381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work = force × distance, or W = F × d (units are joules or calories)</a:t>
          </a:r>
        </a:p>
      </dsp:txBody>
      <dsp:txXfrm rot="-5400000">
        <a:off x="3934018" y="284446"/>
        <a:ext cx="6913938" cy="1476432"/>
      </dsp:txXfrm>
    </dsp:sp>
    <dsp:sp modelId="{490108B0-C4E9-7145-B8EF-62BD44FA1365}">
      <dsp:nvSpPr>
        <dsp:cNvPr id="0" name=""/>
        <dsp:cNvSpPr/>
      </dsp:nvSpPr>
      <dsp:spPr>
        <a:xfrm>
          <a:off x="0" y="51"/>
          <a:ext cx="3934018" cy="20452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In physiology, energy represents the capacity to do work, which is often referred to as mechanical energy. Work (energy) is the product of force times the vertical distance covered:</a:t>
          </a:r>
        </a:p>
      </dsp:txBody>
      <dsp:txXfrm>
        <a:off x="99839" y="99890"/>
        <a:ext cx="3734340" cy="1845542"/>
      </dsp:txXfrm>
    </dsp:sp>
    <dsp:sp modelId="{35D886FD-89C8-EB42-8142-31651FEF148D}">
      <dsp:nvSpPr>
        <dsp:cNvPr id="0" name=""/>
        <dsp:cNvSpPr/>
      </dsp:nvSpPr>
      <dsp:spPr>
        <a:xfrm rot="5400000">
          <a:off x="6612835" y="-326761"/>
          <a:ext cx="1636176" cy="699381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power = work/time, or P = W/t (units are joules per second or watt)</a:t>
          </a:r>
        </a:p>
      </dsp:txBody>
      <dsp:txXfrm rot="-5400000">
        <a:off x="3934018" y="2431928"/>
        <a:ext cx="6913938" cy="1476432"/>
      </dsp:txXfrm>
    </dsp:sp>
    <dsp:sp modelId="{C6DC85E1-894A-3549-AEA9-FFD54BBAE65F}">
      <dsp:nvSpPr>
        <dsp:cNvPr id="0" name=""/>
        <dsp:cNvSpPr/>
      </dsp:nvSpPr>
      <dsp:spPr>
        <a:xfrm>
          <a:off x="0" y="2147533"/>
          <a:ext cx="3934018" cy="20452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If work is expressed per unit of time, the term </a:t>
          </a:r>
          <a:r>
            <a:rPr lang="en-US" sz="2000" i="1" kern="1200"/>
            <a:t>power</a:t>
          </a:r>
          <a:r>
            <a:rPr lang="en-US" sz="2000" kern="1200"/>
            <a:t> (P) is used:</a:t>
          </a:r>
        </a:p>
      </dsp:txBody>
      <dsp:txXfrm>
        <a:off x="99839" y="2247372"/>
        <a:ext cx="3734340" cy="18455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219EB-8793-D04E-93C5-74AAAA040BD6}">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31C748-F82B-4747-98F4-BB3F1837CF08}">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The human body is not efficient in its use of energy from the breakdown of carbohydrate and fat. Only 20% of that energy is converted to power. The remainder of the energy becomes heat. </a:t>
          </a:r>
        </a:p>
      </dsp:txBody>
      <dsp:txXfrm>
        <a:off x="608661" y="692298"/>
        <a:ext cx="4508047" cy="2799040"/>
      </dsp:txXfrm>
    </dsp:sp>
    <dsp:sp modelId="{0EDBC24E-7D6F-FC48-BE05-7FB5480EF60E}">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044D86-DCE6-CA4C-B60C-D51557C657C7}">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But during exercise, heat production may be excessive. To prevent body temperature from rising too high, various heat-dissipating mechanisms must be activated.</a:t>
          </a: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10/10/25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10/10/25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Infographic 3.1 The three main pathways of ATP resynthesis in muscle</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a:t>
            </a:fld>
            <a:endParaRPr lang="en-US" altLang="en-US" dirty="0"/>
          </a:p>
        </p:txBody>
      </p:sp>
    </p:spTree>
    <p:extLst>
      <p:ext uri="{BB962C8B-B14F-4D97-AF65-F5344CB8AC3E}">
        <p14:creationId xmlns:p14="http://schemas.microsoft.com/office/powerpoint/2010/main" val="3466598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3.2 The main pathways of energy metabolism using carbohydrates, lipids, and proteins as energy sources.</a:t>
            </a:r>
          </a:p>
          <a:p>
            <a:r>
              <a:rPr lang="en-US" sz="1800" dirty="0">
                <a:effectLst/>
                <a:latin typeface="Times New Roman" panose="02020603050405020304" pitchFamily="18" charset="0"/>
                <a:ea typeface="Times New Roman" panose="02020603050405020304" pitchFamily="18" charset="0"/>
              </a:rPr>
              <a:t>Reprinted by permission from M. Gleeson, "Biochemistry of Exercise," in </a:t>
            </a:r>
            <a:r>
              <a:rPr lang="en-US" sz="1800" i="1" dirty="0">
                <a:effectLst/>
                <a:latin typeface="Times New Roman" panose="02020603050405020304" pitchFamily="18" charset="0"/>
                <a:ea typeface="Times New Roman" panose="02020603050405020304" pitchFamily="18" charset="0"/>
              </a:rPr>
              <a:t>Nutrition in Sport,</a:t>
            </a:r>
            <a:r>
              <a:rPr lang="en-US" sz="1800" dirty="0">
                <a:effectLst/>
                <a:latin typeface="Times New Roman" panose="02020603050405020304" pitchFamily="18" charset="0"/>
                <a:ea typeface="Times New Roman" panose="02020603050405020304" pitchFamily="18" charset="0"/>
              </a:rPr>
              <a:t> edited by R.J. Maughan (Blackwell Science Ltd., 2000), 17-38.</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a:t>
            </a:fld>
            <a:endParaRPr lang="en-US" altLang="en-US" dirty="0"/>
          </a:p>
        </p:txBody>
      </p:sp>
    </p:spTree>
    <p:extLst>
      <p:ext uri="{BB962C8B-B14F-4D97-AF65-F5344CB8AC3E}">
        <p14:creationId xmlns:p14="http://schemas.microsoft.com/office/powerpoint/2010/main" val="1053285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*Approximate delay time before maximal rates are attained after onset of exercise.</a:t>
            </a:r>
          </a:p>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Reprinted by permission from M. Gleeson, "Biochemistry of Exercise," in </a:t>
            </a:r>
            <a:r>
              <a:rPr lang="en-US" sz="1800" i="1" dirty="0">
                <a:solidFill>
                  <a:srgbClr val="000000"/>
                </a:solidFill>
                <a:effectLst/>
                <a:latin typeface="Times New Roman" panose="02020603050405020304" pitchFamily="18" charset="0"/>
                <a:ea typeface="Times New Roman" panose="02020603050405020304" pitchFamily="18" charset="0"/>
              </a:rPr>
              <a:t>Nutrition in Sport,</a:t>
            </a:r>
            <a:r>
              <a:rPr lang="en-US" sz="1800" dirty="0">
                <a:solidFill>
                  <a:srgbClr val="000000"/>
                </a:solidFill>
                <a:effectLst/>
                <a:latin typeface="Times New Roman" panose="02020603050405020304" pitchFamily="18" charset="0"/>
                <a:ea typeface="Times New Roman" panose="02020603050405020304" pitchFamily="18" charset="0"/>
              </a:rPr>
              <a:t> edited by R.J. Maughan (Blackwell Science Ltd., 2000), 17-38; permission conveyed through Copyright Clearance Center, Inc.</a:t>
            </a:r>
          </a:p>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a:t>
            </a:fld>
            <a:endParaRPr lang="en-US" altLang="en-US" dirty="0"/>
          </a:p>
        </p:txBody>
      </p:sp>
    </p:spTree>
    <p:extLst>
      <p:ext uri="{BB962C8B-B14F-4D97-AF65-F5344CB8AC3E}">
        <p14:creationId xmlns:p14="http://schemas.microsoft.com/office/powerpoint/2010/main" val="3692113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B25B0-6315-19AD-65EF-101838ACA9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0082D3-9B18-A646-E597-EF399D271F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C14976-E6B6-31AE-4B32-890D75E2EC99}"/>
              </a:ext>
            </a:extLst>
          </p:cNvPr>
          <p:cNvSpPr>
            <a:spLocks noGrp="1"/>
          </p:cNvSpPr>
          <p:nvPr>
            <p:ph type="body" idx="1"/>
          </p:nvPr>
        </p:nvSpPr>
        <p:spPr/>
        <p:txBody>
          <a:bodyPr/>
          <a:lstStyle/>
          <a:p>
            <a:r>
              <a:rPr lang="en-US" dirty="0"/>
              <a:t>Infographic 3.1 The three main pathways of ATP resynthesis in muscle</a:t>
            </a:r>
          </a:p>
        </p:txBody>
      </p:sp>
      <p:sp>
        <p:nvSpPr>
          <p:cNvPr id="4" name="Slide Number Placeholder 3">
            <a:extLst>
              <a:ext uri="{FF2B5EF4-FFF2-40B4-BE49-F238E27FC236}">
                <a16:creationId xmlns:a16="http://schemas.microsoft.com/office/drawing/2014/main" id="{F7D338C1-369A-9628-9D5B-19A218126FD3}"/>
              </a:ext>
            </a:extLst>
          </p:cNvPr>
          <p:cNvSpPr>
            <a:spLocks noGrp="1"/>
          </p:cNvSpPr>
          <p:nvPr>
            <p:ph type="sldNum" sz="quarter" idx="5"/>
          </p:nvPr>
        </p:nvSpPr>
        <p:spPr/>
        <p:txBody>
          <a:bodyPr/>
          <a:lstStyle/>
          <a:p>
            <a:fld id="{9D8F4014-75F9-474D-8DFA-11374318636E}" type="slidenum">
              <a:rPr lang="en-US" altLang="en-US" smtClean="0"/>
              <a:pPr/>
              <a:t>7</a:t>
            </a:fld>
            <a:endParaRPr lang="en-US" altLang="en-US" dirty="0"/>
          </a:p>
        </p:txBody>
      </p:sp>
    </p:spTree>
    <p:extLst>
      <p:ext uri="{BB962C8B-B14F-4D97-AF65-F5344CB8AC3E}">
        <p14:creationId xmlns:p14="http://schemas.microsoft.com/office/powerpoint/2010/main" val="598505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8</a:t>
            </a:fld>
            <a:endParaRPr lang="en-US" altLang="en-US" dirty="0"/>
          </a:p>
        </p:txBody>
      </p:sp>
    </p:spTree>
    <p:extLst>
      <p:ext uri="{BB962C8B-B14F-4D97-AF65-F5344CB8AC3E}">
        <p14:creationId xmlns:p14="http://schemas.microsoft.com/office/powerpoint/2010/main" val="637674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Figure 3.6 Formation of acetyl-CoA occurs from the catabolism of carbohydrates, fats, and proteins. Acetyl-CoA is oxidized in the tricarboxylic acid cycle, which generates carbon dioxide, reduced coenzymes, and ATP.</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9</a:t>
            </a:fld>
            <a:endParaRPr lang="en-US" altLang="en-US" dirty="0"/>
          </a:p>
        </p:txBody>
      </p:sp>
    </p:spTree>
    <p:extLst>
      <p:ext uri="{BB962C8B-B14F-4D97-AF65-F5344CB8AC3E}">
        <p14:creationId xmlns:p14="http://schemas.microsoft.com/office/powerpoint/2010/main" val="201581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Figure 3.9 Lipolysis in adipose tissue mobilizes free fatty acids, which enter the circulation and thus become available for muscle to use as a fuel for exercise. There are three different lipases involved in the breakdown of one triacylglycerol molecule. Insulin inhibits lipolysis.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12</a:t>
            </a:fld>
            <a:endParaRPr lang="en-US" altLang="en-US" dirty="0"/>
          </a:p>
        </p:txBody>
      </p:sp>
    </p:spTree>
    <p:extLst>
      <p:ext uri="{BB962C8B-B14F-4D97-AF65-F5344CB8AC3E}">
        <p14:creationId xmlns:p14="http://schemas.microsoft.com/office/powerpoint/2010/main" val="2089430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Figure 3.12 Carnitine aids the transport of long-chain FAs across the mitochondrial membrane. Inside the mitochondrion, carnitine is removed and fatty acyl-CoA is re-formed, which frees carnitine to diffuse back across the mitochondrial membrane into the cytoplasm.</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13</a:t>
            </a:fld>
            <a:endParaRPr lang="en-US" altLang="en-US" dirty="0"/>
          </a:p>
        </p:txBody>
      </p:sp>
    </p:spTree>
    <p:extLst>
      <p:ext uri="{BB962C8B-B14F-4D97-AF65-F5344CB8AC3E}">
        <p14:creationId xmlns:p14="http://schemas.microsoft.com/office/powerpoint/2010/main" val="6883969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i="1" dirty="0">
                <a:solidFill>
                  <a:srgbClr val="000000"/>
                </a:solidFill>
                <a:effectLst/>
                <a:latin typeface="Times New Roman" panose="02020603050405020304" pitchFamily="18" charset="0"/>
                <a:ea typeface="Times New Roman" panose="02020603050405020304" pitchFamily="18" charset="0"/>
              </a:rPr>
              <a:t>Note:</a:t>
            </a:r>
            <a:r>
              <a:rPr lang="en-US" sz="1800" dirty="0">
                <a:solidFill>
                  <a:srgbClr val="000000"/>
                </a:solidFill>
                <a:effectLst/>
                <a:latin typeface="Times New Roman" panose="02020603050405020304" pitchFamily="18" charset="0"/>
                <a:ea typeface="Times New Roman" panose="02020603050405020304" pitchFamily="18" charset="0"/>
              </a:rPr>
              <a:t> Assumes a body mass of 80 kg (176 lb), a fat content of 15% of body mass, and a protein content of about 12% of body mass. The value for blood glucose includes the glucose content of extracellular fluid. The exercise times are the approximate times that these stores would last if they were the only source of energy available during exercise at marathon-running pace (equivalent to an energy expenditure of about 80 kJ [19 kcal]/min).</a:t>
            </a:r>
          </a:p>
          <a:p>
            <a:r>
              <a:rPr lang="en-US" sz="1800" dirty="0">
                <a:effectLst/>
                <a:latin typeface="Times New Roman" panose="02020603050405020304" pitchFamily="18" charset="0"/>
                <a:ea typeface="Times New Roman" panose="02020603050405020304" pitchFamily="18" charset="0"/>
              </a:rPr>
              <a:t>Reprinted by permission from M. Gleeson, "Biochemistry of Exercise," in </a:t>
            </a:r>
            <a:r>
              <a:rPr lang="en-US" sz="1800" i="1" dirty="0">
                <a:effectLst/>
                <a:latin typeface="Times New Roman" panose="02020603050405020304" pitchFamily="18" charset="0"/>
                <a:ea typeface="Times New Roman" panose="02020603050405020304" pitchFamily="18" charset="0"/>
              </a:rPr>
              <a:t>Nutrition in Sport,</a:t>
            </a:r>
            <a:r>
              <a:rPr lang="en-US" sz="1800" dirty="0">
                <a:effectLst/>
                <a:latin typeface="Times New Roman" panose="02020603050405020304" pitchFamily="18" charset="0"/>
                <a:ea typeface="Times New Roman" panose="02020603050405020304" pitchFamily="18" charset="0"/>
              </a:rPr>
              <a:t> edited by R.J. Maughan (Blackwell Science Ltd., 2000), 17-38; permission conveyed through Copyright Clearance Center, Inc.</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16</a:t>
            </a:fld>
            <a:endParaRPr lang="en-US" altLang="en-US" dirty="0"/>
          </a:p>
        </p:txBody>
      </p:sp>
    </p:spTree>
    <p:extLst>
      <p:ext uri="{BB962C8B-B14F-4D97-AF65-F5344CB8AC3E}">
        <p14:creationId xmlns:p14="http://schemas.microsoft.com/office/powerpoint/2010/main" val="41259671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3.27 Changes in the relative contributions of the major fuel sources to ATP resynthesis during prolonged submaximal exercise at an intensity equivalent to about 60% of VO</a:t>
            </a:r>
            <a:r>
              <a:rPr lang="en-US" sz="1800" baseline="-25000" dirty="0">
                <a:solidFill>
                  <a:srgbClr val="000000"/>
                </a:solidFill>
                <a:effectLst/>
                <a:latin typeface="Times New Roman" panose="02020603050405020304" pitchFamily="18" charset="0"/>
                <a:ea typeface="Times New Roman" panose="02020603050405020304" pitchFamily="18" charset="0"/>
              </a:rPr>
              <a:t>2</a:t>
            </a:r>
            <a:r>
              <a:rPr lang="en-US" sz="1800" dirty="0">
                <a:solidFill>
                  <a:srgbClr val="000000"/>
                </a:solidFill>
                <a:effectLst/>
                <a:latin typeface="Times New Roman" panose="02020603050405020304" pitchFamily="18" charset="0"/>
                <a:ea typeface="Times New Roman" panose="02020603050405020304" pitchFamily="18" charset="0"/>
              </a:rPr>
              <a:t>max (approximately 10 times the resting metabolic rate).</a:t>
            </a:r>
          </a:p>
          <a:p>
            <a:r>
              <a:rPr lang="en-US" sz="1800" dirty="0">
                <a:effectLst/>
                <a:latin typeface="Times New Roman" panose="02020603050405020304" pitchFamily="18" charset="0"/>
                <a:ea typeface="Times New Roman" panose="02020603050405020304" pitchFamily="18" charset="0"/>
              </a:rPr>
              <a:t>Reprinted by permission from M. Gleeson, "Biochemistry of Exercise," in </a:t>
            </a:r>
            <a:r>
              <a:rPr lang="en-US" sz="1800" i="1" dirty="0">
                <a:effectLst/>
                <a:latin typeface="Times New Roman" panose="02020603050405020304" pitchFamily="18" charset="0"/>
                <a:ea typeface="Times New Roman" panose="02020603050405020304" pitchFamily="18" charset="0"/>
              </a:rPr>
              <a:t>Nutrition in Sport,</a:t>
            </a:r>
            <a:r>
              <a:rPr lang="en-US" sz="1800" dirty="0">
                <a:effectLst/>
                <a:latin typeface="Times New Roman" panose="02020603050405020304" pitchFamily="18" charset="0"/>
                <a:ea typeface="Times New Roman" panose="02020603050405020304" pitchFamily="18" charset="0"/>
              </a:rPr>
              <a:t> edited by R.J. Maughan (Blackwell Science Ltd., 2000), 17-38; permission conveyed through Copyright Clearance Center, Inc.</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22</a:t>
            </a:fld>
            <a:endParaRPr lang="en-US" altLang="en-US" dirty="0"/>
          </a:p>
        </p:txBody>
      </p:sp>
    </p:spTree>
    <p:extLst>
      <p:ext uri="{BB962C8B-B14F-4D97-AF65-F5344CB8AC3E}">
        <p14:creationId xmlns:p14="http://schemas.microsoft.com/office/powerpoint/2010/main" val="2193649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3.28 The contributions of different fuel sources to energy expenditure at three different exercise intensities.</a:t>
            </a:r>
          </a:p>
          <a:p>
            <a:r>
              <a:rPr lang="fr-FR" sz="1800" dirty="0" err="1">
                <a:effectLst/>
                <a:latin typeface="Times New Roman" panose="02020603050405020304" pitchFamily="18" charset="0"/>
                <a:ea typeface="Times New Roman" panose="02020603050405020304" pitchFamily="18" charset="0"/>
              </a:rPr>
              <a:t>Based</a:t>
            </a:r>
            <a:r>
              <a:rPr lang="fr-FR" sz="1800" dirty="0">
                <a:effectLst/>
                <a:latin typeface="Times New Roman" panose="02020603050405020304" pitchFamily="18" charset="0"/>
                <a:ea typeface="Times New Roman" panose="02020603050405020304" pitchFamily="18" charset="0"/>
              </a:rPr>
              <a:t> on </a:t>
            </a:r>
            <a:r>
              <a:rPr lang="fr-FR" sz="1800" dirty="0" err="1">
                <a:effectLst/>
                <a:latin typeface="Times New Roman" panose="02020603050405020304" pitchFamily="18" charset="0"/>
                <a:ea typeface="Times New Roman" panose="02020603050405020304" pitchFamily="18" charset="0"/>
              </a:rPr>
              <a:t>Romijn</a:t>
            </a:r>
            <a:r>
              <a:rPr lang="fr-FR" sz="1800" dirty="0">
                <a:effectLst/>
                <a:latin typeface="Times New Roman" panose="02020603050405020304" pitchFamily="18" charset="0"/>
                <a:ea typeface="Times New Roman" panose="02020603050405020304" pitchFamily="18" charset="0"/>
              </a:rPr>
              <a:t> et al. (1995).</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23</a:t>
            </a:fld>
            <a:endParaRPr lang="en-US" altLang="en-US" dirty="0"/>
          </a:p>
        </p:txBody>
      </p:sp>
    </p:spTree>
    <p:extLst>
      <p:ext uri="{BB962C8B-B14F-4D97-AF65-F5344CB8AC3E}">
        <p14:creationId xmlns:p14="http://schemas.microsoft.com/office/powerpoint/2010/main" val="737739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26</a:t>
            </a:fld>
            <a:endParaRPr lang="en-US" altLang="en-US" dirty="0"/>
          </a:p>
        </p:txBody>
      </p:sp>
    </p:spTree>
    <p:extLst>
      <p:ext uri="{BB962C8B-B14F-4D97-AF65-F5344CB8AC3E}">
        <p14:creationId xmlns:p14="http://schemas.microsoft.com/office/powerpoint/2010/main" val="1037326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Figure 4.1</a:t>
            </a:r>
            <a:r>
              <a:rPr lang="en-US" sz="1800" i="1"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The energy that humans need is obtained by consuming animal and plant food sources. Plants obtain their energy from sunlight.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33</a:t>
            </a:fld>
            <a:endParaRPr lang="en-US" altLang="en-US" dirty="0"/>
          </a:p>
        </p:txBody>
      </p:sp>
    </p:spTree>
    <p:extLst>
      <p:ext uri="{BB962C8B-B14F-4D97-AF65-F5344CB8AC3E}">
        <p14:creationId xmlns:p14="http://schemas.microsoft.com/office/powerpoint/2010/main" val="495708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4.2 Bomb calorimeter.</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36</a:t>
            </a:fld>
            <a:endParaRPr lang="en-US" altLang="en-US" dirty="0"/>
          </a:p>
        </p:txBody>
      </p:sp>
    </p:spTree>
    <p:extLst>
      <p:ext uri="{BB962C8B-B14F-4D97-AF65-F5344CB8AC3E}">
        <p14:creationId xmlns:p14="http://schemas.microsoft.com/office/powerpoint/2010/main" val="26176583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Figure 4.3 The energy density of different foods. Not surprisingly, those that are high in fat have the highest energy density and those with a high water and fiber content have the lowest energy density.</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37</a:t>
            </a:fld>
            <a:endParaRPr lang="en-US" altLang="en-US" dirty="0"/>
          </a:p>
        </p:txBody>
      </p:sp>
    </p:spTree>
    <p:extLst>
      <p:ext uri="{BB962C8B-B14F-4D97-AF65-F5344CB8AC3E}">
        <p14:creationId xmlns:p14="http://schemas.microsoft.com/office/powerpoint/2010/main" val="426032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41</a:t>
            </a:fld>
            <a:endParaRPr lang="en-US" altLang="en-US" dirty="0">
              <a:latin typeface="Calibri" panose="020F0502020204030204" pitchFamily="34" charset="0"/>
            </a:endParaRPr>
          </a:p>
        </p:txBody>
      </p:sp>
    </p:spTree>
    <p:extLst>
      <p:ext uri="{BB962C8B-B14F-4D97-AF65-F5344CB8AC3E}">
        <p14:creationId xmlns:p14="http://schemas.microsoft.com/office/powerpoint/2010/main" val="19607813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4.4 Direct calorimetry chamber.</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45</a:t>
            </a:fld>
            <a:endParaRPr lang="en-US" altLang="en-US" dirty="0"/>
          </a:p>
        </p:txBody>
      </p:sp>
    </p:spTree>
    <p:extLst>
      <p:ext uri="{BB962C8B-B14F-4D97-AF65-F5344CB8AC3E}">
        <p14:creationId xmlns:p14="http://schemas.microsoft.com/office/powerpoint/2010/main" val="32592121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4.6 A respiration chamber.</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47</a:t>
            </a:fld>
            <a:endParaRPr lang="en-US" altLang="en-US" dirty="0"/>
          </a:p>
        </p:txBody>
      </p:sp>
    </p:spTree>
    <p:extLst>
      <p:ext uri="{BB962C8B-B14F-4D97-AF65-F5344CB8AC3E}">
        <p14:creationId xmlns:p14="http://schemas.microsoft.com/office/powerpoint/2010/main" val="42026006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4.8 Automated breath-by-breath system.</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 Asker Jeukendrup</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48</a:t>
            </a:fld>
            <a:endParaRPr lang="en-US" altLang="en-US" dirty="0"/>
          </a:p>
        </p:txBody>
      </p:sp>
    </p:spTree>
    <p:extLst>
      <p:ext uri="{BB962C8B-B14F-4D97-AF65-F5344CB8AC3E}">
        <p14:creationId xmlns:p14="http://schemas.microsoft.com/office/powerpoint/2010/main" val="24902904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4.11 Energy expenditure and the relative contribution of its various components in a sedentary person (energy expenditure 8 MJ/day[1,912 kcal/day]) and in an athlete involved in heavy training (energy expenditure 20 MJ/day [4,780 kcal/day]).</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Based on Saris et al. (1989).</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54</a:t>
            </a:fld>
            <a:endParaRPr lang="en-US" altLang="en-US" dirty="0"/>
          </a:p>
        </p:txBody>
      </p:sp>
    </p:spTree>
    <p:extLst>
      <p:ext uri="{BB962C8B-B14F-4D97-AF65-F5344CB8AC3E}">
        <p14:creationId xmlns:p14="http://schemas.microsoft.com/office/powerpoint/2010/main" val="2067741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4.1 </a:t>
            </a:r>
            <a:r>
              <a:rPr lang="en-US" sz="1800" dirty="0">
                <a:effectLst/>
                <a:latin typeface="Times New Roman" panose="02020603050405020304" pitchFamily="18" charset="0"/>
                <a:ea typeface="Times New Roman" panose="02020603050405020304" pitchFamily="18" charset="0"/>
              </a:rPr>
              <a:t>The concept of energy balance. </a:t>
            </a:r>
            <a:r>
              <a:rPr lang="en-US" sz="1800">
                <a:effectLst/>
                <a:latin typeface="Times New Roman" panose="02020603050405020304" pitchFamily="18" charset="0"/>
                <a:ea typeface="Times New Roman" panose="02020603050405020304" pitchFamily="18" charset="0"/>
              </a:rPr>
              <a:t>DIT = diet-induced </a:t>
            </a:r>
            <a:r>
              <a:rPr lang="en-US" sz="1800" dirty="0">
                <a:effectLst/>
                <a:latin typeface="Times New Roman" panose="02020603050405020304" pitchFamily="18" charset="0"/>
                <a:ea typeface="Times New Roman" panose="02020603050405020304" pitchFamily="18" charset="0"/>
              </a:rPr>
              <a:t>thermogenesis</a:t>
            </a:r>
            <a:r>
              <a:rPr lang="en-US" sz="1800">
                <a:effectLst/>
                <a:latin typeface="Times New Roman" panose="02020603050405020304" pitchFamily="18" charset="0"/>
                <a:ea typeface="Times New Roman" panose="02020603050405020304" pitchFamily="18" charset="0"/>
              </a:rPr>
              <a:t>; RMR = resting </a:t>
            </a:r>
            <a:r>
              <a:rPr lang="en-US" sz="1800" dirty="0">
                <a:effectLst/>
                <a:latin typeface="Times New Roman" panose="02020603050405020304" pitchFamily="18" charset="0"/>
                <a:ea typeface="Times New Roman" panose="02020603050405020304" pitchFamily="18" charset="0"/>
              </a:rPr>
              <a:t>metabolic rate.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55</a:t>
            </a:fld>
            <a:endParaRPr lang="en-US" altLang="en-US" dirty="0"/>
          </a:p>
        </p:txBody>
      </p:sp>
    </p:spTree>
    <p:extLst>
      <p:ext uri="{BB962C8B-B14F-4D97-AF65-F5344CB8AC3E}">
        <p14:creationId xmlns:p14="http://schemas.microsoft.com/office/powerpoint/2010/main" val="16430857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4.12 Energy intakes for female and male elite Dutch athletes in various sports.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van </a:t>
            </a:r>
            <a:r>
              <a:rPr lang="en-US" sz="1800" dirty="0" err="1">
                <a:solidFill>
                  <a:srgbClr val="000000"/>
                </a:solidFill>
                <a:effectLst/>
                <a:latin typeface="Times New Roman" panose="02020603050405020304" pitchFamily="18" charset="0"/>
                <a:ea typeface="Times New Roman" panose="02020603050405020304" pitchFamily="18" charset="0"/>
              </a:rPr>
              <a:t>Erp-Baart</a:t>
            </a:r>
            <a:r>
              <a:rPr lang="en-US" sz="1800" dirty="0">
                <a:solidFill>
                  <a:srgbClr val="000000"/>
                </a:solidFill>
                <a:effectLst/>
                <a:latin typeface="Times New Roman" panose="02020603050405020304" pitchFamily="18" charset="0"/>
                <a:ea typeface="Times New Roman" panose="02020603050405020304" pitchFamily="18" charset="0"/>
              </a:rPr>
              <a:t> et al. (1989a).</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57</a:t>
            </a:fld>
            <a:endParaRPr lang="en-US" altLang="en-US" dirty="0"/>
          </a:p>
        </p:txBody>
      </p:sp>
    </p:spTree>
    <p:extLst>
      <p:ext uri="{BB962C8B-B14F-4D97-AF65-F5344CB8AC3E}">
        <p14:creationId xmlns:p14="http://schemas.microsoft.com/office/powerpoint/2010/main" val="40878060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58</a:t>
            </a:fld>
            <a:endParaRPr lang="en-US" altLang="en-US"/>
          </a:p>
        </p:txBody>
      </p:sp>
    </p:spTree>
    <p:extLst>
      <p:ext uri="{BB962C8B-B14F-4D97-AF65-F5344CB8AC3E}">
        <p14:creationId xmlns:p14="http://schemas.microsoft.com/office/powerpoint/2010/main" val="41259671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4.13 The three classic symptoms of the female athlete triad.</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59</a:t>
            </a:fld>
            <a:endParaRPr lang="en-US" altLang="en-US" dirty="0"/>
          </a:p>
        </p:txBody>
      </p:sp>
    </p:spTree>
    <p:extLst>
      <p:ext uri="{BB962C8B-B14F-4D97-AF65-F5344CB8AC3E}">
        <p14:creationId xmlns:p14="http://schemas.microsoft.com/office/powerpoint/2010/main" val="23603514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4.2 Relative energy deficiency in sport (REDs).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60</a:t>
            </a:fld>
            <a:endParaRPr lang="en-US" altLang="en-US" dirty="0"/>
          </a:p>
        </p:txBody>
      </p:sp>
    </p:spTree>
    <p:extLst>
      <p:ext uri="{BB962C8B-B14F-4D97-AF65-F5344CB8AC3E}">
        <p14:creationId xmlns:p14="http://schemas.microsoft.com/office/powerpoint/2010/main" val="4477676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4.14 Energy balance during the Tour de France.</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i="0" dirty="0">
                <a:solidFill>
                  <a:srgbClr val="000000"/>
                </a:solidFill>
                <a:effectLst/>
                <a:latin typeface="Times New Roman" panose="02020603050405020304" pitchFamily="18" charset="0"/>
                <a:ea typeface="Times New Roman" panose="02020603050405020304" pitchFamily="18" charset="0"/>
              </a:rPr>
              <a:t>Reprinted by permission from W.H.M. Saris et al., "Study on Food Intake and Energy Expenditure During Extreme Sustained Exercise: The Tour de France," </a:t>
            </a:r>
            <a:r>
              <a:rPr lang="en-US" sz="1800" i="1" dirty="0">
                <a:solidFill>
                  <a:srgbClr val="000000"/>
                </a:solidFill>
                <a:effectLst/>
                <a:latin typeface="Times New Roman" panose="02020603050405020304" pitchFamily="18" charset="0"/>
                <a:ea typeface="Times New Roman" panose="02020603050405020304" pitchFamily="18" charset="0"/>
              </a:rPr>
              <a:t>International Journal Sports Medicine</a:t>
            </a:r>
            <a:r>
              <a:rPr lang="en-US" sz="1800" i="0" dirty="0">
                <a:solidFill>
                  <a:srgbClr val="000000"/>
                </a:solidFill>
                <a:effectLst/>
                <a:latin typeface="Times New Roman" panose="02020603050405020304" pitchFamily="18" charset="0"/>
                <a:ea typeface="Times New Roman" panose="02020603050405020304" pitchFamily="18" charset="0"/>
              </a:rPr>
              <a:t> 10 (1989) (1 suppl): S26-S31.</a:t>
            </a:r>
            <a:endParaRPr lang="en-US" i="0"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62</a:t>
            </a:fld>
            <a:endParaRPr lang="en-US" altLang="en-US" dirty="0"/>
          </a:p>
        </p:txBody>
      </p:sp>
    </p:spTree>
    <p:extLst>
      <p:ext uri="{BB962C8B-B14F-4D97-AF65-F5344CB8AC3E}">
        <p14:creationId xmlns:p14="http://schemas.microsoft.com/office/powerpoint/2010/main" val="23130510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3820231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969560"/>
            <a:ext cx="10515600" cy="409790"/>
          </a:xfrm>
          <a:prstGeom prst="rect">
            <a:avLst/>
          </a:prstGeom>
        </p:spPr>
        <p:txBody>
          <a:bodyPr lIns="0" tIns="0" rIns="0" bIns="0">
            <a:noAutofit/>
          </a:bodyPr>
          <a:lstStyle>
            <a:lvl1pPr algn="ctr">
              <a:defRPr sz="3800" b="1" i="0" cap="none" baseline="0">
                <a:solidFill>
                  <a:srgbClr val="3766BC"/>
                </a:solidFill>
                <a:latin typeface="Helvetica Neue Condensed" charset="0"/>
              </a:defRPr>
            </a:lvl1pPr>
          </a:lstStyle>
          <a:p>
            <a:r>
              <a:rPr lang="en-US"/>
              <a:t>Click to edit Master title style</a:t>
            </a:r>
            <a:endParaRPr lang="en-US" dirty="0"/>
          </a:p>
        </p:txBody>
      </p:sp>
      <p:sp>
        <p:nvSpPr>
          <p:cNvPr id="3" name="Content Placeholder 2"/>
          <p:cNvSpPr>
            <a:spLocks noGrp="1"/>
          </p:cNvSpPr>
          <p:nvPr>
            <p:ph idx="1"/>
          </p:nvPr>
        </p:nvSpPr>
        <p:spPr>
          <a:xfrm>
            <a:off x="838200" y="1807919"/>
            <a:ext cx="10515600" cy="4168338"/>
          </a:xfrm>
        </p:spPr>
        <p:txBody>
          <a:bodyPr>
            <a:noAutofit/>
          </a:bodyPr>
          <a:lstStyle>
            <a:lvl1pPr>
              <a:defRPr b="1" baseline="0">
                <a:latin typeface="Helvetica" pitchFamily="34" charset="0"/>
              </a:defRPr>
            </a:lvl1pPr>
            <a:lvl2pPr>
              <a:defRPr b="1" baseline="0">
                <a:latin typeface="Helvetica" pitchFamily="34" charset="0"/>
              </a:defRPr>
            </a:lvl2pPr>
            <a:lvl3pPr>
              <a:defRPr b="1">
                <a:latin typeface="Helvetica" pitchFamily="34" charset="0"/>
              </a:defRPr>
            </a:lvl3pPr>
            <a:lvl4pPr>
              <a:defRPr b="1" baseline="0">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38977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10/10/25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10/10/25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10/10/25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10/10/25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10/10/25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10/10/25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10/10/25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10/10/25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10/10/25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10/10/25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10/10/25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7" name="Title Placeholder 8"/>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Franklin Gothic Medium" pitchFamily="34" charset="0"/>
        </a:defRPr>
      </a:lvl2pPr>
      <a:lvl3pPr algn="l" rtl="0" eaLnBrk="0" fontAlgn="base" hangingPunct="0">
        <a:lnSpc>
          <a:spcPct val="90000"/>
        </a:lnSpc>
        <a:spcBef>
          <a:spcPct val="0"/>
        </a:spcBef>
        <a:spcAft>
          <a:spcPct val="0"/>
        </a:spcAft>
        <a:defRPr sz="4400">
          <a:solidFill>
            <a:schemeClr val="tx1"/>
          </a:solidFill>
          <a:latin typeface="Franklin Gothic Medium" pitchFamily="34" charset="0"/>
        </a:defRPr>
      </a:lvl3pPr>
      <a:lvl4pPr algn="l" rtl="0" eaLnBrk="0" fontAlgn="base" hangingPunct="0">
        <a:lnSpc>
          <a:spcPct val="90000"/>
        </a:lnSpc>
        <a:spcBef>
          <a:spcPct val="0"/>
        </a:spcBef>
        <a:spcAft>
          <a:spcPct val="0"/>
        </a:spcAft>
        <a:defRPr sz="4400">
          <a:solidFill>
            <a:schemeClr val="tx1"/>
          </a:solidFill>
          <a:latin typeface="Franklin Gothic Medium" pitchFamily="34" charset="0"/>
        </a:defRPr>
      </a:lvl4pPr>
      <a:lvl5pPr algn="l" rtl="0" eaLnBrk="0" fontAlgn="base" hangingPunct="0">
        <a:lnSpc>
          <a:spcPct val="90000"/>
        </a:lnSpc>
        <a:spcBef>
          <a:spcPct val="0"/>
        </a:spcBef>
        <a:spcAft>
          <a:spcPct val="0"/>
        </a:spcAft>
        <a:defRPr sz="4400">
          <a:solidFill>
            <a:schemeClr val="tx1"/>
          </a:solidFill>
          <a:latin typeface="Franklin Gothic Medium" pitchFamily="34" charset="0"/>
        </a:defRPr>
      </a:lvl5pPr>
      <a:lvl6pPr marL="457200" algn="l" rtl="0" fontAlgn="base">
        <a:lnSpc>
          <a:spcPct val="90000"/>
        </a:lnSpc>
        <a:spcBef>
          <a:spcPct val="0"/>
        </a:spcBef>
        <a:spcAft>
          <a:spcPct val="0"/>
        </a:spcAft>
        <a:defRPr sz="4400">
          <a:solidFill>
            <a:schemeClr val="tx1"/>
          </a:solidFill>
          <a:latin typeface="Franklin Gothic Medium" pitchFamily="34" charset="0"/>
        </a:defRPr>
      </a:lvl6pPr>
      <a:lvl7pPr marL="914400" algn="l" rtl="0" fontAlgn="base">
        <a:lnSpc>
          <a:spcPct val="90000"/>
        </a:lnSpc>
        <a:spcBef>
          <a:spcPct val="0"/>
        </a:spcBef>
        <a:spcAft>
          <a:spcPct val="0"/>
        </a:spcAft>
        <a:defRPr sz="4400">
          <a:solidFill>
            <a:schemeClr val="tx1"/>
          </a:solidFill>
          <a:latin typeface="Franklin Gothic Medium" pitchFamily="34" charset="0"/>
        </a:defRPr>
      </a:lvl7pPr>
      <a:lvl8pPr marL="1371600" algn="l" rtl="0" fontAlgn="base">
        <a:lnSpc>
          <a:spcPct val="90000"/>
        </a:lnSpc>
        <a:spcBef>
          <a:spcPct val="0"/>
        </a:spcBef>
        <a:spcAft>
          <a:spcPct val="0"/>
        </a:spcAft>
        <a:defRPr sz="4400">
          <a:solidFill>
            <a:schemeClr val="tx1"/>
          </a:solidFill>
          <a:latin typeface="Franklin Gothic Medium" pitchFamily="34" charset="0"/>
        </a:defRPr>
      </a:lvl8pPr>
      <a:lvl9pPr marL="1828800" algn="l" rtl="0" fontAlgn="base">
        <a:lnSpc>
          <a:spcPct val="90000"/>
        </a:lnSpc>
        <a:spcBef>
          <a:spcPct val="0"/>
        </a:spcBef>
        <a:spcAft>
          <a:spcPct val="0"/>
        </a:spcAft>
        <a:defRPr sz="4400">
          <a:solidFill>
            <a:schemeClr val="tx1"/>
          </a:solidFill>
          <a:latin typeface="Franklin Gothic Medium"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10/10/25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Video 6147" descr="Speedometer Gauge">
            <a:extLst>
              <a:ext uri="{FF2B5EF4-FFF2-40B4-BE49-F238E27FC236}">
                <a16:creationId xmlns:a16="http://schemas.microsoft.com/office/drawing/2014/main" id="{55911043-C0A3-D94C-32C4-04FB7A4A3A11}"/>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6154" name="Rectangle 615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eaLnBrk="1" hangingPunct="1"/>
            <a:r>
              <a:rPr lang="en-US" sz="5200">
                <a:solidFill>
                  <a:srgbClr val="FFFFFF"/>
                </a:solidFill>
                <a:latin typeface="+mj-lt"/>
              </a:rPr>
              <a:t>Fuel sources for muscle and exercise metabolism</a:t>
            </a:r>
            <a:endParaRPr lang="en-US" altLang="en-US" sz="5200" cap="none">
              <a:solidFill>
                <a:srgbClr val="FFFFFF"/>
              </a:solidFill>
              <a:latin typeface="+mj-lt"/>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eaLnBrk="1" fontAlgn="auto" hangingPunct="1">
              <a:spcAft>
                <a:spcPts val="0"/>
              </a:spcAft>
              <a:defRPr/>
            </a:pPr>
            <a:r>
              <a:rPr lang="en-US" sz="2400">
                <a:solidFill>
                  <a:srgbClr val="FFFFFF"/>
                </a:solidFill>
                <a:latin typeface="+mn-lt"/>
              </a:rPr>
              <a:t>Chapter 3</a:t>
            </a:r>
            <a:endParaRPr lang="en-US" sz="2400" b="1">
              <a:solidFill>
                <a:srgbClr val="FFFFFF"/>
              </a:solidFill>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614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14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148"/>
                                        </p:tgtEl>
                                      </p:cBhvr>
                                    </p:cmd>
                                  </p:childTnLst>
                                </p:cTn>
                              </p:par>
                            </p:childTnLst>
                          </p:cTn>
                        </p:par>
                      </p:childTnLst>
                    </p:cTn>
                  </p:par>
                </p:childTnLst>
              </p:cTn>
              <p:nextCondLst>
                <p:cond evt="onClick" delay="0">
                  <p:tgtEl>
                    <p:spTgt spid="6148"/>
                  </p:tgtEl>
                </p:cond>
              </p:nextCondLst>
            </p:seq>
            <p:video>
              <p:cMediaNode mute="1">
                <p:cTn id="12" repeatCount="indefinite" fill="hold" display="0">
                  <p:stCondLst>
                    <p:cond delay="indefinite"/>
                  </p:stCondLst>
                </p:cTn>
                <p:tgtEl>
                  <p:spTgt spid="6148"/>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94D6AA1-A0E1-45F9-8E25-BAB809229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199" y="557189"/>
            <a:ext cx="10515599" cy="1296287"/>
          </a:xfrm>
        </p:spPr>
        <p:txBody>
          <a:bodyPr vert="horz" lIns="91440" tIns="45720" rIns="91440" bIns="45720" rtlCol="0" anchor="b">
            <a:normAutofit/>
          </a:bodyPr>
          <a:lstStyle/>
          <a:p>
            <a:pPr eaLnBrk="1" hangingPunct="1"/>
            <a:r>
              <a:rPr lang="en-US" sz="5200" kern="1200">
                <a:solidFill>
                  <a:schemeClr val="tx1"/>
                </a:solidFill>
                <a:latin typeface="+mj-lt"/>
                <a:ea typeface="+mj-ea"/>
                <a:cs typeface="+mj-cs"/>
              </a:rPr>
              <a:t>Fiber Types </a:t>
            </a:r>
            <a:r>
              <a:rPr lang="en-US" sz="5200" i="1" kern="1200">
                <a:solidFill>
                  <a:schemeClr val="tx1"/>
                </a:solidFill>
                <a:latin typeface="+mj-lt"/>
                <a:ea typeface="+mj-ea"/>
                <a:cs typeface="+mj-cs"/>
              </a:rPr>
              <a:t>(continued)</a:t>
            </a:r>
          </a:p>
        </p:txBody>
      </p:sp>
      <p:pic>
        <p:nvPicPr>
          <p:cNvPr id="6" name="Content Placeholder 5">
            <a:extLst>
              <a:ext uri="{FF2B5EF4-FFF2-40B4-BE49-F238E27FC236}">
                <a16:creationId xmlns:a16="http://schemas.microsoft.com/office/drawing/2014/main" id="{7863F15C-4F3A-D4CB-252A-B17FBF3BC1A2}"/>
              </a:ext>
            </a:extLst>
          </p:cNvPr>
          <p:cNvPicPr>
            <a:picLocks noGrp="1" noChangeAspect="1"/>
          </p:cNvPicPr>
          <p:nvPr>
            <p:ph idx="1"/>
          </p:nvPr>
        </p:nvPicPr>
        <p:blipFill>
          <a:blip r:embed="rId2"/>
          <a:stretch>
            <a:fillRect/>
          </a:stretch>
        </p:blipFill>
        <p:spPr bwMode="auto">
          <a:xfrm>
            <a:off x="838200" y="3167886"/>
            <a:ext cx="10515599" cy="294436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6411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9491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62901-DD8E-6091-3A7C-DE51989E95B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eaLnBrk="1" hangingPunct="1"/>
            <a:r>
              <a:rPr lang="en-US" sz="2600" kern="1200">
                <a:solidFill>
                  <a:srgbClr val="FFFFFF"/>
                </a:solidFill>
                <a:latin typeface="+mj-lt"/>
                <a:ea typeface="+mj-ea"/>
                <a:cs typeface="+mj-cs"/>
              </a:rPr>
              <a:t>Infographic 3.1</a:t>
            </a:r>
          </a:p>
        </p:txBody>
      </p:sp>
      <p:pic>
        <p:nvPicPr>
          <p:cNvPr id="6" name="Content Placeholder 5" descr="A diagram of a protein cycle&#10;&#10;Description automatically generated with medium confidence">
            <a:extLst>
              <a:ext uri="{FF2B5EF4-FFF2-40B4-BE49-F238E27FC236}">
                <a16:creationId xmlns:a16="http://schemas.microsoft.com/office/drawing/2014/main" id="{1667357B-4AF6-2377-31F9-54D796950BF2}"/>
              </a:ext>
            </a:extLst>
          </p:cNvPr>
          <p:cNvPicPr>
            <a:picLocks noGrp="1" noChangeAspect="1"/>
          </p:cNvPicPr>
          <p:nvPr>
            <p:ph idx="1"/>
          </p:nvPr>
        </p:nvPicPr>
        <p:blipFill>
          <a:blip r:embed="rId3"/>
          <a:stretch>
            <a:fillRect/>
          </a:stretch>
        </p:blipFill>
        <p:spPr>
          <a:xfrm>
            <a:off x="4038600" y="1010274"/>
            <a:ext cx="7188199" cy="4834063"/>
          </a:xfrm>
          <a:prstGeom prst="rect">
            <a:avLst/>
          </a:prstGeom>
        </p:spPr>
      </p:pic>
    </p:spTree>
    <p:extLst>
      <p:ext uri="{BB962C8B-B14F-4D97-AF65-F5344CB8AC3E}">
        <p14:creationId xmlns:p14="http://schemas.microsoft.com/office/powerpoint/2010/main" val="2134764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6A638-9F1E-3EEF-44E2-F9923B9FF519}"/>
              </a:ext>
            </a:extLst>
          </p:cNvPr>
          <p:cNvSpPr>
            <a:spLocks noGrp="1"/>
          </p:cNvSpPr>
          <p:nvPr>
            <p:ph type="title"/>
          </p:nvPr>
        </p:nvSpPr>
        <p:spPr>
          <a:xfrm>
            <a:off x="838200" y="969560"/>
            <a:ext cx="2577353" cy="409790"/>
          </a:xfrm>
        </p:spPr>
        <p:txBody>
          <a:bodyPr/>
          <a:lstStyle/>
          <a:p>
            <a:r>
              <a:rPr lang="en-GB"/>
              <a:t>Figure 3.2</a:t>
            </a:r>
            <a:endParaRPr lang="en-GB" dirty="0"/>
          </a:p>
        </p:txBody>
      </p:sp>
      <p:pic>
        <p:nvPicPr>
          <p:cNvPr id="5" name="Content Placeholder 4" descr="A diagram of a cycle&#10;&#10;Description automatically generated">
            <a:extLst>
              <a:ext uri="{FF2B5EF4-FFF2-40B4-BE49-F238E27FC236}">
                <a16:creationId xmlns:a16="http://schemas.microsoft.com/office/drawing/2014/main" id="{C66E21E4-399C-3ABC-0510-3873FF3279A5}"/>
              </a:ext>
            </a:extLst>
          </p:cNvPr>
          <p:cNvPicPr>
            <a:picLocks noGrp="1" noChangeAspect="1"/>
          </p:cNvPicPr>
          <p:nvPr>
            <p:ph idx="1"/>
          </p:nvPr>
        </p:nvPicPr>
        <p:blipFill>
          <a:blip r:embed="rId3"/>
          <a:stretch>
            <a:fillRect/>
          </a:stretch>
        </p:blipFill>
        <p:spPr>
          <a:xfrm>
            <a:off x="4016188" y="746586"/>
            <a:ext cx="7552765" cy="5364827"/>
          </a:xfrm>
        </p:spPr>
      </p:pic>
    </p:spTree>
    <p:extLst>
      <p:ext uri="{BB962C8B-B14F-4D97-AF65-F5344CB8AC3E}">
        <p14:creationId xmlns:p14="http://schemas.microsoft.com/office/powerpoint/2010/main" val="2093090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217BB85B-44B2-4D56-A6F2-ED872BF5C2E8}"/>
              </a:ext>
            </a:extLst>
          </p:cNvPr>
          <p:cNvGraphicFramePr>
            <a:graphicFrameLocks noGrp="1"/>
          </p:cNvGraphicFramePr>
          <p:nvPr>
            <p:extLst>
              <p:ext uri="{D42A27DB-BD31-4B8C-83A1-F6EECF244321}">
                <p14:modId xmlns:p14="http://schemas.microsoft.com/office/powerpoint/2010/main" val="3248459076"/>
              </p:ext>
            </p:extLst>
          </p:nvPr>
        </p:nvGraphicFramePr>
        <p:xfrm>
          <a:off x="2031999" y="2314324"/>
          <a:ext cx="8127999" cy="3037840"/>
        </p:xfrm>
        <a:graphic>
          <a:graphicData uri="http://schemas.openxmlformats.org/drawingml/2006/table">
            <a:tbl>
              <a:tblPr firstRow="1">
                <a:tableStyleId>{F5AB1C69-6EDB-4FF4-983F-18BD219EF322}</a:tableStyleId>
              </a:tblPr>
              <a:tblGrid>
                <a:gridCol w="2333812">
                  <a:extLst>
                    <a:ext uri="{9D8B030D-6E8A-4147-A177-3AD203B41FA5}">
                      <a16:colId xmlns:a16="http://schemas.microsoft.com/office/drawing/2014/main" val="4080820100"/>
                    </a:ext>
                  </a:extLst>
                </a:gridCol>
                <a:gridCol w="2599764">
                  <a:extLst>
                    <a:ext uri="{9D8B030D-6E8A-4147-A177-3AD203B41FA5}">
                      <a16:colId xmlns:a16="http://schemas.microsoft.com/office/drawing/2014/main" val="2246841482"/>
                    </a:ext>
                  </a:extLst>
                </a:gridCol>
                <a:gridCol w="3194423">
                  <a:extLst>
                    <a:ext uri="{9D8B030D-6E8A-4147-A177-3AD203B41FA5}">
                      <a16:colId xmlns:a16="http://schemas.microsoft.com/office/drawing/2014/main" val="2819541665"/>
                    </a:ext>
                  </a:extLst>
                </a:gridCol>
              </a:tblGrid>
              <a:tr h="370840">
                <a:tc>
                  <a:txBody>
                    <a:bodyPr/>
                    <a:lstStyle/>
                    <a:p>
                      <a:endParaRPr lang="en-US" dirty="0">
                        <a:solidFill>
                          <a:schemeClr val="tx1"/>
                        </a:solidFill>
                        <a:latin typeface="Helvetica" panose="020B0604020202020204" pitchFamily="34" charset="0"/>
                        <a:cs typeface="Helvetica" panose="020B0604020202020204" pitchFamily="34" charset="0"/>
                      </a:endParaRP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Max rate of ATP resynthesis</a:t>
                      </a:r>
                      <a:br>
                        <a:rPr lang="en-US" dirty="0">
                          <a:solidFill>
                            <a:schemeClr val="tx1"/>
                          </a:solidFill>
                          <a:latin typeface="Helvetica" panose="020B0604020202020204" pitchFamily="34" charset="0"/>
                          <a:cs typeface="Helvetica" panose="020B0604020202020204" pitchFamily="34" charset="0"/>
                        </a:rPr>
                      </a:br>
                      <a:r>
                        <a:rPr lang="en-US" dirty="0">
                          <a:solidFill>
                            <a:schemeClr val="tx1"/>
                          </a:solidFill>
                          <a:latin typeface="Helvetica" panose="020B0604020202020204" pitchFamily="34" charset="0"/>
                          <a:cs typeface="Helvetica" panose="020B0604020202020204" pitchFamily="34" charset="0"/>
                        </a:rPr>
                        <a:t>(mmol ATP/kg w.w./s)</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Delay time*</a:t>
                      </a:r>
                    </a:p>
                  </a:txBody>
                  <a:tcPr anchor="b"/>
                </a:tc>
                <a:extLst>
                  <a:ext uri="{0D108BD9-81ED-4DB2-BD59-A6C34878D82A}">
                    <a16:rowId xmlns:a16="http://schemas.microsoft.com/office/drawing/2014/main" val="1066365949"/>
                  </a:ext>
                </a:extLst>
              </a:tr>
              <a:tr h="370840">
                <a:tc>
                  <a:txBody>
                    <a:bodyPr/>
                    <a:lstStyle/>
                    <a:p>
                      <a:r>
                        <a:rPr lang="en-US" sz="1800" kern="1200" dirty="0">
                          <a:solidFill>
                            <a:schemeClr val="dk1"/>
                          </a:solidFill>
                          <a:effectLst/>
                          <a:latin typeface="+mn-lt"/>
                          <a:ea typeface="+mn-ea"/>
                          <a:cs typeface="+mn-cs"/>
                        </a:rPr>
                        <a:t>PCr breakdown</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2.25</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Instantaneous</a:t>
                      </a:r>
                      <a:endParaRPr lang="en-US" dirty="0">
                        <a:latin typeface="+mn-lt"/>
                        <a:cs typeface="Helvetica" panose="020B0604020202020204" pitchFamily="34" charset="0"/>
                      </a:endParaRPr>
                    </a:p>
                  </a:txBody>
                  <a:tcPr/>
                </a:tc>
                <a:extLst>
                  <a:ext uri="{0D108BD9-81ED-4DB2-BD59-A6C34878D82A}">
                    <a16:rowId xmlns:a16="http://schemas.microsoft.com/office/drawing/2014/main" val="2389044596"/>
                  </a:ext>
                </a:extLst>
              </a:tr>
              <a:tr h="370840">
                <a:tc>
                  <a:txBody>
                    <a:bodyPr/>
                    <a:lstStyle/>
                    <a:p>
                      <a:r>
                        <a:rPr lang="en-US" sz="1800" kern="1200" dirty="0">
                          <a:solidFill>
                            <a:schemeClr val="dk1"/>
                          </a:solidFill>
                          <a:effectLst/>
                          <a:latin typeface="+mn-lt"/>
                          <a:ea typeface="+mn-ea"/>
                          <a:cs typeface="+mn-cs"/>
                        </a:rPr>
                        <a:t>Glycolysis</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1.10</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5-10 s</a:t>
                      </a:r>
                      <a:endParaRPr lang="en-US" dirty="0">
                        <a:latin typeface="+mn-lt"/>
                        <a:cs typeface="Helvetica" panose="020B0604020202020204" pitchFamily="34" charset="0"/>
                      </a:endParaRPr>
                    </a:p>
                  </a:txBody>
                  <a:tcPr/>
                </a:tc>
                <a:extLst>
                  <a:ext uri="{0D108BD9-81ED-4DB2-BD59-A6C34878D82A}">
                    <a16:rowId xmlns:a16="http://schemas.microsoft.com/office/drawing/2014/main" val="2622323895"/>
                  </a:ext>
                </a:extLst>
              </a:tr>
              <a:tr h="370840">
                <a:tc>
                  <a:txBody>
                    <a:bodyPr/>
                    <a:lstStyle/>
                    <a:p>
                      <a:r>
                        <a:rPr lang="en-US" sz="1800" kern="1200" dirty="0">
                          <a:solidFill>
                            <a:schemeClr val="dk1"/>
                          </a:solidFill>
                          <a:effectLst/>
                          <a:latin typeface="+mn-lt"/>
                          <a:ea typeface="+mn-ea"/>
                          <a:cs typeface="+mn-cs"/>
                        </a:rPr>
                        <a:t>Glycogen oxidation</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0.70</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1-3 min</a:t>
                      </a:r>
                      <a:endParaRPr lang="en-US" dirty="0">
                        <a:latin typeface="+mn-lt"/>
                        <a:cs typeface="Helvetica" panose="020B0604020202020204" pitchFamily="34" charset="0"/>
                      </a:endParaRPr>
                    </a:p>
                  </a:txBody>
                  <a:tcPr/>
                </a:tc>
                <a:extLst>
                  <a:ext uri="{0D108BD9-81ED-4DB2-BD59-A6C34878D82A}">
                    <a16:rowId xmlns:a16="http://schemas.microsoft.com/office/drawing/2014/main" val="543589488"/>
                  </a:ext>
                </a:extLst>
              </a:tr>
              <a:tr h="370840">
                <a:tc>
                  <a:txBody>
                    <a:bodyPr/>
                    <a:lstStyle/>
                    <a:p>
                      <a:r>
                        <a:rPr lang="en-US" sz="1800" kern="1200" dirty="0">
                          <a:solidFill>
                            <a:schemeClr val="dk1"/>
                          </a:solidFill>
                          <a:effectLst/>
                          <a:latin typeface="+mn-lt"/>
                          <a:ea typeface="+mn-ea"/>
                          <a:cs typeface="+mn-cs"/>
                        </a:rPr>
                        <a:t>Glucose (from blood) oxidation</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0.35</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~90 min</a:t>
                      </a:r>
                      <a:endParaRPr lang="en-US" dirty="0">
                        <a:latin typeface="+mn-lt"/>
                        <a:cs typeface="Helvetica" panose="020B0604020202020204" pitchFamily="34" charset="0"/>
                      </a:endParaRPr>
                    </a:p>
                  </a:txBody>
                  <a:tcPr/>
                </a:tc>
                <a:extLst>
                  <a:ext uri="{0D108BD9-81ED-4DB2-BD59-A6C34878D82A}">
                    <a16:rowId xmlns:a16="http://schemas.microsoft.com/office/drawing/2014/main" val="3296816992"/>
                  </a:ext>
                </a:extLst>
              </a:tr>
              <a:tr h="370840">
                <a:tc>
                  <a:txBody>
                    <a:bodyPr/>
                    <a:lstStyle/>
                    <a:p>
                      <a:r>
                        <a:rPr lang="en-US" sz="1800" kern="1200" dirty="0">
                          <a:solidFill>
                            <a:schemeClr val="dk1"/>
                          </a:solidFill>
                          <a:effectLst/>
                          <a:latin typeface="+mn-lt"/>
                          <a:ea typeface="+mn-ea"/>
                          <a:cs typeface="+mn-cs"/>
                        </a:rPr>
                        <a:t>Fat oxidation</a:t>
                      </a:r>
                      <a:endParaRPr lang="en-US" dirty="0">
                        <a:latin typeface="+mn-lt"/>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0.25</a:t>
                      </a:r>
                      <a:endParaRPr lang="en-US" dirty="0">
                        <a:latin typeface="+mn-lt"/>
                        <a:cs typeface="Helvetica" panose="020B0604020202020204" pitchFamily="34" charset="0"/>
                      </a:endParaRPr>
                    </a:p>
                  </a:txBody>
                  <a:tcPr/>
                </a:tc>
                <a:tc>
                  <a:txBody>
                    <a:bodyPr/>
                    <a:lstStyle/>
                    <a:p>
                      <a:r>
                        <a:rPr lang="en-US" dirty="0">
                          <a:latin typeface="+mn-lt"/>
                          <a:cs typeface="Helvetica" panose="020B0604020202020204" pitchFamily="34" charset="0"/>
                        </a:rPr>
                        <a:t>&gt;2 h</a:t>
                      </a:r>
                    </a:p>
                  </a:txBody>
                  <a:tcPr/>
                </a:tc>
                <a:extLst>
                  <a:ext uri="{0D108BD9-81ED-4DB2-BD59-A6C34878D82A}">
                    <a16:rowId xmlns:a16="http://schemas.microsoft.com/office/drawing/2014/main" val="2941095845"/>
                  </a:ext>
                </a:extLst>
              </a:tr>
            </a:tbl>
          </a:graphicData>
        </a:graphic>
      </p:graphicFrame>
      <p:sp>
        <p:nvSpPr>
          <p:cNvPr id="6" name="Title 1">
            <a:extLst>
              <a:ext uri="{FF2B5EF4-FFF2-40B4-BE49-F238E27FC236}">
                <a16:creationId xmlns:a16="http://schemas.microsoft.com/office/drawing/2014/main" id="{DAB12AFB-D235-4B19-A034-04A4FE9581EB}"/>
              </a:ext>
            </a:extLst>
          </p:cNvPr>
          <p:cNvSpPr>
            <a:spLocks noGrp="1"/>
          </p:cNvSpPr>
          <p:nvPr>
            <p:ph type="title"/>
          </p:nvPr>
        </p:nvSpPr>
        <p:spPr>
          <a:xfrm>
            <a:off x="-1" y="894424"/>
            <a:ext cx="12192000" cy="846306"/>
          </a:xfrm>
        </p:spPr>
        <p:txBody>
          <a:bodyPr/>
          <a:lstStyle/>
          <a:p>
            <a:r>
              <a:rPr lang="en-US" altLang="en-US" dirty="0">
                <a:ea typeface="ＭＳ Ｐゴシック" panose="020B0600070205080204" pitchFamily="34" charset="-128"/>
              </a:rPr>
              <a:t>Table 3.3 ATP Resynthesis From Anaerobic</a:t>
            </a:r>
            <a:br>
              <a:rPr lang="en-US" altLang="en-US" dirty="0">
                <a:ea typeface="ＭＳ Ｐゴシック" panose="020B0600070205080204" pitchFamily="34" charset="-128"/>
              </a:rPr>
            </a:br>
            <a:r>
              <a:rPr lang="en-US" altLang="en-US" dirty="0">
                <a:ea typeface="ＭＳ Ｐゴシック" panose="020B0600070205080204" pitchFamily="34" charset="-128"/>
              </a:rPr>
              <a:t>and Aerobic Metabolism</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3394817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4B7BE-67FE-7E8B-EE1C-345613C4FE99}"/>
              </a:ext>
            </a:extLst>
          </p:cNvPr>
          <p:cNvSpPr>
            <a:spLocks noGrp="1"/>
          </p:cNvSpPr>
          <p:nvPr>
            <p:ph type="title"/>
          </p:nvPr>
        </p:nvSpPr>
        <p:spPr/>
        <p:txBody>
          <a:bodyPr/>
          <a:lstStyle/>
          <a:p>
            <a:r>
              <a:rPr lang="en-GB" dirty="0"/>
              <a:t>Glycolysis in Anaerobic Metabolism</a:t>
            </a:r>
            <a:endParaRPr lang="en-US" dirty="0"/>
          </a:p>
        </p:txBody>
      </p:sp>
      <p:sp>
        <p:nvSpPr>
          <p:cNvPr id="3" name="Content Placeholder 2">
            <a:extLst>
              <a:ext uri="{FF2B5EF4-FFF2-40B4-BE49-F238E27FC236}">
                <a16:creationId xmlns:a16="http://schemas.microsoft.com/office/drawing/2014/main" id="{553E40E1-AE6B-59A5-AC84-C9D12345EA68}"/>
              </a:ext>
            </a:extLst>
          </p:cNvPr>
          <p:cNvSpPr>
            <a:spLocks noGrp="1"/>
          </p:cNvSpPr>
          <p:nvPr>
            <p:ph idx="1"/>
          </p:nvPr>
        </p:nvSpPr>
        <p:spPr/>
        <p:txBody>
          <a:bodyPr/>
          <a:lstStyle/>
          <a:p>
            <a:r>
              <a:rPr lang="en-US" dirty="0"/>
              <a:t>See figure 3.5 for a simplified illustration of glycolysis.</a:t>
            </a:r>
          </a:p>
          <a:p>
            <a:r>
              <a:rPr lang="en-US" dirty="0"/>
              <a:t>Carbohydrate provides </a:t>
            </a:r>
            <a:r>
              <a:rPr lang="en-GB" sz="2800" dirty="0"/>
              <a:t>energy by anaerobic metabolism, with lactate as the end prod­uct, or by complete oxidation to carbon dioxide and water. </a:t>
            </a:r>
          </a:p>
          <a:p>
            <a:r>
              <a:rPr lang="en-GB" sz="2800" dirty="0"/>
              <a:t>The net effect of anaerobic glycolysis is conversion of one molecule of glucose to two molecules of pyruvate. This process makes two molecules of ATP available per molecule of glucose (derived from blood) that is broken down. </a:t>
            </a:r>
          </a:p>
          <a:p>
            <a:pPr marL="0" indent="0" algn="r">
              <a:buNone/>
            </a:pPr>
            <a:endParaRPr lang="en-GB" sz="1400" b="0" i="1" dirty="0"/>
          </a:p>
          <a:p>
            <a:pPr marL="0" indent="0" algn="r">
              <a:buNone/>
            </a:pPr>
            <a:r>
              <a:rPr lang="en-GB" sz="1400" b="0" i="1" dirty="0"/>
              <a:t>(continued)</a:t>
            </a:r>
          </a:p>
          <a:p>
            <a:endParaRPr lang="en-US" dirty="0"/>
          </a:p>
        </p:txBody>
      </p:sp>
    </p:spTree>
    <p:extLst>
      <p:ext uri="{BB962C8B-B14F-4D97-AF65-F5344CB8AC3E}">
        <p14:creationId xmlns:p14="http://schemas.microsoft.com/office/powerpoint/2010/main" val="2905690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C3228F-1E1C-4E8B-5F0D-562ECC6FDB0C}"/>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9491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1AE5C-4C20-7AF6-DC99-0FFC1CE79F8F}"/>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eaLnBrk="1" hangingPunct="1"/>
            <a:r>
              <a:rPr lang="en-US" sz="2600" kern="1200">
                <a:solidFill>
                  <a:srgbClr val="FFFFFF"/>
                </a:solidFill>
                <a:latin typeface="+mj-lt"/>
                <a:ea typeface="+mj-ea"/>
                <a:cs typeface="+mj-cs"/>
              </a:rPr>
              <a:t>Infographic 3.1</a:t>
            </a:r>
          </a:p>
        </p:txBody>
      </p:sp>
      <p:pic>
        <p:nvPicPr>
          <p:cNvPr id="6" name="Content Placeholder 5" descr="A diagram of a protein cycle&#10;&#10;Description automatically generated with medium confidence">
            <a:extLst>
              <a:ext uri="{FF2B5EF4-FFF2-40B4-BE49-F238E27FC236}">
                <a16:creationId xmlns:a16="http://schemas.microsoft.com/office/drawing/2014/main" id="{F491771D-8DBF-5E12-9D4A-4B2FF0C30CCE}"/>
              </a:ext>
            </a:extLst>
          </p:cNvPr>
          <p:cNvPicPr>
            <a:picLocks noGrp="1" noChangeAspect="1"/>
          </p:cNvPicPr>
          <p:nvPr>
            <p:ph idx="1"/>
          </p:nvPr>
        </p:nvPicPr>
        <p:blipFill>
          <a:blip r:embed="rId3"/>
          <a:stretch>
            <a:fillRect/>
          </a:stretch>
        </p:blipFill>
        <p:spPr>
          <a:xfrm>
            <a:off x="4038600" y="1010274"/>
            <a:ext cx="7188199" cy="4834063"/>
          </a:xfrm>
          <a:prstGeom prst="rect">
            <a:avLst/>
          </a:prstGeom>
        </p:spPr>
      </p:pic>
    </p:spTree>
    <p:extLst>
      <p:ext uri="{BB962C8B-B14F-4D97-AF65-F5344CB8AC3E}">
        <p14:creationId xmlns:p14="http://schemas.microsoft.com/office/powerpoint/2010/main" val="3146364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Carbohydrate Oxidation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167272" y="591344"/>
            <a:ext cx="7186527" cy="2409031"/>
          </a:xfrm>
        </p:spPr>
        <p:txBody>
          <a:bodyPr anchor="ctr">
            <a:normAutofit fontScale="92500" lnSpcReduction="10000"/>
          </a:bodyPr>
          <a:lstStyle/>
          <a:p>
            <a:pPr marL="0" indent="0">
              <a:buNone/>
            </a:pPr>
            <a:endParaRPr lang="en-US" sz="2600" dirty="0"/>
          </a:p>
          <a:p>
            <a:pPr marL="0" indent="0">
              <a:buNone/>
            </a:pPr>
            <a:r>
              <a:rPr lang="en-US" sz="2600" dirty="0"/>
              <a:t>A total of 38 ATP molecules are resynthesized from the complete oxidation of glucose to CO</a:t>
            </a:r>
            <a:r>
              <a:rPr lang="en-US" sz="2600" baseline="-25000" dirty="0"/>
              <a:t>2</a:t>
            </a:r>
            <a:r>
              <a:rPr lang="en-US" sz="2600" dirty="0"/>
              <a:t> and H</a:t>
            </a:r>
            <a:r>
              <a:rPr lang="en-US" sz="2600" baseline="-25000" dirty="0"/>
              <a:t>2</a:t>
            </a:r>
            <a:r>
              <a:rPr lang="en-US" sz="2600" dirty="0"/>
              <a:t>O.</a:t>
            </a:r>
          </a:p>
          <a:p>
            <a:pPr marL="0" indent="0">
              <a:buNone/>
            </a:pPr>
            <a:endParaRPr lang="en-US" sz="2600" dirty="0"/>
          </a:p>
          <a:p>
            <a:pPr marL="0" indent="0">
              <a:buNone/>
            </a:pPr>
            <a:r>
              <a:rPr lang="en-US" sz="2600" dirty="0"/>
              <a:t>  </a:t>
            </a:r>
            <a:endParaRPr lang="en-GB" sz="2600" dirty="0"/>
          </a:p>
        </p:txBody>
      </p:sp>
      <p:sp>
        <p:nvSpPr>
          <p:cNvPr id="4" name="TextBox 3">
            <a:extLst>
              <a:ext uri="{FF2B5EF4-FFF2-40B4-BE49-F238E27FC236}">
                <a16:creationId xmlns:a16="http://schemas.microsoft.com/office/drawing/2014/main" id="{106C34BD-A992-C1A5-03B8-EFD7C3D1628A}"/>
              </a:ext>
            </a:extLst>
          </p:cNvPr>
          <p:cNvSpPr txBox="1"/>
          <p:nvPr/>
        </p:nvSpPr>
        <p:spPr>
          <a:xfrm>
            <a:off x="2287034" y="4602900"/>
            <a:ext cx="9457291" cy="523220"/>
          </a:xfrm>
          <a:prstGeom prst="rect">
            <a:avLst/>
          </a:prstGeom>
          <a:noFill/>
        </p:spPr>
        <p:txBody>
          <a:bodyPr wrap="square" rtlCol="0">
            <a:spAutoFit/>
          </a:bodyPr>
          <a:lstStyle/>
          <a:p>
            <a:r>
              <a:rPr lang="en-US" dirty="0"/>
              <a:t> </a:t>
            </a:r>
            <a:r>
              <a:rPr lang="en-US" sz="2800" dirty="0"/>
              <a:t>C</a:t>
            </a:r>
            <a:r>
              <a:rPr lang="en-US" sz="2800" baseline="-25000" dirty="0"/>
              <a:t>6</a:t>
            </a:r>
            <a:r>
              <a:rPr lang="en-US" sz="2800" dirty="0"/>
              <a:t>H</a:t>
            </a:r>
            <a:r>
              <a:rPr lang="en-US" sz="2800" baseline="-25000" dirty="0"/>
              <a:t>12</a:t>
            </a:r>
            <a:r>
              <a:rPr lang="en-US" sz="2800" dirty="0"/>
              <a:t>O</a:t>
            </a:r>
            <a:r>
              <a:rPr lang="en-US" sz="2800" baseline="-25000" dirty="0"/>
              <a:t>6</a:t>
            </a:r>
            <a:r>
              <a:rPr lang="en-US" sz="2800" dirty="0"/>
              <a:t> + 6 O</a:t>
            </a:r>
            <a:r>
              <a:rPr lang="en-US" sz="2800" baseline="-25000" dirty="0"/>
              <a:t>2</a:t>
            </a:r>
            <a:r>
              <a:rPr lang="en-US" sz="2800" dirty="0"/>
              <a:t> + 38 ADP + 38 Pi </a:t>
            </a:r>
            <a:r>
              <a:rPr lang="en-US" sz="2800" dirty="0">
                <a:sym typeface="Symbol"/>
              </a:rPr>
              <a:t></a:t>
            </a:r>
            <a:r>
              <a:rPr lang="en-US" sz="2800" dirty="0"/>
              <a:t> 6 CO</a:t>
            </a:r>
            <a:r>
              <a:rPr lang="en-US" sz="2800" baseline="-25000" dirty="0"/>
              <a:t>2</a:t>
            </a:r>
            <a:r>
              <a:rPr lang="en-US" sz="2800" dirty="0"/>
              <a:t> + 6 H</a:t>
            </a:r>
            <a:r>
              <a:rPr lang="en-US" sz="2800" baseline="-25000" dirty="0"/>
              <a:t>2</a:t>
            </a:r>
            <a:r>
              <a:rPr lang="en-US" sz="2800" dirty="0"/>
              <a:t>O + 38 ATP</a:t>
            </a:r>
          </a:p>
        </p:txBody>
      </p:sp>
    </p:spTree>
    <p:extLst>
      <p:ext uri="{BB962C8B-B14F-4D97-AF65-F5344CB8AC3E}">
        <p14:creationId xmlns:p14="http://schemas.microsoft.com/office/powerpoint/2010/main" val="3930398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A6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860A8-E7DD-0B4C-679F-F7EB212B7F4D}"/>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eaLnBrk="1" hangingPunct="1"/>
            <a:r>
              <a:rPr lang="en-US" sz="2600" kern="1200">
                <a:solidFill>
                  <a:srgbClr val="FFFFFF"/>
                </a:solidFill>
                <a:latin typeface="+mj-lt"/>
                <a:ea typeface="+mj-ea"/>
                <a:cs typeface="+mj-cs"/>
              </a:rPr>
              <a:t>Figure 3.6</a:t>
            </a:r>
          </a:p>
        </p:txBody>
      </p:sp>
      <p:pic>
        <p:nvPicPr>
          <p:cNvPr id="5" name="Content Placeholder 4" descr="Diagram of a cycle of glucose and glucose&#10;&#10;Description automatically generated with medium confidence">
            <a:extLst>
              <a:ext uri="{FF2B5EF4-FFF2-40B4-BE49-F238E27FC236}">
                <a16:creationId xmlns:a16="http://schemas.microsoft.com/office/drawing/2014/main" id="{45E73DBE-15A5-75F6-0307-76440822A79D}"/>
              </a:ext>
            </a:extLst>
          </p:cNvPr>
          <p:cNvPicPr>
            <a:picLocks noGrp="1" noChangeAspect="1"/>
          </p:cNvPicPr>
          <p:nvPr>
            <p:ph idx="1"/>
          </p:nvPr>
        </p:nvPicPr>
        <p:blipFill>
          <a:blip r:embed="rId3"/>
          <a:stretch>
            <a:fillRect/>
          </a:stretch>
        </p:blipFill>
        <p:spPr>
          <a:xfrm>
            <a:off x="4038600" y="1288816"/>
            <a:ext cx="7188199" cy="4276978"/>
          </a:xfrm>
          <a:prstGeom prst="rect">
            <a:avLst/>
          </a:prstGeom>
        </p:spPr>
      </p:pic>
    </p:spTree>
    <p:extLst>
      <p:ext uri="{BB962C8B-B14F-4D97-AF65-F5344CB8AC3E}">
        <p14:creationId xmlns:p14="http://schemas.microsoft.com/office/powerpoint/2010/main" val="3231396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Carbohydrate Depletion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2600" b="0" dirty="0"/>
              <a:t>Carbohydrate stores are rapidly depleted during exercise (muscle glycogen) or during fasting (liver glycogen).</a:t>
            </a:r>
          </a:p>
          <a:p>
            <a:r>
              <a:rPr lang="en-US" sz="2600" b="0" dirty="0"/>
              <a:t>Muscle glycogen stores are normally depleted after 1 to 2 hours of hard exercise. In very high-intensity exercise, the muscle glycogen content falls rapidly but is not completely depleted at the point of fatigue.</a:t>
            </a:r>
          </a:p>
          <a:p>
            <a:r>
              <a:rPr lang="en-US" sz="2600" b="0" dirty="0"/>
              <a:t>Carbohydrate is the major fuel for muscle activity in high-intensity exercise; when the muscle glycogen stores are depleted, only low-intensity exercise is possible. </a:t>
            </a:r>
            <a:endParaRPr lang="en-GB" sz="2600" b="0" dirty="0"/>
          </a:p>
          <a:p>
            <a:endParaRPr lang="en-GB" sz="2600" dirty="0"/>
          </a:p>
        </p:txBody>
      </p:sp>
    </p:spTree>
    <p:extLst>
      <p:ext uri="{BB962C8B-B14F-4D97-AF65-F5344CB8AC3E}">
        <p14:creationId xmlns:p14="http://schemas.microsoft.com/office/powerpoint/2010/main" val="1448017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GB" sz="4000">
                <a:solidFill>
                  <a:srgbClr val="FFFFFF"/>
                </a:solidFill>
              </a:rPr>
              <a:t>Glycogen and Performance</a:t>
            </a:r>
          </a:p>
        </p:txBody>
      </p:sp>
      <p:graphicFrame>
        <p:nvGraphicFramePr>
          <p:cNvPr id="14" name="Content Placeholder 2">
            <a:extLst>
              <a:ext uri="{FF2B5EF4-FFF2-40B4-BE49-F238E27FC236}">
                <a16:creationId xmlns:a16="http://schemas.microsoft.com/office/drawing/2014/main" id="{4DA90002-5F1B-3DFC-1DEF-4644B60B395E}"/>
              </a:ext>
            </a:extLst>
          </p:cNvPr>
          <p:cNvGraphicFramePr>
            <a:graphicFrameLocks noGrp="1"/>
          </p:cNvGraphicFramePr>
          <p:nvPr>
            <p:ph idx="1"/>
            <p:extLst>
              <p:ext uri="{D42A27DB-BD31-4B8C-83A1-F6EECF244321}">
                <p14:modId xmlns:p14="http://schemas.microsoft.com/office/powerpoint/2010/main" val="105988157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5950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DBC97-026C-CDFC-2A30-B246D688C296}"/>
              </a:ext>
            </a:extLst>
          </p:cNvPr>
          <p:cNvSpPr>
            <a:spLocks noGrp="1"/>
          </p:cNvSpPr>
          <p:nvPr>
            <p:ph type="title"/>
          </p:nvPr>
        </p:nvSpPr>
        <p:spPr/>
        <p:txBody>
          <a:bodyPr/>
          <a:lstStyle/>
          <a:p>
            <a:r>
              <a:rPr lang="en-GB" dirty="0"/>
              <a:t>Figure 3.9 - Lipolysis</a:t>
            </a:r>
          </a:p>
        </p:txBody>
      </p:sp>
      <p:pic>
        <p:nvPicPr>
          <p:cNvPr id="5" name="Content Placeholder 4" descr="A diagram of a cell membrane&#10;&#10;Description automatically generated">
            <a:extLst>
              <a:ext uri="{FF2B5EF4-FFF2-40B4-BE49-F238E27FC236}">
                <a16:creationId xmlns:a16="http://schemas.microsoft.com/office/drawing/2014/main" id="{BA77F39E-7C7B-90C7-AD4F-13669B2CD6BC}"/>
              </a:ext>
            </a:extLst>
          </p:cNvPr>
          <p:cNvPicPr>
            <a:picLocks noGrp="1" noChangeAspect="1"/>
          </p:cNvPicPr>
          <p:nvPr>
            <p:ph idx="1"/>
          </p:nvPr>
        </p:nvPicPr>
        <p:blipFill>
          <a:blip r:embed="rId3"/>
          <a:stretch>
            <a:fillRect/>
          </a:stretch>
        </p:blipFill>
        <p:spPr>
          <a:xfrm>
            <a:off x="1434543" y="1741488"/>
            <a:ext cx="9322914" cy="4486012"/>
          </a:xfrm>
        </p:spPr>
      </p:pic>
    </p:spTree>
    <p:extLst>
      <p:ext uri="{BB962C8B-B14F-4D97-AF65-F5344CB8AC3E}">
        <p14:creationId xmlns:p14="http://schemas.microsoft.com/office/powerpoint/2010/main" val="3438918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45F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79EF8E-4EE9-1F02-F17F-463854948D63}"/>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eaLnBrk="1" hangingPunct="1"/>
            <a:r>
              <a:rPr lang="en-US" sz="2600" kern="1200">
                <a:solidFill>
                  <a:srgbClr val="FFFFFF"/>
                </a:solidFill>
                <a:latin typeface="+mj-lt"/>
                <a:ea typeface="+mj-ea"/>
                <a:cs typeface="+mj-cs"/>
              </a:rPr>
              <a:t>Figure 3.12</a:t>
            </a:r>
          </a:p>
        </p:txBody>
      </p:sp>
      <p:pic>
        <p:nvPicPr>
          <p:cNvPr id="5" name="Content Placeholder 4" descr="Diagram of a cell cycle&#10;&#10;Description automatically generated">
            <a:extLst>
              <a:ext uri="{FF2B5EF4-FFF2-40B4-BE49-F238E27FC236}">
                <a16:creationId xmlns:a16="http://schemas.microsoft.com/office/drawing/2014/main" id="{557586A2-F85A-7A21-E4B5-834F4063F7D7}"/>
              </a:ext>
            </a:extLst>
          </p:cNvPr>
          <p:cNvPicPr>
            <a:picLocks noGrp="1" noChangeAspect="1"/>
          </p:cNvPicPr>
          <p:nvPr>
            <p:ph idx="1"/>
          </p:nvPr>
        </p:nvPicPr>
        <p:blipFill>
          <a:blip r:embed="rId3"/>
          <a:stretch>
            <a:fillRect/>
          </a:stretch>
        </p:blipFill>
        <p:spPr>
          <a:xfrm>
            <a:off x="5931509" y="961812"/>
            <a:ext cx="3402381" cy="4930987"/>
          </a:xfrm>
          <a:prstGeom prst="rect">
            <a:avLst/>
          </a:prstGeom>
        </p:spPr>
      </p:pic>
    </p:spTree>
    <p:extLst>
      <p:ext uri="{BB962C8B-B14F-4D97-AF65-F5344CB8AC3E}">
        <p14:creationId xmlns:p14="http://schemas.microsoft.com/office/powerpoint/2010/main" val="16271241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sz="3500">
                <a:solidFill>
                  <a:srgbClr val="FFFFFF"/>
                </a:solidFill>
              </a:rPr>
              <a:t>Intramuscular Triacylglycerol (IMTG)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2400" b="0" dirty="0"/>
              <a:t>Another source of FAs is the IMTG stores in the muscle.</a:t>
            </a:r>
          </a:p>
          <a:p>
            <a:r>
              <a:rPr lang="en-US" sz="2400" b="0" dirty="0"/>
              <a:t>Type I muscle fibers have a higher content of IMTG than type II muscle fibers have. </a:t>
            </a:r>
          </a:p>
          <a:p>
            <a:r>
              <a:rPr lang="en-US" sz="2400" b="0" dirty="0"/>
              <a:t>IMTG stores decrease during exercise and are used as an important source of energy. </a:t>
            </a:r>
          </a:p>
          <a:p>
            <a:r>
              <a:rPr lang="en-US" sz="2400" b="0" dirty="0"/>
              <a:t>Endurance exercise training increases the triacylglycerol content of muscle. </a:t>
            </a:r>
          </a:p>
          <a:p>
            <a:r>
              <a:rPr lang="en-US" sz="2400" b="0" dirty="0"/>
              <a:t>Like adipose tissue, muscle contains a hormone-sensitive lipase that is influenced by catecholamines and insulin.</a:t>
            </a:r>
            <a:endParaRPr lang="en-GB" sz="2400" b="0" i="1" dirty="0"/>
          </a:p>
          <a:p>
            <a:endParaRPr lang="en-GB" sz="2400" dirty="0"/>
          </a:p>
        </p:txBody>
      </p:sp>
    </p:spTree>
    <p:extLst>
      <p:ext uri="{BB962C8B-B14F-4D97-AF65-F5344CB8AC3E}">
        <p14:creationId xmlns:p14="http://schemas.microsoft.com/office/powerpoint/2010/main" val="603159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GB" sz="4000" dirty="0">
                <a:solidFill>
                  <a:srgbClr val="FFFFFF"/>
                </a:solidFill>
              </a:rPr>
              <a:t>Amino Acid Oxidation</a:t>
            </a:r>
          </a:p>
        </p:txBody>
      </p:sp>
      <p:graphicFrame>
        <p:nvGraphicFramePr>
          <p:cNvPr id="14" name="Content Placeholder 2">
            <a:extLst>
              <a:ext uri="{FF2B5EF4-FFF2-40B4-BE49-F238E27FC236}">
                <a16:creationId xmlns:a16="http://schemas.microsoft.com/office/drawing/2014/main" id="{D45B5C1C-3832-B193-ECAC-EB19F7BBF663}"/>
              </a:ext>
            </a:extLst>
          </p:cNvPr>
          <p:cNvGraphicFramePr>
            <a:graphicFrameLocks noGrp="1"/>
          </p:cNvGraphicFramePr>
          <p:nvPr>
            <p:ph idx="1"/>
            <p:extLst>
              <p:ext uri="{D42A27DB-BD31-4B8C-83A1-F6EECF244321}">
                <p14:modId xmlns:p14="http://schemas.microsoft.com/office/powerpoint/2010/main" val="147190206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8403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BB806CE6-0F3D-41CB-A48C-FBD3EF2705D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eaLnBrk="1" hangingPunct="1"/>
            <a:r>
              <a:rPr lang="en-US" altLang="en-US" sz="2600" kern="1200">
                <a:solidFill>
                  <a:srgbClr val="FFFFFF"/>
                </a:solidFill>
                <a:latin typeface="+mj-lt"/>
                <a:ea typeface="+mj-ea"/>
                <a:cs typeface="+mj-cs"/>
              </a:rPr>
              <a:t>Table 3.5 Energy Stores in the Average Adult Male</a:t>
            </a:r>
          </a:p>
        </p:txBody>
      </p:sp>
      <p:graphicFrame>
        <p:nvGraphicFramePr>
          <p:cNvPr id="3" name="Table 3">
            <a:extLst>
              <a:ext uri="{FF2B5EF4-FFF2-40B4-BE49-F238E27FC236}">
                <a16:creationId xmlns:a16="http://schemas.microsoft.com/office/drawing/2014/main" id="{BBA4B62F-73C5-40EC-98FE-76482E202F77}"/>
              </a:ext>
            </a:extLst>
          </p:cNvPr>
          <p:cNvGraphicFramePr>
            <a:graphicFrameLocks noGrp="1"/>
          </p:cNvGraphicFramePr>
          <p:nvPr>
            <p:extLst>
              <p:ext uri="{D42A27DB-BD31-4B8C-83A1-F6EECF244321}">
                <p14:modId xmlns:p14="http://schemas.microsoft.com/office/powerpoint/2010/main" val="1057550690"/>
              </p:ext>
            </p:extLst>
          </p:nvPr>
        </p:nvGraphicFramePr>
        <p:xfrm>
          <a:off x="4083462" y="961812"/>
          <a:ext cx="7098475" cy="4930992"/>
        </p:xfrm>
        <a:graphic>
          <a:graphicData uri="http://schemas.openxmlformats.org/drawingml/2006/table">
            <a:tbl>
              <a:tblPr firstRow="1">
                <a:tableStyleId>{F5AB1C69-6EDB-4FF4-983F-18BD219EF322}</a:tableStyleId>
              </a:tblPr>
              <a:tblGrid>
                <a:gridCol w="1570241">
                  <a:extLst>
                    <a:ext uri="{9D8B030D-6E8A-4147-A177-3AD203B41FA5}">
                      <a16:colId xmlns:a16="http://schemas.microsoft.com/office/drawing/2014/main" val="2397790405"/>
                    </a:ext>
                  </a:extLst>
                </a:gridCol>
                <a:gridCol w="1477692">
                  <a:extLst>
                    <a:ext uri="{9D8B030D-6E8A-4147-A177-3AD203B41FA5}">
                      <a16:colId xmlns:a16="http://schemas.microsoft.com/office/drawing/2014/main" val="3296170571"/>
                    </a:ext>
                  </a:extLst>
                </a:gridCol>
                <a:gridCol w="2434027">
                  <a:extLst>
                    <a:ext uri="{9D8B030D-6E8A-4147-A177-3AD203B41FA5}">
                      <a16:colId xmlns:a16="http://schemas.microsoft.com/office/drawing/2014/main" val="827084113"/>
                    </a:ext>
                  </a:extLst>
                </a:gridCol>
                <a:gridCol w="1616515">
                  <a:extLst>
                    <a:ext uri="{9D8B030D-6E8A-4147-A177-3AD203B41FA5}">
                      <a16:colId xmlns:a16="http://schemas.microsoft.com/office/drawing/2014/main" val="1053586879"/>
                    </a:ext>
                  </a:extLst>
                </a:gridCol>
              </a:tblGrid>
              <a:tr h="821832">
                <a:tc>
                  <a:txBody>
                    <a:bodyPr/>
                    <a:lstStyle/>
                    <a:p>
                      <a:r>
                        <a:rPr lang="en-US" sz="2200">
                          <a:solidFill>
                            <a:schemeClr val="tx1"/>
                          </a:solidFill>
                          <a:latin typeface="Helvetica" panose="020B0604020202020204" pitchFamily="34" charset="0"/>
                          <a:cs typeface="Helvetica" panose="020B0604020202020204" pitchFamily="34" charset="0"/>
                        </a:rPr>
                        <a:t>Fuel type</a:t>
                      </a:r>
                    </a:p>
                  </a:txBody>
                  <a:tcPr marL="111058" marR="111058" marT="55529" marB="55529" anchor="b"/>
                </a:tc>
                <a:tc>
                  <a:txBody>
                    <a:bodyPr/>
                    <a:lstStyle/>
                    <a:p>
                      <a:r>
                        <a:rPr lang="en-US" sz="2200">
                          <a:solidFill>
                            <a:schemeClr val="tx1"/>
                          </a:solidFill>
                          <a:latin typeface="Helvetica" panose="020B0604020202020204" pitchFamily="34" charset="0"/>
                          <a:cs typeface="Helvetica" panose="020B0604020202020204" pitchFamily="34" charset="0"/>
                        </a:rPr>
                        <a:t>Mass</a:t>
                      </a:r>
                    </a:p>
                  </a:txBody>
                  <a:tcPr marL="111058" marR="111058" marT="55529" marB="55529" anchor="b"/>
                </a:tc>
                <a:tc>
                  <a:txBody>
                    <a:bodyPr/>
                    <a:lstStyle/>
                    <a:p>
                      <a:r>
                        <a:rPr lang="en-US" sz="2200">
                          <a:solidFill>
                            <a:schemeClr val="tx1"/>
                          </a:solidFill>
                          <a:latin typeface="Helvetica" panose="020B0604020202020204" pitchFamily="34" charset="0"/>
                          <a:cs typeface="Helvetica" panose="020B0604020202020204" pitchFamily="34" charset="0"/>
                        </a:rPr>
                        <a:t>Energy available</a:t>
                      </a:r>
                    </a:p>
                  </a:txBody>
                  <a:tcPr marL="111058" marR="111058" marT="55529" marB="55529" anchor="b"/>
                </a:tc>
                <a:tc>
                  <a:txBody>
                    <a:bodyPr/>
                    <a:lstStyle/>
                    <a:p>
                      <a:r>
                        <a:rPr lang="en-US" sz="2200">
                          <a:solidFill>
                            <a:schemeClr val="tx1"/>
                          </a:solidFill>
                          <a:latin typeface="Helvetica" panose="020B0604020202020204" pitchFamily="34" charset="0"/>
                          <a:cs typeface="Helvetica" panose="020B0604020202020204" pitchFamily="34" charset="0"/>
                        </a:rPr>
                        <a:t>Exercise time (min)</a:t>
                      </a:r>
                    </a:p>
                  </a:txBody>
                  <a:tcPr marL="111058" marR="111058" marT="55529" marB="55529" anchor="b"/>
                </a:tc>
                <a:extLst>
                  <a:ext uri="{0D108BD9-81ED-4DB2-BD59-A6C34878D82A}">
                    <a16:rowId xmlns:a16="http://schemas.microsoft.com/office/drawing/2014/main" val="2849655424"/>
                  </a:ext>
                </a:extLst>
              </a:tr>
              <a:tr h="821832">
                <a:tc>
                  <a:txBody>
                    <a:bodyPr/>
                    <a:lstStyle/>
                    <a:p>
                      <a:r>
                        <a:rPr lang="en-US" sz="2200" kern="1200">
                          <a:solidFill>
                            <a:schemeClr val="dk1"/>
                          </a:solidFill>
                          <a:effectLst/>
                          <a:latin typeface="+mn-lt"/>
                          <a:ea typeface="+mn-ea"/>
                          <a:cs typeface="+mn-cs"/>
                        </a:rPr>
                        <a:t>Liver glycogen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0.10 kg (0.22 lb)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1,600 kJ (382 kcal)</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20</a:t>
                      </a:r>
                      <a:endParaRPr lang="en-US" sz="2200">
                        <a:latin typeface="Helvetica" panose="020B0604020202020204" pitchFamily="34" charset="0"/>
                        <a:cs typeface="Helvetica" panose="020B0604020202020204" pitchFamily="34" charset="0"/>
                      </a:endParaRPr>
                    </a:p>
                  </a:txBody>
                  <a:tcPr marL="111058" marR="111058" marT="55529" marB="55529"/>
                </a:tc>
                <a:extLst>
                  <a:ext uri="{0D108BD9-81ED-4DB2-BD59-A6C34878D82A}">
                    <a16:rowId xmlns:a16="http://schemas.microsoft.com/office/drawing/2014/main" val="2407333212"/>
                  </a:ext>
                </a:extLst>
              </a:tr>
              <a:tr h="821832">
                <a:tc>
                  <a:txBody>
                    <a:bodyPr/>
                    <a:lstStyle/>
                    <a:p>
                      <a:r>
                        <a:rPr lang="en-US" sz="2200" kern="1200">
                          <a:solidFill>
                            <a:schemeClr val="dk1"/>
                          </a:solidFill>
                          <a:effectLst/>
                          <a:latin typeface="+mn-lt"/>
                          <a:ea typeface="+mn-ea"/>
                          <a:cs typeface="+mn-cs"/>
                        </a:rPr>
                        <a:t>Muscle glycogen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0.40 kg (0.88 lb)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6,400 kJ (1,530 kcal)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80</a:t>
                      </a:r>
                      <a:endParaRPr lang="en-US" sz="2200">
                        <a:latin typeface="Helvetica" panose="020B0604020202020204" pitchFamily="34" charset="0"/>
                        <a:cs typeface="Helvetica" panose="020B0604020202020204" pitchFamily="34" charset="0"/>
                      </a:endParaRPr>
                    </a:p>
                  </a:txBody>
                  <a:tcPr marL="111058" marR="111058" marT="55529" marB="55529"/>
                </a:tc>
                <a:extLst>
                  <a:ext uri="{0D108BD9-81ED-4DB2-BD59-A6C34878D82A}">
                    <a16:rowId xmlns:a16="http://schemas.microsoft.com/office/drawing/2014/main" val="1943158460"/>
                  </a:ext>
                </a:extLst>
              </a:tr>
              <a:tr h="821832">
                <a:tc>
                  <a:txBody>
                    <a:bodyPr/>
                    <a:lstStyle/>
                    <a:p>
                      <a:r>
                        <a:rPr lang="en-US" sz="2200" kern="1200">
                          <a:solidFill>
                            <a:schemeClr val="dk1"/>
                          </a:solidFill>
                          <a:effectLst/>
                          <a:latin typeface="+mn-lt"/>
                          <a:ea typeface="+mn-ea"/>
                          <a:cs typeface="+mn-cs"/>
                        </a:rPr>
                        <a:t>Blood glucose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0.01 kg (0.02 lb)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160 kJ (38 kcal)</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2</a:t>
                      </a:r>
                      <a:endParaRPr lang="en-US" sz="2200">
                        <a:latin typeface="Helvetica" panose="020B0604020202020204" pitchFamily="34" charset="0"/>
                        <a:cs typeface="Helvetica" panose="020B0604020202020204" pitchFamily="34" charset="0"/>
                      </a:endParaRPr>
                    </a:p>
                  </a:txBody>
                  <a:tcPr marL="111058" marR="111058" marT="55529" marB="55529"/>
                </a:tc>
                <a:extLst>
                  <a:ext uri="{0D108BD9-81ED-4DB2-BD59-A6C34878D82A}">
                    <a16:rowId xmlns:a16="http://schemas.microsoft.com/office/drawing/2014/main" val="779993199"/>
                  </a:ext>
                </a:extLst>
              </a:tr>
              <a:tr h="821832">
                <a:tc>
                  <a:txBody>
                    <a:bodyPr/>
                    <a:lstStyle/>
                    <a:p>
                      <a:r>
                        <a:rPr lang="en-US" sz="2200" kern="1200">
                          <a:solidFill>
                            <a:schemeClr val="dk1"/>
                          </a:solidFill>
                          <a:effectLst/>
                          <a:latin typeface="+mn-lt"/>
                          <a:ea typeface="+mn-ea"/>
                          <a:cs typeface="+mn-cs"/>
                        </a:rPr>
                        <a:t>Fat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12.3 kg (27.1 lb)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442,000 kJ (105,641 kcal)</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5,550</a:t>
                      </a:r>
                      <a:endParaRPr lang="en-US" sz="2200">
                        <a:latin typeface="Helvetica" panose="020B0604020202020204" pitchFamily="34" charset="0"/>
                        <a:cs typeface="Helvetica" panose="020B0604020202020204" pitchFamily="34" charset="0"/>
                      </a:endParaRPr>
                    </a:p>
                  </a:txBody>
                  <a:tcPr marL="111058" marR="111058" marT="55529" marB="55529"/>
                </a:tc>
                <a:extLst>
                  <a:ext uri="{0D108BD9-81ED-4DB2-BD59-A6C34878D82A}">
                    <a16:rowId xmlns:a16="http://schemas.microsoft.com/office/drawing/2014/main" val="3242932724"/>
                  </a:ext>
                </a:extLst>
              </a:tr>
              <a:tr h="821832">
                <a:tc>
                  <a:txBody>
                    <a:bodyPr/>
                    <a:lstStyle/>
                    <a:p>
                      <a:r>
                        <a:rPr lang="en-US" sz="2200" kern="1200">
                          <a:solidFill>
                            <a:schemeClr val="dk1"/>
                          </a:solidFill>
                          <a:effectLst/>
                          <a:latin typeface="+mn-lt"/>
                          <a:ea typeface="+mn-ea"/>
                          <a:cs typeface="+mn-cs"/>
                        </a:rPr>
                        <a:t>Protein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10.0 kg (22.0 lb) </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170,000 kJ (40,611 kcal)</a:t>
                      </a:r>
                      <a:endParaRPr lang="en-US" sz="2200">
                        <a:latin typeface="Helvetica" panose="020B0604020202020204" pitchFamily="34" charset="0"/>
                        <a:cs typeface="Helvetica" panose="020B0604020202020204" pitchFamily="34" charset="0"/>
                      </a:endParaRPr>
                    </a:p>
                  </a:txBody>
                  <a:tcPr marL="111058" marR="111058" marT="55529" marB="55529"/>
                </a:tc>
                <a:tc>
                  <a:txBody>
                    <a:bodyPr/>
                    <a:lstStyle/>
                    <a:p>
                      <a:r>
                        <a:rPr lang="en-US" sz="2200" kern="1200">
                          <a:solidFill>
                            <a:schemeClr val="dk1"/>
                          </a:solidFill>
                          <a:effectLst/>
                          <a:latin typeface="+mn-lt"/>
                          <a:ea typeface="+mn-ea"/>
                          <a:cs typeface="+mn-cs"/>
                        </a:rPr>
                        <a:t>2,130</a:t>
                      </a:r>
                      <a:endParaRPr lang="en-US" sz="2200">
                        <a:latin typeface="Helvetica" panose="020B0604020202020204" pitchFamily="34" charset="0"/>
                        <a:cs typeface="Helvetica" panose="020B0604020202020204" pitchFamily="34" charset="0"/>
                      </a:endParaRPr>
                    </a:p>
                  </a:txBody>
                  <a:tcPr marL="111058" marR="111058" marT="55529" marB="55529"/>
                </a:tc>
                <a:extLst>
                  <a:ext uri="{0D108BD9-81ED-4DB2-BD59-A6C34878D82A}">
                    <a16:rowId xmlns:a16="http://schemas.microsoft.com/office/drawing/2014/main" val="1197069331"/>
                  </a:ext>
                </a:extLst>
              </a:tr>
            </a:tbl>
          </a:graphicData>
        </a:graphic>
      </p:graphicFrame>
    </p:spTree>
    <p:extLst>
      <p:ext uri="{BB962C8B-B14F-4D97-AF65-F5344CB8AC3E}">
        <p14:creationId xmlns:p14="http://schemas.microsoft.com/office/powerpoint/2010/main" val="1963319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C09EE-6697-3470-C2DE-2DC1C3DD68C6}"/>
              </a:ext>
            </a:extLst>
          </p:cNvPr>
          <p:cNvSpPr>
            <a:spLocks noGrp="1"/>
          </p:cNvSpPr>
          <p:nvPr>
            <p:ph type="title"/>
          </p:nvPr>
        </p:nvSpPr>
        <p:spPr>
          <a:xfrm>
            <a:off x="8643193" y="489507"/>
            <a:ext cx="3091607" cy="1655483"/>
          </a:xfrm>
        </p:spPr>
        <p:txBody>
          <a:bodyPr anchor="b">
            <a:normAutofit/>
          </a:bodyPr>
          <a:lstStyle/>
          <a:p>
            <a:endParaRPr lang="en-GB" sz="4000"/>
          </a:p>
        </p:txBody>
      </p:sp>
      <p:pic>
        <p:nvPicPr>
          <p:cNvPr id="5" name="Content Placeholder 4" descr="Diagram of a diagram of a glutamine&#10;&#10;AI-generated content may be incorrect.">
            <a:extLst>
              <a:ext uri="{FF2B5EF4-FFF2-40B4-BE49-F238E27FC236}">
                <a16:creationId xmlns:a16="http://schemas.microsoft.com/office/drawing/2014/main" id="{BADB49FB-4957-8E60-E4FF-E434446A497C}"/>
              </a:ext>
            </a:extLst>
          </p:cNvPr>
          <p:cNvPicPr>
            <a:picLocks noChangeAspect="1"/>
          </p:cNvPicPr>
          <p:nvPr/>
        </p:nvPicPr>
        <p:blipFill>
          <a:blip r:embed="rId2"/>
          <a:srcRect r="3122" b="-1"/>
          <a:stretch>
            <a:fillRect/>
          </a:stretch>
        </p:blipFill>
        <p:spPr>
          <a:xfrm>
            <a:off x="20" y="431"/>
            <a:ext cx="8115280" cy="6408311"/>
          </a:xfrm>
          <a:prstGeom prst="rect">
            <a:avLst/>
          </a:prstGeom>
        </p:spPr>
      </p:pic>
      <p:sp>
        <p:nvSpPr>
          <p:cNvPr id="9" name="Content Placeholder 8">
            <a:extLst>
              <a:ext uri="{FF2B5EF4-FFF2-40B4-BE49-F238E27FC236}">
                <a16:creationId xmlns:a16="http://schemas.microsoft.com/office/drawing/2014/main" id="{E1D20AC7-E881-E15A-BB18-134854FDA3E1}"/>
              </a:ext>
            </a:extLst>
          </p:cNvPr>
          <p:cNvSpPr>
            <a:spLocks noGrp="1"/>
          </p:cNvSpPr>
          <p:nvPr>
            <p:ph idx="1"/>
          </p:nvPr>
        </p:nvSpPr>
        <p:spPr>
          <a:xfrm>
            <a:off x="8643193" y="2418408"/>
            <a:ext cx="2942813" cy="3540265"/>
          </a:xfrm>
        </p:spPr>
        <p:txBody>
          <a:bodyPr>
            <a:normAutofit/>
          </a:bodyPr>
          <a:lstStyle/>
          <a:p>
            <a:endParaRPr lang="en-US" sz="2000"/>
          </a:p>
        </p:txBody>
      </p:sp>
      <p:sp>
        <p:nvSpPr>
          <p:cNvPr id="14" name="Rectangle 1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2298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Factors Influencing Fuel Selection for Exercise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b="0" dirty="0"/>
              <a:t>Substrate availability</a:t>
            </a:r>
          </a:p>
          <a:p>
            <a:r>
              <a:rPr lang="en-US" b="0" dirty="0"/>
              <a:t>Diet</a:t>
            </a:r>
          </a:p>
          <a:p>
            <a:r>
              <a:rPr lang="en-US" b="0" dirty="0"/>
              <a:t>Exercise intensity</a:t>
            </a:r>
          </a:p>
          <a:p>
            <a:r>
              <a:rPr lang="en-US" b="0" dirty="0"/>
              <a:t>Exercise duration</a:t>
            </a:r>
          </a:p>
          <a:p>
            <a:r>
              <a:rPr lang="en-US" b="0" dirty="0"/>
              <a:t>Training status</a:t>
            </a:r>
          </a:p>
          <a:p>
            <a:r>
              <a:rPr lang="en-US" b="0" dirty="0"/>
              <a:t>Hormones</a:t>
            </a:r>
          </a:p>
          <a:p>
            <a:r>
              <a:rPr lang="en-US" b="0" dirty="0"/>
              <a:t>Previous exercise</a:t>
            </a:r>
          </a:p>
          <a:p>
            <a:r>
              <a:rPr lang="en-US" b="0" dirty="0"/>
              <a:t>Environmental conditions</a:t>
            </a:r>
            <a:endParaRPr lang="en-GB" b="0" dirty="0"/>
          </a:p>
        </p:txBody>
      </p:sp>
    </p:spTree>
    <p:extLst>
      <p:ext uri="{BB962C8B-B14F-4D97-AF65-F5344CB8AC3E}">
        <p14:creationId xmlns:p14="http://schemas.microsoft.com/office/powerpoint/2010/main" val="2718244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Fuel Selection for Exercise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447308" y="591344"/>
                <a:ext cx="6906491" cy="5585619"/>
              </a:xfrm>
            </p:spPr>
            <p:txBody>
              <a:bodyPr anchor="ctr">
                <a:normAutofit/>
              </a:bodyPr>
              <a:lstStyle/>
              <a:p>
                <a:r>
                  <a:rPr lang="en-US" sz="2400" b="0" dirty="0"/>
                  <a:t>Fat uptake and oxidation by muscle is slow and can supply ATP at a rate sufficient to maintain exercise at only an intensity of about 60% of </a:t>
                </a:r>
                <a14:m>
                  <m:oMath xmlns:m="http://schemas.openxmlformats.org/officeDocument/2006/math">
                    <m:acc>
                      <m:accPr>
                        <m:chr m:val="̇"/>
                        <m:ctrlPr>
                          <a:rPr lang="en-US" sz="2400" b="0" i="1" smtClean="0">
                            <a:latin typeface="Cambria Math" panose="02040503050406030204" pitchFamily="18" charset="0"/>
                          </a:rPr>
                        </m:ctrlPr>
                      </m:accPr>
                      <m:e>
                        <m:r>
                          <m:rPr>
                            <m:nor/>
                          </m:rPr>
                          <a:rPr lang="en-US" sz="2400" b="0" i="0" smtClean="0">
                            <a:cs typeface="Helvetica" panose="020B0604020202020204" pitchFamily="34" charset="0"/>
                          </a:rPr>
                          <m:t>V</m:t>
                        </m:r>
                      </m:e>
                    </m:acc>
                  </m:oMath>
                </a14:m>
                <a:r>
                  <a:rPr lang="en-US" sz="2400" b="0" dirty="0"/>
                  <a:t>O</a:t>
                </a:r>
                <a:r>
                  <a:rPr lang="en-US" sz="2400" b="0" baseline="-25000" dirty="0"/>
                  <a:t>2</a:t>
                </a:r>
                <a:r>
                  <a:rPr lang="en-US" sz="2400" b="0" dirty="0"/>
                  <a:t>max. </a:t>
                </a:r>
              </a:p>
              <a:p>
                <a:r>
                  <a:rPr lang="en-US" sz="2400" b="0" dirty="0"/>
                  <a:t>To generate ATP to sustain higher exercise intensities, there is an increasing reliance on carbohydrate, and at intensities above about 85% of </a:t>
                </a:r>
                <a14:m>
                  <m:oMath xmlns:m="http://schemas.openxmlformats.org/officeDocument/2006/math">
                    <m:acc>
                      <m:accPr>
                        <m:chr m:val="̇"/>
                        <m:ctrlPr>
                          <a:rPr lang="en-US" sz="2400" b="0" i="1" smtClean="0">
                            <a:latin typeface="Cambria Math" panose="02040503050406030204" pitchFamily="18" charset="0"/>
                          </a:rPr>
                        </m:ctrlPr>
                      </m:accPr>
                      <m:e>
                        <m:r>
                          <m:rPr>
                            <m:nor/>
                          </m:rPr>
                          <a:rPr lang="en-US" sz="2400" b="0" i="0" smtClean="0">
                            <a:cs typeface="Helvetica" panose="020B0604020202020204" pitchFamily="34" charset="0"/>
                          </a:rPr>
                          <m:t>V</m:t>
                        </m:r>
                      </m:e>
                    </m:acc>
                  </m:oMath>
                </a14:m>
                <a:r>
                  <a:rPr lang="en-US" sz="2400" b="0" dirty="0"/>
                  <a:t>O</a:t>
                </a:r>
                <a:r>
                  <a:rPr lang="en-US" sz="2400" b="0" baseline="-25000" dirty="0"/>
                  <a:t>2</a:t>
                </a:r>
                <a:r>
                  <a:rPr lang="en-US" sz="2400" b="0" dirty="0"/>
                  <a:t>max, the oxidation of carbohydrate will be the predominant fuel, with fat contributing 30% or less. </a:t>
                </a:r>
              </a:p>
              <a:p>
                <a:pPr marL="0" indent="0">
                  <a:buNone/>
                </a:pPr>
                <a:r>
                  <a:rPr lang="en-US" sz="2400" dirty="0"/>
                  <a:t>		  </a:t>
                </a:r>
              </a:p>
              <a:p>
                <a:pPr marL="0" indent="0">
                  <a:buNone/>
                </a:pPr>
                <a:r>
                  <a:rPr lang="en-US" sz="2400" b="0" i="1" dirty="0">
                    <a:latin typeface="Arial" panose="020B0604020202020204" pitchFamily="34" charset="0"/>
                    <a:cs typeface="Arial" panose="020B0604020202020204" pitchFamily="34" charset="0"/>
                  </a:rPr>
                  <a:t>(continued)</a:t>
                </a:r>
                <a:endParaRPr lang="en-GB" sz="2400" b="0" i="1" dirty="0">
                  <a:latin typeface="Arial" panose="020B0604020202020204" pitchFamily="34" charset="0"/>
                  <a:cs typeface="Arial" panose="020B0604020202020204" pitchFamily="34" charset="0"/>
                </a:endParaRPr>
              </a:p>
              <a:p>
                <a:endParaRPr lang="en-GB" sz="24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447308" y="591344"/>
                <a:ext cx="6906491" cy="5585619"/>
              </a:xfrm>
              <a:blipFill>
                <a:blip r:embed="rId2"/>
                <a:stretch>
                  <a:fillRect l="-1471" r="-1287"/>
                </a:stretch>
              </a:blipFill>
            </p:spPr>
            <p:txBody>
              <a:bodyPr/>
              <a:lstStyle/>
              <a:p>
                <a:r>
                  <a:rPr lang="en-US">
                    <a:noFill/>
                  </a:rPr>
                  <a:t> </a:t>
                </a:r>
              </a:p>
            </p:txBody>
          </p:sp>
        </mc:Fallback>
      </mc:AlternateContent>
    </p:spTree>
    <p:extLst>
      <p:ext uri="{BB962C8B-B14F-4D97-AF65-F5344CB8AC3E}">
        <p14:creationId xmlns:p14="http://schemas.microsoft.com/office/powerpoint/2010/main" val="10492923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Fuel Selection for Exercise </a:t>
            </a:r>
            <a:r>
              <a:rPr lang="en-GB" i="1">
                <a:solidFill>
                  <a:srgbClr val="FFFFFF"/>
                </a:solidFill>
                <a:latin typeface="Arial" panose="020B0604020202020204" pitchFamily="34" charset="0"/>
                <a:cs typeface="Arial" panose="020B0604020202020204" pitchFamily="34" charset="0"/>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2400" b="0" dirty="0"/>
              <a:t>During most forms of submaximal exercise, a mixture of fat and carbohydrate is oxidized to provide energy for muscular contraction.</a:t>
            </a:r>
          </a:p>
          <a:p>
            <a:r>
              <a:rPr lang="en-US" sz="2400" b="0" dirty="0"/>
              <a:t>Fat oxidation makes an increasing contribution to ATP regeneration as exercise duration increases (up to 80% of total energy required for exercise lasting several hours).</a:t>
            </a:r>
          </a:p>
          <a:p>
            <a:r>
              <a:rPr lang="en-US" sz="2400" b="0" dirty="0"/>
              <a:t>Utilizing more fat at moderate to high exercise intensities allows greater sparing of the limited carbohydrate reserves, permitting exercise to be prolonged. </a:t>
            </a:r>
          </a:p>
          <a:p>
            <a:r>
              <a:rPr lang="en-US" sz="2400" b="0" dirty="0"/>
              <a:t>Endurance training increases the capacity to oxidize fat.</a:t>
            </a:r>
            <a:endParaRPr lang="en-GB" sz="2400" b="0" i="1" dirty="0"/>
          </a:p>
          <a:p>
            <a:endParaRPr lang="en-GB" sz="2400" dirty="0"/>
          </a:p>
        </p:txBody>
      </p:sp>
    </p:spTree>
    <p:extLst>
      <p:ext uri="{BB962C8B-B14F-4D97-AF65-F5344CB8AC3E}">
        <p14:creationId xmlns:p14="http://schemas.microsoft.com/office/powerpoint/2010/main" val="2242253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25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134D3-0417-9D16-0F76-9AECEA35ABA9}"/>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eaLnBrk="1" hangingPunct="1"/>
            <a:endParaRPr lang="en-US" sz="2600" kern="1200">
              <a:solidFill>
                <a:srgbClr val="FFFFFF"/>
              </a:solidFill>
              <a:latin typeface="+mj-lt"/>
              <a:ea typeface="+mj-ea"/>
              <a:cs typeface="+mj-cs"/>
            </a:endParaRPr>
          </a:p>
        </p:txBody>
      </p:sp>
      <p:pic>
        <p:nvPicPr>
          <p:cNvPr id="5" name="Content Placeholder 4" descr="A graph showing the amount of time&#10;&#10;AI-generated content may be incorrect.">
            <a:extLst>
              <a:ext uri="{FF2B5EF4-FFF2-40B4-BE49-F238E27FC236}">
                <a16:creationId xmlns:a16="http://schemas.microsoft.com/office/drawing/2014/main" id="{57F406A6-FEF9-859B-D8BD-3487ED8DF68D}"/>
              </a:ext>
            </a:extLst>
          </p:cNvPr>
          <p:cNvPicPr>
            <a:picLocks noGrp="1" noChangeAspect="1"/>
          </p:cNvPicPr>
          <p:nvPr>
            <p:ph idx="1"/>
          </p:nvPr>
        </p:nvPicPr>
        <p:blipFill>
          <a:blip r:embed="rId2"/>
          <a:stretch>
            <a:fillRect/>
          </a:stretch>
        </p:blipFill>
        <p:spPr>
          <a:xfrm>
            <a:off x="4072420" y="961812"/>
            <a:ext cx="7120558" cy="4930987"/>
          </a:xfrm>
          <a:prstGeom prst="rect">
            <a:avLst/>
          </a:prstGeom>
        </p:spPr>
      </p:pic>
    </p:spTree>
    <p:extLst>
      <p:ext uri="{BB962C8B-B14F-4D97-AF65-F5344CB8AC3E}">
        <p14:creationId xmlns:p14="http://schemas.microsoft.com/office/powerpoint/2010/main" val="1420209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E7D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332FA7-AB9F-0A6A-8FC3-71D9FE895A1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eaLnBrk="1" hangingPunct="1"/>
            <a:r>
              <a:rPr lang="en-US" sz="2600" kern="1200">
                <a:solidFill>
                  <a:srgbClr val="FFFFFF"/>
                </a:solidFill>
                <a:latin typeface="+mj-lt"/>
                <a:ea typeface="+mj-ea"/>
                <a:cs typeface="+mj-cs"/>
              </a:rPr>
              <a:t>Figure 3.27</a:t>
            </a:r>
          </a:p>
        </p:txBody>
      </p:sp>
      <p:pic>
        <p:nvPicPr>
          <p:cNvPr id="5" name="Content Placeholder 4" descr="A graph showing the amount of exercise per day&#10;&#10;Description automatically generated">
            <a:extLst>
              <a:ext uri="{FF2B5EF4-FFF2-40B4-BE49-F238E27FC236}">
                <a16:creationId xmlns:a16="http://schemas.microsoft.com/office/drawing/2014/main" id="{A5FE8D88-CBB5-9A21-E2C2-8754B88BE54A}"/>
              </a:ext>
            </a:extLst>
          </p:cNvPr>
          <p:cNvPicPr>
            <a:picLocks noGrp="1" noChangeAspect="1"/>
          </p:cNvPicPr>
          <p:nvPr>
            <p:ph idx="1"/>
          </p:nvPr>
        </p:nvPicPr>
        <p:blipFill>
          <a:blip r:embed="rId3"/>
          <a:stretch>
            <a:fillRect/>
          </a:stretch>
        </p:blipFill>
        <p:spPr>
          <a:xfrm>
            <a:off x="4038600" y="1127082"/>
            <a:ext cx="7188199" cy="4600447"/>
          </a:xfrm>
          <a:prstGeom prst="rect">
            <a:avLst/>
          </a:prstGeom>
        </p:spPr>
      </p:pic>
    </p:spTree>
    <p:extLst>
      <p:ext uri="{BB962C8B-B14F-4D97-AF65-F5344CB8AC3E}">
        <p14:creationId xmlns:p14="http://schemas.microsoft.com/office/powerpoint/2010/main" val="32956443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281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CAD97-F799-1D8F-24F1-DADF56FC64A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eaLnBrk="1" hangingPunct="1"/>
            <a:r>
              <a:rPr lang="en-US" sz="2600" kern="1200">
                <a:solidFill>
                  <a:srgbClr val="FFFFFF"/>
                </a:solidFill>
                <a:latin typeface="+mj-lt"/>
                <a:ea typeface="+mj-ea"/>
                <a:cs typeface="+mj-cs"/>
              </a:rPr>
              <a:t>Figure 3.28</a:t>
            </a:r>
          </a:p>
        </p:txBody>
      </p:sp>
      <p:pic>
        <p:nvPicPr>
          <p:cNvPr id="5" name="Content Placeholder 4" descr="A graph of exercise intensity&#10;&#10;Description automatically generated">
            <a:extLst>
              <a:ext uri="{FF2B5EF4-FFF2-40B4-BE49-F238E27FC236}">
                <a16:creationId xmlns:a16="http://schemas.microsoft.com/office/drawing/2014/main" id="{D0746F58-A136-E88C-DA41-852C8087E543}"/>
              </a:ext>
            </a:extLst>
          </p:cNvPr>
          <p:cNvPicPr>
            <a:picLocks noGrp="1" noChangeAspect="1"/>
          </p:cNvPicPr>
          <p:nvPr>
            <p:ph idx="1"/>
          </p:nvPr>
        </p:nvPicPr>
        <p:blipFill>
          <a:blip r:embed="rId3"/>
          <a:stretch>
            <a:fillRect/>
          </a:stretch>
        </p:blipFill>
        <p:spPr>
          <a:xfrm>
            <a:off x="4038600" y="1360698"/>
            <a:ext cx="7188199" cy="4133214"/>
          </a:xfrm>
          <a:prstGeom prst="rect">
            <a:avLst/>
          </a:prstGeom>
        </p:spPr>
      </p:pic>
    </p:spTree>
    <p:extLst>
      <p:ext uri="{BB962C8B-B14F-4D97-AF65-F5344CB8AC3E}">
        <p14:creationId xmlns:p14="http://schemas.microsoft.com/office/powerpoint/2010/main" val="27156057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Fatigue in High-Intensity Exercise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2600" b="0" dirty="0"/>
              <a:t>Fatigue, the inability to maintain a given or expected force or power output, is an inevitable feature of maximal exercise. </a:t>
            </a:r>
          </a:p>
          <a:p>
            <a:r>
              <a:rPr lang="en-US" sz="2600" b="0" dirty="0"/>
              <a:t>Many factors contribute to fatigue, but during maximal short-duration exercise, it will be caused primarily by a gradual decline in anaerobic ATP production or an increase in ADP and Pi accumulation.</a:t>
            </a:r>
            <a:endParaRPr lang="en-GB" sz="2600" b="0" dirty="0"/>
          </a:p>
        </p:txBody>
      </p:sp>
    </p:spTree>
    <p:extLst>
      <p:ext uri="{BB962C8B-B14F-4D97-AF65-F5344CB8AC3E}">
        <p14:creationId xmlns:p14="http://schemas.microsoft.com/office/powerpoint/2010/main" val="1018356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Fatigue in Prolonged Exercise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2400" b="0" dirty="0"/>
              <a:t>In high-intensity exercise lasting 1 to 5 minutes, lactate accumulation may contribute to the fatigue process. </a:t>
            </a:r>
          </a:p>
          <a:p>
            <a:r>
              <a:rPr lang="en-US" sz="2400" b="0" dirty="0"/>
              <a:t>At marathon-running pace, muscle glycogen stores alone can fuel about 80 minutes of exercise before depletion. </a:t>
            </a:r>
          </a:p>
          <a:p>
            <a:r>
              <a:rPr lang="en-US" sz="2400" b="0" dirty="0"/>
              <a:t>Oxidation of blood glucose (derived from liver glycogen stores) enables ATP production to be maintained and exercise to continue.</a:t>
            </a:r>
          </a:p>
          <a:p>
            <a:r>
              <a:rPr lang="en-US" sz="2400" b="0" dirty="0"/>
              <a:t>When muscle and liver glycogen become depleted, ATP production becomes compromised because of the inability of fat oxidation to increase sufficiently to offset this deficit. </a:t>
            </a:r>
            <a:endParaRPr lang="en-GB" sz="2400" b="0" dirty="0"/>
          </a:p>
        </p:txBody>
      </p:sp>
    </p:spTree>
    <p:extLst>
      <p:ext uri="{BB962C8B-B14F-4D97-AF65-F5344CB8AC3E}">
        <p14:creationId xmlns:p14="http://schemas.microsoft.com/office/powerpoint/2010/main" val="2112258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sz="3500">
                <a:solidFill>
                  <a:srgbClr val="FFFFFF"/>
                </a:solidFill>
              </a:rPr>
              <a:t>Hypoglycemia and Central Fatigue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2600" b="0" dirty="0"/>
              <a:t>Prolonged exercise, particularly after a period of fasting or a diet low in carbohydrate, results in hypoglycemia, which may be a direct cause of fatigue. </a:t>
            </a:r>
          </a:p>
          <a:p>
            <a:r>
              <a:rPr lang="en-US" sz="2600" b="0" dirty="0"/>
              <a:t>Hypoglycemia is detected by the brain and causes symptoms of tiredness and dizziness. </a:t>
            </a:r>
          </a:p>
          <a:p>
            <a:r>
              <a:rPr lang="en-US" sz="2600" b="0" dirty="0"/>
              <a:t>This central fatigue could then reduce the degree of skeletal muscle recruitment by the motor cortex, causing a fall in muscle force generation.</a:t>
            </a:r>
          </a:p>
          <a:p>
            <a:r>
              <a:rPr lang="en-US" sz="2600" b="0" dirty="0"/>
              <a:t>In the heat, performance is decreased, and exercise-induced hyperthermia is associated with central fatigue. </a:t>
            </a:r>
            <a:endParaRPr lang="en-GB" sz="2600" b="0" dirty="0"/>
          </a:p>
        </p:txBody>
      </p:sp>
    </p:spTree>
    <p:extLst>
      <p:ext uri="{BB962C8B-B14F-4D97-AF65-F5344CB8AC3E}">
        <p14:creationId xmlns:p14="http://schemas.microsoft.com/office/powerpoint/2010/main" val="42585091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Metabolic Adaptations to Training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2400" b="0" dirty="0"/>
              <a:t>Muscle adaptations to aerobic endurance training include increases in capillary density and mitochondrial size and number. </a:t>
            </a:r>
          </a:p>
          <a:p>
            <a:r>
              <a:rPr lang="en-US" sz="2400" b="0" dirty="0"/>
              <a:t>The activity of the TCA cycle and of other oxidative enzymes increases, and a concomitant increase occurs in the capacity to oxidize both fat and carbohydrate.</a:t>
            </a:r>
          </a:p>
          <a:p>
            <a:r>
              <a:rPr lang="en-US" sz="2400" b="0" dirty="0"/>
              <a:t>Endurance training also increases the relative cross-sectional area of type I fibers, increases intramuscular content of triacylglycerol, and increases the capacity to use fat as an energy source during submaximal exercise.</a:t>
            </a:r>
          </a:p>
          <a:p>
            <a:pPr marL="0" indent="0">
              <a:buNone/>
            </a:pPr>
            <a:r>
              <a:rPr lang="en-US" sz="2400" b="0" i="1" dirty="0">
                <a:latin typeface="Arial" panose="020B0604020202020204" pitchFamily="34" charset="0"/>
                <a:cs typeface="Arial" panose="020B0604020202020204" pitchFamily="34" charset="0"/>
              </a:rPr>
              <a:t>(continued) </a:t>
            </a:r>
            <a:endParaRPr lang="en-GB" sz="2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70755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Metabolic Adaptations to Training </a:t>
            </a:r>
            <a:r>
              <a:rPr lang="en-GB" i="1" dirty="0">
                <a:solidFill>
                  <a:srgbClr val="FFFFFF"/>
                </a:solidFill>
                <a:latin typeface="Arial" panose="020B0604020202020204" pitchFamily="34" charset="0"/>
                <a:cs typeface="Arial" panose="020B0604020202020204" pitchFamily="34" charset="0"/>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447308" y="591344"/>
                <a:ext cx="6906491" cy="5585619"/>
              </a:xfrm>
            </p:spPr>
            <p:txBody>
              <a:bodyPr anchor="ctr">
                <a:normAutofit/>
              </a:bodyPr>
              <a:lstStyle/>
              <a:p>
                <a:r>
                  <a:rPr lang="en-US" sz="2400" b="0" dirty="0"/>
                  <a:t>Training adaptations in muscle affect substrate utilization.</a:t>
                </a:r>
              </a:p>
              <a:p>
                <a:r>
                  <a:rPr lang="en-US" sz="2400" b="0" dirty="0"/>
                  <a:t>Trained subjects demonstrate increased reliance on intramuscular triacylglycerol as an energy source. </a:t>
                </a:r>
              </a:p>
              <a:p>
                <a:r>
                  <a:rPr lang="en-US" sz="2400" b="0" dirty="0"/>
                  <a:t>These and other effects of training (e.g., increased </a:t>
                </a:r>
                <a14:m>
                  <m:oMath xmlns:m="http://schemas.openxmlformats.org/officeDocument/2006/math">
                    <m:acc>
                      <m:accPr>
                        <m:chr m:val="̇"/>
                        <m:ctrlPr>
                          <a:rPr lang="en-US" sz="2400" b="0" i="1" smtClean="0">
                            <a:latin typeface="Cambria Math" panose="02040503050406030204" pitchFamily="18" charset="0"/>
                          </a:rPr>
                        </m:ctrlPr>
                      </m:accPr>
                      <m:e>
                        <m:r>
                          <m:rPr>
                            <m:nor/>
                          </m:rPr>
                          <a:rPr lang="en-US" sz="2400" b="0" i="0" smtClean="0">
                            <a:cs typeface="Helvetica" panose="020B0604020202020204" pitchFamily="34" charset="0"/>
                          </a:rPr>
                          <m:t>V</m:t>
                        </m:r>
                      </m:e>
                    </m:acc>
                  </m:oMath>
                </a14:m>
                <a:r>
                  <a:rPr lang="en-US" sz="2400" b="0" dirty="0"/>
                  <a:t>O</a:t>
                </a:r>
                <a:r>
                  <a:rPr lang="en-US" sz="2400" b="0" baseline="-25000" dirty="0"/>
                  <a:t>2</a:t>
                </a:r>
                <a:r>
                  <a:rPr lang="en-US" sz="2400" b="0" dirty="0"/>
                  <a:t>max and attenuated hormonal responses to exercise) decrease the rate of muscle glycogen and blood glucose utilization and decrease the rate of lactate accumulation during submaximal exercise.</a:t>
                </a:r>
              </a:p>
              <a:p>
                <a:r>
                  <a:rPr lang="en-US" sz="2400" b="0" dirty="0"/>
                  <a:t>These adaptations contribute to marked improvement in endurance capacity after training.</a:t>
                </a:r>
                <a:endParaRPr lang="en-GB" sz="2400" b="0" dirty="0"/>
              </a:p>
              <a:p>
                <a:endParaRPr lang="en-GB" sz="24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447308" y="591344"/>
                <a:ext cx="6906491" cy="5585619"/>
              </a:xfrm>
              <a:blipFill>
                <a:blip r:embed="rId2"/>
                <a:stretch>
                  <a:fillRect l="-1287" t="-1361"/>
                </a:stretch>
              </a:blipFill>
            </p:spPr>
            <p:txBody>
              <a:bodyPr/>
              <a:lstStyle/>
              <a:p>
                <a:r>
                  <a:rPr lang="en-US">
                    <a:noFill/>
                  </a:rPr>
                  <a:t> </a:t>
                </a:r>
              </a:p>
            </p:txBody>
          </p:sp>
        </mc:Fallback>
      </mc:AlternateContent>
    </p:spTree>
    <p:extLst>
      <p:ext uri="{BB962C8B-B14F-4D97-AF65-F5344CB8AC3E}">
        <p14:creationId xmlns:p14="http://schemas.microsoft.com/office/powerpoint/2010/main" val="37069334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Glycogen and Endurance</a:t>
            </a:r>
            <a:br>
              <a:rPr lang="en-GB">
                <a:solidFill>
                  <a:srgbClr val="FFFFFF"/>
                </a:solidFill>
              </a:rPr>
            </a:br>
            <a:r>
              <a:rPr lang="en-GB">
                <a:solidFill>
                  <a:srgbClr val="FFFFFF"/>
                </a:solidFill>
              </a:rPr>
              <a:t>Training Adaptations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2400" b="0" dirty="0"/>
              <a:t>Low levels of muscle glycogen may enhance the mRNA content of some genes involved in exercise metabolism.</a:t>
            </a:r>
          </a:p>
          <a:p>
            <a:r>
              <a:rPr lang="en-US" sz="2400" b="0" dirty="0"/>
              <a:t>Genes for some metabolic enzymes, including citrate synthase and </a:t>
            </a:r>
            <a:r>
              <a:rPr lang="el-GR" sz="2400" b="0" dirty="0"/>
              <a:t>β</a:t>
            </a:r>
            <a:r>
              <a:rPr lang="en-US" sz="2400" b="0" dirty="0"/>
              <a:t>-</a:t>
            </a:r>
            <a:r>
              <a:rPr lang="en-US" sz="2400" b="0" dirty="0" err="1"/>
              <a:t>hydroxyacyl</a:t>
            </a:r>
            <a:r>
              <a:rPr lang="en-US" sz="2400" b="0" dirty="0"/>
              <a:t>-CoA dehydrogenase, are upregulated to a greater extent in response to exercise when exercise is performed with low </a:t>
            </a:r>
            <a:r>
              <a:rPr lang="en-US" sz="2400" b="0" dirty="0" err="1"/>
              <a:t>preexercise</a:t>
            </a:r>
            <a:r>
              <a:rPr lang="en-US" sz="2400" b="0" dirty="0"/>
              <a:t> glycogen.</a:t>
            </a:r>
          </a:p>
          <a:p>
            <a:r>
              <a:rPr lang="en-US" sz="2400" b="0" dirty="0"/>
              <a:t>Some signaling proteins, such as AMP-activated protein kinase (AMPK), possess glycogen binding domains, and when glycogen is low, these proteins are more active toward their specific targets.</a:t>
            </a:r>
            <a:endParaRPr lang="en-GB" sz="2400" b="0" dirty="0"/>
          </a:p>
        </p:txBody>
      </p:sp>
    </p:spTree>
    <p:extLst>
      <p:ext uri="{BB962C8B-B14F-4D97-AF65-F5344CB8AC3E}">
        <p14:creationId xmlns:p14="http://schemas.microsoft.com/office/powerpoint/2010/main" val="36857534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42C637-6A29-0105-3CBF-7D367D0F2853}"/>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Nutrition, Performance, and Training Adaptations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9B1ADC-2025-B4FE-3AC7-2887A8B08525}"/>
              </a:ext>
            </a:extLst>
          </p:cNvPr>
          <p:cNvSpPr>
            <a:spLocks noGrp="1"/>
          </p:cNvSpPr>
          <p:nvPr>
            <p:ph idx="1"/>
          </p:nvPr>
        </p:nvSpPr>
        <p:spPr>
          <a:xfrm>
            <a:off x="4447308" y="591344"/>
            <a:ext cx="6906491" cy="5585619"/>
          </a:xfrm>
        </p:spPr>
        <p:txBody>
          <a:bodyPr anchor="ctr">
            <a:normAutofit/>
          </a:bodyPr>
          <a:lstStyle/>
          <a:p>
            <a:r>
              <a:rPr lang="en-GB" sz="2600" b="0" dirty="0"/>
              <a:t>A variety of nutrition interventions involving dietary manipulation, supplements, and ingestion of sports foods or beverages during exercise can have an impact on metabolic responses to exercise and athletic performance.</a:t>
            </a:r>
          </a:p>
          <a:p>
            <a:r>
              <a:rPr lang="en-GB" sz="2600" b="0" dirty="0"/>
              <a:t>Performance-enhancing (ergogenic) supplements include </a:t>
            </a:r>
            <a:r>
              <a:rPr lang="el-GR" sz="2600" b="0" dirty="0"/>
              <a:t>β</a:t>
            </a:r>
            <a:r>
              <a:rPr lang="en-GB" sz="2600" b="0" dirty="0"/>
              <a:t>-alanine, bicarbonate, caffeine, creatine, and nitrate.</a:t>
            </a:r>
          </a:p>
          <a:p>
            <a:r>
              <a:rPr lang="en-GB" sz="2600" b="0" dirty="0"/>
              <a:t>Nutrition can also influence adaptations to endurance or resistance training. </a:t>
            </a:r>
          </a:p>
        </p:txBody>
      </p:sp>
    </p:spTree>
    <p:extLst>
      <p:ext uri="{BB962C8B-B14F-4D97-AF65-F5344CB8AC3E}">
        <p14:creationId xmlns:p14="http://schemas.microsoft.com/office/powerpoint/2010/main" val="1529353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Antioxidants Impair Training Adaptations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b="0" dirty="0"/>
              <a:t>Consuming megadoses of vitamins C and E impairs some adaptations to endurance training, including mitochondrial biogenesis.</a:t>
            </a:r>
          </a:p>
          <a:p>
            <a:r>
              <a:rPr lang="en-US" b="0" dirty="0"/>
              <a:t>Free radicals are generated during exercise and act as signals for wider adaptive responses in muscle and other tissues.</a:t>
            </a:r>
          </a:p>
          <a:p>
            <a:r>
              <a:rPr lang="en-US" b="0" dirty="0"/>
              <a:t>This raises questions about the approach to protecting tissues that promotes frequent supplementation with antioxidant nutrients.</a:t>
            </a:r>
            <a:endParaRPr lang="en-GB" b="0" dirty="0"/>
          </a:p>
        </p:txBody>
      </p:sp>
    </p:spTree>
    <p:extLst>
      <p:ext uri="{BB962C8B-B14F-4D97-AF65-F5344CB8AC3E}">
        <p14:creationId xmlns:p14="http://schemas.microsoft.com/office/powerpoint/2010/main" val="779646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6147" descr="Light bulb on green grass">
            <a:extLst>
              <a:ext uri="{FF2B5EF4-FFF2-40B4-BE49-F238E27FC236}">
                <a16:creationId xmlns:a16="http://schemas.microsoft.com/office/drawing/2014/main" id="{843F23D9-FB23-AB39-695C-5C3C49FF01F2}"/>
              </a:ext>
            </a:extLst>
          </p:cNvPr>
          <p:cNvPicPr>
            <a:picLocks noChangeAspect="1"/>
          </p:cNvPicPr>
          <p:nvPr/>
        </p:nvPicPr>
        <p:blipFill>
          <a:blip r:embed="rId2">
            <a:duotone>
              <a:prstClr val="black"/>
              <a:schemeClr val="accent5">
                <a:tint val="45000"/>
                <a:satMod val="400000"/>
              </a:schemeClr>
            </a:duotone>
            <a:alphaModFix amt="25000"/>
          </a:blip>
          <a:srcRect t="15730"/>
          <a:stretch>
            <a:fillRect/>
          </a:stretch>
        </p:blipFill>
        <p:spPr>
          <a:xfrm>
            <a:off x="20" y="10"/>
            <a:ext cx="12191980" cy="6857990"/>
          </a:xfrm>
          <a:prstGeom prst="rect">
            <a:avLst/>
          </a:prstGeom>
        </p:spPr>
      </p:pic>
      <p:sp>
        <p:nvSpPr>
          <p:cNvPr id="6146" name="Title 1"/>
          <p:cNvSpPr>
            <a:spLocks noGrp="1"/>
          </p:cNvSpPr>
          <p:nvPr>
            <p:ph type="ctrTitle"/>
          </p:nvPr>
        </p:nvSpPr>
        <p:spPr>
          <a:xfrm>
            <a:off x="1154955" y="1447801"/>
            <a:ext cx="8825658" cy="1981200"/>
          </a:xfrm>
        </p:spPr>
        <p:txBody>
          <a:bodyPr vert="horz" lIns="91440" tIns="45720" rIns="91440" bIns="45720" rtlCol="0" anchor="b">
            <a:normAutofit/>
          </a:bodyPr>
          <a:lstStyle/>
          <a:p>
            <a:pPr algn="l"/>
            <a:r>
              <a:rPr lang="en-US" altLang="en-US" sz="7200" b="0" cap="none" dirty="0">
                <a:solidFill>
                  <a:schemeClr val="tx2"/>
                </a:solidFill>
                <a:latin typeface="+mj-lt"/>
              </a:rPr>
              <a:t>Energy</a:t>
            </a:r>
          </a:p>
        </p:txBody>
      </p:sp>
      <p:sp>
        <p:nvSpPr>
          <p:cNvPr id="3" name="Subtitle 2"/>
          <p:cNvSpPr>
            <a:spLocks noGrp="1"/>
          </p:cNvSpPr>
          <p:nvPr>
            <p:ph type="subTitle" idx="1"/>
          </p:nvPr>
        </p:nvSpPr>
        <p:spPr>
          <a:xfrm>
            <a:off x="1154955" y="3851370"/>
            <a:ext cx="8825658" cy="861420"/>
          </a:xfrm>
        </p:spPr>
        <p:txBody>
          <a:bodyPr vert="horz" lIns="91440" tIns="45720" rIns="91440" bIns="45720" rtlCol="0" anchor="t">
            <a:normAutofit/>
          </a:bodyPr>
          <a:lstStyle/>
          <a:p>
            <a:pPr algn="l" fontAlgn="auto">
              <a:defRPr/>
            </a:pPr>
            <a:r>
              <a:rPr lang="en-US" sz="2000" dirty="0">
                <a:solidFill>
                  <a:schemeClr val="bg2">
                    <a:lumMod val="40000"/>
                    <a:lumOff val="60000"/>
                  </a:schemeClr>
                </a:solidFill>
                <a:latin typeface="+mj-lt"/>
              </a:rPr>
              <a:t>Chapter 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700"/>
                                        <p:tgtEl>
                                          <p:spTgt spid="6146"/>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D5A78-1E1B-8E48-E3BC-750C665F6F61}"/>
              </a:ext>
            </a:extLst>
          </p:cNvPr>
          <p:cNvSpPr>
            <a:spLocks noGrp="1"/>
          </p:cNvSpPr>
          <p:nvPr>
            <p:ph type="title"/>
          </p:nvPr>
        </p:nvSpPr>
        <p:spPr/>
        <p:txBody>
          <a:bodyPr/>
          <a:lstStyle/>
          <a:p>
            <a:r>
              <a:rPr lang="en-GB" dirty="0"/>
              <a:t>Figure 4.1</a:t>
            </a:r>
          </a:p>
        </p:txBody>
      </p:sp>
      <p:pic>
        <p:nvPicPr>
          <p:cNvPr id="5" name="Content Placeholder 4" descr="A diagram of energy sources&#10;&#10;Description automatically generated">
            <a:extLst>
              <a:ext uri="{FF2B5EF4-FFF2-40B4-BE49-F238E27FC236}">
                <a16:creationId xmlns:a16="http://schemas.microsoft.com/office/drawing/2014/main" id="{E0F75F12-6ADD-EFDD-F539-D2615D52349C}"/>
              </a:ext>
            </a:extLst>
          </p:cNvPr>
          <p:cNvPicPr>
            <a:picLocks noGrp="1" noChangeAspect="1"/>
          </p:cNvPicPr>
          <p:nvPr>
            <p:ph idx="1"/>
          </p:nvPr>
        </p:nvPicPr>
        <p:blipFill>
          <a:blip r:embed="rId3"/>
          <a:stretch>
            <a:fillRect/>
          </a:stretch>
        </p:blipFill>
        <p:spPr>
          <a:xfrm>
            <a:off x="793317" y="2027582"/>
            <a:ext cx="10605365" cy="3465484"/>
          </a:xfrm>
        </p:spPr>
      </p:pic>
    </p:spTree>
    <p:extLst>
      <p:ext uri="{BB962C8B-B14F-4D97-AF65-F5344CB8AC3E}">
        <p14:creationId xmlns:p14="http://schemas.microsoft.com/office/powerpoint/2010/main" val="3523549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Units of Energy (the Calorie)</a:t>
            </a:r>
          </a:p>
        </p:txBody>
      </p:sp>
      <p:sp>
        <p:nvSpPr>
          <p:cNvPr id="3" name="Content Placeholder 2"/>
          <p:cNvSpPr>
            <a:spLocks noGrp="1"/>
          </p:cNvSpPr>
          <p:nvPr>
            <p:ph idx="1"/>
          </p:nvPr>
        </p:nvSpPr>
        <p:spPr>
          <a:xfrm>
            <a:off x="838200" y="1627166"/>
            <a:ext cx="10515600" cy="4168338"/>
          </a:xfrm>
        </p:spPr>
        <p:txBody>
          <a:bodyPr/>
          <a:lstStyle/>
          <a:p>
            <a:r>
              <a:rPr lang="en-US" b="0" dirty="0"/>
              <a:t>One calorie expresses the quantity of energy (heat) needed to raise the temperature of 1 g (1 ml) of water by 1 °C (1.8 °F) from 14.5 to 15.5 °C (58.1-59.9 °F). </a:t>
            </a:r>
          </a:p>
          <a:p>
            <a:r>
              <a:rPr lang="en-US" b="0" dirty="0"/>
              <a:t>Thus, food containing 200 kcal (kilocalories) has enough energy potential to raise the temperature of 200 L of water by 1 °C (1.8 °F). </a:t>
            </a:r>
          </a:p>
          <a:p>
            <a:r>
              <a:rPr lang="en-US" b="0" dirty="0"/>
              <a:t>In everyday language, kilocalories are often referred to as Calories (written with a capital C).  </a:t>
            </a:r>
            <a:endParaRPr lang="en-GB" b="0" dirty="0"/>
          </a:p>
        </p:txBody>
      </p:sp>
    </p:spTree>
    <p:extLst>
      <p:ext uri="{BB962C8B-B14F-4D97-AF65-F5344CB8AC3E}">
        <p14:creationId xmlns:p14="http://schemas.microsoft.com/office/powerpoint/2010/main" val="40385343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Units of Energy (the Joule)</a:t>
            </a:r>
          </a:p>
        </p:txBody>
      </p:sp>
      <p:sp>
        <p:nvSpPr>
          <p:cNvPr id="3" name="Content Placeholder 2"/>
          <p:cNvSpPr>
            <a:spLocks noGrp="1"/>
          </p:cNvSpPr>
          <p:nvPr>
            <p:ph idx="1"/>
          </p:nvPr>
        </p:nvSpPr>
        <p:spPr>
          <a:xfrm>
            <a:off x="838200" y="1627166"/>
            <a:ext cx="10515600" cy="4168338"/>
          </a:xfrm>
        </p:spPr>
        <p:txBody>
          <a:bodyPr/>
          <a:lstStyle/>
          <a:p>
            <a:r>
              <a:rPr lang="en-US" b="0" dirty="0"/>
              <a:t>The joule, named for the British scientist Sir Prescott Joule (1818-1889), is the amount of energy that moves a mass of 1 g at a velocity of 1 m/s. </a:t>
            </a:r>
          </a:p>
          <a:p>
            <a:r>
              <a:rPr lang="en-US" b="0" dirty="0"/>
              <a:t>A joule is not a large amount of energy; therefore, kilojoules (kJ) are more often used.</a:t>
            </a:r>
          </a:p>
          <a:p>
            <a:r>
              <a:rPr lang="en-US" b="0" dirty="0"/>
              <a:t>4.184 J = 1 cal and 4.184 kJ = 1 kcal</a:t>
            </a:r>
            <a:endParaRPr lang="en-GB" b="0" dirty="0"/>
          </a:p>
        </p:txBody>
      </p:sp>
    </p:spTree>
    <p:extLst>
      <p:ext uri="{BB962C8B-B14F-4D97-AF65-F5344CB8AC3E}">
        <p14:creationId xmlns:p14="http://schemas.microsoft.com/office/powerpoint/2010/main" val="3069889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EE680-5014-352E-128D-D8319D612391}"/>
              </a:ext>
            </a:extLst>
          </p:cNvPr>
          <p:cNvSpPr>
            <a:spLocks noGrp="1"/>
          </p:cNvSpPr>
          <p:nvPr>
            <p:ph type="title"/>
          </p:nvPr>
        </p:nvSpPr>
        <p:spPr>
          <a:xfrm>
            <a:off x="736600" y="1968627"/>
            <a:ext cx="2889738" cy="409790"/>
          </a:xfrm>
        </p:spPr>
        <p:txBody>
          <a:bodyPr/>
          <a:lstStyle/>
          <a:p>
            <a:r>
              <a:rPr lang="en-GB" dirty="0"/>
              <a:t>Figure 4.2 – bomb calorimeter</a:t>
            </a:r>
          </a:p>
        </p:txBody>
      </p:sp>
      <p:pic>
        <p:nvPicPr>
          <p:cNvPr id="5" name="Content Placeholder 4" descr="Diagram of a scientific experiment&#10;&#10;Description automatically generated">
            <a:extLst>
              <a:ext uri="{FF2B5EF4-FFF2-40B4-BE49-F238E27FC236}">
                <a16:creationId xmlns:a16="http://schemas.microsoft.com/office/drawing/2014/main" id="{46FC21FC-F7F3-4A9C-6783-C322128EC0C0}"/>
              </a:ext>
            </a:extLst>
          </p:cNvPr>
          <p:cNvPicPr>
            <a:picLocks noGrp="1" noChangeAspect="1"/>
          </p:cNvPicPr>
          <p:nvPr>
            <p:ph idx="1"/>
          </p:nvPr>
        </p:nvPicPr>
        <p:blipFill>
          <a:blip r:embed="rId3"/>
          <a:stretch>
            <a:fillRect/>
          </a:stretch>
        </p:blipFill>
        <p:spPr>
          <a:xfrm>
            <a:off x="4185138" y="639937"/>
            <a:ext cx="4749475" cy="5578126"/>
          </a:xfrm>
        </p:spPr>
      </p:pic>
    </p:spTree>
    <p:extLst>
      <p:ext uri="{BB962C8B-B14F-4D97-AF65-F5344CB8AC3E}">
        <p14:creationId xmlns:p14="http://schemas.microsoft.com/office/powerpoint/2010/main" val="6831990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8E907-9C58-2D50-DAE9-7B6161560A62}"/>
              </a:ext>
            </a:extLst>
          </p:cNvPr>
          <p:cNvSpPr>
            <a:spLocks noGrp="1"/>
          </p:cNvSpPr>
          <p:nvPr>
            <p:ph type="title"/>
          </p:nvPr>
        </p:nvSpPr>
        <p:spPr/>
        <p:txBody>
          <a:bodyPr/>
          <a:lstStyle/>
          <a:p>
            <a:r>
              <a:rPr lang="en-GB" dirty="0"/>
              <a:t>Figure 4.3</a:t>
            </a:r>
          </a:p>
        </p:txBody>
      </p:sp>
      <p:pic>
        <p:nvPicPr>
          <p:cNvPr id="5" name="Content Placeholder 4" descr="A chart of food items&#10;&#10;Description automatically generated with medium confidence">
            <a:extLst>
              <a:ext uri="{FF2B5EF4-FFF2-40B4-BE49-F238E27FC236}">
                <a16:creationId xmlns:a16="http://schemas.microsoft.com/office/drawing/2014/main" id="{C5EE929E-2E1C-EEA3-06FB-430E42E2589C}"/>
              </a:ext>
            </a:extLst>
          </p:cNvPr>
          <p:cNvPicPr>
            <a:picLocks noGrp="1" noChangeAspect="1"/>
          </p:cNvPicPr>
          <p:nvPr>
            <p:ph idx="1"/>
          </p:nvPr>
        </p:nvPicPr>
        <p:blipFill>
          <a:blip r:embed="rId3"/>
          <a:stretch>
            <a:fillRect/>
          </a:stretch>
        </p:blipFill>
        <p:spPr>
          <a:xfrm>
            <a:off x="1103313" y="2067528"/>
            <a:ext cx="8947150" cy="4165982"/>
          </a:xfrm>
        </p:spPr>
      </p:pic>
    </p:spTree>
    <p:extLst>
      <p:ext uri="{BB962C8B-B14F-4D97-AF65-F5344CB8AC3E}">
        <p14:creationId xmlns:p14="http://schemas.microsoft.com/office/powerpoint/2010/main" val="25571698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GB" sz="4000">
                <a:solidFill>
                  <a:srgbClr val="FFFFFF"/>
                </a:solidFill>
              </a:rPr>
              <a:t>Energy From Carbohydrate</a:t>
            </a:r>
          </a:p>
        </p:txBody>
      </p:sp>
      <p:graphicFrame>
        <p:nvGraphicFramePr>
          <p:cNvPr id="5" name="Content Placeholder 2">
            <a:extLst>
              <a:ext uri="{FF2B5EF4-FFF2-40B4-BE49-F238E27FC236}">
                <a16:creationId xmlns:a16="http://schemas.microsoft.com/office/drawing/2014/main" id="{FFDE13B7-DB7E-AFD7-3AB5-D8E7630E3A6D}"/>
              </a:ext>
            </a:extLst>
          </p:cNvPr>
          <p:cNvGraphicFramePr>
            <a:graphicFrameLocks noGrp="1"/>
          </p:cNvGraphicFramePr>
          <p:nvPr>
            <p:ph idx="1"/>
            <p:extLst>
              <p:ext uri="{D42A27DB-BD31-4B8C-83A1-F6EECF244321}">
                <p14:modId xmlns:p14="http://schemas.microsoft.com/office/powerpoint/2010/main" val="117772099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26858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Energy From Fat</a:t>
            </a:r>
          </a:p>
        </p:txBody>
      </p:sp>
      <p:graphicFrame>
        <p:nvGraphicFramePr>
          <p:cNvPr id="5" name="Content Placeholder 2">
            <a:extLst>
              <a:ext uri="{FF2B5EF4-FFF2-40B4-BE49-F238E27FC236}">
                <a16:creationId xmlns:a16="http://schemas.microsoft.com/office/drawing/2014/main" id="{2D21807A-4248-AA56-9B0C-AFB6DBCD9955}"/>
              </a:ext>
            </a:extLst>
          </p:cNvPr>
          <p:cNvGraphicFramePr>
            <a:graphicFrameLocks noGrp="1"/>
          </p:cNvGraphicFramePr>
          <p:nvPr>
            <p:ph idx="1"/>
            <p:extLst>
              <p:ext uri="{D42A27DB-BD31-4B8C-83A1-F6EECF244321}">
                <p14:modId xmlns:p14="http://schemas.microsoft.com/office/powerpoint/2010/main" val="362642808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34696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Energy From Protein</a:t>
            </a:r>
          </a:p>
        </p:txBody>
      </p:sp>
      <p:graphicFrame>
        <p:nvGraphicFramePr>
          <p:cNvPr id="5" name="Content Placeholder 2">
            <a:extLst>
              <a:ext uri="{FF2B5EF4-FFF2-40B4-BE49-F238E27FC236}">
                <a16:creationId xmlns:a16="http://schemas.microsoft.com/office/drawing/2014/main" id="{B8D6C1A2-74FC-7336-ED40-38AD238FDAD5}"/>
              </a:ext>
            </a:extLst>
          </p:cNvPr>
          <p:cNvGraphicFramePr>
            <a:graphicFrameLocks noGrp="1"/>
          </p:cNvGraphicFramePr>
          <p:nvPr>
            <p:ph idx="1"/>
            <p:extLst>
              <p:ext uri="{D42A27DB-BD31-4B8C-83A1-F6EECF244321}">
                <p14:modId xmlns:p14="http://schemas.microsoft.com/office/powerpoint/2010/main" val="44198378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3905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Rectangle 717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0" name="Rectangle 717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2" name="Rectangle 718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4" name="Rectangle 718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p:cNvSpPr>
            <a:spLocks noGrp="1"/>
          </p:cNvSpPr>
          <p:nvPr>
            <p:ph type="title"/>
          </p:nvPr>
        </p:nvSpPr>
        <p:spPr>
          <a:xfrm>
            <a:off x="1371599" y="294538"/>
            <a:ext cx="9895951" cy="1033669"/>
          </a:xfrm>
        </p:spPr>
        <p:txBody>
          <a:bodyPr>
            <a:normAutofit/>
          </a:bodyPr>
          <a:lstStyle/>
          <a:p>
            <a:pPr eaLnBrk="1" hangingPunct="1"/>
            <a:r>
              <a:rPr lang="en-US" altLang="en-US" sz="4000">
                <a:solidFill>
                  <a:srgbClr val="FFFFFF"/>
                </a:solidFill>
                <a:latin typeface="Helvetica Neue Condensed"/>
              </a:rPr>
              <a:t>Available Food Energy</a:t>
            </a:r>
          </a:p>
        </p:txBody>
      </p:sp>
      <p:sp>
        <p:nvSpPr>
          <p:cNvPr id="7171" name="Content Placeholder 2"/>
          <p:cNvSpPr>
            <a:spLocks noGrp="1"/>
          </p:cNvSpPr>
          <p:nvPr>
            <p:ph idx="1"/>
          </p:nvPr>
        </p:nvSpPr>
        <p:spPr>
          <a:xfrm>
            <a:off x="1371599" y="2318197"/>
            <a:ext cx="9724031" cy="3683358"/>
          </a:xfrm>
        </p:spPr>
        <p:txBody>
          <a:bodyPr anchor="ctr">
            <a:normAutofit/>
          </a:bodyPr>
          <a:lstStyle/>
          <a:p>
            <a:r>
              <a:rPr lang="en-US" sz="2400" b="0" dirty="0"/>
              <a:t>Not all chemical energy from food is available because not all the energy ingested can be digested or absorbed.</a:t>
            </a:r>
            <a:endParaRPr lang="en-GB" sz="2400" b="0" dirty="0"/>
          </a:p>
          <a:p>
            <a:r>
              <a:rPr lang="en-US" sz="2400" b="0" dirty="0"/>
              <a:t>The coefficient of digest­ibility represents the proportion of consumed food actually digested and absorbed.</a:t>
            </a:r>
            <a:endParaRPr lang="en-GB" sz="2400" b="0" dirty="0"/>
          </a:p>
          <a:p>
            <a:r>
              <a:rPr lang="en-US" sz="2400" b="0" dirty="0"/>
              <a:t>The coefficient of digest­ibility averages 97% for carbohydrate, 95% for lipid, and 92% for protein. </a:t>
            </a:r>
          </a:p>
          <a:p>
            <a:r>
              <a:rPr lang="en-US" sz="2400" b="0" dirty="0"/>
              <a:t>The Atwater factors for carbohydrate, fat, and protein are 16 kJ (4 kcal), 36 kJ (9 kcal), and 16 kJ (4 kcal).</a:t>
            </a:r>
            <a:endParaRPr lang="en-GB" sz="2400" b="0" dirty="0"/>
          </a:p>
          <a:p>
            <a:pPr eaLnBrk="1" hangingPunct="1"/>
            <a:endParaRPr lang="en-US" altLang="en-US" sz="20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GB" sz="4000">
                <a:solidFill>
                  <a:srgbClr val="FFFFFF"/>
                </a:solidFill>
              </a:rPr>
              <a:t>Work and Power</a:t>
            </a:r>
          </a:p>
        </p:txBody>
      </p:sp>
      <p:graphicFrame>
        <p:nvGraphicFramePr>
          <p:cNvPr id="5" name="Content Placeholder 2">
            <a:extLst>
              <a:ext uri="{FF2B5EF4-FFF2-40B4-BE49-F238E27FC236}">
                <a16:creationId xmlns:a16="http://schemas.microsoft.com/office/drawing/2014/main" id="{8DFAFD87-BFB6-C5A8-3216-1235F682DCDE}"/>
              </a:ext>
            </a:extLst>
          </p:cNvPr>
          <p:cNvGraphicFramePr>
            <a:graphicFrameLocks noGrp="1"/>
          </p:cNvGraphicFramePr>
          <p:nvPr>
            <p:ph idx="1"/>
            <p:extLst>
              <p:ext uri="{D42A27DB-BD31-4B8C-83A1-F6EECF244321}">
                <p14:modId xmlns:p14="http://schemas.microsoft.com/office/powerpoint/2010/main" val="180141536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54159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Energetic Efficiency</a:t>
            </a:r>
          </a:p>
        </p:txBody>
      </p:sp>
      <p:graphicFrame>
        <p:nvGraphicFramePr>
          <p:cNvPr id="5" name="Content Placeholder 2">
            <a:extLst>
              <a:ext uri="{FF2B5EF4-FFF2-40B4-BE49-F238E27FC236}">
                <a16:creationId xmlns:a16="http://schemas.microsoft.com/office/drawing/2014/main" id="{BCE5A9E3-31C4-332D-AEAB-C22479CE9EBE}"/>
              </a:ext>
            </a:extLst>
          </p:cNvPr>
          <p:cNvGraphicFramePr>
            <a:graphicFrameLocks noGrp="1"/>
          </p:cNvGraphicFramePr>
          <p:nvPr>
            <p:ph idx="1"/>
            <p:extLst>
              <p:ext uri="{D42A27DB-BD31-4B8C-83A1-F6EECF244321}">
                <p14:modId xmlns:p14="http://schemas.microsoft.com/office/powerpoint/2010/main" val="77802767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90552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Methods of Measuring Energy Expenditure</a:t>
            </a:r>
          </a:p>
        </p:txBody>
      </p:sp>
      <p:sp>
        <p:nvSpPr>
          <p:cNvPr id="3" name="Content Placeholder 2"/>
          <p:cNvSpPr>
            <a:spLocks noGrp="1"/>
          </p:cNvSpPr>
          <p:nvPr>
            <p:ph idx="1"/>
          </p:nvPr>
        </p:nvSpPr>
        <p:spPr>
          <a:xfrm>
            <a:off x="4810259" y="649480"/>
            <a:ext cx="6555347" cy="5546047"/>
          </a:xfrm>
        </p:spPr>
        <p:txBody>
          <a:bodyPr anchor="ctr">
            <a:normAutofit/>
          </a:bodyPr>
          <a:lstStyle/>
          <a:p>
            <a:pPr lvl="1"/>
            <a:r>
              <a:rPr lang="en-US" b="0" dirty="0"/>
              <a:t>Direct calorimetry</a:t>
            </a:r>
          </a:p>
          <a:p>
            <a:pPr lvl="2"/>
            <a:r>
              <a:rPr lang="en-US" sz="2400" b="0" dirty="0"/>
              <a:t>Direct calorimeter chamber</a:t>
            </a:r>
          </a:p>
          <a:p>
            <a:pPr lvl="2"/>
            <a:r>
              <a:rPr lang="en-US" sz="2400" b="0" dirty="0"/>
              <a:t>Direct calorimeter suit</a:t>
            </a:r>
            <a:endParaRPr lang="en-GB" sz="2400" b="0" dirty="0"/>
          </a:p>
          <a:p>
            <a:pPr lvl="1"/>
            <a:r>
              <a:rPr lang="en-US" b="0" dirty="0"/>
              <a:t>Indirect calorimetry </a:t>
            </a:r>
          </a:p>
          <a:p>
            <a:pPr lvl="2"/>
            <a:r>
              <a:rPr lang="en-US" sz="2400" b="0" dirty="0"/>
              <a:t>Closed-circuit and open-circuit spirometry</a:t>
            </a:r>
            <a:endParaRPr lang="en-GB" sz="2400" b="0" dirty="0"/>
          </a:p>
          <a:p>
            <a:pPr lvl="2"/>
            <a:r>
              <a:rPr lang="en-US" sz="2400" b="0" dirty="0"/>
              <a:t>Respiration chamber</a:t>
            </a:r>
            <a:endParaRPr lang="en-GB" sz="2400" b="0" dirty="0"/>
          </a:p>
          <a:p>
            <a:pPr lvl="2"/>
            <a:r>
              <a:rPr lang="en-US" sz="2400" b="0" dirty="0"/>
              <a:t>Douglas bag</a:t>
            </a:r>
            <a:endParaRPr lang="en-GB" sz="2400" b="0" dirty="0"/>
          </a:p>
          <a:p>
            <a:pPr lvl="2"/>
            <a:r>
              <a:rPr lang="en-US" sz="2400" b="0" dirty="0"/>
              <a:t>Breath-by-breath systems</a:t>
            </a:r>
            <a:endParaRPr lang="en-GB" sz="2400" b="0" dirty="0"/>
          </a:p>
          <a:p>
            <a:pPr lvl="1"/>
            <a:r>
              <a:rPr lang="en-US" b="0" dirty="0"/>
              <a:t>Doubly labeled water</a:t>
            </a:r>
          </a:p>
          <a:p>
            <a:pPr lvl="1"/>
            <a:r>
              <a:rPr lang="en-US" b="0" dirty="0"/>
              <a:t>Labeled bicarbonate</a:t>
            </a:r>
          </a:p>
          <a:p>
            <a:pPr lvl="1"/>
            <a:r>
              <a:rPr lang="en-US" b="0" dirty="0"/>
              <a:t>Heart rate monitors, accelerometers, activity records</a:t>
            </a:r>
            <a:endParaRPr lang="en-GB" b="0" dirty="0"/>
          </a:p>
          <a:p>
            <a:endParaRPr lang="en-GB" sz="2000" dirty="0"/>
          </a:p>
        </p:txBody>
      </p:sp>
    </p:spTree>
    <p:extLst>
      <p:ext uri="{BB962C8B-B14F-4D97-AF65-F5344CB8AC3E}">
        <p14:creationId xmlns:p14="http://schemas.microsoft.com/office/powerpoint/2010/main" val="21450242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EE30E-D586-21F6-B162-225A5082BB30}"/>
              </a:ext>
            </a:extLst>
          </p:cNvPr>
          <p:cNvSpPr>
            <a:spLocks noGrp="1"/>
          </p:cNvSpPr>
          <p:nvPr>
            <p:ph type="title"/>
          </p:nvPr>
        </p:nvSpPr>
        <p:spPr>
          <a:xfrm>
            <a:off x="301486" y="890046"/>
            <a:ext cx="3216965" cy="2847066"/>
          </a:xfrm>
        </p:spPr>
        <p:txBody>
          <a:bodyPr/>
          <a:lstStyle/>
          <a:p>
            <a:r>
              <a:rPr lang="en-GB" dirty="0"/>
              <a:t>Figure 4.4 – direct calorimetry</a:t>
            </a:r>
          </a:p>
        </p:txBody>
      </p:sp>
      <p:pic>
        <p:nvPicPr>
          <p:cNvPr id="5" name="Content Placeholder 4" descr="Diagram of a person doing a physical exercise&#10;&#10;Description automatically generated">
            <a:extLst>
              <a:ext uri="{FF2B5EF4-FFF2-40B4-BE49-F238E27FC236}">
                <a16:creationId xmlns:a16="http://schemas.microsoft.com/office/drawing/2014/main" id="{A75E496F-B120-F3FA-6996-3B8CF3D8ED55}"/>
              </a:ext>
            </a:extLst>
          </p:cNvPr>
          <p:cNvPicPr>
            <a:picLocks noGrp="1" noChangeAspect="1"/>
          </p:cNvPicPr>
          <p:nvPr>
            <p:ph idx="1"/>
          </p:nvPr>
        </p:nvPicPr>
        <p:blipFill>
          <a:blip r:embed="rId3"/>
          <a:stretch>
            <a:fillRect/>
          </a:stretch>
        </p:blipFill>
        <p:spPr>
          <a:xfrm>
            <a:off x="3838576" y="724481"/>
            <a:ext cx="7391922" cy="5409038"/>
          </a:xfrm>
        </p:spPr>
      </p:pic>
    </p:spTree>
    <p:extLst>
      <p:ext uri="{BB962C8B-B14F-4D97-AF65-F5344CB8AC3E}">
        <p14:creationId xmlns:p14="http://schemas.microsoft.com/office/powerpoint/2010/main" val="15659493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Indirect Calorimetry</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810259" y="649480"/>
                <a:ext cx="6555347" cy="5546047"/>
              </a:xfrm>
            </p:spPr>
            <p:txBody>
              <a:bodyPr anchor="ctr">
                <a:normAutofit fontScale="92500" lnSpcReduction="10000"/>
              </a:bodyPr>
              <a:lstStyle/>
              <a:p>
                <a:r>
                  <a:rPr lang="en-US" sz="2400" b="0" dirty="0"/>
                  <a:t>The term </a:t>
                </a:r>
                <a:r>
                  <a:rPr lang="en-US" sz="2400" b="0" i="1" dirty="0"/>
                  <a:t>indirect </a:t>
                </a:r>
                <a:r>
                  <a:rPr lang="en-US" sz="2400" b="0" dirty="0"/>
                  <a:t>refers to the measurement of O</a:t>
                </a:r>
                <a:r>
                  <a:rPr lang="en-US" sz="2400" b="0" baseline="-25000" dirty="0"/>
                  <a:t>2</a:t>
                </a:r>
                <a:r>
                  <a:rPr lang="en-US" sz="2400" b="0" dirty="0"/>
                  <a:t> uptake and CO</a:t>
                </a:r>
                <a:r>
                  <a:rPr lang="en-US" sz="2400" b="0" baseline="-25000" dirty="0"/>
                  <a:t>2</a:t>
                </a:r>
                <a:r>
                  <a:rPr lang="en-US" sz="2400" b="0" dirty="0"/>
                  <a:t> production rather than to the direct measurement of heat transfer. </a:t>
                </a:r>
              </a:p>
              <a:p>
                <a:r>
                  <a:rPr lang="en-US" sz="2400" b="0" dirty="0"/>
                  <a:t>This measurement requires a steady-state CO</a:t>
                </a:r>
                <a:r>
                  <a:rPr lang="en-US" sz="2400" b="0" baseline="-25000" dirty="0"/>
                  <a:t>2</a:t>
                </a:r>
                <a:r>
                  <a:rPr lang="en-US" sz="2400" b="0" dirty="0"/>
                  <a:t> production and respiratory exchange ratio (RER = </a:t>
                </a:r>
                <a14:m>
                  <m:oMath xmlns:m="http://schemas.openxmlformats.org/officeDocument/2006/math">
                    <m:acc>
                      <m:accPr>
                        <m:chr m:val="̇"/>
                        <m:ctrlPr>
                          <a:rPr lang="en-US" sz="2400" b="0" i="1">
                            <a:latin typeface="Cambria Math" panose="02040503050406030204" pitchFamily="18" charset="0"/>
                          </a:rPr>
                        </m:ctrlPr>
                      </m:accPr>
                      <m:e>
                        <m:r>
                          <m:rPr>
                            <m:nor/>
                          </m:rPr>
                          <a:rPr lang="en-US" sz="2400" b="0">
                            <a:cs typeface="Helvetica" panose="020B0604020202020204" pitchFamily="34" charset="0"/>
                          </a:rPr>
                          <m:t>V</m:t>
                        </m:r>
                      </m:e>
                    </m:acc>
                  </m:oMath>
                </a14:m>
                <a:r>
                  <a:rPr lang="en-US" sz="2400" b="0" dirty="0"/>
                  <a:t>CO</a:t>
                </a:r>
                <a:r>
                  <a:rPr lang="en-US" sz="2400" b="0" baseline="-25000" dirty="0"/>
                  <a:t>2</a:t>
                </a:r>
                <a:r>
                  <a:rPr lang="en-US" sz="2400" b="0" dirty="0"/>
                  <a:t>/</a:t>
                </a:r>
                <a14:m>
                  <m:oMath xmlns:m="http://schemas.openxmlformats.org/officeDocument/2006/math">
                    <m:acc>
                      <m:accPr>
                        <m:chr m:val="̇"/>
                        <m:ctrlPr>
                          <a:rPr lang="en-US" sz="2400" b="0" i="1">
                            <a:latin typeface="Cambria Math" panose="02040503050406030204" pitchFamily="18" charset="0"/>
                          </a:rPr>
                        </m:ctrlPr>
                      </m:accPr>
                      <m:e>
                        <m:r>
                          <m:rPr>
                            <m:nor/>
                          </m:rPr>
                          <a:rPr lang="en-US" sz="2400" b="0">
                            <a:cs typeface="Helvetica" panose="020B0604020202020204" pitchFamily="34" charset="0"/>
                          </a:rPr>
                          <m:t>V</m:t>
                        </m:r>
                      </m:e>
                    </m:acc>
                  </m:oMath>
                </a14:m>
                <a:r>
                  <a:rPr lang="en-US" sz="2400" b="0" dirty="0"/>
                  <a:t>O</a:t>
                </a:r>
                <a:r>
                  <a:rPr lang="en-US" sz="2400" b="0" baseline="-25000" dirty="0"/>
                  <a:t>2</a:t>
                </a:r>
                <a:r>
                  <a:rPr lang="en-US" sz="2400" b="0" dirty="0"/>
                  <a:t>).</a:t>
                </a:r>
              </a:p>
              <a:p>
                <a:r>
                  <a:rPr lang="en-US" sz="2400" b="0" dirty="0"/>
                  <a:t>It also requires that subjects have a normal acid–base balance. </a:t>
                </a:r>
              </a:p>
              <a:p>
                <a:r>
                  <a:rPr lang="en-US" sz="2400" b="0" dirty="0"/>
                  <a:t>For every kilojoule, 50 ml of O</a:t>
                </a:r>
                <a:r>
                  <a:rPr lang="en-US" sz="2400" b="0" baseline="-25000" dirty="0"/>
                  <a:t>2</a:t>
                </a:r>
                <a:r>
                  <a:rPr lang="en-US" sz="2400" b="0" dirty="0"/>
                  <a:t> is required, or for every kilocalorie, 207 ml of O</a:t>
                </a:r>
                <a:r>
                  <a:rPr lang="en-US" sz="2400" b="0" baseline="-25000" dirty="0"/>
                  <a:t>2</a:t>
                </a:r>
                <a:r>
                  <a:rPr lang="en-US" sz="2400" b="0" dirty="0"/>
                  <a:t> is required. </a:t>
                </a:r>
              </a:p>
              <a:p>
                <a:r>
                  <a:rPr lang="en-US" sz="2400" b="0" dirty="0"/>
                  <a:t>In other words, the energy equivalent of 1 L of O</a:t>
                </a:r>
                <a:r>
                  <a:rPr lang="en-US" sz="2400" b="0" baseline="-25000" dirty="0"/>
                  <a:t>2</a:t>
                </a:r>
                <a:r>
                  <a:rPr lang="en-US" sz="2400" b="0" dirty="0"/>
                  <a:t> is 20.2 kJ (4.82 kcal). </a:t>
                </a:r>
              </a:p>
              <a:p>
                <a:r>
                  <a:rPr lang="en-US" sz="2400" b="0" dirty="0"/>
                  <a:t>Indirect calorimetry provides an accurate estimate of energy expenditure.</a:t>
                </a:r>
                <a:endParaRPr lang="en-GB" sz="2400" b="0" dirty="0"/>
              </a:p>
              <a:p>
                <a:endParaRPr lang="en-US" sz="1700" b="0" i="1" dirty="0">
                  <a:latin typeface="Arial" panose="020B0604020202020204" pitchFamily="34" charset="0"/>
                  <a:cs typeface="Arial" panose="020B0604020202020204" pitchFamily="34" charset="0"/>
                </a:endParaRPr>
              </a:p>
              <a:p>
                <a:pPr marL="0" indent="0">
                  <a:buNone/>
                </a:pPr>
                <a:endParaRPr lang="en-US" sz="1700" b="0" i="1" dirty="0">
                  <a:latin typeface="Arial" panose="020B0604020202020204" pitchFamily="34" charset="0"/>
                  <a:cs typeface="Arial" panose="020B0604020202020204" pitchFamily="34" charset="0"/>
                </a:endParaRPr>
              </a:p>
              <a:p>
                <a:pPr marL="0" indent="0">
                  <a:buNone/>
                </a:pPr>
                <a:r>
                  <a:rPr lang="en-US" sz="1700" b="0" i="1" dirty="0">
                    <a:latin typeface="Arial" panose="020B0604020202020204" pitchFamily="34" charset="0"/>
                    <a:cs typeface="Arial" panose="020B0604020202020204" pitchFamily="34" charset="0"/>
                  </a:rPr>
                  <a:t>(continued)</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810259" y="649480"/>
                <a:ext cx="6555347" cy="5546047"/>
              </a:xfrm>
              <a:blipFill>
                <a:blip r:embed="rId2"/>
                <a:stretch>
                  <a:fillRect l="-967" t="-915" r="-387" b="-915"/>
                </a:stretch>
              </a:blipFill>
            </p:spPr>
            <p:txBody>
              <a:bodyPr/>
              <a:lstStyle/>
              <a:p>
                <a:r>
                  <a:rPr lang="en-US">
                    <a:noFill/>
                  </a:rPr>
                  <a:t> </a:t>
                </a:r>
              </a:p>
            </p:txBody>
          </p:sp>
        </mc:Fallback>
      </mc:AlternateContent>
    </p:spTree>
    <p:extLst>
      <p:ext uri="{BB962C8B-B14F-4D97-AF65-F5344CB8AC3E}">
        <p14:creationId xmlns:p14="http://schemas.microsoft.com/office/powerpoint/2010/main" val="11463751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2C43514-A12F-6505-2DF1-C43E463C6C0D}"/>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l" eaLnBrk="1" hangingPunct="1"/>
            <a:r>
              <a:rPr lang="en-US" sz="4000" kern="1200">
                <a:solidFill>
                  <a:srgbClr val="FFFFFF"/>
                </a:solidFill>
                <a:latin typeface="+mj-lt"/>
                <a:ea typeface="+mj-ea"/>
                <a:cs typeface="+mj-cs"/>
              </a:rPr>
              <a:t>Figure 4.6</a:t>
            </a:r>
          </a:p>
        </p:txBody>
      </p:sp>
      <p:pic>
        <p:nvPicPr>
          <p:cNvPr id="5" name="Content Placeholder 4" descr="A person standing in a room&#10;&#10;Description automatically generated">
            <a:extLst>
              <a:ext uri="{FF2B5EF4-FFF2-40B4-BE49-F238E27FC236}">
                <a16:creationId xmlns:a16="http://schemas.microsoft.com/office/drawing/2014/main" id="{367CBA65-8F73-EFBE-60EE-AABDA76F91C1}"/>
              </a:ext>
            </a:extLst>
          </p:cNvPr>
          <p:cNvPicPr>
            <a:picLocks noGrp="1" noChangeAspect="1"/>
          </p:cNvPicPr>
          <p:nvPr>
            <p:ph idx="1"/>
          </p:nvPr>
        </p:nvPicPr>
        <p:blipFill>
          <a:blip r:embed="rId3"/>
          <a:stretch>
            <a:fillRect/>
          </a:stretch>
        </p:blipFill>
        <p:spPr>
          <a:xfrm>
            <a:off x="4502428" y="1143857"/>
            <a:ext cx="7225748" cy="4570285"/>
          </a:xfrm>
          <a:prstGeom prst="rect">
            <a:avLst/>
          </a:prstGeom>
        </p:spPr>
      </p:pic>
    </p:spTree>
    <p:extLst>
      <p:ext uri="{BB962C8B-B14F-4D97-AF65-F5344CB8AC3E}">
        <p14:creationId xmlns:p14="http://schemas.microsoft.com/office/powerpoint/2010/main" val="3521467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7B08C06-169C-CA12-51B6-6788D36D513C}"/>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l" eaLnBrk="1" hangingPunct="1"/>
            <a:r>
              <a:rPr lang="en-US" sz="4000" kern="1200">
                <a:solidFill>
                  <a:srgbClr val="FFFFFF"/>
                </a:solidFill>
                <a:latin typeface="+mj-lt"/>
                <a:ea typeface="+mj-ea"/>
                <a:cs typeface="+mj-cs"/>
              </a:rPr>
              <a:t>Figure 4.8</a:t>
            </a:r>
          </a:p>
        </p:txBody>
      </p:sp>
      <p:pic>
        <p:nvPicPr>
          <p:cNvPr id="5" name="Content Placeholder 4" descr="A person and person on exercise bikes&#10;&#10;Description automatically generated">
            <a:extLst>
              <a:ext uri="{FF2B5EF4-FFF2-40B4-BE49-F238E27FC236}">
                <a16:creationId xmlns:a16="http://schemas.microsoft.com/office/drawing/2014/main" id="{AA064E41-74B5-6F71-9633-24C4F63B8BCC}"/>
              </a:ext>
            </a:extLst>
          </p:cNvPr>
          <p:cNvPicPr>
            <a:picLocks noGrp="1" noChangeAspect="1"/>
          </p:cNvPicPr>
          <p:nvPr>
            <p:ph idx="1"/>
          </p:nvPr>
        </p:nvPicPr>
        <p:blipFill>
          <a:blip r:embed="rId3"/>
          <a:stretch>
            <a:fillRect/>
          </a:stretch>
        </p:blipFill>
        <p:spPr>
          <a:xfrm>
            <a:off x="4502428" y="1098696"/>
            <a:ext cx="7225748" cy="4660607"/>
          </a:xfrm>
          <a:prstGeom prst="rect">
            <a:avLst/>
          </a:prstGeom>
        </p:spPr>
      </p:pic>
    </p:spTree>
    <p:extLst>
      <p:ext uri="{BB962C8B-B14F-4D97-AF65-F5344CB8AC3E}">
        <p14:creationId xmlns:p14="http://schemas.microsoft.com/office/powerpoint/2010/main" val="2032896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RQ and RER</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400" b="0" dirty="0"/>
              <a:t>Usually a mixture of carbohydrate and fat is oxidized, and so the RQ is between 1.0 and 0.7. </a:t>
            </a:r>
          </a:p>
          <a:p>
            <a:r>
              <a:rPr lang="en-US" sz="2400" b="0" dirty="0"/>
              <a:t>The oxidation of 1 g of glucose requires 0.746 L of O</a:t>
            </a:r>
            <a:r>
              <a:rPr lang="en-US" sz="2400" b="0" baseline="-25000" dirty="0"/>
              <a:t>2</a:t>
            </a:r>
            <a:r>
              <a:rPr lang="en-US" sz="2400" b="0" dirty="0"/>
              <a:t> and produces 0.743 L of CO</a:t>
            </a:r>
            <a:r>
              <a:rPr lang="en-US" sz="2400" b="0" baseline="-25000" dirty="0"/>
              <a:t>2</a:t>
            </a:r>
            <a:r>
              <a:rPr lang="en-US" sz="2400" b="0" dirty="0"/>
              <a:t> (so RQ = 1.0) and 3.868 kcal. </a:t>
            </a:r>
          </a:p>
          <a:p>
            <a:r>
              <a:rPr lang="en-US" sz="2400" b="0" dirty="0"/>
              <a:t>The oxidation of 1 g of FA (palmitic acid) requires 2.009 L of O</a:t>
            </a:r>
            <a:r>
              <a:rPr lang="en-US" sz="2400" b="0" baseline="-25000" dirty="0"/>
              <a:t>2</a:t>
            </a:r>
            <a:r>
              <a:rPr lang="en-US" sz="2400" b="0" dirty="0"/>
              <a:t> and produces 1.414 L of CO</a:t>
            </a:r>
            <a:r>
              <a:rPr lang="en-US" sz="2400" b="0" baseline="-25000" dirty="0"/>
              <a:t>2</a:t>
            </a:r>
            <a:r>
              <a:rPr lang="en-US" sz="2400" b="0" dirty="0"/>
              <a:t> (so RQ = 0.7) and 9.746 kcal.</a:t>
            </a:r>
          </a:p>
          <a:p>
            <a:r>
              <a:rPr lang="en-US" sz="2400" b="0" dirty="0"/>
              <a:t>Because gas exchange is measured at the mouth rather than in the tissue, the term respiratory exchange ratio (RER) is used rather than RQ. </a:t>
            </a:r>
            <a:endParaRPr lang="en-GB" sz="2400" b="0" dirty="0"/>
          </a:p>
          <a:p>
            <a:endParaRPr lang="en-GB" sz="2000" dirty="0"/>
          </a:p>
          <a:p>
            <a:endParaRPr lang="en-GB" sz="2000" dirty="0"/>
          </a:p>
        </p:txBody>
      </p:sp>
    </p:spTree>
    <p:extLst>
      <p:ext uri="{BB962C8B-B14F-4D97-AF65-F5344CB8AC3E}">
        <p14:creationId xmlns:p14="http://schemas.microsoft.com/office/powerpoint/2010/main" val="37413300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Doubly Labeled Water Technique</a:t>
            </a:r>
          </a:p>
        </p:txBody>
      </p:sp>
      <p:sp>
        <p:nvSpPr>
          <p:cNvPr id="3" name="Content Placeholder 2"/>
          <p:cNvSpPr>
            <a:spLocks noGrp="1"/>
          </p:cNvSpPr>
          <p:nvPr>
            <p:ph idx="1"/>
          </p:nvPr>
        </p:nvSpPr>
        <p:spPr>
          <a:xfrm>
            <a:off x="838200" y="1637798"/>
            <a:ext cx="10515600" cy="4168338"/>
          </a:xfrm>
        </p:spPr>
        <p:txBody>
          <a:bodyPr/>
          <a:lstStyle/>
          <a:p>
            <a:r>
              <a:rPr lang="en-US" b="0" dirty="0"/>
              <a:t>The technique is based on the administration of a bolus dose of two stable isotopes of water: </a:t>
            </a:r>
            <a:r>
              <a:rPr lang="en-US" b="0" baseline="30000" dirty="0"/>
              <a:t>2</a:t>
            </a:r>
            <a:r>
              <a:rPr lang="en-US" b="0" dirty="0"/>
              <a:t>H</a:t>
            </a:r>
            <a:r>
              <a:rPr lang="en-US" b="0" baseline="-25000" dirty="0"/>
              <a:t>2</a:t>
            </a:r>
            <a:r>
              <a:rPr lang="en-US" b="0" dirty="0"/>
              <a:t>O and H</a:t>
            </a:r>
            <a:r>
              <a:rPr lang="en-US" b="0" baseline="-25000" dirty="0"/>
              <a:t>2</a:t>
            </a:r>
            <a:r>
              <a:rPr lang="en-US" b="0" baseline="30000" dirty="0"/>
              <a:t>18</a:t>
            </a:r>
            <a:r>
              <a:rPr lang="en-US" b="0" dirty="0"/>
              <a:t>O.</a:t>
            </a:r>
          </a:p>
          <a:p>
            <a:r>
              <a:rPr lang="en-US" b="0" dirty="0"/>
              <a:t>These two isotopes are used as tracers, and the slightly heavier atoms </a:t>
            </a:r>
            <a:r>
              <a:rPr lang="en-US" b="0" baseline="30000" dirty="0"/>
              <a:t>2</a:t>
            </a:r>
            <a:r>
              <a:rPr lang="en-US" b="0" dirty="0"/>
              <a:t>H and </a:t>
            </a:r>
            <a:r>
              <a:rPr lang="en-US" b="0" baseline="30000" dirty="0"/>
              <a:t>18</a:t>
            </a:r>
            <a:r>
              <a:rPr lang="en-US" b="0" dirty="0"/>
              <a:t>O can be measured in various body fluids (e.g., urine). </a:t>
            </a:r>
          </a:p>
          <a:p>
            <a:r>
              <a:rPr lang="en-US" b="0" baseline="30000" dirty="0"/>
              <a:t>2</a:t>
            </a:r>
            <a:r>
              <a:rPr lang="en-US" b="0" dirty="0"/>
              <a:t>H is lost from the body in water alone, and </a:t>
            </a:r>
            <a:r>
              <a:rPr lang="en-US" b="0" baseline="30000" dirty="0"/>
              <a:t>18</a:t>
            </a:r>
            <a:r>
              <a:rPr lang="en-US" b="0" dirty="0"/>
              <a:t>O is lost in water and as C</a:t>
            </a:r>
            <a:r>
              <a:rPr lang="en-US" b="0" baseline="30000" dirty="0"/>
              <a:t>18</a:t>
            </a:r>
            <a:r>
              <a:rPr lang="en-US" b="0" dirty="0"/>
              <a:t>O</a:t>
            </a:r>
            <a:r>
              <a:rPr lang="en-US" b="0" baseline="-25000" dirty="0"/>
              <a:t>2</a:t>
            </a:r>
            <a:r>
              <a:rPr lang="en-US" b="0" dirty="0"/>
              <a:t> in breath. </a:t>
            </a:r>
          </a:p>
          <a:p>
            <a:r>
              <a:rPr lang="en-US" b="0" dirty="0"/>
              <a:t>The difference between the </a:t>
            </a:r>
            <a:r>
              <a:rPr lang="en-US" b="0" baseline="30000" dirty="0"/>
              <a:t>2</a:t>
            </a:r>
            <a:r>
              <a:rPr lang="en-US" b="0" dirty="0"/>
              <a:t>H and </a:t>
            </a:r>
            <a:r>
              <a:rPr lang="en-US" b="0" baseline="30000" dirty="0"/>
              <a:t>18</a:t>
            </a:r>
            <a:r>
              <a:rPr lang="en-US" b="0" dirty="0"/>
              <a:t>O excretion rates represents the CO</a:t>
            </a:r>
            <a:r>
              <a:rPr lang="en-US" b="0" baseline="-25000" dirty="0"/>
              <a:t>2</a:t>
            </a:r>
            <a:r>
              <a:rPr lang="en-US" b="0" dirty="0"/>
              <a:t> production rate, and if the fuel mixture oxidized is known, energy expenditure can be calculated.</a:t>
            </a:r>
            <a:endParaRPr lang="en-GB" b="0" dirty="0"/>
          </a:p>
          <a:p>
            <a:endParaRPr lang="en-GB" dirty="0"/>
          </a:p>
        </p:txBody>
      </p:sp>
    </p:spTree>
    <p:extLst>
      <p:ext uri="{BB962C8B-B14F-4D97-AF65-F5344CB8AC3E}">
        <p14:creationId xmlns:p14="http://schemas.microsoft.com/office/powerpoint/2010/main" val="19524207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Estimating Energy Expended in Walking</a:t>
            </a:r>
          </a:p>
        </p:txBody>
      </p:sp>
      <p:sp>
        <p:nvSpPr>
          <p:cNvPr id="3" name="Content Placeholder 2"/>
          <p:cNvSpPr>
            <a:spLocks noGrp="1"/>
          </p:cNvSpPr>
          <p:nvPr>
            <p:ph idx="1"/>
          </p:nvPr>
        </p:nvSpPr>
        <p:spPr/>
        <p:txBody>
          <a:bodyPr/>
          <a:lstStyle/>
          <a:p>
            <a:r>
              <a:rPr lang="en-US" b="0" dirty="0"/>
              <a:t>There is a relatively simple relationship between the distance covered (either walking or running) and the amount of energy expended. </a:t>
            </a:r>
          </a:p>
          <a:p>
            <a:r>
              <a:rPr lang="en-US" b="0" dirty="0"/>
              <a:t>A person expends 1 kcal (4.184 kJ) per kilometer covered per kilogram body mass, and so the energy expended (EE) when completing any known distance on foot is:</a:t>
            </a:r>
            <a:endParaRPr lang="en-GB" b="0" dirty="0"/>
          </a:p>
          <a:p>
            <a:pPr marL="0" indent="0">
              <a:buNone/>
            </a:pPr>
            <a:r>
              <a:rPr lang="en-US" b="0" dirty="0"/>
              <a:t>	EE (kcal) = Distance covered (km) × body mass (kg) or</a:t>
            </a:r>
            <a:endParaRPr lang="en-GB" b="0" dirty="0"/>
          </a:p>
          <a:p>
            <a:pPr marL="0" indent="0">
              <a:buNone/>
            </a:pPr>
            <a:r>
              <a:rPr lang="en-US" b="0" dirty="0"/>
              <a:t>	EE (kJ) = Distance covered (km) × body mass (kg) × 	4.184</a:t>
            </a:r>
            <a:endParaRPr lang="en-GB" b="0" dirty="0"/>
          </a:p>
          <a:p>
            <a:endParaRPr lang="en-GB" dirty="0"/>
          </a:p>
        </p:txBody>
      </p:sp>
    </p:spTree>
    <p:extLst>
      <p:ext uri="{BB962C8B-B14F-4D97-AF65-F5344CB8AC3E}">
        <p14:creationId xmlns:p14="http://schemas.microsoft.com/office/powerpoint/2010/main" val="35950228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91141"/>
            <a:ext cx="10515600" cy="409790"/>
          </a:xfrm>
        </p:spPr>
        <p:txBody>
          <a:bodyPr/>
          <a:lstStyle/>
          <a:p>
            <a:r>
              <a:rPr lang="en-GB" dirty="0"/>
              <a:t>Accelerometry</a:t>
            </a:r>
          </a:p>
        </p:txBody>
      </p:sp>
      <p:sp>
        <p:nvSpPr>
          <p:cNvPr id="3" name="Content Placeholder 2"/>
          <p:cNvSpPr>
            <a:spLocks noGrp="1"/>
          </p:cNvSpPr>
          <p:nvPr>
            <p:ph idx="1"/>
          </p:nvPr>
        </p:nvSpPr>
        <p:spPr>
          <a:xfrm>
            <a:off x="838200" y="1898521"/>
            <a:ext cx="10515600" cy="4168338"/>
          </a:xfrm>
        </p:spPr>
        <p:txBody>
          <a:bodyPr/>
          <a:lstStyle/>
          <a:p>
            <a:r>
              <a:rPr lang="en-US" b="0" dirty="0"/>
              <a:t>Accelerometers are small devices that can be attached to the body to register all accelerations that the body makes. </a:t>
            </a:r>
          </a:p>
          <a:p>
            <a:r>
              <a:rPr lang="en-US" b="0" dirty="0"/>
              <a:t>The number and degree of the accelerations give an indication of activity level. </a:t>
            </a:r>
          </a:p>
          <a:p>
            <a:r>
              <a:rPr lang="en-US" b="0" dirty="0"/>
              <a:t>Accelerometers can record accelerations along one, two, or three axes. Triaxial accelerometers measure accelerations along three axes and are likely to be the most accurate. </a:t>
            </a:r>
          </a:p>
          <a:p>
            <a:r>
              <a:rPr lang="en-US" b="0" dirty="0"/>
              <a:t>Units are step or activity counts or kJ or kcal.</a:t>
            </a:r>
            <a:endParaRPr lang="en-GB" b="0" dirty="0"/>
          </a:p>
        </p:txBody>
      </p:sp>
    </p:spTree>
    <p:extLst>
      <p:ext uri="{BB962C8B-B14F-4D97-AF65-F5344CB8AC3E}">
        <p14:creationId xmlns:p14="http://schemas.microsoft.com/office/powerpoint/2010/main" val="8620181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Components of Energy Expenditure</a:t>
            </a:r>
          </a:p>
        </p:txBody>
      </p:sp>
      <p:sp>
        <p:nvSpPr>
          <p:cNvPr id="3" name="Content Placeholder 2"/>
          <p:cNvSpPr>
            <a:spLocks noGrp="1"/>
          </p:cNvSpPr>
          <p:nvPr>
            <p:ph idx="1"/>
          </p:nvPr>
        </p:nvSpPr>
        <p:spPr/>
        <p:txBody>
          <a:bodyPr/>
          <a:lstStyle/>
          <a:p>
            <a:r>
              <a:rPr lang="en-US" b="0" dirty="0"/>
              <a:t>Resting metabolic rate (RMR)</a:t>
            </a:r>
          </a:p>
          <a:p>
            <a:r>
              <a:rPr lang="en-US" b="0" dirty="0"/>
              <a:t>Diet-induced thermogenesis (DIT)</a:t>
            </a:r>
          </a:p>
          <a:p>
            <a:r>
              <a:rPr lang="en-US" b="0" dirty="0"/>
              <a:t>Thermic effect of exercise (TEE)</a:t>
            </a:r>
            <a:endParaRPr lang="en-GB" b="0" dirty="0"/>
          </a:p>
          <a:p>
            <a:pPr marL="0" indent="0">
              <a:buNone/>
            </a:pPr>
            <a:endParaRPr lang="en-US" b="0" dirty="0"/>
          </a:p>
          <a:p>
            <a:pPr marL="0" indent="0">
              <a:buNone/>
            </a:pPr>
            <a:r>
              <a:rPr lang="en-US" b="0" dirty="0"/>
              <a:t>RMR is the largest component (60%-75%) of the daily energy expenditure in relatively seden­tary people, and DIT (or the thermic effect of food) represents about 10%, leaving 15% to 30% for exercise-related energy expenditure.</a:t>
            </a:r>
            <a:endParaRPr lang="en-GB" b="0" dirty="0"/>
          </a:p>
          <a:p>
            <a:endParaRPr lang="en-GB" dirty="0"/>
          </a:p>
        </p:txBody>
      </p:sp>
    </p:spTree>
    <p:extLst>
      <p:ext uri="{BB962C8B-B14F-4D97-AF65-F5344CB8AC3E}">
        <p14:creationId xmlns:p14="http://schemas.microsoft.com/office/powerpoint/2010/main" val="35684840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EBC44-B6A0-69A8-6920-0FEB0F5E89E6}"/>
              </a:ext>
            </a:extLst>
          </p:cNvPr>
          <p:cNvSpPr>
            <a:spLocks noGrp="1"/>
          </p:cNvSpPr>
          <p:nvPr>
            <p:ph type="title"/>
          </p:nvPr>
        </p:nvSpPr>
        <p:spPr>
          <a:xfrm>
            <a:off x="838200" y="969560"/>
            <a:ext cx="2628900" cy="409790"/>
          </a:xfrm>
        </p:spPr>
        <p:txBody>
          <a:bodyPr/>
          <a:lstStyle/>
          <a:p>
            <a:r>
              <a:rPr lang="en-GB" dirty="0"/>
              <a:t>Figure 4.11</a:t>
            </a:r>
          </a:p>
        </p:txBody>
      </p:sp>
      <p:pic>
        <p:nvPicPr>
          <p:cNvPr id="5" name="Content Placeholder 4" descr="A graph showing different types of active activities&#10;&#10;Description automatically generated">
            <a:extLst>
              <a:ext uri="{FF2B5EF4-FFF2-40B4-BE49-F238E27FC236}">
                <a16:creationId xmlns:a16="http://schemas.microsoft.com/office/drawing/2014/main" id="{96EC28E7-332A-E712-3D94-9B64FDA81519}"/>
              </a:ext>
            </a:extLst>
          </p:cNvPr>
          <p:cNvPicPr>
            <a:picLocks noGrp="1" noChangeAspect="1"/>
          </p:cNvPicPr>
          <p:nvPr>
            <p:ph idx="1"/>
          </p:nvPr>
        </p:nvPicPr>
        <p:blipFill>
          <a:blip r:embed="rId3"/>
          <a:stretch>
            <a:fillRect/>
          </a:stretch>
        </p:blipFill>
        <p:spPr>
          <a:xfrm>
            <a:off x="4505325" y="701905"/>
            <a:ext cx="7229475" cy="5454190"/>
          </a:xfrm>
        </p:spPr>
      </p:pic>
    </p:spTree>
    <p:extLst>
      <p:ext uri="{BB962C8B-B14F-4D97-AF65-F5344CB8AC3E}">
        <p14:creationId xmlns:p14="http://schemas.microsoft.com/office/powerpoint/2010/main" val="421526169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F7E3D-0F29-6BD6-FB2E-F94BAFD0C819}"/>
              </a:ext>
            </a:extLst>
          </p:cNvPr>
          <p:cNvSpPr>
            <a:spLocks noGrp="1"/>
          </p:cNvSpPr>
          <p:nvPr>
            <p:ph type="title"/>
          </p:nvPr>
        </p:nvSpPr>
        <p:spPr>
          <a:xfrm>
            <a:off x="838200" y="969560"/>
            <a:ext cx="3590925" cy="409790"/>
          </a:xfrm>
        </p:spPr>
        <p:txBody>
          <a:bodyPr/>
          <a:lstStyle/>
          <a:p>
            <a:endParaRPr lang="en-GB" dirty="0"/>
          </a:p>
        </p:txBody>
      </p:sp>
      <p:pic>
        <p:nvPicPr>
          <p:cNvPr id="5" name="Content Placeholder 4" descr="A diagram of energy balance&#10;&#10;Description automatically generated">
            <a:extLst>
              <a:ext uri="{FF2B5EF4-FFF2-40B4-BE49-F238E27FC236}">
                <a16:creationId xmlns:a16="http://schemas.microsoft.com/office/drawing/2014/main" id="{76940207-92D5-6048-27F7-7EA1F8D4614A}"/>
              </a:ext>
            </a:extLst>
          </p:cNvPr>
          <p:cNvPicPr>
            <a:picLocks noGrp="1" noChangeAspect="1"/>
          </p:cNvPicPr>
          <p:nvPr>
            <p:ph idx="1"/>
          </p:nvPr>
        </p:nvPicPr>
        <p:blipFill>
          <a:blip r:embed="rId3"/>
          <a:stretch>
            <a:fillRect/>
          </a:stretch>
        </p:blipFill>
        <p:spPr>
          <a:xfrm>
            <a:off x="443346" y="332821"/>
            <a:ext cx="10598810" cy="6192357"/>
          </a:xfrm>
        </p:spPr>
      </p:pic>
    </p:spTree>
    <p:extLst>
      <p:ext uri="{BB962C8B-B14F-4D97-AF65-F5344CB8AC3E}">
        <p14:creationId xmlns:p14="http://schemas.microsoft.com/office/powerpoint/2010/main" val="179542499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904E1-F39B-6BDE-D066-311204046122}"/>
              </a:ext>
            </a:extLst>
          </p:cNvPr>
          <p:cNvSpPr>
            <a:spLocks noGrp="1"/>
          </p:cNvSpPr>
          <p:nvPr>
            <p:ph type="title"/>
          </p:nvPr>
        </p:nvSpPr>
        <p:spPr/>
        <p:txBody>
          <a:bodyPr/>
          <a:lstStyle/>
          <a:p>
            <a:r>
              <a:rPr lang="en-US" dirty="0"/>
              <a:t>What is the goal of your client?</a:t>
            </a:r>
          </a:p>
        </p:txBody>
      </p:sp>
      <p:sp>
        <p:nvSpPr>
          <p:cNvPr id="3" name="Content Placeholder 2">
            <a:extLst>
              <a:ext uri="{FF2B5EF4-FFF2-40B4-BE49-F238E27FC236}">
                <a16:creationId xmlns:a16="http://schemas.microsoft.com/office/drawing/2014/main" id="{83EDBDC0-979C-CA33-63B1-6894CFE85406}"/>
              </a:ext>
            </a:extLst>
          </p:cNvPr>
          <p:cNvSpPr>
            <a:spLocks noGrp="1"/>
          </p:cNvSpPr>
          <p:nvPr>
            <p:ph idx="1"/>
          </p:nvPr>
        </p:nvSpPr>
        <p:spPr/>
        <p:txBody>
          <a:bodyPr>
            <a:normAutofit/>
          </a:bodyPr>
          <a:lstStyle/>
          <a:p>
            <a:r>
              <a:rPr lang="en-US" sz="4000" dirty="0" err="1"/>
              <a:t>Maximise</a:t>
            </a:r>
            <a:endParaRPr lang="en-US" sz="4000" dirty="0"/>
          </a:p>
          <a:p>
            <a:r>
              <a:rPr lang="en-US" sz="4000" dirty="0" err="1"/>
              <a:t>Minimise</a:t>
            </a:r>
            <a:endParaRPr lang="en-US" sz="4000" dirty="0"/>
          </a:p>
          <a:p>
            <a:r>
              <a:rPr lang="en-US" sz="4000" dirty="0"/>
              <a:t>Maintain</a:t>
            </a:r>
          </a:p>
        </p:txBody>
      </p:sp>
      <p:sp>
        <p:nvSpPr>
          <p:cNvPr id="4" name="TextBox 3">
            <a:extLst>
              <a:ext uri="{FF2B5EF4-FFF2-40B4-BE49-F238E27FC236}">
                <a16:creationId xmlns:a16="http://schemas.microsoft.com/office/drawing/2014/main" id="{D6A7D3A5-C447-60A7-5856-928A574A231B}"/>
              </a:ext>
            </a:extLst>
          </p:cNvPr>
          <p:cNvSpPr txBox="1"/>
          <p:nvPr/>
        </p:nvSpPr>
        <p:spPr>
          <a:xfrm>
            <a:off x="969818" y="4932218"/>
            <a:ext cx="9365673" cy="584775"/>
          </a:xfrm>
          <a:prstGeom prst="rect">
            <a:avLst/>
          </a:prstGeom>
          <a:noFill/>
        </p:spPr>
        <p:txBody>
          <a:bodyPr wrap="square" rtlCol="0">
            <a:spAutoFit/>
          </a:bodyPr>
          <a:lstStyle/>
          <a:p>
            <a:r>
              <a:rPr lang="en-US" sz="3200" dirty="0"/>
              <a:t>Adjust energy balance accordingly…</a:t>
            </a:r>
          </a:p>
        </p:txBody>
      </p:sp>
    </p:spTree>
    <p:extLst>
      <p:ext uri="{BB962C8B-B14F-4D97-AF65-F5344CB8AC3E}">
        <p14:creationId xmlns:p14="http://schemas.microsoft.com/office/powerpoint/2010/main" val="39992121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C852-759F-423E-68B8-E57D850DD836}"/>
              </a:ext>
            </a:extLst>
          </p:cNvPr>
          <p:cNvSpPr>
            <a:spLocks noGrp="1"/>
          </p:cNvSpPr>
          <p:nvPr>
            <p:ph type="title"/>
          </p:nvPr>
        </p:nvSpPr>
        <p:spPr>
          <a:xfrm>
            <a:off x="838200" y="969560"/>
            <a:ext cx="2790825" cy="409790"/>
          </a:xfrm>
        </p:spPr>
        <p:txBody>
          <a:bodyPr/>
          <a:lstStyle/>
          <a:p>
            <a:r>
              <a:rPr lang="en-GB" dirty="0"/>
              <a:t>Figure 4.12</a:t>
            </a:r>
          </a:p>
        </p:txBody>
      </p:sp>
      <p:pic>
        <p:nvPicPr>
          <p:cNvPr id="5" name="Content Placeholder 4" descr="A graph of energy intake&#10;&#10;Description automatically generated">
            <a:extLst>
              <a:ext uri="{FF2B5EF4-FFF2-40B4-BE49-F238E27FC236}">
                <a16:creationId xmlns:a16="http://schemas.microsoft.com/office/drawing/2014/main" id="{BB23827D-05A4-6D00-D2C8-AD840A75C1EF}"/>
              </a:ext>
            </a:extLst>
          </p:cNvPr>
          <p:cNvPicPr>
            <a:picLocks noGrp="1" noChangeAspect="1"/>
          </p:cNvPicPr>
          <p:nvPr>
            <p:ph idx="1"/>
          </p:nvPr>
        </p:nvPicPr>
        <p:blipFill>
          <a:blip r:embed="rId3"/>
          <a:stretch>
            <a:fillRect/>
          </a:stretch>
        </p:blipFill>
        <p:spPr>
          <a:xfrm>
            <a:off x="3629025" y="700325"/>
            <a:ext cx="6056586" cy="5457349"/>
          </a:xfrm>
        </p:spPr>
      </p:pic>
    </p:spTree>
    <p:extLst>
      <p:ext uri="{BB962C8B-B14F-4D97-AF65-F5344CB8AC3E}">
        <p14:creationId xmlns:p14="http://schemas.microsoft.com/office/powerpoint/2010/main" val="8937866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BBA4B62F-73C5-40EC-98FE-76482E202F77}"/>
              </a:ext>
            </a:extLst>
          </p:cNvPr>
          <p:cNvGraphicFramePr>
            <a:graphicFrameLocks noGrp="1"/>
          </p:cNvGraphicFramePr>
          <p:nvPr/>
        </p:nvGraphicFramePr>
        <p:xfrm>
          <a:off x="1457960" y="1611200"/>
          <a:ext cx="9276080" cy="4490720"/>
        </p:xfrm>
        <a:graphic>
          <a:graphicData uri="http://schemas.openxmlformats.org/drawingml/2006/table">
            <a:tbl>
              <a:tblPr firstRow="1">
                <a:tableStyleId>{F5AB1C69-6EDB-4FF4-983F-18BD219EF322}</a:tableStyleId>
              </a:tblPr>
              <a:tblGrid>
                <a:gridCol w="2592754">
                  <a:extLst>
                    <a:ext uri="{9D8B030D-6E8A-4147-A177-3AD203B41FA5}">
                      <a16:colId xmlns:a16="http://schemas.microsoft.com/office/drawing/2014/main" val="2397790405"/>
                    </a:ext>
                  </a:extLst>
                </a:gridCol>
                <a:gridCol w="1053905">
                  <a:extLst>
                    <a:ext uri="{9D8B030D-6E8A-4147-A177-3AD203B41FA5}">
                      <a16:colId xmlns:a16="http://schemas.microsoft.com/office/drawing/2014/main" val="3296170571"/>
                    </a:ext>
                  </a:extLst>
                </a:gridCol>
                <a:gridCol w="1144172">
                  <a:extLst>
                    <a:ext uri="{9D8B030D-6E8A-4147-A177-3AD203B41FA5}">
                      <a16:colId xmlns:a16="http://schemas.microsoft.com/office/drawing/2014/main" val="827084113"/>
                    </a:ext>
                  </a:extLst>
                </a:gridCol>
                <a:gridCol w="4485249">
                  <a:extLst>
                    <a:ext uri="{9D8B030D-6E8A-4147-A177-3AD203B41FA5}">
                      <a16:colId xmlns:a16="http://schemas.microsoft.com/office/drawing/2014/main" val="1053586879"/>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Activity</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kJ/min</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kcal/min</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Examples</a:t>
                      </a:r>
                    </a:p>
                  </a:txBody>
                  <a:tcPr anchor="b"/>
                </a:tc>
                <a:extLst>
                  <a:ext uri="{0D108BD9-81ED-4DB2-BD59-A6C34878D82A}">
                    <a16:rowId xmlns:a16="http://schemas.microsoft.com/office/drawing/2014/main" val="2849655424"/>
                  </a:ext>
                </a:extLst>
              </a:tr>
              <a:tr h="370840">
                <a:tc>
                  <a:txBody>
                    <a:bodyPr/>
                    <a:lstStyle/>
                    <a:p>
                      <a:r>
                        <a:rPr lang="en-US" dirty="0">
                          <a:latin typeface="Helvetica" panose="020B0604020202020204" pitchFamily="34" charset="0"/>
                          <a:cs typeface="Helvetica" panose="020B0604020202020204" pitchFamily="34" charset="0"/>
                        </a:rPr>
                        <a:t>Resting</a:t>
                      </a:r>
                    </a:p>
                  </a:txBody>
                  <a:tcPr/>
                </a:tc>
                <a:tc>
                  <a:txBody>
                    <a:bodyPr/>
                    <a:lstStyle/>
                    <a:p>
                      <a:r>
                        <a:rPr lang="en-US" dirty="0">
                          <a:latin typeface="Helvetica" panose="020B0604020202020204" pitchFamily="34" charset="0"/>
                          <a:cs typeface="Helvetica" panose="020B0604020202020204" pitchFamily="34" charset="0"/>
                        </a:rPr>
                        <a:t>4</a:t>
                      </a:r>
                    </a:p>
                  </a:txBody>
                  <a:tcPr/>
                </a:tc>
                <a:tc>
                  <a:txBody>
                    <a:bodyPr/>
                    <a:lstStyle/>
                    <a:p>
                      <a:r>
                        <a:rPr lang="en-US" dirty="0">
                          <a:latin typeface="Helvetica" panose="020B0604020202020204" pitchFamily="34" charset="0"/>
                          <a:cs typeface="Helvetica" panose="020B0604020202020204" pitchFamily="34" charset="0"/>
                        </a:rPr>
                        <a:t>1</a:t>
                      </a:r>
                    </a:p>
                  </a:txBody>
                  <a:tcPr/>
                </a:tc>
                <a:tc>
                  <a:txBody>
                    <a:bodyPr/>
                    <a:lstStyle/>
                    <a:p>
                      <a:r>
                        <a:rPr lang="en-US" sz="1800" kern="1200" dirty="0">
                          <a:solidFill>
                            <a:schemeClr val="dk1"/>
                          </a:solidFill>
                          <a:effectLst/>
                          <a:latin typeface="+mn-lt"/>
                          <a:ea typeface="+mn-ea"/>
                          <a:cs typeface="+mn-cs"/>
                        </a:rPr>
                        <a:t>Sleeping, reclining while watching TV</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407333212"/>
                  </a:ext>
                </a:extLst>
              </a:tr>
              <a:tr h="370840">
                <a:tc>
                  <a:txBody>
                    <a:bodyPr/>
                    <a:lstStyle/>
                    <a:p>
                      <a:r>
                        <a:rPr lang="en-US" sz="1800" kern="1200" dirty="0">
                          <a:solidFill>
                            <a:schemeClr val="dk1"/>
                          </a:solidFill>
                          <a:effectLst/>
                          <a:latin typeface="+mn-lt"/>
                          <a:ea typeface="+mn-ea"/>
                          <a:cs typeface="+mn-cs"/>
                        </a:rPr>
                        <a:t>Very light activities</a:t>
                      </a:r>
                      <a:endParaRPr lang="en-US" dirty="0">
                        <a:latin typeface="Helvetica" panose="020B0604020202020204" pitchFamily="34" charset="0"/>
                        <a:cs typeface="Helvetica" panose="020B0604020202020204" pitchFamily="34" charset="0"/>
                      </a:endParaRPr>
                    </a:p>
                  </a:txBody>
                  <a:tcPr/>
                </a:tc>
                <a:tc>
                  <a:txBody>
                    <a:bodyPr/>
                    <a:lstStyle/>
                    <a:p>
                      <a:r>
                        <a:rPr lang="en-US" dirty="0">
                          <a:latin typeface="Helvetica" panose="020B0604020202020204" pitchFamily="34" charset="0"/>
                          <a:cs typeface="Helvetica" panose="020B0604020202020204" pitchFamily="34" charset="0"/>
                        </a:rPr>
                        <a:t>12-20</a:t>
                      </a:r>
                    </a:p>
                  </a:txBody>
                  <a:tcPr/>
                </a:tc>
                <a:tc>
                  <a:txBody>
                    <a:bodyPr/>
                    <a:lstStyle/>
                    <a:p>
                      <a:r>
                        <a:rPr lang="en-US" dirty="0">
                          <a:latin typeface="Helvetica" panose="020B0604020202020204" pitchFamily="34" charset="0"/>
                          <a:cs typeface="Helvetica" panose="020B0604020202020204" pitchFamily="34" charset="0"/>
                        </a:rPr>
                        <a:t>3-5</a:t>
                      </a:r>
                    </a:p>
                  </a:txBody>
                  <a:tcPr/>
                </a:tc>
                <a:tc>
                  <a:txBody>
                    <a:bodyPr/>
                    <a:lstStyle/>
                    <a:p>
                      <a:r>
                        <a:rPr lang="en-US" sz="1800" kern="1200" dirty="0">
                          <a:solidFill>
                            <a:schemeClr val="dk1"/>
                          </a:solidFill>
                          <a:effectLst/>
                          <a:latin typeface="+mn-lt"/>
                          <a:ea typeface="+mn-ea"/>
                          <a:cs typeface="+mn-cs"/>
                        </a:rPr>
                        <a:t>Sitting and standing activities, driving, cooking, card playing, typing</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943158460"/>
                  </a:ext>
                </a:extLst>
              </a:tr>
              <a:tr h="370840">
                <a:tc>
                  <a:txBody>
                    <a:bodyPr/>
                    <a:lstStyle/>
                    <a:p>
                      <a:r>
                        <a:rPr lang="en-US" sz="1800" kern="1200" dirty="0">
                          <a:solidFill>
                            <a:schemeClr val="dk1"/>
                          </a:solidFill>
                          <a:effectLst/>
                          <a:latin typeface="+mn-lt"/>
                          <a:ea typeface="+mn-ea"/>
                          <a:cs typeface="+mn-cs"/>
                        </a:rPr>
                        <a:t>Light activities</a:t>
                      </a:r>
                      <a:endParaRPr lang="en-US" dirty="0">
                        <a:latin typeface="Helvetica" panose="020B0604020202020204" pitchFamily="34" charset="0"/>
                        <a:cs typeface="Helvetica" panose="020B0604020202020204" pitchFamily="34" charset="0"/>
                      </a:endParaRPr>
                    </a:p>
                  </a:txBody>
                  <a:tcPr/>
                </a:tc>
                <a:tc>
                  <a:txBody>
                    <a:bodyPr/>
                    <a:lstStyle/>
                    <a:p>
                      <a:r>
                        <a:rPr lang="en-US" dirty="0">
                          <a:latin typeface="Helvetica" panose="020B0604020202020204" pitchFamily="34" charset="0"/>
                          <a:cs typeface="Helvetica" panose="020B0604020202020204" pitchFamily="34" charset="0"/>
                        </a:rPr>
                        <a:t>20-28</a:t>
                      </a:r>
                    </a:p>
                  </a:txBody>
                  <a:tcPr/>
                </a:tc>
                <a:tc>
                  <a:txBody>
                    <a:bodyPr/>
                    <a:lstStyle/>
                    <a:p>
                      <a:r>
                        <a:rPr lang="en-US" dirty="0">
                          <a:latin typeface="Helvetica" panose="020B0604020202020204" pitchFamily="34" charset="0"/>
                          <a:cs typeface="Helvetica" panose="020B0604020202020204" pitchFamily="34" charset="0"/>
                        </a:rPr>
                        <a:t>5-7</a:t>
                      </a:r>
                    </a:p>
                  </a:txBody>
                  <a:tcPr/>
                </a:tc>
                <a:tc>
                  <a:txBody>
                    <a:bodyPr/>
                    <a:lstStyle/>
                    <a:p>
                      <a:r>
                        <a:rPr lang="en-US" sz="1800" kern="1200" dirty="0">
                          <a:solidFill>
                            <a:schemeClr val="dk1"/>
                          </a:solidFill>
                          <a:effectLst/>
                          <a:latin typeface="+mn-lt"/>
                          <a:ea typeface="+mn-ea"/>
                          <a:cs typeface="+mn-cs"/>
                        </a:rPr>
                        <a:t>Walking (3-5 km/h [2-3 mph]), baseball, bowling, horseback riding, golf</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79993199"/>
                  </a:ext>
                </a:extLst>
              </a:tr>
              <a:tr h="370840">
                <a:tc>
                  <a:txBody>
                    <a:bodyPr/>
                    <a:lstStyle/>
                    <a:p>
                      <a:r>
                        <a:rPr lang="en-US" sz="1800" kern="1200" dirty="0">
                          <a:solidFill>
                            <a:schemeClr val="dk1"/>
                          </a:solidFill>
                          <a:effectLst/>
                          <a:latin typeface="+mn-lt"/>
                          <a:ea typeface="+mn-ea"/>
                          <a:cs typeface="+mn-cs"/>
                        </a:rPr>
                        <a:t>Moderate activities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28-36</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7-9</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Jogging, basketball, badminton, soccer, tennis, volleyball, walking (7-8 km/h [4-5 mph])</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42932724"/>
                  </a:ext>
                </a:extLst>
              </a:tr>
              <a:tr h="370840">
                <a:tc>
                  <a:txBody>
                    <a:bodyPr/>
                    <a:lstStyle/>
                    <a:p>
                      <a:r>
                        <a:rPr lang="en-US" sz="1800" kern="1200" dirty="0">
                          <a:solidFill>
                            <a:schemeClr val="dk1"/>
                          </a:solidFill>
                          <a:effectLst/>
                          <a:latin typeface="+mn-lt"/>
                          <a:ea typeface="+mn-ea"/>
                          <a:cs typeface="+mn-cs"/>
                        </a:rPr>
                        <a:t>Strenuous activities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36-52</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9-13</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Running (10-13 km/h [6-8 mph]), cross-country skiing (8-10 km/h [5-6 mph])</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197069331"/>
                  </a:ext>
                </a:extLst>
              </a:tr>
              <a:tr h="370840">
                <a:tc>
                  <a:txBody>
                    <a:bodyPr/>
                    <a:lstStyle/>
                    <a:p>
                      <a:r>
                        <a:rPr lang="en-US" sz="1800" kern="1200" dirty="0">
                          <a:solidFill>
                            <a:schemeClr val="dk1"/>
                          </a:solidFill>
                          <a:effectLst/>
                          <a:latin typeface="+mn-lt"/>
                          <a:ea typeface="+mn-ea"/>
                          <a:cs typeface="+mn-cs"/>
                        </a:rPr>
                        <a:t>Very strenuous activities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&gt;52</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&gt;13</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Cycling (35 km/h [22 mph]), running (faster than 14 km/h [9 mph]), cross-country skiing (faster than 12 km/h [7.5 mph])</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440912809"/>
                  </a:ext>
                </a:extLst>
              </a:tr>
            </a:tbl>
          </a:graphicData>
        </a:graphic>
      </p:graphicFrame>
      <p:sp>
        <p:nvSpPr>
          <p:cNvPr id="6" name="Title 1">
            <a:extLst>
              <a:ext uri="{FF2B5EF4-FFF2-40B4-BE49-F238E27FC236}">
                <a16:creationId xmlns:a16="http://schemas.microsoft.com/office/drawing/2014/main" id="{BB806CE6-0F3D-41CB-A48C-FBD3EF2705DB}"/>
              </a:ext>
            </a:extLst>
          </p:cNvPr>
          <p:cNvSpPr>
            <a:spLocks noGrp="1"/>
          </p:cNvSpPr>
          <p:nvPr>
            <p:ph type="title"/>
          </p:nvPr>
        </p:nvSpPr>
        <p:spPr>
          <a:xfrm>
            <a:off x="0" y="589646"/>
            <a:ext cx="12192000" cy="846306"/>
          </a:xfrm>
        </p:spPr>
        <p:txBody>
          <a:bodyPr/>
          <a:lstStyle/>
          <a:p>
            <a:r>
              <a:rPr lang="en-US" altLang="en-US" dirty="0">
                <a:ea typeface="ＭＳ Ｐゴシック" panose="020B0600070205080204" pitchFamily="34" charset="-128"/>
              </a:rPr>
              <a:t>Table 4.2 Energy Cost of Various Activities</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28800133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395E2-8315-54AF-2F10-C8F5C4926243}"/>
              </a:ext>
            </a:extLst>
          </p:cNvPr>
          <p:cNvSpPr>
            <a:spLocks noGrp="1"/>
          </p:cNvSpPr>
          <p:nvPr>
            <p:ph type="title"/>
          </p:nvPr>
        </p:nvSpPr>
        <p:spPr>
          <a:xfrm>
            <a:off x="838200" y="969560"/>
            <a:ext cx="2857500" cy="409790"/>
          </a:xfrm>
        </p:spPr>
        <p:txBody>
          <a:bodyPr/>
          <a:lstStyle/>
          <a:p>
            <a:r>
              <a:rPr lang="en-GB" dirty="0"/>
              <a:t>Figure 4.13</a:t>
            </a:r>
          </a:p>
        </p:txBody>
      </p:sp>
      <p:pic>
        <p:nvPicPr>
          <p:cNvPr id="5" name="Content Placeholder 4" descr="A person running with different types of energy&#10;&#10;Description automatically generated">
            <a:extLst>
              <a:ext uri="{FF2B5EF4-FFF2-40B4-BE49-F238E27FC236}">
                <a16:creationId xmlns:a16="http://schemas.microsoft.com/office/drawing/2014/main" id="{45E43119-76AB-181E-E310-5F12D9E5F398}"/>
              </a:ext>
            </a:extLst>
          </p:cNvPr>
          <p:cNvPicPr>
            <a:picLocks noGrp="1" noChangeAspect="1"/>
          </p:cNvPicPr>
          <p:nvPr>
            <p:ph idx="1"/>
          </p:nvPr>
        </p:nvPicPr>
        <p:blipFill>
          <a:blip r:embed="rId3"/>
          <a:stretch>
            <a:fillRect/>
          </a:stretch>
        </p:blipFill>
        <p:spPr>
          <a:xfrm>
            <a:off x="4476750" y="655638"/>
            <a:ext cx="4394429" cy="5552921"/>
          </a:xfrm>
        </p:spPr>
      </p:pic>
    </p:spTree>
    <p:extLst>
      <p:ext uri="{BB962C8B-B14F-4D97-AF65-F5344CB8AC3E}">
        <p14:creationId xmlns:p14="http://schemas.microsoft.com/office/powerpoint/2010/main" val="25113632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F115F-2FBB-FC94-7D48-E595A3263C32}"/>
              </a:ext>
            </a:extLst>
          </p:cNvPr>
          <p:cNvSpPr>
            <a:spLocks noGrp="1"/>
          </p:cNvSpPr>
          <p:nvPr>
            <p:ph type="title"/>
          </p:nvPr>
        </p:nvSpPr>
        <p:spPr>
          <a:xfrm>
            <a:off x="838200" y="969560"/>
            <a:ext cx="3609975" cy="409790"/>
          </a:xfrm>
        </p:spPr>
        <p:txBody>
          <a:bodyPr/>
          <a:lstStyle/>
          <a:p>
            <a:r>
              <a:rPr lang="en-GB" dirty="0"/>
              <a:t>Infographic 4.2</a:t>
            </a:r>
          </a:p>
        </p:txBody>
      </p:sp>
      <p:pic>
        <p:nvPicPr>
          <p:cNvPr id="5" name="Content Placeholder 4" descr="A diagram of energy efficiency&#10;&#10;Description automatically generated">
            <a:extLst>
              <a:ext uri="{FF2B5EF4-FFF2-40B4-BE49-F238E27FC236}">
                <a16:creationId xmlns:a16="http://schemas.microsoft.com/office/drawing/2014/main" id="{65C71085-4FD7-D150-B2A2-7130B21B816C}"/>
              </a:ext>
            </a:extLst>
          </p:cNvPr>
          <p:cNvPicPr>
            <a:picLocks noGrp="1" noChangeAspect="1"/>
          </p:cNvPicPr>
          <p:nvPr>
            <p:ph idx="1"/>
          </p:nvPr>
        </p:nvPicPr>
        <p:blipFill>
          <a:blip r:embed="rId3"/>
          <a:stretch>
            <a:fillRect/>
          </a:stretch>
        </p:blipFill>
        <p:spPr>
          <a:xfrm>
            <a:off x="4448175" y="1379350"/>
            <a:ext cx="7624917" cy="4689877"/>
          </a:xfrm>
        </p:spPr>
      </p:pic>
    </p:spTree>
    <p:extLst>
      <p:ext uri="{BB962C8B-B14F-4D97-AF65-F5344CB8AC3E}">
        <p14:creationId xmlns:p14="http://schemas.microsoft.com/office/powerpoint/2010/main" val="287231726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Very High Energy Expenditures</a:t>
            </a:r>
            <a:endParaRPr lang="en-GB" sz="2400" i="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690961"/>
            <a:ext cx="10515600" cy="4168338"/>
          </a:xfrm>
        </p:spPr>
        <p:txBody>
          <a:bodyPr/>
          <a:lstStyle/>
          <a:p>
            <a:r>
              <a:rPr lang="en-US" b="0" dirty="0"/>
              <a:t>Cycling, triathlon, and ultraendurance running are sports with energy expenditures as high as 36 MJ (8,600 kcal)/day.</a:t>
            </a:r>
          </a:p>
          <a:p>
            <a:r>
              <a:rPr lang="en-US" b="0" dirty="0"/>
              <a:t>Difficult to achieve high energy intakes for these reasons: </a:t>
            </a:r>
            <a:endParaRPr lang="en-GB" b="0" dirty="0"/>
          </a:p>
          <a:p>
            <a:pPr lvl="1"/>
            <a:r>
              <a:rPr lang="en-US" b="0" dirty="0"/>
              <a:t>Time for eating is limited, making consumption of large amounts of food during and after the 3 to 7 hours of racing difficult.</a:t>
            </a:r>
            <a:endParaRPr lang="en-GB" b="0" dirty="0"/>
          </a:p>
          <a:p>
            <a:pPr lvl="1"/>
            <a:r>
              <a:rPr lang="en-US" b="0" dirty="0"/>
              <a:t>The athletes are tired and need time for rest and sleep.</a:t>
            </a:r>
          </a:p>
          <a:p>
            <a:pPr lvl="1"/>
            <a:r>
              <a:rPr lang="en-US" b="0" dirty="0"/>
              <a:t>Hunger feelings may be depressed for ~3 hours after exercise.</a:t>
            </a:r>
            <a:endParaRPr lang="en-GB" b="0" dirty="0"/>
          </a:p>
          <a:p>
            <a:pPr lvl="1"/>
            <a:r>
              <a:rPr lang="en-US" b="0" dirty="0"/>
              <a:t>Gastrointestinal problems often make absorbing large quantities of food difficult or even impossible.</a:t>
            </a:r>
            <a:endParaRPr lang="en-GB" b="0" dirty="0"/>
          </a:p>
          <a:p>
            <a:r>
              <a:rPr lang="en-US" b="0" dirty="0"/>
              <a:t>Nowadays the cyclists consume much more energy (mainly as carbohydrate) during the race stages. </a:t>
            </a:r>
            <a:endParaRPr lang="en-GB" b="0"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950428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359ED-4933-207C-6185-C4B1A9ED95CF}"/>
              </a:ext>
            </a:extLst>
          </p:cNvPr>
          <p:cNvSpPr>
            <a:spLocks noGrp="1"/>
          </p:cNvSpPr>
          <p:nvPr>
            <p:ph type="title"/>
          </p:nvPr>
        </p:nvSpPr>
        <p:spPr>
          <a:xfrm>
            <a:off x="838200" y="969560"/>
            <a:ext cx="3040993" cy="409790"/>
          </a:xfrm>
        </p:spPr>
        <p:txBody>
          <a:bodyPr/>
          <a:lstStyle/>
          <a:p>
            <a:r>
              <a:rPr lang="en-GB" dirty="0"/>
              <a:t>Figure 4.14</a:t>
            </a:r>
          </a:p>
        </p:txBody>
      </p:sp>
      <p:pic>
        <p:nvPicPr>
          <p:cNvPr id="5" name="Content Placeholder 4" descr="A graph of energy consumption&#10;&#10;Description automatically generated">
            <a:extLst>
              <a:ext uri="{FF2B5EF4-FFF2-40B4-BE49-F238E27FC236}">
                <a16:creationId xmlns:a16="http://schemas.microsoft.com/office/drawing/2014/main" id="{9344A514-619E-F5B9-B001-5A4E4431EE4F}"/>
              </a:ext>
            </a:extLst>
          </p:cNvPr>
          <p:cNvPicPr>
            <a:picLocks noGrp="1" noChangeAspect="1"/>
          </p:cNvPicPr>
          <p:nvPr>
            <p:ph idx="1"/>
          </p:nvPr>
        </p:nvPicPr>
        <p:blipFill>
          <a:blip r:embed="rId3"/>
          <a:stretch>
            <a:fillRect/>
          </a:stretch>
        </p:blipFill>
        <p:spPr>
          <a:xfrm>
            <a:off x="4600301" y="695300"/>
            <a:ext cx="5814739" cy="5467399"/>
          </a:xfrm>
        </p:spPr>
      </p:pic>
    </p:spTree>
    <p:extLst>
      <p:ext uri="{BB962C8B-B14F-4D97-AF65-F5344CB8AC3E}">
        <p14:creationId xmlns:p14="http://schemas.microsoft.com/office/powerpoint/2010/main" val="11492673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1553</TotalTime>
  <Words>3840</Words>
  <Application>Microsoft Macintosh PowerPoint</Application>
  <PresentationFormat>Widescreen</PresentationFormat>
  <Paragraphs>332</Paragraphs>
  <Slides>62</Slides>
  <Notes>26</Notes>
  <HiddenSlides>0</HiddenSlides>
  <MMClips>1</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62</vt:i4>
      </vt:variant>
    </vt:vector>
  </HeadingPairs>
  <TitlesOfParts>
    <vt:vector size="77" baseType="lpstr">
      <vt:lpstr>ＭＳ Ｐゴシック</vt:lpstr>
      <vt:lpstr>Arial</vt:lpstr>
      <vt:lpstr>Calibri</vt:lpstr>
      <vt:lpstr>Calibri Light</vt:lpstr>
      <vt:lpstr>Cambria Math</vt:lpstr>
      <vt:lpstr>Franklin Gothic Book</vt:lpstr>
      <vt:lpstr>Franklin Gothic Medium</vt:lpstr>
      <vt:lpstr>Helvetica</vt:lpstr>
      <vt:lpstr>Helvetica Bold</vt:lpstr>
      <vt:lpstr>Helvetica Neue</vt:lpstr>
      <vt:lpstr>Helvetica Neue Condensed</vt:lpstr>
      <vt:lpstr>Symbol</vt:lpstr>
      <vt:lpstr>Times New Roman</vt:lpstr>
      <vt:lpstr>Office Theme</vt:lpstr>
      <vt:lpstr>Custom Design</vt:lpstr>
      <vt:lpstr>Fuel sources for muscle and exercise metabolism</vt:lpstr>
      <vt:lpstr>Fiber Types (continued)</vt:lpstr>
      <vt:lpstr>Infographic 3.1</vt:lpstr>
      <vt:lpstr>Figure 3.2</vt:lpstr>
      <vt:lpstr>Table 3.3 ATP Resynthesis From Anaerobic and Aerobic Metabolism</vt:lpstr>
      <vt:lpstr>Glycolysis in Anaerobic Metabolism</vt:lpstr>
      <vt:lpstr>Infographic 3.1</vt:lpstr>
      <vt:lpstr>Carbohydrate Oxidation</vt:lpstr>
      <vt:lpstr>Figure 3.6</vt:lpstr>
      <vt:lpstr>Carbohydrate Depletion</vt:lpstr>
      <vt:lpstr>Glycogen and Performance</vt:lpstr>
      <vt:lpstr>Figure 3.9 - Lipolysis</vt:lpstr>
      <vt:lpstr>Figure 3.12</vt:lpstr>
      <vt:lpstr>Intramuscular Triacylglycerol (IMTG)</vt:lpstr>
      <vt:lpstr>Amino Acid Oxidation</vt:lpstr>
      <vt:lpstr>Table 3.5 Energy Stores in the Average Adult Male</vt:lpstr>
      <vt:lpstr>PowerPoint Presentation</vt:lpstr>
      <vt:lpstr>Factors Influencing Fuel Selection for Exercise</vt:lpstr>
      <vt:lpstr>Fuel Selection for Exercise</vt:lpstr>
      <vt:lpstr>Fuel Selection for Exercise (continued)</vt:lpstr>
      <vt:lpstr>PowerPoint Presentation</vt:lpstr>
      <vt:lpstr>Figure 3.27</vt:lpstr>
      <vt:lpstr>Figure 3.28</vt:lpstr>
      <vt:lpstr>Fatigue in High-Intensity Exercise</vt:lpstr>
      <vt:lpstr>Fatigue in Prolonged Exercise </vt:lpstr>
      <vt:lpstr>Hypoglycemia and Central Fatigue</vt:lpstr>
      <vt:lpstr>Metabolic Adaptations to Training</vt:lpstr>
      <vt:lpstr>Metabolic Adaptations to Training (continued)</vt:lpstr>
      <vt:lpstr>Glycogen and Endurance Training Adaptations</vt:lpstr>
      <vt:lpstr>Nutrition, Performance, and Training Adaptations</vt:lpstr>
      <vt:lpstr>Antioxidants Impair Training Adaptations</vt:lpstr>
      <vt:lpstr>Energy</vt:lpstr>
      <vt:lpstr>Figure 4.1</vt:lpstr>
      <vt:lpstr>Units of Energy (the Calorie)</vt:lpstr>
      <vt:lpstr>Units of Energy (the Joule)</vt:lpstr>
      <vt:lpstr>Figure 4.2 – bomb calorimeter</vt:lpstr>
      <vt:lpstr>Figure 4.3</vt:lpstr>
      <vt:lpstr>Energy From Carbohydrate</vt:lpstr>
      <vt:lpstr>Energy From Fat</vt:lpstr>
      <vt:lpstr>Energy From Protein</vt:lpstr>
      <vt:lpstr>Available Food Energy</vt:lpstr>
      <vt:lpstr>Work and Power</vt:lpstr>
      <vt:lpstr>Energetic Efficiency</vt:lpstr>
      <vt:lpstr>Methods of Measuring Energy Expenditure</vt:lpstr>
      <vt:lpstr>Figure 4.4 – direct calorimetry</vt:lpstr>
      <vt:lpstr>Indirect Calorimetry</vt:lpstr>
      <vt:lpstr>Figure 4.6</vt:lpstr>
      <vt:lpstr>Figure 4.8</vt:lpstr>
      <vt:lpstr>RQ and RER</vt:lpstr>
      <vt:lpstr>Doubly Labeled Water Technique</vt:lpstr>
      <vt:lpstr>Estimating Energy Expended in Walking</vt:lpstr>
      <vt:lpstr>Accelerometry</vt:lpstr>
      <vt:lpstr>Components of Energy Expenditure</vt:lpstr>
      <vt:lpstr>Figure 4.11</vt:lpstr>
      <vt:lpstr>PowerPoint Presentation</vt:lpstr>
      <vt:lpstr>What is the goal of your client?</vt:lpstr>
      <vt:lpstr>Figure 4.12</vt:lpstr>
      <vt:lpstr>Table 4.2 Energy Cost of Various Activities</vt:lpstr>
      <vt:lpstr>Figure 4.13</vt:lpstr>
      <vt:lpstr>Infographic 4.2</vt:lpstr>
      <vt:lpstr>Very High Energy Expenditures</vt:lpstr>
      <vt:lpstr>Figure 4.14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3</dc:title>
  <dc:creator>Microsoft Office User</dc:creator>
  <cp:lastModifiedBy>Geraint Forster</cp:lastModifiedBy>
  <cp:revision>131</cp:revision>
  <cp:lastPrinted>2017-03-14T16:50:08Z</cp:lastPrinted>
  <dcterms:created xsi:type="dcterms:W3CDTF">2017-03-14T15:11:25Z</dcterms:created>
  <dcterms:modified xsi:type="dcterms:W3CDTF">2025-10-10T12:06:12Z</dcterms:modified>
</cp:coreProperties>
</file>