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Canva Sans" panose="020B0604020202020204" charset="0"/>
      <p:regular r:id="rId13"/>
    </p:embeddedFont>
    <p:embeddedFont>
      <p:font typeface="Canva Sans Bold" panose="020B0604020202020204" charset="0"/>
      <p:regular r:id="rId14"/>
    </p:embeddedFont>
    <p:embeddedFont>
      <p:font typeface="Canva Sans Italics" panose="020B0604020202020204" charset="0"/>
      <p:regular r:id="rId15"/>
    </p:embeddedFont>
    <p:embeddedFont>
      <p:font typeface="DM Serif Display" pitchFamily="2" charset="0"/>
      <p:regular r:id="rId16"/>
    </p:embeddedFont>
    <p:embeddedFont>
      <p:font typeface="Inria Serif" panose="020B0604020202020204" charset="0"/>
      <p:regular r:id="rId17"/>
    </p:embeddedFont>
    <p:embeddedFont>
      <p:font typeface="Inria Serif Bold"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7887" autoAdjust="0"/>
  </p:normalViewPr>
  <p:slideViewPr>
    <p:cSldViewPr>
      <p:cViewPr varScale="1">
        <p:scale>
          <a:sx n="43" d="100"/>
          <a:sy n="43" d="100"/>
        </p:scale>
        <p:origin x="643"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29ED88-E448-4D9E-8D8C-C94454005D35}" type="datetimeFigureOut">
              <a:rPr lang="en-GB" smtClean="0"/>
              <a:t>09/02/2025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4320AE-BB9B-46E7-8BCE-1CB0F27D2C71}" type="slidenum">
              <a:rPr lang="en-GB" smtClean="0"/>
              <a:t>‹#›</a:t>
            </a:fld>
            <a:endParaRPr lang="en-GB"/>
          </a:p>
        </p:txBody>
      </p:sp>
    </p:spTree>
    <p:extLst>
      <p:ext uri="{BB962C8B-B14F-4D97-AF65-F5344CB8AC3E}">
        <p14:creationId xmlns:p14="http://schemas.microsoft.com/office/powerpoint/2010/main" val="865834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In this presentation, I will be critically examining the rationale of the school engagement strategy. To protect the school's identity, the school will only be referred to as School A  to adhere to ethical guidelines as recommended by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BERA (2024).</a:t>
            </a:r>
            <a:r>
              <a:rPr lang="en-GB" sz="1800" dirty="0">
                <a:effectLst/>
                <a:latin typeface="Aptos" panose="020B0004020202020204" pitchFamily="34" charset="0"/>
                <a:ea typeface="Aptos" panose="020B0004020202020204" pitchFamily="34" charset="0"/>
                <a:cs typeface="Times New Roman" panose="02020603050405020304" pitchFamily="18" charset="0"/>
              </a:rPr>
              <a:t>  As teachers, we recognise the critical importance of fostering a learning environment which is both inclusive and supportive especially in regards of family-school engagement. As we advance into an ever changing technological world, one could argue that a positive from these advances are by the use of digital communication platforms that strengthen connections with families and school. Apps such as Seesaw, Schoop and X (formerly known as Twitter) are valuable tools for facilitating communication, sharing progress of students and to promote involvement of parents in their journey through education.</a:t>
            </a:r>
            <a:endParaRPr lang="en-GB" dirty="0"/>
          </a:p>
        </p:txBody>
      </p:sp>
      <p:sp>
        <p:nvSpPr>
          <p:cNvPr id="4" name="Slide Number Placeholder 3"/>
          <p:cNvSpPr>
            <a:spLocks noGrp="1"/>
          </p:cNvSpPr>
          <p:nvPr>
            <p:ph type="sldNum" sz="quarter" idx="5"/>
          </p:nvPr>
        </p:nvSpPr>
        <p:spPr/>
        <p:txBody>
          <a:bodyPr/>
          <a:lstStyle/>
          <a:p>
            <a:fld id="{3E4320AE-BB9B-46E7-8BCE-1CB0F27D2C71}" type="slidenum">
              <a:rPr lang="en-GB" smtClean="0"/>
              <a:t>2</a:t>
            </a:fld>
            <a:endParaRPr lang="en-GB"/>
          </a:p>
        </p:txBody>
      </p:sp>
    </p:spTree>
    <p:extLst>
      <p:ext uri="{BB962C8B-B14F-4D97-AF65-F5344CB8AC3E}">
        <p14:creationId xmlns:p14="http://schemas.microsoft.com/office/powerpoint/2010/main" val="1278902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Schools in Wales seem to rely on using digital technology and platforms such as Seesaw, schoop and X to strengthen family school connections. Epstein’s model places an emphasis on how communication is a valuable and key tool for parental involvement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Epstein, 2011</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Bronfenbrenner’s Ecological Systems Theory (1979)</a:t>
            </a:r>
            <a:r>
              <a:rPr lang="en-GB" sz="1800" dirty="0">
                <a:effectLst/>
                <a:latin typeface="Aptos" panose="020B0004020202020204" pitchFamily="34" charset="0"/>
                <a:ea typeface="Aptos" panose="020B0004020202020204" pitchFamily="34" charset="0"/>
                <a:cs typeface="Times New Roman" panose="02020603050405020304" pitchFamily="18" charset="0"/>
              </a:rPr>
              <a:t> supports this by highlighting how technology bridges the dynamic between families and school within the child’s broader environment.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Clarke and Abbot 2016</a:t>
            </a:r>
            <a:r>
              <a:rPr lang="en-GB" sz="1800" dirty="0">
                <a:effectLst/>
                <a:latin typeface="Aptos" panose="020B0004020202020204" pitchFamily="34" charset="0"/>
                <a:ea typeface="Aptos" panose="020B0004020202020204" pitchFamily="34" charset="0"/>
                <a:cs typeface="Times New Roman" panose="02020603050405020304" pitchFamily="18" charset="0"/>
              </a:rPr>
              <a:t> insight that effective communication through technology boosts parental engagement and student outcomes because as stated by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Baker et. Al 2018</a:t>
            </a:r>
            <a:r>
              <a:rPr lang="en-GB" sz="1800" dirty="0">
                <a:effectLst/>
                <a:latin typeface="Aptos" panose="020B0004020202020204" pitchFamily="34" charset="0"/>
                <a:ea typeface="Aptos" panose="020B0004020202020204" pitchFamily="34" charset="0"/>
                <a:cs typeface="Times New Roman" panose="02020603050405020304" pitchFamily="18" charset="0"/>
              </a:rPr>
              <a:t>, digital platforms provide real-time updates therefore encouraging support from parents. However,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Holloway et al. 2020</a:t>
            </a:r>
            <a:r>
              <a:rPr lang="en-GB" sz="1800" dirty="0">
                <a:effectLst/>
                <a:latin typeface="Aptos" panose="020B0004020202020204" pitchFamily="34" charset="0"/>
                <a:ea typeface="Aptos" panose="020B0004020202020204" pitchFamily="34" charset="0"/>
                <a:cs typeface="Times New Roman" panose="02020603050405020304" pitchFamily="18" charset="0"/>
              </a:rPr>
              <a:t> argue that there are still concerns over accessibility of information digitally, as well as parents feeling overwhelmed by this. There still remains a digital divide amongst some families due to socio-economic difficulties some families may experience such as having no digital devices, no internet and no internet connection.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Selwyn, 2011</a:t>
            </a:r>
            <a:r>
              <a:rPr lang="en-GB" sz="1800" dirty="0">
                <a:effectLst/>
                <a:latin typeface="Aptos" panose="020B0004020202020204" pitchFamily="34" charset="0"/>
                <a:ea typeface="Aptos" panose="020B0004020202020204" pitchFamily="34" charset="0"/>
                <a:cs typeface="Times New Roman" panose="02020603050405020304" pitchFamily="18" charset="0"/>
              </a:rPr>
              <a:t>). Some parents and educators have raised concerns about privacy and security of students information being on digital platforms regardless of safeguarding policies and permissions needed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(Livingstone and </a:t>
            </a:r>
            <a:r>
              <a:rPr lang="en-GB" sz="1800" dirty="0" err="1">
                <a:effectLst/>
                <a:highlight>
                  <a:srgbClr val="FFFF00"/>
                </a:highlight>
                <a:latin typeface="Aptos" panose="020B0004020202020204" pitchFamily="34" charset="0"/>
                <a:ea typeface="Aptos" panose="020B0004020202020204" pitchFamily="34" charset="0"/>
                <a:cs typeface="Times New Roman" panose="02020603050405020304" pitchFamily="18" charset="0"/>
              </a:rPr>
              <a:t>Blumross</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 2020)</a:t>
            </a:r>
            <a:r>
              <a:rPr lang="en-GB" sz="1800" dirty="0">
                <a:effectLst/>
                <a:latin typeface="Aptos" panose="020B0004020202020204" pitchFamily="34" charset="0"/>
                <a:ea typeface="Aptos" panose="020B0004020202020204" pitchFamily="34" charset="0"/>
                <a:cs typeface="Times New Roman" panose="02020603050405020304" pitchFamily="18" charset="0"/>
              </a:rPr>
              <a:t>.  There are some gaps in literature because long-term research is limited to know the impact on technology driven communication currently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Johnson and Kavanagh, 2019</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3E4320AE-BB9B-46E7-8BCE-1CB0F27D2C71}" type="slidenum">
              <a:rPr lang="en-GB" smtClean="0"/>
              <a:t>3</a:t>
            </a:fld>
            <a:endParaRPr lang="en-GB"/>
          </a:p>
        </p:txBody>
      </p:sp>
    </p:spTree>
    <p:extLst>
      <p:ext uri="{BB962C8B-B14F-4D97-AF65-F5344CB8AC3E}">
        <p14:creationId xmlns:p14="http://schemas.microsoft.com/office/powerpoint/2010/main" val="14965585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information provided is from the latest Estyn Inspection Report which was conducted in 2019. This is before COVID as well as the introduction of FSM for all children of primary age in Wales.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School A is small primary school located in an affluent area on the outskirts of a small town in Carmarthenshire, comprising of nine classes with 246 pupils in the whole school. Just 4% of pupils are eligible for free school meals, compared to the national average of 18% in Wales </a:t>
            </a:r>
            <a: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(Estyn, 2019).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majority of pupils come from homes where Welsh is the second language, and English is not a common additional language for pupils from diverse backgrounds. Most pupils are of a White British heritage, and 18% have Additional Learning Needs (ALN), compared to the national average of 21%. The family engagement process focuses on the use of digital communication platforms to enhance family-school collaboration. The use of these platforms align with Welsh Educational policies such as the </a:t>
            </a:r>
            <a:r>
              <a:rPr lang="en-GB" sz="1800" kern="1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Curriculum for Wales (2020)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is places a great emphasis on community involvement as well as providing learners with an education that is inclusive for all. The Curriculum for Wales also promotes equitable access to opportunities for involvement for parents through digital means. </a:t>
            </a:r>
          </a:p>
          <a:p>
            <a:endParaRPr lang="en-GB" dirty="0"/>
          </a:p>
        </p:txBody>
      </p:sp>
      <p:sp>
        <p:nvSpPr>
          <p:cNvPr id="4" name="Slide Number Placeholder 3"/>
          <p:cNvSpPr>
            <a:spLocks noGrp="1"/>
          </p:cNvSpPr>
          <p:nvPr>
            <p:ph type="sldNum" sz="quarter" idx="5"/>
          </p:nvPr>
        </p:nvSpPr>
        <p:spPr/>
        <p:txBody>
          <a:bodyPr/>
          <a:lstStyle/>
          <a:p>
            <a:fld id="{3E4320AE-BB9B-46E7-8BCE-1CB0F27D2C71}" type="slidenum">
              <a:rPr lang="en-GB" smtClean="0"/>
              <a:t>4</a:t>
            </a:fld>
            <a:endParaRPr lang="en-GB"/>
          </a:p>
        </p:txBody>
      </p:sp>
    </p:spTree>
    <p:extLst>
      <p:ext uri="{BB962C8B-B14F-4D97-AF65-F5344CB8AC3E}">
        <p14:creationId xmlns:p14="http://schemas.microsoft.com/office/powerpoint/2010/main" val="3461336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The use of digital platforms such as Seesaw, Schoop and X to enhance family-school communication to provide parents and carers with updates on learners progress and adopting parental involvement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(Welsh Government, 2022).</a:t>
            </a:r>
            <a:r>
              <a:rPr lang="en-GB" sz="1800" dirty="0">
                <a:effectLst/>
                <a:latin typeface="Aptos" panose="020B0004020202020204" pitchFamily="34" charset="0"/>
                <a:ea typeface="Aptos" panose="020B0004020202020204" pitchFamily="34" charset="0"/>
                <a:cs typeface="Times New Roman" panose="02020603050405020304" pitchFamily="18" charset="0"/>
              </a:rPr>
              <a:t> When evaluating the rationale and implementation of this strategy,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Norris (2020)</a:t>
            </a:r>
            <a:r>
              <a:rPr lang="en-GB" sz="1800" dirty="0">
                <a:effectLst/>
                <a:latin typeface="Aptos" panose="020B0004020202020204" pitchFamily="34" charset="0"/>
                <a:ea typeface="Aptos" panose="020B0004020202020204" pitchFamily="34" charset="0"/>
                <a:cs typeface="Times New Roman" panose="02020603050405020304" pitchFamily="18" charset="0"/>
              </a:rPr>
              <a:t> states that these kind of strategies are in place to increase efficient and accessibility to communication.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Welsh Government (2015)</a:t>
            </a:r>
            <a:r>
              <a:rPr lang="en-GB" sz="1800" dirty="0">
                <a:effectLst/>
                <a:latin typeface="Aptos" panose="020B0004020202020204" pitchFamily="34" charset="0"/>
                <a:ea typeface="Aptos" panose="020B0004020202020204" pitchFamily="34" charset="0"/>
                <a:cs typeface="Times New Roman" panose="02020603050405020304" pitchFamily="18" charset="0"/>
              </a:rPr>
              <a:t> further supports these results show that parental involvement and engagement is higher through the use odd digital platforms. Yet, are we over-relying on technology?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Norris (2020)</a:t>
            </a:r>
            <a:r>
              <a:rPr lang="en-GB" sz="1800" dirty="0">
                <a:effectLst/>
                <a:latin typeface="Aptos" panose="020B0004020202020204" pitchFamily="34" charset="0"/>
                <a:ea typeface="Aptos" panose="020B0004020202020204" pitchFamily="34" charset="0"/>
                <a:cs typeface="Times New Roman" panose="02020603050405020304" pitchFamily="18" charset="0"/>
              </a:rPr>
              <a:t> counterargues their own theory by acknowledging that digital platforms cause a ‘digital divide’ which limits access for some families.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BERA (2024)</a:t>
            </a:r>
            <a:r>
              <a:rPr lang="en-GB" sz="1800" dirty="0">
                <a:effectLst/>
                <a:latin typeface="Aptos" panose="020B0004020202020204" pitchFamily="34" charset="0"/>
                <a:ea typeface="Aptos" panose="020B0004020202020204" pitchFamily="34" charset="0"/>
                <a:cs typeface="Times New Roman" panose="02020603050405020304" pitchFamily="18" charset="0"/>
              </a:rPr>
              <a:t> have acknowledged their concerns over student data. Before implementing these platforms, the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Welsh Government (2022)</a:t>
            </a:r>
            <a:r>
              <a:rPr lang="en-GB" sz="1800" dirty="0">
                <a:effectLst/>
                <a:latin typeface="Aptos" panose="020B0004020202020204" pitchFamily="34" charset="0"/>
                <a:ea typeface="Aptos" panose="020B0004020202020204" pitchFamily="34" charset="0"/>
                <a:cs typeface="Times New Roman" panose="02020603050405020304" pitchFamily="18" charset="0"/>
              </a:rPr>
              <a:t> believe that training on how to use these platforms school-side will only be successful if there is a line of clear communication. Some strategies to for collecting data of effectiveness could include using the analytics from these apps to see how much parents are interacting on the platforms as well as providing surveys and questionnaires to all stakeholders. Specific families who may be disadvantaged due to their socio-economic background, could be used within a case study to collect qualitative data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(Welsh Government, 2015</a:t>
            </a:r>
            <a:r>
              <a:rPr lang="en-GB" sz="1800" dirty="0">
                <a:effectLst/>
                <a:latin typeface="Aptos" panose="020B0004020202020204" pitchFamily="34" charset="0"/>
                <a:ea typeface="Aptos" panose="020B0004020202020204" pitchFamily="34" charset="0"/>
                <a:cs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fld id="{3E4320AE-BB9B-46E7-8BCE-1CB0F27D2C71}" type="slidenum">
              <a:rPr lang="en-GB" smtClean="0"/>
              <a:t>5</a:t>
            </a:fld>
            <a:endParaRPr lang="en-GB"/>
          </a:p>
        </p:txBody>
      </p:sp>
    </p:spTree>
    <p:extLst>
      <p:ext uri="{BB962C8B-B14F-4D97-AF65-F5344CB8AC3E}">
        <p14:creationId xmlns:p14="http://schemas.microsoft.com/office/powerpoint/2010/main" val="2831413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Through the use of digital platforms, School A aligns with best practice to enhance family-school communication (Welsh Government, 2022). Research suggest that by supporting digital tools like Seesaw and Schoop, it improves parental involvement as their access to their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childs’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education is simpler than ever (Norris 2020; Welsh Government 2015). Nonetheless, there are still contradictions in research such as a reduction in face-to-face interactions with parents because of the increase of dependence on digital tools (BERA, 2024). </a:t>
            </a:r>
          </a:p>
          <a:p>
            <a:pPr>
              <a:lnSpc>
                <a:spcPct val="115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Norris (2020) further supports this stating not all families have access to technology and therefore may avoid interacting with school at all. Innovative approaches elsewhere include blended models as some schools balance engagement with parents/carers with the use of digital platforms as well as the traditional face-to-face, which offers inclusivity for those families with a limited access to technology. Welsh Government (2022)believe that approaches that are ‘data-driven’ are used to provide families with engagement that is personalised which enhances relevance to families. Proposals for improvement include digital literacy training for parents to feel confident using apps like seesaw. Hybrid models that combine in-person meeting and digital posts for more inclusivity and feedback loops to survey and gather feedback from parents to help improve engagement strategies. </a:t>
            </a:r>
          </a:p>
          <a:p>
            <a:endParaRPr lang="en-GB" dirty="0"/>
          </a:p>
        </p:txBody>
      </p:sp>
      <p:sp>
        <p:nvSpPr>
          <p:cNvPr id="4" name="Slide Number Placeholder 3"/>
          <p:cNvSpPr>
            <a:spLocks noGrp="1"/>
          </p:cNvSpPr>
          <p:nvPr>
            <p:ph type="sldNum" sz="quarter" idx="5"/>
          </p:nvPr>
        </p:nvSpPr>
        <p:spPr/>
        <p:txBody>
          <a:bodyPr/>
          <a:lstStyle/>
          <a:p>
            <a:fld id="{3E4320AE-BB9B-46E7-8BCE-1CB0F27D2C71}" type="slidenum">
              <a:rPr lang="en-GB" smtClean="0"/>
              <a:t>6</a:t>
            </a:fld>
            <a:endParaRPr lang="en-GB"/>
          </a:p>
        </p:txBody>
      </p:sp>
    </p:spTree>
    <p:extLst>
      <p:ext uri="{BB962C8B-B14F-4D97-AF65-F5344CB8AC3E}">
        <p14:creationId xmlns:p14="http://schemas.microsoft.com/office/powerpoint/2010/main" val="3772726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impact and implications include learners outcomes as a digital engagement strategy will likely improve outcomes of learners’ by enhancing parental involvement in their education which research has proven influences academic performance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(Welsh Government, 2015).</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Norris (2020)</a:t>
            </a:r>
            <a:r>
              <a:rPr lang="en-GB" sz="1800" dirty="0">
                <a:effectLst/>
                <a:latin typeface="Aptos" panose="020B0004020202020204" pitchFamily="34" charset="0"/>
                <a:ea typeface="Aptos" panose="020B0004020202020204" pitchFamily="34" charset="0"/>
                <a:cs typeface="Times New Roman" panose="02020603050405020304" pitchFamily="18" charset="0"/>
              </a:rPr>
              <a:t> further supports this stating parents can provide better support to their children at home due to being more informed of their day-to-day school life. Family participation provides parents with ‘real-time access’ to progression and school life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(Welsh Government, 2022</a:t>
            </a:r>
            <a:r>
              <a:rPr lang="en-GB" sz="1800" dirty="0">
                <a:effectLst/>
                <a:latin typeface="Aptos" panose="020B0004020202020204" pitchFamily="34" charset="0"/>
                <a:ea typeface="Aptos" panose="020B0004020202020204" pitchFamily="34" charset="0"/>
                <a:cs typeface="Times New Roman" panose="02020603050405020304" pitchFamily="18" charset="0"/>
              </a:rPr>
              <a:t>) which in turn, promotes a stronger connection between families, especially those who have limited time for face-to-face meetings. Digital communication strengthens a relationship between a community and the school within it by creating communication channels that are consistent and accessible. Therefore, it fosters a sense of shared responsibility for learners which enhances collaboration and trust between families and schools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(Welsh government, 2022)</a:t>
            </a:r>
            <a:r>
              <a:rPr lang="en-GB" sz="1800" dirty="0">
                <a:effectLst/>
                <a:latin typeface="Aptos" panose="020B0004020202020204" pitchFamily="34" charset="0"/>
                <a:ea typeface="Aptos" panose="020B0004020202020204" pitchFamily="34" charset="0"/>
                <a:cs typeface="Times New Roman" panose="02020603050405020304" pitchFamily="18" charset="0"/>
              </a:rPr>
              <a:t>. The digital strategy promotes inclusivity and equity by making communication more accessible. However, to ensure true inclusivity, it is essential to overcome the digital divide by offering parent training and alternative engagement methods for those without reliable technology access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(Norris, 2020).</a:t>
            </a:r>
            <a:r>
              <a:rPr lang="en-GB" sz="1800" dirty="0">
                <a:effectLst/>
                <a:latin typeface="Aptos" panose="020B0004020202020204" pitchFamily="34" charset="0"/>
                <a:ea typeface="Aptos" panose="020B0004020202020204" pitchFamily="34" charset="0"/>
                <a:cs typeface="Times New Roman" panose="02020603050405020304" pitchFamily="18" charset="0"/>
              </a:rPr>
              <a:t> Addressing these barriers can create a more equitable environment where all families can participate in their children's education </a:t>
            </a:r>
            <a:r>
              <a:rPr lang="en-GB" sz="1800"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(BERA, 2024).</a:t>
            </a:r>
            <a:endParaRPr lang="en-GB" dirty="0"/>
          </a:p>
        </p:txBody>
      </p:sp>
      <p:sp>
        <p:nvSpPr>
          <p:cNvPr id="4" name="Slide Number Placeholder 3"/>
          <p:cNvSpPr>
            <a:spLocks noGrp="1"/>
          </p:cNvSpPr>
          <p:nvPr>
            <p:ph type="sldNum" sz="quarter" idx="5"/>
          </p:nvPr>
        </p:nvSpPr>
        <p:spPr/>
        <p:txBody>
          <a:bodyPr/>
          <a:lstStyle/>
          <a:p>
            <a:fld id="{3E4320AE-BB9B-46E7-8BCE-1CB0F27D2C71}" type="slidenum">
              <a:rPr lang="en-GB" smtClean="0"/>
              <a:t>7</a:t>
            </a:fld>
            <a:endParaRPr lang="en-GB"/>
          </a:p>
        </p:txBody>
      </p:sp>
    </p:spTree>
    <p:extLst>
      <p:ext uri="{BB962C8B-B14F-4D97-AF65-F5344CB8AC3E}">
        <p14:creationId xmlns:p14="http://schemas.microsoft.com/office/powerpoint/2010/main" val="1016350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digital engagement strategy improves parental involvement in education and communication between families, benefiting learners' outcomes and school-community relationships. However, challenges like an over-reliance on technology or a digital divide on technology must be addressed to ensure inclusivity. Some recommendations include providing digital literacy training to parents/carers to help bridge the digital divide. By implementing hybrid engagement models, schools can accommodate diverse socio-economic preferences. Alternative engagement options must still be accessible for families without a reliable internet access. Ongoing feedback must be refined to when strategizing engagement. </a:t>
            </a:r>
          </a:p>
          <a:p>
            <a:endParaRPr lang="en-GB" dirty="0"/>
          </a:p>
        </p:txBody>
      </p:sp>
      <p:sp>
        <p:nvSpPr>
          <p:cNvPr id="4" name="Slide Number Placeholder 3"/>
          <p:cNvSpPr>
            <a:spLocks noGrp="1"/>
          </p:cNvSpPr>
          <p:nvPr>
            <p:ph type="sldNum" sz="quarter" idx="5"/>
          </p:nvPr>
        </p:nvSpPr>
        <p:spPr/>
        <p:txBody>
          <a:bodyPr/>
          <a:lstStyle/>
          <a:p>
            <a:fld id="{3E4320AE-BB9B-46E7-8BCE-1CB0F27D2C71}" type="slidenum">
              <a:rPr lang="en-GB" smtClean="0"/>
              <a:t>8</a:t>
            </a:fld>
            <a:endParaRPr lang="en-GB"/>
          </a:p>
        </p:txBody>
      </p:sp>
    </p:spTree>
    <p:extLst>
      <p:ext uri="{BB962C8B-B14F-4D97-AF65-F5344CB8AC3E}">
        <p14:creationId xmlns:p14="http://schemas.microsoft.com/office/powerpoint/2010/main" val="873509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0.svg"/><Relationship Id="rId3" Type="http://schemas.openxmlformats.org/officeDocument/2006/relationships/slideLayout" Target="../slideLayouts/slideLayout7.xml"/><Relationship Id="rId7" Type="http://schemas.openxmlformats.org/officeDocument/2006/relationships/image" Target="../media/image4.svg"/><Relationship Id="rId12" Type="http://schemas.openxmlformats.org/officeDocument/2006/relationships/image" Target="../media/image9.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11" Type="http://schemas.openxmlformats.org/officeDocument/2006/relationships/image" Target="../media/image8.svg"/><Relationship Id="rId5" Type="http://schemas.openxmlformats.org/officeDocument/2006/relationships/image" Target="../media/image2.sv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svg"/><Relationship Id="rId14" Type="http://schemas.openxmlformats.org/officeDocument/2006/relationships/image" Target="../media/image11.pn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2.m4a"/><Relationship Id="rId16" Type="http://schemas.openxmlformats.org/officeDocument/2006/relationships/image" Target="../media/image11.png"/><Relationship Id="rId1" Type="http://schemas.microsoft.com/office/2007/relationships/media" Target="../media/media2.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2.png"/><Relationship Id="rId10" Type="http://schemas.openxmlformats.org/officeDocument/2006/relationships/image" Target="../media/image6.svg"/><Relationship Id="rId4" Type="http://schemas.openxmlformats.org/officeDocument/2006/relationships/notesSlide" Target="../notesSlides/notesSlide1.xml"/><Relationship Id="rId9" Type="http://schemas.openxmlformats.org/officeDocument/2006/relationships/image" Target="../media/image5.png"/><Relationship Id="rId14"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3.m4a"/><Relationship Id="rId16" Type="http://schemas.openxmlformats.org/officeDocument/2006/relationships/image" Target="../media/image11.png"/><Relationship Id="rId1" Type="http://schemas.microsoft.com/office/2007/relationships/media" Target="../media/media3.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3.png"/><Relationship Id="rId10" Type="http://schemas.openxmlformats.org/officeDocument/2006/relationships/image" Target="../media/image6.svg"/><Relationship Id="rId4" Type="http://schemas.openxmlformats.org/officeDocument/2006/relationships/notesSlide" Target="../notesSlides/notesSlide2.xml"/><Relationship Id="rId9" Type="http://schemas.openxmlformats.org/officeDocument/2006/relationships/image" Target="../media/image5.png"/><Relationship Id="rId14" Type="http://schemas.openxmlformats.org/officeDocument/2006/relationships/image" Target="../media/image8.svg"/></Relationships>
</file>

<file path=ppt/slides/_rels/slide4.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18" Type="http://schemas.openxmlformats.org/officeDocument/2006/relationships/image" Target="../media/image17.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17" Type="http://schemas.openxmlformats.org/officeDocument/2006/relationships/image" Target="../media/image16.svg"/><Relationship Id="rId2" Type="http://schemas.openxmlformats.org/officeDocument/2006/relationships/audio" Target="../media/media4.m4a"/><Relationship Id="rId16" Type="http://schemas.openxmlformats.org/officeDocument/2006/relationships/image" Target="../media/image15.png"/><Relationship Id="rId1" Type="http://schemas.microsoft.com/office/2007/relationships/media" Target="../media/media4.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4.png"/><Relationship Id="rId10" Type="http://schemas.openxmlformats.org/officeDocument/2006/relationships/image" Target="../media/image6.svg"/><Relationship Id="rId19" Type="http://schemas.openxmlformats.org/officeDocument/2006/relationships/image" Target="../media/image11.png"/><Relationship Id="rId4" Type="http://schemas.openxmlformats.org/officeDocument/2006/relationships/notesSlide" Target="../notesSlides/notesSlide3.xml"/><Relationship Id="rId9" Type="http://schemas.openxmlformats.org/officeDocument/2006/relationships/image" Target="../media/image5.png"/><Relationship Id="rId14" Type="http://schemas.openxmlformats.org/officeDocument/2006/relationships/image" Target="../media/image8.svg"/></Relationships>
</file>

<file path=ppt/slides/_rels/slide5.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1.png"/><Relationship Id="rId10" Type="http://schemas.openxmlformats.org/officeDocument/2006/relationships/image" Target="../media/image6.svg"/><Relationship Id="rId4" Type="http://schemas.openxmlformats.org/officeDocument/2006/relationships/notesSlide" Target="../notesSlides/notesSlide4.xml"/><Relationship Id="rId9" Type="http://schemas.openxmlformats.org/officeDocument/2006/relationships/image" Target="../media/image5.png"/><Relationship Id="rId14" Type="http://schemas.openxmlformats.org/officeDocument/2006/relationships/image" Target="../media/image8.svg"/></Relationships>
</file>

<file path=ppt/slides/_rels/slide6.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1.png"/><Relationship Id="rId10" Type="http://schemas.openxmlformats.org/officeDocument/2006/relationships/image" Target="../media/image6.svg"/><Relationship Id="rId4" Type="http://schemas.openxmlformats.org/officeDocument/2006/relationships/notesSlide" Target="../notesSlides/notesSlide5.xml"/><Relationship Id="rId9" Type="http://schemas.openxmlformats.org/officeDocument/2006/relationships/image" Target="../media/image5.png"/><Relationship Id="rId14" Type="http://schemas.openxmlformats.org/officeDocument/2006/relationships/image" Target="../media/image8.svg"/></Relationships>
</file>

<file path=ppt/slides/_rels/slide7.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1.png"/><Relationship Id="rId10" Type="http://schemas.openxmlformats.org/officeDocument/2006/relationships/image" Target="../media/image6.svg"/><Relationship Id="rId4" Type="http://schemas.openxmlformats.org/officeDocument/2006/relationships/notesSlide" Target="../notesSlides/notesSlide6.xml"/><Relationship Id="rId9" Type="http://schemas.openxmlformats.org/officeDocument/2006/relationships/image" Target="../media/image5.png"/><Relationship Id="rId14" Type="http://schemas.openxmlformats.org/officeDocument/2006/relationships/image" Target="../media/image8.svg"/></Relationships>
</file>

<file path=ppt/slides/_rels/slide8.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7.pn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0.sv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svg"/><Relationship Id="rId11" Type="http://schemas.openxmlformats.org/officeDocument/2006/relationships/image" Target="../media/image9.png"/><Relationship Id="rId5" Type="http://schemas.openxmlformats.org/officeDocument/2006/relationships/image" Target="../media/image1.png"/><Relationship Id="rId15" Type="http://schemas.openxmlformats.org/officeDocument/2006/relationships/image" Target="../media/image11.png"/><Relationship Id="rId10" Type="http://schemas.openxmlformats.org/officeDocument/2006/relationships/image" Target="../media/image6.svg"/><Relationship Id="rId4" Type="http://schemas.openxmlformats.org/officeDocument/2006/relationships/notesSlide" Target="../notesSlides/notesSlide7.xml"/><Relationship Id="rId9" Type="http://schemas.openxmlformats.org/officeDocument/2006/relationships/image" Target="../media/image5.png"/><Relationship Id="rId14" Type="http://schemas.openxmlformats.org/officeDocument/2006/relationships/image" Target="../media/image8.svg"/></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hyperlink" Target="https://i.pinimg.com/originals/6a/cc/14/6acc14821f1c01eceea1e83764372b5b.jpg" TargetMode="External"/><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hyperlink" Target="https://www.impact.wales/product/12-pedagogical-principles-of-curriculum-for-wales-learning-pack/"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8.svg"/><Relationship Id="rId5" Type="http://schemas.openxmlformats.org/officeDocument/2006/relationships/image" Target="../media/image4.svg"/><Relationship Id="rId15" Type="http://schemas.openxmlformats.org/officeDocument/2006/relationships/hyperlink" Target="https://hwb.gov.wales/curriculum-for-wales/summary-of-legislation?utm_source=chatgpt.com" TargetMode="External"/><Relationship Id="rId10"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10.svg"/><Relationship Id="rId14" Type="http://schemas.openxmlformats.org/officeDocument/2006/relationships/hyperlink" Target="https://estyn.gov.wales/education-providers/swiss-valley-c-p-school/"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46579" y="2993608"/>
            <a:ext cx="19581159" cy="2688984"/>
            <a:chOff x="0" y="0"/>
            <a:chExt cx="5157178" cy="708210"/>
          </a:xfrm>
        </p:grpSpPr>
        <p:sp>
          <p:nvSpPr>
            <p:cNvPr id="3" name="Freeform 3"/>
            <p:cNvSpPr/>
            <p:nvPr/>
          </p:nvSpPr>
          <p:spPr>
            <a:xfrm>
              <a:off x="0" y="0"/>
              <a:ext cx="5157177" cy="708210"/>
            </a:xfrm>
            <a:custGeom>
              <a:avLst/>
              <a:gdLst/>
              <a:ahLst/>
              <a:cxnLst/>
              <a:rect l="l" t="t" r="r" b="b"/>
              <a:pathLst>
                <a:path w="5157177" h="708210">
                  <a:moveTo>
                    <a:pt x="0" y="0"/>
                  </a:moveTo>
                  <a:lnTo>
                    <a:pt x="5157177" y="0"/>
                  </a:lnTo>
                  <a:lnTo>
                    <a:pt x="5157177" y="708210"/>
                  </a:lnTo>
                  <a:lnTo>
                    <a:pt x="0" y="708210"/>
                  </a:lnTo>
                  <a:close/>
                </a:path>
              </a:pathLst>
            </a:custGeom>
            <a:solidFill>
              <a:srgbClr val="F1B6B0"/>
            </a:solidFill>
          </p:spPr>
          <p:txBody>
            <a:bodyPr/>
            <a:lstStyle/>
            <a:p>
              <a:endParaRPr lang="en-GB"/>
            </a:p>
          </p:txBody>
        </p:sp>
        <p:sp>
          <p:nvSpPr>
            <p:cNvPr id="4" name="TextBox 4"/>
            <p:cNvSpPr txBox="1"/>
            <p:nvPr/>
          </p:nvSpPr>
          <p:spPr>
            <a:xfrm>
              <a:off x="0" y="-38100"/>
              <a:ext cx="5157178" cy="746310"/>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2501993" y="3025428"/>
            <a:ext cx="13590222" cy="2499363"/>
          </a:xfrm>
          <a:prstGeom prst="rect">
            <a:avLst/>
          </a:prstGeom>
        </p:spPr>
        <p:txBody>
          <a:bodyPr lIns="0" tIns="0" rIns="0" bIns="0" rtlCol="0" anchor="t">
            <a:spAutoFit/>
          </a:bodyPr>
          <a:lstStyle/>
          <a:p>
            <a:pPr algn="ctr">
              <a:lnSpc>
                <a:spcPts val="6614"/>
              </a:lnSpc>
            </a:pPr>
            <a:r>
              <a:rPr lang="en-US" sz="4724">
                <a:solidFill>
                  <a:srgbClr val="423734"/>
                </a:solidFill>
                <a:latin typeface="DM Serif Display"/>
                <a:ea typeface="DM Serif Display"/>
                <a:cs typeface="DM Serif Display"/>
                <a:sym typeface="DM Serif Display"/>
              </a:rPr>
              <a:t>Understanding the Role and Impact of School-Family Engagement: A Focus on Technology and Communication.  </a:t>
            </a:r>
          </a:p>
        </p:txBody>
      </p:sp>
      <p:sp>
        <p:nvSpPr>
          <p:cNvPr id="6" name="TextBox 6"/>
          <p:cNvSpPr txBox="1"/>
          <p:nvPr/>
        </p:nvSpPr>
        <p:spPr>
          <a:xfrm>
            <a:off x="5926834" y="6046740"/>
            <a:ext cx="6434332" cy="1766650"/>
          </a:xfrm>
          <a:prstGeom prst="rect">
            <a:avLst/>
          </a:prstGeom>
        </p:spPr>
        <p:txBody>
          <a:bodyPr lIns="0" tIns="0" rIns="0" bIns="0" rtlCol="0" anchor="t">
            <a:spAutoFit/>
          </a:bodyPr>
          <a:lstStyle/>
          <a:p>
            <a:pPr algn="ctr">
              <a:lnSpc>
                <a:spcPts val="7100"/>
              </a:lnSpc>
            </a:pPr>
            <a:r>
              <a:rPr lang="en-US" sz="5071">
                <a:solidFill>
                  <a:srgbClr val="423734"/>
                </a:solidFill>
                <a:latin typeface="Inria Serif"/>
                <a:ea typeface="Inria Serif"/>
                <a:cs typeface="Inria Serif"/>
                <a:sym typeface="Inria Serif"/>
              </a:rPr>
              <a:t>By Liah Evans</a:t>
            </a:r>
          </a:p>
          <a:p>
            <a:pPr algn="ctr">
              <a:lnSpc>
                <a:spcPts val="7100"/>
              </a:lnSpc>
            </a:pPr>
            <a:r>
              <a:rPr lang="en-US" sz="5071">
                <a:solidFill>
                  <a:srgbClr val="423734"/>
                </a:solidFill>
                <a:latin typeface="Inria Serif"/>
                <a:ea typeface="Inria Serif"/>
                <a:cs typeface="Inria Serif"/>
                <a:sym typeface="Inria Serif"/>
              </a:rPr>
              <a:t>Student no: 1600514</a:t>
            </a:r>
          </a:p>
        </p:txBody>
      </p:sp>
      <p:sp>
        <p:nvSpPr>
          <p:cNvPr id="7" name="Freeform 7"/>
          <p:cNvSpPr/>
          <p:nvPr/>
        </p:nvSpPr>
        <p:spPr>
          <a:xfrm flipH="1">
            <a:off x="0" y="7144991"/>
            <a:ext cx="1108272" cy="3142009"/>
          </a:xfrm>
          <a:custGeom>
            <a:avLst/>
            <a:gdLst/>
            <a:ahLst/>
            <a:cxnLst/>
            <a:rect l="l" t="t" r="r" b="b"/>
            <a:pathLst>
              <a:path w="1108272" h="3142009">
                <a:moveTo>
                  <a:pt x="1108272" y="0"/>
                </a:moveTo>
                <a:lnTo>
                  <a:pt x="0" y="0"/>
                </a:lnTo>
                <a:lnTo>
                  <a:pt x="0" y="3142009"/>
                </a:lnTo>
                <a:lnTo>
                  <a:pt x="1108272" y="3142009"/>
                </a:lnTo>
                <a:lnTo>
                  <a:pt x="1108272"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flipH="1">
            <a:off x="1028700" y="7106460"/>
            <a:ext cx="2677437" cy="3180540"/>
          </a:xfrm>
          <a:custGeom>
            <a:avLst/>
            <a:gdLst/>
            <a:ahLst/>
            <a:cxnLst/>
            <a:rect l="l" t="t" r="r" b="b"/>
            <a:pathLst>
              <a:path w="2677437" h="3180540">
                <a:moveTo>
                  <a:pt x="2677437" y="0"/>
                </a:moveTo>
                <a:lnTo>
                  <a:pt x="0" y="0"/>
                </a:lnTo>
                <a:lnTo>
                  <a:pt x="0" y="3180540"/>
                </a:lnTo>
                <a:lnTo>
                  <a:pt x="2677437" y="3180540"/>
                </a:lnTo>
                <a:lnTo>
                  <a:pt x="2677437"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9" name="Freeform 9"/>
          <p:cNvSpPr/>
          <p:nvPr/>
        </p:nvSpPr>
        <p:spPr>
          <a:xfrm rot="-4702591" flipV="1">
            <a:off x="-158918" y="4923511"/>
            <a:ext cx="2534381" cy="2324485"/>
          </a:xfrm>
          <a:custGeom>
            <a:avLst/>
            <a:gdLst/>
            <a:ahLst/>
            <a:cxnLst/>
            <a:rect l="l" t="t" r="r" b="b"/>
            <a:pathLst>
              <a:path w="2534381" h="2324485">
                <a:moveTo>
                  <a:pt x="0" y="2324485"/>
                </a:moveTo>
                <a:lnTo>
                  <a:pt x="2534381" y="2324485"/>
                </a:lnTo>
                <a:lnTo>
                  <a:pt x="2534381" y="0"/>
                </a:lnTo>
                <a:lnTo>
                  <a:pt x="0" y="0"/>
                </a:lnTo>
                <a:lnTo>
                  <a:pt x="0" y="2324485"/>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0" name="Freeform 10"/>
          <p:cNvSpPr/>
          <p:nvPr/>
        </p:nvSpPr>
        <p:spPr>
          <a:xfrm>
            <a:off x="15768689" y="-1352055"/>
            <a:ext cx="2366010" cy="4114800"/>
          </a:xfrm>
          <a:custGeom>
            <a:avLst/>
            <a:gdLst/>
            <a:ahLst/>
            <a:cxnLst/>
            <a:rect l="l" t="t" r="r" b="b"/>
            <a:pathLst>
              <a:path w="2366010" h="4114800">
                <a:moveTo>
                  <a:pt x="0" y="0"/>
                </a:moveTo>
                <a:lnTo>
                  <a:pt x="2366010" y="0"/>
                </a:lnTo>
                <a:lnTo>
                  <a:pt x="2366010"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1" name="Freeform 11"/>
          <p:cNvSpPr/>
          <p:nvPr/>
        </p:nvSpPr>
        <p:spPr>
          <a:xfrm rot="5018448">
            <a:off x="13099502" y="-2438006"/>
            <a:ext cx="4683794" cy="4114800"/>
          </a:xfrm>
          <a:custGeom>
            <a:avLst/>
            <a:gdLst/>
            <a:ahLst/>
            <a:cxnLst/>
            <a:rect l="l" t="t" r="r" b="b"/>
            <a:pathLst>
              <a:path w="4683794" h="4114800">
                <a:moveTo>
                  <a:pt x="0" y="0"/>
                </a:moveTo>
                <a:lnTo>
                  <a:pt x="4683795" y="0"/>
                </a:lnTo>
                <a:lnTo>
                  <a:pt x="4683795" y="4114800"/>
                </a:lnTo>
                <a:lnTo>
                  <a:pt x="0" y="411480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pic>
        <p:nvPicPr>
          <p:cNvPr id="28" name="Audio 27">
            <a:hlinkClick r:id="" action="ppaction://media"/>
            <a:extLst>
              <a:ext uri="{FF2B5EF4-FFF2-40B4-BE49-F238E27FC236}">
                <a16:creationId xmlns:a16="http://schemas.microsoft.com/office/drawing/2014/main" id="{3A103AB6-0FE2-105F-9676-B24A96AF49E7}"/>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854"/>
    </mc:Choice>
    <mc:Fallback>
      <p:transition spd="slow" advTm="10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2045275" y="6773619"/>
            <a:ext cx="1458698" cy="4135485"/>
          </a:xfrm>
          <a:custGeom>
            <a:avLst/>
            <a:gdLst/>
            <a:ahLst/>
            <a:cxnLst/>
            <a:rect l="l" t="t" r="r" b="b"/>
            <a:pathLst>
              <a:path w="1458698" h="4135485">
                <a:moveTo>
                  <a:pt x="1458699" y="0"/>
                </a:moveTo>
                <a:lnTo>
                  <a:pt x="0" y="0"/>
                </a:lnTo>
                <a:lnTo>
                  <a:pt x="0" y="4135485"/>
                </a:lnTo>
                <a:lnTo>
                  <a:pt x="1458699" y="4135485"/>
                </a:lnTo>
                <a:lnTo>
                  <a:pt x="14586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703257" y="6988753"/>
            <a:ext cx="3463913" cy="4114800"/>
          </a:xfrm>
          <a:custGeom>
            <a:avLst/>
            <a:gdLst/>
            <a:ahLst/>
            <a:cxnLst/>
            <a:rect l="l" t="t" r="r" b="b"/>
            <a:pathLst>
              <a:path w="3463913" h="4114800">
                <a:moveTo>
                  <a:pt x="0" y="0"/>
                </a:moveTo>
                <a:lnTo>
                  <a:pt x="3463914" y="0"/>
                </a:lnTo>
                <a:lnTo>
                  <a:pt x="3463914"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207110" y="1888420"/>
            <a:ext cx="3549007" cy="3255080"/>
          </a:xfrm>
          <a:custGeom>
            <a:avLst/>
            <a:gdLst/>
            <a:ahLst/>
            <a:cxnLst/>
            <a:rect l="l" t="t" r="r" b="b"/>
            <a:pathLst>
              <a:path w="3549007" h="3255080">
                <a:moveTo>
                  <a:pt x="0" y="0"/>
                </a:moveTo>
                <a:lnTo>
                  <a:pt x="3549007" y="0"/>
                </a:lnTo>
                <a:lnTo>
                  <a:pt x="3549007" y="3255080"/>
                </a:lnTo>
                <a:lnTo>
                  <a:pt x="0" y="32550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2341897" y="-2057400"/>
            <a:ext cx="4683794" cy="4114800"/>
          </a:xfrm>
          <a:custGeom>
            <a:avLst/>
            <a:gdLst/>
            <a:ahLst/>
            <a:cxnLst/>
            <a:rect l="l" t="t" r="r" b="b"/>
            <a:pathLst>
              <a:path w="4683794" h="4114800">
                <a:moveTo>
                  <a:pt x="0" y="0"/>
                </a:moveTo>
                <a:lnTo>
                  <a:pt x="4683794" y="0"/>
                </a:lnTo>
                <a:lnTo>
                  <a:pt x="4683794"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Freeform 6"/>
          <p:cNvSpPr/>
          <p:nvPr/>
        </p:nvSpPr>
        <p:spPr>
          <a:xfrm>
            <a:off x="15681695" y="-1394081"/>
            <a:ext cx="2366010" cy="4114800"/>
          </a:xfrm>
          <a:custGeom>
            <a:avLst/>
            <a:gdLst/>
            <a:ahLst/>
            <a:cxnLst/>
            <a:rect l="l" t="t" r="r" b="b"/>
            <a:pathLst>
              <a:path w="2366010" h="4114800">
                <a:moveTo>
                  <a:pt x="0" y="0"/>
                </a:moveTo>
                <a:lnTo>
                  <a:pt x="2366010" y="0"/>
                </a:lnTo>
                <a:lnTo>
                  <a:pt x="2366010" y="4114800"/>
                </a:lnTo>
                <a:lnTo>
                  <a:pt x="0" y="41148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7" name="Freeform 7"/>
          <p:cNvSpPr/>
          <p:nvPr/>
        </p:nvSpPr>
        <p:spPr>
          <a:xfrm>
            <a:off x="15681695" y="7287725"/>
            <a:ext cx="2476794" cy="2867489"/>
          </a:xfrm>
          <a:custGeom>
            <a:avLst/>
            <a:gdLst/>
            <a:ahLst/>
            <a:cxnLst/>
            <a:rect l="l" t="t" r="r" b="b"/>
            <a:pathLst>
              <a:path w="2476794" h="2867489">
                <a:moveTo>
                  <a:pt x="0" y="0"/>
                </a:moveTo>
                <a:lnTo>
                  <a:pt x="2476794" y="0"/>
                </a:lnTo>
                <a:lnTo>
                  <a:pt x="2476794" y="2867489"/>
                </a:lnTo>
                <a:lnTo>
                  <a:pt x="0" y="2867489"/>
                </a:lnTo>
                <a:lnTo>
                  <a:pt x="0" y="0"/>
                </a:lnTo>
                <a:close/>
              </a:path>
            </a:pathLst>
          </a:custGeom>
          <a:blipFill>
            <a:blip r:embed="rId15"/>
            <a:stretch>
              <a:fillRect/>
            </a:stretch>
          </a:blipFill>
        </p:spPr>
        <p:txBody>
          <a:bodyPr/>
          <a:lstStyle/>
          <a:p>
            <a:endParaRPr lang="en-GB"/>
          </a:p>
        </p:txBody>
      </p:sp>
      <p:sp>
        <p:nvSpPr>
          <p:cNvPr id="8" name="TextBox 8"/>
          <p:cNvSpPr txBox="1"/>
          <p:nvPr/>
        </p:nvSpPr>
        <p:spPr>
          <a:xfrm>
            <a:off x="6793881" y="-104775"/>
            <a:ext cx="9865465" cy="863600"/>
          </a:xfrm>
          <a:prstGeom prst="rect">
            <a:avLst/>
          </a:prstGeom>
        </p:spPr>
        <p:txBody>
          <a:bodyPr lIns="0" tIns="0" rIns="0" bIns="0" rtlCol="0" anchor="t">
            <a:spAutoFit/>
          </a:bodyPr>
          <a:lstStyle/>
          <a:p>
            <a:pPr algn="l">
              <a:lnSpc>
                <a:spcPts val="7000"/>
              </a:lnSpc>
            </a:pPr>
            <a:r>
              <a:rPr lang="en-US" sz="5000" u="sng">
                <a:solidFill>
                  <a:srgbClr val="423734"/>
                </a:solidFill>
                <a:latin typeface="DM Serif Display"/>
                <a:ea typeface="DM Serif Display"/>
                <a:cs typeface="DM Serif Display"/>
                <a:sym typeface="DM Serif Display"/>
              </a:rPr>
              <a:t>Introduction </a:t>
            </a:r>
          </a:p>
        </p:txBody>
      </p:sp>
      <p:sp>
        <p:nvSpPr>
          <p:cNvPr id="9" name="TextBox 9"/>
          <p:cNvSpPr txBox="1"/>
          <p:nvPr/>
        </p:nvSpPr>
        <p:spPr>
          <a:xfrm>
            <a:off x="2045275" y="692150"/>
            <a:ext cx="13636419" cy="7181215"/>
          </a:xfrm>
          <a:prstGeom prst="rect">
            <a:avLst/>
          </a:prstGeom>
        </p:spPr>
        <p:txBody>
          <a:bodyPr lIns="0" tIns="0" rIns="0" bIns="0" rtlCol="0" anchor="t">
            <a:spAutoFit/>
          </a:bodyPr>
          <a:lstStyle/>
          <a:p>
            <a:pPr marL="734059" lvl="1" indent="-367030" algn="ctr">
              <a:lnSpc>
                <a:spcPts val="4759"/>
              </a:lnSpc>
              <a:buFont typeface="Arial"/>
              <a:buChar char="•"/>
            </a:pPr>
            <a:r>
              <a:rPr lang="en-US" sz="3399" b="1">
                <a:solidFill>
                  <a:srgbClr val="423734"/>
                </a:solidFill>
                <a:latin typeface="Canva Sans Bold"/>
                <a:ea typeface="Canva Sans Bold"/>
                <a:cs typeface="Canva Sans Bold"/>
                <a:sym typeface="Canva Sans Bold"/>
              </a:rPr>
              <a:t>Critical Examination</a:t>
            </a:r>
            <a:r>
              <a:rPr lang="en-US" sz="3399">
                <a:solidFill>
                  <a:srgbClr val="423734"/>
                </a:solidFill>
                <a:latin typeface="Canva Sans"/>
                <a:ea typeface="Canva Sans"/>
                <a:cs typeface="Canva Sans"/>
                <a:sym typeface="Canva Sans"/>
              </a:rPr>
              <a:t>: Review of School A's engagement strategy while adhering to BERA (2024) ethical guidelines.</a:t>
            </a:r>
          </a:p>
          <a:p>
            <a:pPr marL="734059" lvl="1" indent="-367030" algn="ctr">
              <a:lnSpc>
                <a:spcPts val="4759"/>
              </a:lnSpc>
              <a:buFont typeface="Arial"/>
              <a:buChar char="•"/>
            </a:pPr>
            <a:r>
              <a:rPr lang="en-US" sz="3399" b="1">
                <a:solidFill>
                  <a:srgbClr val="423734"/>
                </a:solidFill>
                <a:latin typeface="Canva Sans Bold"/>
                <a:ea typeface="Canva Sans Bold"/>
                <a:cs typeface="Canva Sans Bold"/>
                <a:sym typeface="Canva Sans Bold"/>
              </a:rPr>
              <a:t>Importance of Family-School Engagement</a:t>
            </a:r>
            <a:r>
              <a:rPr lang="en-US" sz="3399">
                <a:solidFill>
                  <a:srgbClr val="423734"/>
                </a:solidFill>
                <a:latin typeface="Canva Sans"/>
                <a:ea typeface="Canva Sans"/>
                <a:cs typeface="Canva Sans"/>
                <a:sym typeface="Canva Sans"/>
              </a:rPr>
              <a:t>: Emphasis on creating inclusive and supportive learning environments.</a:t>
            </a:r>
          </a:p>
          <a:p>
            <a:pPr marL="734059" lvl="1" indent="-367030" algn="ctr">
              <a:lnSpc>
                <a:spcPts val="4759"/>
              </a:lnSpc>
              <a:buFont typeface="Arial"/>
              <a:buChar char="•"/>
            </a:pPr>
            <a:r>
              <a:rPr lang="en-US" sz="3399" b="1">
                <a:solidFill>
                  <a:srgbClr val="423734"/>
                </a:solidFill>
                <a:latin typeface="Canva Sans Bold"/>
                <a:ea typeface="Canva Sans Bold"/>
                <a:cs typeface="Canva Sans Bold"/>
                <a:sym typeface="Canva Sans Bold"/>
              </a:rPr>
              <a:t>Technological Advances</a:t>
            </a:r>
            <a:r>
              <a:rPr lang="en-US" sz="3399">
                <a:solidFill>
                  <a:srgbClr val="423734"/>
                </a:solidFill>
                <a:latin typeface="Canva Sans"/>
                <a:ea typeface="Canva Sans"/>
                <a:cs typeface="Canva Sans"/>
                <a:sym typeface="Canva Sans"/>
              </a:rPr>
              <a:t>: Recognition of digital communication platforms as a positive development in education.</a:t>
            </a:r>
          </a:p>
          <a:p>
            <a:pPr marL="734059" lvl="1" indent="-367030" algn="ctr">
              <a:lnSpc>
                <a:spcPts val="4759"/>
              </a:lnSpc>
              <a:buFont typeface="Arial"/>
              <a:buChar char="•"/>
            </a:pPr>
            <a:r>
              <a:rPr lang="en-US" sz="3399" b="1">
                <a:solidFill>
                  <a:srgbClr val="423734"/>
                </a:solidFill>
                <a:latin typeface="Canva Sans Bold"/>
                <a:ea typeface="Canva Sans Bold"/>
                <a:cs typeface="Canva Sans Bold"/>
                <a:sym typeface="Canva Sans Bold"/>
              </a:rPr>
              <a:t>Digital Tools</a:t>
            </a:r>
            <a:r>
              <a:rPr lang="en-US" sz="3399">
                <a:solidFill>
                  <a:srgbClr val="423734"/>
                </a:solidFill>
                <a:latin typeface="Canva Sans"/>
                <a:ea typeface="Canva Sans"/>
                <a:cs typeface="Canva Sans"/>
                <a:sym typeface="Canva Sans"/>
              </a:rPr>
              <a:t>: Examples include Seesaw, Schoop, and X (formerly Twitter) for communication, student progress sharing, and parental involvement.</a:t>
            </a:r>
          </a:p>
          <a:p>
            <a:pPr marL="734059" lvl="1" indent="-367030" algn="ctr">
              <a:lnSpc>
                <a:spcPts val="4759"/>
              </a:lnSpc>
              <a:buFont typeface="Arial"/>
              <a:buChar char="•"/>
            </a:pPr>
            <a:r>
              <a:rPr lang="en-US" sz="3399" b="1">
                <a:solidFill>
                  <a:srgbClr val="423734"/>
                </a:solidFill>
                <a:latin typeface="Canva Sans Bold"/>
                <a:ea typeface="Canva Sans Bold"/>
                <a:cs typeface="Canva Sans Bold"/>
                <a:sym typeface="Canva Sans Bold"/>
              </a:rPr>
              <a:t>Reflect</a:t>
            </a:r>
            <a:r>
              <a:rPr lang="en-US" sz="3399">
                <a:solidFill>
                  <a:srgbClr val="423734"/>
                </a:solidFill>
                <a:latin typeface="Canva Sans"/>
                <a:ea typeface="Canva Sans"/>
                <a:cs typeface="Canva Sans"/>
                <a:sym typeface="Canva Sans"/>
              </a:rPr>
              <a:t>:</a:t>
            </a:r>
            <a:r>
              <a:rPr lang="en-US" sz="3399" b="1">
                <a:solidFill>
                  <a:srgbClr val="423734"/>
                </a:solidFill>
                <a:latin typeface="Canva Sans Bold"/>
                <a:ea typeface="Canva Sans Bold"/>
                <a:cs typeface="Canva Sans Bold"/>
                <a:sym typeface="Canva Sans Bold"/>
              </a:rPr>
              <a:t> </a:t>
            </a:r>
            <a:r>
              <a:rPr lang="en-US" sz="3399">
                <a:solidFill>
                  <a:srgbClr val="423734"/>
                </a:solidFill>
                <a:latin typeface="Canva Sans"/>
                <a:ea typeface="Canva Sans"/>
                <a:cs typeface="Canva Sans"/>
                <a:sym typeface="Canva Sans"/>
              </a:rPr>
              <a:t>Improvements and future considerations </a:t>
            </a:r>
          </a:p>
          <a:p>
            <a:pPr algn="ctr">
              <a:lnSpc>
                <a:spcPts val="4759"/>
              </a:lnSpc>
            </a:pPr>
            <a:endParaRPr lang="en-US" sz="3399">
              <a:solidFill>
                <a:srgbClr val="423734"/>
              </a:solidFill>
              <a:latin typeface="Canva Sans"/>
              <a:ea typeface="Canva Sans"/>
              <a:cs typeface="Canva Sans"/>
              <a:sym typeface="Canva Sans"/>
            </a:endParaRPr>
          </a:p>
        </p:txBody>
      </p:sp>
      <p:pic>
        <p:nvPicPr>
          <p:cNvPr id="69" name="Audio 68">
            <a:hlinkClick r:id="" action="ppaction://media"/>
            <a:extLst>
              <a:ext uri="{FF2B5EF4-FFF2-40B4-BE49-F238E27FC236}">
                <a16:creationId xmlns:a16="http://schemas.microsoft.com/office/drawing/2014/main" id="{D31D221D-962A-751C-71D6-BB8EB62F2BDE}"/>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66612" t="-266612" r="-266612" b="-266612"/>
          <a:stretch>
            <a:fillRect/>
          </a:stretch>
        </p:blipFill>
        <p:spPr>
          <a:xfrm>
            <a:off x="7010400" y="6508750"/>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4410"/>
    </mc:Choice>
    <mc:Fallback>
      <p:transition spd="slow" advTm="44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2045275" y="6773619"/>
            <a:ext cx="1458698" cy="4135485"/>
          </a:xfrm>
          <a:custGeom>
            <a:avLst/>
            <a:gdLst/>
            <a:ahLst/>
            <a:cxnLst/>
            <a:rect l="l" t="t" r="r" b="b"/>
            <a:pathLst>
              <a:path w="1458698" h="4135485">
                <a:moveTo>
                  <a:pt x="1458699" y="0"/>
                </a:moveTo>
                <a:lnTo>
                  <a:pt x="0" y="0"/>
                </a:lnTo>
                <a:lnTo>
                  <a:pt x="0" y="4135485"/>
                </a:lnTo>
                <a:lnTo>
                  <a:pt x="1458699" y="4135485"/>
                </a:lnTo>
                <a:lnTo>
                  <a:pt x="14586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905937" y="7200900"/>
            <a:ext cx="3463913" cy="4114800"/>
          </a:xfrm>
          <a:custGeom>
            <a:avLst/>
            <a:gdLst/>
            <a:ahLst/>
            <a:cxnLst/>
            <a:rect l="l" t="t" r="r" b="b"/>
            <a:pathLst>
              <a:path w="3463913" h="4114800">
                <a:moveTo>
                  <a:pt x="0" y="0"/>
                </a:moveTo>
                <a:lnTo>
                  <a:pt x="3463914" y="0"/>
                </a:lnTo>
                <a:lnTo>
                  <a:pt x="3463914"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503731" y="4272047"/>
            <a:ext cx="3549007" cy="3255080"/>
          </a:xfrm>
          <a:custGeom>
            <a:avLst/>
            <a:gdLst/>
            <a:ahLst/>
            <a:cxnLst/>
            <a:rect l="l" t="t" r="r" b="b"/>
            <a:pathLst>
              <a:path w="3549007" h="3255080">
                <a:moveTo>
                  <a:pt x="0" y="0"/>
                </a:moveTo>
                <a:lnTo>
                  <a:pt x="3549006" y="0"/>
                </a:lnTo>
                <a:lnTo>
                  <a:pt x="3549006" y="3255080"/>
                </a:lnTo>
                <a:lnTo>
                  <a:pt x="0" y="32550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2341897" y="-197916"/>
            <a:ext cx="3592735" cy="3156284"/>
          </a:xfrm>
          <a:custGeom>
            <a:avLst/>
            <a:gdLst/>
            <a:ahLst/>
            <a:cxnLst/>
            <a:rect l="l" t="t" r="r" b="b"/>
            <a:pathLst>
              <a:path w="3592735" h="3156284">
                <a:moveTo>
                  <a:pt x="0" y="0"/>
                </a:moveTo>
                <a:lnTo>
                  <a:pt x="3592735" y="0"/>
                </a:lnTo>
                <a:lnTo>
                  <a:pt x="3592735" y="3156284"/>
                </a:lnTo>
                <a:lnTo>
                  <a:pt x="0" y="3156284"/>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Freeform 6"/>
          <p:cNvSpPr/>
          <p:nvPr/>
        </p:nvSpPr>
        <p:spPr>
          <a:xfrm>
            <a:off x="15681695" y="-1394081"/>
            <a:ext cx="2366010" cy="4114800"/>
          </a:xfrm>
          <a:custGeom>
            <a:avLst/>
            <a:gdLst/>
            <a:ahLst/>
            <a:cxnLst/>
            <a:rect l="l" t="t" r="r" b="b"/>
            <a:pathLst>
              <a:path w="2366010" h="4114800">
                <a:moveTo>
                  <a:pt x="0" y="0"/>
                </a:moveTo>
                <a:lnTo>
                  <a:pt x="2366010" y="0"/>
                </a:lnTo>
                <a:lnTo>
                  <a:pt x="2366010" y="4114800"/>
                </a:lnTo>
                <a:lnTo>
                  <a:pt x="0" y="41148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7" name="TextBox 7"/>
          <p:cNvSpPr txBox="1"/>
          <p:nvPr/>
        </p:nvSpPr>
        <p:spPr>
          <a:xfrm>
            <a:off x="826020" y="626745"/>
            <a:ext cx="16098917" cy="10688955"/>
          </a:xfrm>
          <a:prstGeom prst="rect">
            <a:avLst/>
          </a:prstGeom>
        </p:spPr>
        <p:txBody>
          <a:bodyPr lIns="0" tIns="0" rIns="0" bIns="0" rtlCol="0" anchor="t">
            <a:spAutoFit/>
          </a:bodyPr>
          <a:lstStyle/>
          <a:p>
            <a:pPr algn="ctr">
              <a:lnSpc>
                <a:spcPts val="4480"/>
              </a:lnSpc>
            </a:pPr>
            <a:r>
              <a:rPr lang="en-US" sz="3200" b="1" u="sng">
                <a:solidFill>
                  <a:srgbClr val="423734"/>
                </a:solidFill>
                <a:latin typeface="Canva Sans Bold"/>
                <a:ea typeface="Canva Sans Bold"/>
                <a:cs typeface="Canva Sans Bold"/>
                <a:sym typeface="Canva Sans Bold"/>
              </a:rPr>
              <a:t>Theoretical Frameworks</a:t>
            </a:r>
          </a:p>
          <a:p>
            <a:pPr algn="ctr">
              <a:lnSpc>
                <a:spcPts val="4480"/>
              </a:lnSpc>
            </a:pPr>
            <a:r>
              <a:rPr lang="en-US" sz="3200" i="1">
                <a:solidFill>
                  <a:srgbClr val="423734"/>
                </a:solidFill>
                <a:latin typeface="Canva Sans Italics"/>
                <a:ea typeface="Canva Sans Italics"/>
                <a:cs typeface="Canva Sans Italics"/>
                <a:sym typeface="Canva Sans Italics"/>
              </a:rPr>
              <a:t>Epstein </a:t>
            </a:r>
            <a:r>
              <a:rPr lang="en-US" sz="3200">
                <a:solidFill>
                  <a:srgbClr val="423734"/>
                </a:solidFill>
                <a:latin typeface="Canva Sans"/>
                <a:ea typeface="Canva Sans"/>
                <a:cs typeface="Canva Sans"/>
                <a:sym typeface="Canva Sans"/>
              </a:rPr>
              <a:t> (2011) and </a:t>
            </a:r>
            <a:r>
              <a:rPr lang="en-US" sz="3200" i="1">
                <a:solidFill>
                  <a:srgbClr val="423734"/>
                </a:solidFill>
                <a:latin typeface="Canva Sans Italics"/>
                <a:ea typeface="Canva Sans Italics"/>
                <a:cs typeface="Canva Sans Italics"/>
                <a:sym typeface="Canva Sans Italics"/>
              </a:rPr>
              <a:t>Bronfenbrenner</a:t>
            </a:r>
            <a:r>
              <a:rPr lang="en-US" sz="3200">
                <a:solidFill>
                  <a:srgbClr val="423734"/>
                </a:solidFill>
                <a:latin typeface="Canva Sans"/>
                <a:ea typeface="Canva Sans"/>
                <a:cs typeface="Canva Sans"/>
                <a:sym typeface="Canva Sans"/>
              </a:rPr>
              <a:t> (1979).</a:t>
            </a:r>
          </a:p>
          <a:p>
            <a:pPr algn="ctr">
              <a:lnSpc>
                <a:spcPts val="4480"/>
              </a:lnSpc>
            </a:pPr>
            <a:r>
              <a:rPr lang="en-US" sz="3200" b="1" u="sng">
                <a:solidFill>
                  <a:srgbClr val="423734"/>
                </a:solidFill>
                <a:latin typeface="Canva Sans Bold"/>
                <a:ea typeface="Canva Sans Bold"/>
                <a:cs typeface="Canva Sans Bold"/>
                <a:sym typeface="Canva Sans Bold"/>
              </a:rPr>
              <a:t>Literature Insights</a:t>
            </a:r>
          </a:p>
          <a:p>
            <a:pPr algn="ctr">
              <a:lnSpc>
                <a:spcPts val="4480"/>
              </a:lnSpc>
            </a:pPr>
            <a:r>
              <a:rPr lang="en-US" sz="3200">
                <a:solidFill>
                  <a:srgbClr val="423734"/>
                </a:solidFill>
                <a:latin typeface="Canva Sans"/>
                <a:ea typeface="Canva Sans"/>
                <a:cs typeface="Canva Sans"/>
                <a:sym typeface="Canva Sans"/>
              </a:rPr>
              <a:t>Effective communication through technology boosts parental engagement?             </a:t>
            </a:r>
          </a:p>
          <a:p>
            <a:pPr algn="ctr">
              <a:lnSpc>
                <a:spcPts val="4480"/>
              </a:lnSpc>
            </a:pPr>
            <a:r>
              <a:rPr lang="en-US" sz="3200">
                <a:solidFill>
                  <a:srgbClr val="423734"/>
                </a:solidFill>
                <a:latin typeface="Canva Sans"/>
                <a:ea typeface="Canva Sans"/>
                <a:cs typeface="Canva Sans"/>
                <a:sym typeface="Canva Sans"/>
              </a:rPr>
              <a:t>(Clarke and Abbot, 2016).</a:t>
            </a:r>
          </a:p>
          <a:p>
            <a:pPr algn="ctr">
              <a:lnSpc>
                <a:spcPts val="4480"/>
              </a:lnSpc>
            </a:pPr>
            <a:r>
              <a:rPr lang="en-US" sz="3200">
                <a:solidFill>
                  <a:srgbClr val="423734"/>
                </a:solidFill>
                <a:latin typeface="Canva Sans"/>
                <a:ea typeface="Canva Sans"/>
                <a:cs typeface="Canva Sans"/>
                <a:sym typeface="Canva Sans"/>
              </a:rPr>
              <a:t>    Do digital platforms encourage active parental support? (Baker </a:t>
            </a:r>
            <a:r>
              <a:rPr lang="en-US" sz="3200" i="1">
                <a:solidFill>
                  <a:srgbClr val="423734"/>
                </a:solidFill>
                <a:latin typeface="Canva Sans Italics"/>
                <a:ea typeface="Canva Sans Italics"/>
                <a:cs typeface="Canva Sans Italics"/>
                <a:sym typeface="Canva Sans Italics"/>
              </a:rPr>
              <a:t>et al</a:t>
            </a:r>
            <a:r>
              <a:rPr lang="en-US" sz="3200">
                <a:solidFill>
                  <a:srgbClr val="423734"/>
                </a:solidFill>
                <a:latin typeface="Canva Sans"/>
                <a:ea typeface="Canva Sans"/>
                <a:cs typeface="Canva Sans"/>
                <a:sym typeface="Canva Sans"/>
              </a:rPr>
              <a:t>., 2018).</a:t>
            </a:r>
          </a:p>
          <a:p>
            <a:pPr algn="ctr">
              <a:lnSpc>
                <a:spcPts val="4480"/>
              </a:lnSpc>
            </a:pPr>
            <a:r>
              <a:rPr lang="en-US" sz="3200">
                <a:solidFill>
                  <a:srgbClr val="423734"/>
                </a:solidFill>
                <a:latin typeface="Canva Sans"/>
                <a:ea typeface="Canva Sans"/>
                <a:cs typeface="Canva Sans"/>
                <a:sym typeface="Canva Sans"/>
              </a:rPr>
              <a:t>Concerns over information overload </a:t>
            </a:r>
          </a:p>
          <a:p>
            <a:pPr algn="ctr">
              <a:lnSpc>
                <a:spcPts val="4480"/>
              </a:lnSpc>
            </a:pPr>
            <a:r>
              <a:rPr lang="en-US" sz="3200">
                <a:solidFill>
                  <a:srgbClr val="423734"/>
                </a:solidFill>
                <a:latin typeface="Canva Sans"/>
                <a:ea typeface="Canva Sans"/>
                <a:cs typeface="Canva Sans"/>
                <a:sym typeface="Canva Sans"/>
              </a:rPr>
              <a:t>(Holloway</a:t>
            </a:r>
            <a:r>
              <a:rPr lang="en-US" sz="3200" i="1">
                <a:solidFill>
                  <a:srgbClr val="423734"/>
                </a:solidFill>
                <a:latin typeface="Canva Sans Italics"/>
                <a:ea typeface="Canva Sans Italics"/>
                <a:cs typeface="Canva Sans Italics"/>
                <a:sym typeface="Canva Sans Italics"/>
              </a:rPr>
              <a:t>, et al</a:t>
            </a:r>
            <a:r>
              <a:rPr lang="en-US" sz="3200">
                <a:solidFill>
                  <a:srgbClr val="423734"/>
                </a:solidFill>
                <a:latin typeface="Canva Sans"/>
                <a:ea typeface="Canva Sans"/>
                <a:cs typeface="Canva Sans"/>
                <a:sym typeface="Canva Sans"/>
              </a:rPr>
              <a:t>., 2020.) </a:t>
            </a:r>
          </a:p>
          <a:p>
            <a:pPr algn="ctr">
              <a:lnSpc>
                <a:spcPts val="4480"/>
              </a:lnSpc>
            </a:pPr>
            <a:r>
              <a:rPr lang="en-US" sz="3200" b="1" u="sng">
                <a:solidFill>
                  <a:srgbClr val="423734"/>
                </a:solidFill>
                <a:latin typeface="Canva Sans Bold"/>
                <a:ea typeface="Canva Sans Bold"/>
                <a:cs typeface="Canva Sans Bold"/>
                <a:sym typeface="Canva Sans Bold"/>
              </a:rPr>
              <a:t>Critical Perspectives</a:t>
            </a:r>
          </a:p>
          <a:p>
            <a:pPr algn="ctr">
              <a:lnSpc>
                <a:spcPts val="4480"/>
              </a:lnSpc>
            </a:pPr>
            <a:r>
              <a:rPr lang="en-US" sz="3200">
                <a:solidFill>
                  <a:srgbClr val="423734"/>
                </a:solidFill>
                <a:latin typeface="Canva Sans"/>
                <a:ea typeface="Canva Sans"/>
                <a:cs typeface="Canva Sans"/>
                <a:sym typeface="Canva Sans"/>
              </a:rPr>
              <a:t>Digital divide (Selwyn, 2011).</a:t>
            </a:r>
          </a:p>
          <a:p>
            <a:pPr algn="ctr">
              <a:lnSpc>
                <a:spcPts val="4480"/>
              </a:lnSpc>
            </a:pPr>
            <a:r>
              <a:rPr lang="en-US" sz="3200">
                <a:solidFill>
                  <a:srgbClr val="423734"/>
                </a:solidFill>
                <a:latin typeface="Canva Sans"/>
                <a:ea typeface="Canva Sans"/>
                <a:cs typeface="Canva Sans"/>
                <a:sym typeface="Canva Sans"/>
              </a:rPr>
              <a:t>Privacy and Data concerns </a:t>
            </a:r>
          </a:p>
          <a:p>
            <a:pPr algn="ctr">
              <a:lnSpc>
                <a:spcPts val="4480"/>
              </a:lnSpc>
            </a:pPr>
            <a:r>
              <a:rPr lang="en-US" sz="3200">
                <a:solidFill>
                  <a:srgbClr val="423734"/>
                </a:solidFill>
                <a:latin typeface="Canva Sans"/>
                <a:ea typeface="Canva Sans"/>
                <a:cs typeface="Canva Sans"/>
                <a:sym typeface="Canva Sans"/>
              </a:rPr>
              <a:t>(Livingstone &amp; Blum-ross, 2020).</a:t>
            </a:r>
          </a:p>
          <a:p>
            <a:pPr algn="ctr">
              <a:lnSpc>
                <a:spcPts val="4480"/>
              </a:lnSpc>
            </a:pPr>
            <a:r>
              <a:rPr lang="en-US" sz="3200" b="1" u="sng">
                <a:solidFill>
                  <a:srgbClr val="423734"/>
                </a:solidFill>
                <a:latin typeface="Canva Sans Bold"/>
                <a:ea typeface="Canva Sans Bold"/>
                <a:cs typeface="Canva Sans Bold"/>
                <a:sym typeface="Canva Sans Bold"/>
              </a:rPr>
              <a:t>Research Highlights</a:t>
            </a:r>
          </a:p>
          <a:p>
            <a:pPr algn="ctr">
              <a:lnSpc>
                <a:spcPts val="4480"/>
              </a:lnSpc>
            </a:pPr>
            <a:r>
              <a:rPr lang="en-US" sz="3200">
                <a:solidFill>
                  <a:srgbClr val="423734"/>
                </a:solidFill>
                <a:latin typeface="Canva Sans"/>
                <a:ea typeface="Canva Sans"/>
                <a:cs typeface="Canva Sans"/>
                <a:sym typeface="Canva Sans"/>
              </a:rPr>
              <a:t>Limited long-term research on the impact </a:t>
            </a:r>
          </a:p>
          <a:p>
            <a:pPr algn="ctr">
              <a:lnSpc>
                <a:spcPts val="4480"/>
              </a:lnSpc>
            </a:pPr>
            <a:r>
              <a:rPr lang="en-US" sz="3200">
                <a:solidFill>
                  <a:srgbClr val="423734"/>
                </a:solidFill>
                <a:latin typeface="Canva Sans"/>
                <a:ea typeface="Canva Sans"/>
                <a:cs typeface="Canva Sans"/>
                <a:sym typeface="Canva Sans"/>
              </a:rPr>
              <a:t>of technology-driven communication </a:t>
            </a:r>
          </a:p>
          <a:p>
            <a:pPr algn="ctr">
              <a:lnSpc>
                <a:spcPts val="4480"/>
              </a:lnSpc>
            </a:pPr>
            <a:r>
              <a:rPr lang="en-US" sz="3200">
                <a:solidFill>
                  <a:srgbClr val="423734"/>
                </a:solidFill>
                <a:latin typeface="Canva Sans"/>
                <a:ea typeface="Canva Sans"/>
                <a:cs typeface="Canva Sans"/>
                <a:sym typeface="Canva Sans"/>
              </a:rPr>
              <a:t>(Johnson &amp; Kavanagh, 2019).</a:t>
            </a:r>
          </a:p>
          <a:p>
            <a:pPr algn="ctr">
              <a:lnSpc>
                <a:spcPts val="4480"/>
              </a:lnSpc>
            </a:pPr>
            <a:endParaRPr lang="en-US" sz="3200">
              <a:solidFill>
                <a:srgbClr val="423734"/>
              </a:solidFill>
              <a:latin typeface="Canva Sans"/>
              <a:ea typeface="Canva Sans"/>
              <a:cs typeface="Canva Sans"/>
              <a:sym typeface="Canva Sans"/>
            </a:endParaRPr>
          </a:p>
          <a:p>
            <a:pPr algn="ctr">
              <a:lnSpc>
                <a:spcPts val="4480"/>
              </a:lnSpc>
            </a:pPr>
            <a:endParaRPr lang="en-US" sz="3200">
              <a:solidFill>
                <a:srgbClr val="423734"/>
              </a:solidFill>
              <a:latin typeface="Canva Sans"/>
              <a:ea typeface="Canva Sans"/>
              <a:cs typeface="Canva Sans"/>
              <a:sym typeface="Canva Sans"/>
            </a:endParaRPr>
          </a:p>
          <a:p>
            <a:pPr algn="ctr">
              <a:lnSpc>
                <a:spcPts val="4759"/>
              </a:lnSpc>
            </a:pPr>
            <a:endParaRPr lang="en-US" sz="3200">
              <a:solidFill>
                <a:srgbClr val="423734"/>
              </a:solidFill>
              <a:latin typeface="Canva Sans"/>
              <a:ea typeface="Canva Sans"/>
              <a:cs typeface="Canva Sans"/>
              <a:sym typeface="Canva Sans"/>
            </a:endParaRPr>
          </a:p>
        </p:txBody>
      </p:sp>
      <p:sp>
        <p:nvSpPr>
          <p:cNvPr id="8" name="Freeform 8"/>
          <p:cNvSpPr/>
          <p:nvPr/>
        </p:nvSpPr>
        <p:spPr>
          <a:xfrm>
            <a:off x="13246507" y="3954127"/>
            <a:ext cx="4870375" cy="5304173"/>
          </a:xfrm>
          <a:custGeom>
            <a:avLst/>
            <a:gdLst/>
            <a:ahLst/>
            <a:cxnLst/>
            <a:rect l="l" t="t" r="r" b="b"/>
            <a:pathLst>
              <a:path w="4870375" h="5304173">
                <a:moveTo>
                  <a:pt x="0" y="0"/>
                </a:moveTo>
                <a:lnTo>
                  <a:pt x="4870375" y="0"/>
                </a:lnTo>
                <a:lnTo>
                  <a:pt x="4870375" y="5304173"/>
                </a:lnTo>
                <a:lnTo>
                  <a:pt x="0" y="5304173"/>
                </a:lnTo>
                <a:lnTo>
                  <a:pt x="0" y="0"/>
                </a:lnTo>
                <a:close/>
              </a:path>
            </a:pathLst>
          </a:custGeom>
          <a:blipFill>
            <a:blip r:embed="rId15"/>
            <a:stretch>
              <a:fillRect/>
            </a:stretch>
          </a:blipFill>
        </p:spPr>
        <p:txBody>
          <a:bodyPr/>
          <a:lstStyle/>
          <a:p>
            <a:endParaRPr lang="en-GB"/>
          </a:p>
        </p:txBody>
      </p:sp>
      <p:sp>
        <p:nvSpPr>
          <p:cNvPr id="9" name="TextBox 9"/>
          <p:cNvSpPr txBox="1"/>
          <p:nvPr/>
        </p:nvSpPr>
        <p:spPr>
          <a:xfrm>
            <a:off x="4342999" y="-104775"/>
            <a:ext cx="16988528" cy="863600"/>
          </a:xfrm>
          <a:prstGeom prst="rect">
            <a:avLst/>
          </a:prstGeom>
        </p:spPr>
        <p:txBody>
          <a:bodyPr lIns="0" tIns="0" rIns="0" bIns="0" rtlCol="0" anchor="t">
            <a:spAutoFit/>
          </a:bodyPr>
          <a:lstStyle/>
          <a:p>
            <a:pPr algn="l">
              <a:lnSpc>
                <a:spcPts val="7000"/>
              </a:lnSpc>
            </a:pPr>
            <a:r>
              <a:rPr lang="en-US" sz="5000" u="sng">
                <a:solidFill>
                  <a:srgbClr val="423734"/>
                </a:solidFill>
                <a:latin typeface="DM Serif Display"/>
                <a:ea typeface="DM Serif Display"/>
                <a:cs typeface="DM Serif Display"/>
                <a:sym typeface="DM Serif Display"/>
              </a:rPr>
              <a:t>So... What does the research state?</a:t>
            </a:r>
          </a:p>
        </p:txBody>
      </p:sp>
      <p:sp>
        <p:nvSpPr>
          <p:cNvPr id="10" name="TextBox 10"/>
          <p:cNvSpPr txBox="1"/>
          <p:nvPr/>
        </p:nvSpPr>
        <p:spPr>
          <a:xfrm>
            <a:off x="14179424" y="9380167"/>
            <a:ext cx="3004542" cy="349249"/>
          </a:xfrm>
          <a:prstGeom prst="rect">
            <a:avLst/>
          </a:prstGeom>
        </p:spPr>
        <p:txBody>
          <a:bodyPr lIns="0" tIns="0" rIns="0" bIns="0" rtlCol="0" anchor="t">
            <a:spAutoFit/>
          </a:bodyPr>
          <a:lstStyle/>
          <a:p>
            <a:pPr algn="ctr">
              <a:lnSpc>
                <a:spcPts val="2800"/>
              </a:lnSpc>
            </a:pPr>
            <a:r>
              <a:rPr lang="en-US" sz="2000">
                <a:solidFill>
                  <a:srgbClr val="423734"/>
                </a:solidFill>
                <a:latin typeface="Canva Sans"/>
                <a:ea typeface="Canva Sans"/>
                <a:cs typeface="Canva Sans"/>
                <a:sym typeface="Canva Sans"/>
              </a:rPr>
              <a:t>Image Credits: Pinterest </a:t>
            </a:r>
          </a:p>
        </p:txBody>
      </p:sp>
      <p:pic>
        <p:nvPicPr>
          <p:cNvPr id="50" name="Audio 49">
            <a:hlinkClick r:id="" action="ppaction://media"/>
            <a:extLst>
              <a:ext uri="{FF2B5EF4-FFF2-40B4-BE49-F238E27FC236}">
                <a16:creationId xmlns:a16="http://schemas.microsoft.com/office/drawing/2014/main" id="{559E9F21-4FCF-C7EC-D77B-906DCF7DC118}"/>
              </a:ext>
            </a:extLst>
          </p:cNvPr>
          <p:cNvPicPr>
            <a:picLocks noChangeAspect="1"/>
          </p:cNvPicPr>
          <p:nvPr>
            <a:audioFile r:link="rId2"/>
            <p:extLst>
              <p:ext uri="{DAA4B4D4-6D71-4841-9C94-3DE7FCFB9230}">
                <p14:media xmlns:p14="http://schemas.microsoft.com/office/powerpoint/2010/main" r:embed="rId1"/>
              </p:ext>
            </p:extLst>
          </p:nvPr>
        </p:nvPicPr>
        <p:blipFill>
          <a:blip r:embed="rId1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9485"/>
    </mc:Choice>
    <mc:Fallback>
      <p:transition spd="slow" advTm="79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2045275" y="6773619"/>
            <a:ext cx="1458698" cy="4135485"/>
          </a:xfrm>
          <a:custGeom>
            <a:avLst/>
            <a:gdLst/>
            <a:ahLst/>
            <a:cxnLst/>
            <a:rect l="l" t="t" r="r" b="b"/>
            <a:pathLst>
              <a:path w="1458698" h="4135485">
                <a:moveTo>
                  <a:pt x="1458699" y="0"/>
                </a:moveTo>
                <a:lnTo>
                  <a:pt x="0" y="0"/>
                </a:lnTo>
                <a:lnTo>
                  <a:pt x="0" y="4135485"/>
                </a:lnTo>
                <a:lnTo>
                  <a:pt x="1458699" y="4135485"/>
                </a:lnTo>
                <a:lnTo>
                  <a:pt x="14586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a:off x="-905937" y="7200900"/>
            <a:ext cx="3463913" cy="4114800"/>
          </a:xfrm>
          <a:custGeom>
            <a:avLst/>
            <a:gdLst/>
            <a:ahLst/>
            <a:cxnLst/>
            <a:rect l="l" t="t" r="r" b="b"/>
            <a:pathLst>
              <a:path w="3463913" h="4114800">
                <a:moveTo>
                  <a:pt x="0" y="0"/>
                </a:moveTo>
                <a:lnTo>
                  <a:pt x="3463914" y="0"/>
                </a:lnTo>
                <a:lnTo>
                  <a:pt x="3463914"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503731" y="4272047"/>
            <a:ext cx="3549007" cy="3255080"/>
          </a:xfrm>
          <a:custGeom>
            <a:avLst/>
            <a:gdLst/>
            <a:ahLst/>
            <a:cxnLst/>
            <a:rect l="l" t="t" r="r" b="b"/>
            <a:pathLst>
              <a:path w="3549007" h="3255080">
                <a:moveTo>
                  <a:pt x="0" y="0"/>
                </a:moveTo>
                <a:lnTo>
                  <a:pt x="3549006" y="0"/>
                </a:lnTo>
                <a:lnTo>
                  <a:pt x="3549006" y="3255080"/>
                </a:lnTo>
                <a:lnTo>
                  <a:pt x="0" y="32550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2341897" y="-197916"/>
            <a:ext cx="4683794" cy="4114800"/>
          </a:xfrm>
          <a:custGeom>
            <a:avLst/>
            <a:gdLst/>
            <a:ahLst/>
            <a:cxnLst/>
            <a:rect l="l" t="t" r="r" b="b"/>
            <a:pathLst>
              <a:path w="4683794" h="4114800">
                <a:moveTo>
                  <a:pt x="0" y="0"/>
                </a:moveTo>
                <a:lnTo>
                  <a:pt x="4683794" y="0"/>
                </a:lnTo>
                <a:lnTo>
                  <a:pt x="4683794"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Freeform 6"/>
          <p:cNvSpPr/>
          <p:nvPr/>
        </p:nvSpPr>
        <p:spPr>
          <a:xfrm>
            <a:off x="15681695" y="-1394081"/>
            <a:ext cx="2366010" cy="4114800"/>
          </a:xfrm>
          <a:custGeom>
            <a:avLst/>
            <a:gdLst/>
            <a:ahLst/>
            <a:cxnLst/>
            <a:rect l="l" t="t" r="r" b="b"/>
            <a:pathLst>
              <a:path w="2366010" h="4114800">
                <a:moveTo>
                  <a:pt x="0" y="0"/>
                </a:moveTo>
                <a:lnTo>
                  <a:pt x="2366010" y="0"/>
                </a:lnTo>
                <a:lnTo>
                  <a:pt x="2366010" y="4114800"/>
                </a:lnTo>
                <a:lnTo>
                  <a:pt x="0" y="41148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7" name="TextBox 7"/>
          <p:cNvSpPr txBox="1"/>
          <p:nvPr/>
        </p:nvSpPr>
        <p:spPr>
          <a:xfrm>
            <a:off x="2045275" y="1136006"/>
            <a:ext cx="14543731" cy="6391121"/>
          </a:xfrm>
          <a:prstGeom prst="rect">
            <a:avLst/>
          </a:prstGeom>
        </p:spPr>
        <p:txBody>
          <a:bodyPr lIns="0" tIns="0" rIns="0" bIns="0" rtlCol="0" anchor="t">
            <a:spAutoFit/>
          </a:bodyPr>
          <a:lstStyle/>
          <a:p>
            <a:pPr algn="ctr">
              <a:lnSpc>
                <a:spcPts val="4208"/>
              </a:lnSpc>
            </a:pPr>
            <a:r>
              <a:rPr lang="en-US" sz="3006" b="1" u="sng">
                <a:solidFill>
                  <a:srgbClr val="423734"/>
                </a:solidFill>
                <a:latin typeface="Inria Serif Bold"/>
                <a:ea typeface="Inria Serif Bold"/>
                <a:cs typeface="Inria Serif Bold"/>
                <a:sym typeface="Inria Serif Bold"/>
              </a:rPr>
              <a:t>School Facts (Latest as of 2019)</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246 pupils </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4% eligible for Free School Meals (FSM) compared to the National Average of 18% in Wales. (Estyn, 2019). </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Welsh is second language for majority </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English is not a common additional second language amongst those learners from diverse backgrounds </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Majority of pupils are of White British Heritage</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18% of children with Additional Learning Needs (ALN) compared </a:t>
            </a:r>
          </a:p>
          <a:p>
            <a:pPr algn="l">
              <a:lnSpc>
                <a:spcPts val="4208"/>
              </a:lnSpc>
            </a:pPr>
            <a:r>
              <a:rPr lang="en-US" sz="3006">
                <a:solidFill>
                  <a:srgbClr val="423734"/>
                </a:solidFill>
                <a:latin typeface="Inria Serif"/>
                <a:ea typeface="Inria Serif"/>
                <a:cs typeface="Inria Serif"/>
                <a:sym typeface="Inria Serif"/>
              </a:rPr>
              <a:t>       to National Average of 21% (Estyn, 2019),</a:t>
            </a:r>
          </a:p>
          <a:p>
            <a:pPr algn="l">
              <a:lnSpc>
                <a:spcPts val="4208"/>
              </a:lnSpc>
            </a:pPr>
            <a:endParaRPr lang="en-US" sz="3006">
              <a:solidFill>
                <a:srgbClr val="423734"/>
              </a:solidFill>
              <a:latin typeface="Inria Serif"/>
              <a:ea typeface="Inria Serif"/>
              <a:cs typeface="Inria Serif"/>
              <a:sym typeface="Inria Serif"/>
            </a:endParaRPr>
          </a:p>
          <a:p>
            <a:pPr algn="l">
              <a:lnSpc>
                <a:spcPts val="4208"/>
              </a:lnSpc>
            </a:pPr>
            <a:endParaRPr lang="en-US" sz="3006">
              <a:solidFill>
                <a:srgbClr val="423734"/>
              </a:solidFill>
              <a:latin typeface="Inria Serif"/>
              <a:ea typeface="Inria Serif"/>
              <a:cs typeface="Inria Serif"/>
              <a:sym typeface="Inria Serif"/>
            </a:endParaRPr>
          </a:p>
        </p:txBody>
      </p:sp>
      <p:grpSp>
        <p:nvGrpSpPr>
          <p:cNvPr id="8" name="Group 8"/>
          <p:cNvGrpSpPr>
            <a:grpSpLocks noChangeAspect="1"/>
          </p:cNvGrpSpPr>
          <p:nvPr/>
        </p:nvGrpSpPr>
        <p:grpSpPr>
          <a:xfrm>
            <a:off x="13624295" y="4577715"/>
            <a:ext cx="4680585" cy="4680585"/>
            <a:chOff x="0" y="0"/>
            <a:chExt cx="8909050" cy="8909050"/>
          </a:xfrm>
        </p:grpSpPr>
        <p:sp>
          <p:nvSpPr>
            <p:cNvPr id="9" name="Freeform 9"/>
            <p:cNvSpPr/>
            <p:nvPr/>
          </p:nvSpPr>
          <p:spPr>
            <a:xfrm>
              <a:off x="-210012" y="2402"/>
              <a:ext cx="9329074" cy="8904246"/>
            </a:xfrm>
            <a:custGeom>
              <a:avLst/>
              <a:gdLst/>
              <a:ahLst/>
              <a:cxnLst/>
              <a:rect l="l" t="t" r="r" b="b"/>
              <a:pathLst>
                <a:path w="9329074" h="8904246">
                  <a:moveTo>
                    <a:pt x="4664537" y="7123"/>
                  </a:moveTo>
                  <a:cubicBezTo>
                    <a:pt x="3071756" y="0"/>
                    <a:pt x="1596908" y="845651"/>
                    <a:pt x="798454" y="2223865"/>
                  </a:cubicBezTo>
                  <a:cubicBezTo>
                    <a:pt x="0" y="3602079"/>
                    <a:pt x="0" y="5302167"/>
                    <a:pt x="798454" y="6680382"/>
                  </a:cubicBezTo>
                  <a:cubicBezTo>
                    <a:pt x="1596908" y="8058595"/>
                    <a:pt x="3071756" y="8904246"/>
                    <a:pt x="4664537" y="8897123"/>
                  </a:cubicBezTo>
                  <a:cubicBezTo>
                    <a:pt x="6257318" y="8904246"/>
                    <a:pt x="7732166" y="8058595"/>
                    <a:pt x="8530620" y="6680382"/>
                  </a:cubicBezTo>
                  <a:cubicBezTo>
                    <a:pt x="9329074" y="5302167"/>
                    <a:pt x="9329074" y="3602079"/>
                    <a:pt x="8530620" y="2223865"/>
                  </a:cubicBezTo>
                  <a:cubicBezTo>
                    <a:pt x="7732166" y="845651"/>
                    <a:pt x="6257318" y="0"/>
                    <a:pt x="4664537" y="7123"/>
                  </a:cubicBezTo>
                  <a:close/>
                </a:path>
              </a:pathLst>
            </a:custGeom>
            <a:solidFill>
              <a:srgbClr val="A19A87"/>
            </a:solidFill>
          </p:spPr>
          <p:txBody>
            <a:bodyPr/>
            <a:lstStyle/>
            <a:p>
              <a:endParaRPr lang="en-GB"/>
            </a:p>
          </p:txBody>
        </p:sp>
        <p:sp>
          <p:nvSpPr>
            <p:cNvPr id="10" name="Freeform 10"/>
            <p:cNvSpPr/>
            <p:nvPr/>
          </p:nvSpPr>
          <p:spPr>
            <a:xfrm>
              <a:off x="63863" y="263805"/>
              <a:ext cx="8781323" cy="8381440"/>
            </a:xfrm>
            <a:custGeom>
              <a:avLst/>
              <a:gdLst/>
              <a:ahLst/>
              <a:cxnLst/>
              <a:rect l="l" t="t" r="r" b="b"/>
              <a:pathLst>
                <a:path w="8781323" h="8381440">
                  <a:moveTo>
                    <a:pt x="4390662" y="6705"/>
                  </a:moveTo>
                  <a:cubicBezTo>
                    <a:pt x="2891400" y="0"/>
                    <a:pt x="1503147" y="795999"/>
                    <a:pt x="751573" y="2093292"/>
                  </a:cubicBezTo>
                  <a:cubicBezTo>
                    <a:pt x="0" y="3390586"/>
                    <a:pt x="0" y="4990854"/>
                    <a:pt x="751573" y="6288148"/>
                  </a:cubicBezTo>
                  <a:cubicBezTo>
                    <a:pt x="1503147" y="7585441"/>
                    <a:pt x="2891400" y="8381440"/>
                    <a:pt x="4390662" y="8374735"/>
                  </a:cubicBezTo>
                  <a:cubicBezTo>
                    <a:pt x="5889924" y="8381440"/>
                    <a:pt x="7278177" y="7585441"/>
                    <a:pt x="8029751" y="6288148"/>
                  </a:cubicBezTo>
                  <a:cubicBezTo>
                    <a:pt x="8781323" y="4990854"/>
                    <a:pt x="8781323" y="3390586"/>
                    <a:pt x="8029751" y="2093292"/>
                  </a:cubicBezTo>
                  <a:cubicBezTo>
                    <a:pt x="7278177" y="795999"/>
                    <a:pt x="5889924" y="0"/>
                    <a:pt x="4390662" y="6705"/>
                  </a:cubicBezTo>
                  <a:close/>
                </a:path>
              </a:pathLst>
            </a:custGeom>
            <a:blipFill>
              <a:blip r:embed="rId15"/>
              <a:stretch>
                <a:fillRect l="223" t="-304" r="223" b="-304"/>
              </a:stretch>
            </a:blipFill>
          </p:spPr>
          <p:txBody>
            <a:bodyPr/>
            <a:lstStyle/>
            <a:p>
              <a:endParaRPr lang="en-GB"/>
            </a:p>
          </p:txBody>
        </p:sp>
        <p:sp>
          <p:nvSpPr>
            <p:cNvPr id="11" name="Freeform 11"/>
            <p:cNvSpPr/>
            <p:nvPr/>
          </p:nvSpPr>
          <p:spPr>
            <a:xfrm>
              <a:off x="0" y="0"/>
              <a:ext cx="8909050" cy="8909050"/>
            </a:xfrm>
            <a:custGeom>
              <a:avLst/>
              <a:gdLst/>
              <a:ahLst/>
              <a:cxnLst/>
              <a:rect l="l" t="t" r="r" b="b"/>
              <a:pathLst>
                <a:path w="8909050" h="8909050">
                  <a:moveTo>
                    <a:pt x="4454525" y="8909050"/>
                  </a:moveTo>
                  <a:cubicBezTo>
                    <a:pt x="3264662" y="8909050"/>
                    <a:pt x="2146046" y="8445500"/>
                    <a:pt x="1304544" y="7603744"/>
                  </a:cubicBezTo>
                  <a:cubicBezTo>
                    <a:pt x="895477" y="7194550"/>
                    <a:pt x="574294" y="6718173"/>
                    <a:pt x="350012" y="6187694"/>
                  </a:cubicBezTo>
                  <a:cubicBezTo>
                    <a:pt x="117729" y="5638673"/>
                    <a:pt x="0" y="5055489"/>
                    <a:pt x="0" y="4454525"/>
                  </a:cubicBezTo>
                  <a:cubicBezTo>
                    <a:pt x="0" y="3854704"/>
                    <a:pt x="117475" y="3272282"/>
                    <a:pt x="349377" y="2723642"/>
                  </a:cubicBezTo>
                  <a:cubicBezTo>
                    <a:pt x="573405" y="2193163"/>
                    <a:pt x="894207" y="1716786"/>
                    <a:pt x="1302766" y="1307338"/>
                  </a:cubicBezTo>
                  <a:cubicBezTo>
                    <a:pt x="2144141" y="464312"/>
                    <a:pt x="3263519" y="0"/>
                    <a:pt x="4454525" y="0"/>
                  </a:cubicBezTo>
                  <a:cubicBezTo>
                    <a:pt x="5055362" y="0"/>
                    <a:pt x="5638419" y="117729"/>
                    <a:pt x="6187440" y="350012"/>
                  </a:cubicBezTo>
                  <a:cubicBezTo>
                    <a:pt x="6717792" y="574294"/>
                    <a:pt x="7194296" y="895477"/>
                    <a:pt x="7603490" y="1304544"/>
                  </a:cubicBezTo>
                  <a:cubicBezTo>
                    <a:pt x="8445373" y="2146046"/>
                    <a:pt x="8909050" y="3264789"/>
                    <a:pt x="8909050" y="4454652"/>
                  </a:cubicBezTo>
                  <a:cubicBezTo>
                    <a:pt x="8909050" y="5644769"/>
                    <a:pt x="8445246" y="6763766"/>
                    <a:pt x="7602982" y="7605268"/>
                  </a:cubicBezTo>
                  <a:cubicBezTo>
                    <a:pt x="7193789" y="8014208"/>
                    <a:pt x="6717285" y="8335138"/>
                    <a:pt x="6186932" y="8559419"/>
                  </a:cubicBezTo>
                  <a:cubicBezTo>
                    <a:pt x="5637911" y="8791321"/>
                    <a:pt x="5055108" y="8909050"/>
                    <a:pt x="4454525" y="8909050"/>
                  </a:cubicBezTo>
                  <a:close/>
                  <a:moveTo>
                    <a:pt x="4454525" y="19050"/>
                  </a:moveTo>
                  <a:cubicBezTo>
                    <a:pt x="3268599" y="19050"/>
                    <a:pt x="2154047" y="481330"/>
                    <a:pt x="1316228" y="1320800"/>
                  </a:cubicBezTo>
                  <a:cubicBezTo>
                    <a:pt x="909447" y="1728343"/>
                    <a:pt x="590042" y="2202815"/>
                    <a:pt x="366903" y="2731008"/>
                  </a:cubicBezTo>
                  <a:cubicBezTo>
                    <a:pt x="136017" y="3277362"/>
                    <a:pt x="19050" y="3857244"/>
                    <a:pt x="19050" y="4454525"/>
                  </a:cubicBezTo>
                  <a:cubicBezTo>
                    <a:pt x="19050" y="5052949"/>
                    <a:pt x="136271" y="5633593"/>
                    <a:pt x="367538" y="6180328"/>
                  </a:cubicBezTo>
                  <a:cubicBezTo>
                    <a:pt x="590931" y="6708522"/>
                    <a:pt x="910717" y="7182866"/>
                    <a:pt x="1318006" y="7590282"/>
                  </a:cubicBezTo>
                  <a:cubicBezTo>
                    <a:pt x="2155825" y="8428355"/>
                    <a:pt x="3269742" y="8890000"/>
                    <a:pt x="4454525" y="8890000"/>
                  </a:cubicBezTo>
                  <a:cubicBezTo>
                    <a:pt x="5052568" y="8890000"/>
                    <a:pt x="5632958" y="8772779"/>
                    <a:pt x="6179439" y="8541766"/>
                  </a:cubicBezTo>
                  <a:cubicBezTo>
                    <a:pt x="6707632" y="8318500"/>
                    <a:pt x="7181977" y="7998841"/>
                    <a:pt x="7589520" y="7591679"/>
                  </a:cubicBezTo>
                  <a:cubicBezTo>
                    <a:pt x="8428101" y="6753733"/>
                    <a:pt x="8890000" y="5639562"/>
                    <a:pt x="8890000" y="4454525"/>
                  </a:cubicBezTo>
                  <a:cubicBezTo>
                    <a:pt x="8890000" y="3269742"/>
                    <a:pt x="8428355" y="2155825"/>
                    <a:pt x="7590028" y="1317879"/>
                  </a:cubicBezTo>
                  <a:cubicBezTo>
                    <a:pt x="7182612" y="910590"/>
                    <a:pt x="6708140" y="590931"/>
                    <a:pt x="6180074" y="367538"/>
                  </a:cubicBezTo>
                  <a:cubicBezTo>
                    <a:pt x="5633339" y="136271"/>
                    <a:pt x="5052822" y="19050"/>
                    <a:pt x="4454525" y="19050"/>
                  </a:cubicBezTo>
                  <a:close/>
                  <a:moveTo>
                    <a:pt x="4454525" y="8648065"/>
                  </a:moveTo>
                  <a:cubicBezTo>
                    <a:pt x="3334385" y="8648065"/>
                    <a:pt x="2281301" y="8211693"/>
                    <a:pt x="1489075" y="7419213"/>
                  </a:cubicBezTo>
                  <a:cubicBezTo>
                    <a:pt x="697103" y="6626987"/>
                    <a:pt x="260985" y="5574157"/>
                    <a:pt x="260985" y="4454525"/>
                  </a:cubicBezTo>
                  <a:cubicBezTo>
                    <a:pt x="260985" y="3889756"/>
                    <a:pt x="371602" y="3341497"/>
                    <a:pt x="589788" y="2824988"/>
                  </a:cubicBezTo>
                  <a:cubicBezTo>
                    <a:pt x="800735" y="2325624"/>
                    <a:pt x="1102741" y="1877060"/>
                    <a:pt x="1487297" y="1491742"/>
                  </a:cubicBezTo>
                  <a:cubicBezTo>
                    <a:pt x="2279396" y="698119"/>
                    <a:pt x="3333242" y="260985"/>
                    <a:pt x="4454398" y="260985"/>
                  </a:cubicBezTo>
                  <a:cubicBezTo>
                    <a:pt x="5573776" y="260985"/>
                    <a:pt x="6626606" y="697103"/>
                    <a:pt x="7418832" y="1488948"/>
                  </a:cubicBezTo>
                  <a:cubicBezTo>
                    <a:pt x="8211438" y="2281174"/>
                    <a:pt x="8647937" y="3334385"/>
                    <a:pt x="8647937" y="4454398"/>
                  </a:cubicBezTo>
                  <a:cubicBezTo>
                    <a:pt x="8647937" y="5574792"/>
                    <a:pt x="8211311" y="6628130"/>
                    <a:pt x="7418450" y="7420356"/>
                  </a:cubicBezTo>
                  <a:cubicBezTo>
                    <a:pt x="6626225" y="8212074"/>
                    <a:pt x="5573522" y="8648065"/>
                    <a:pt x="4454525" y="8648065"/>
                  </a:cubicBezTo>
                  <a:close/>
                  <a:moveTo>
                    <a:pt x="4454525" y="280035"/>
                  </a:moveTo>
                  <a:cubicBezTo>
                    <a:pt x="3338449" y="280035"/>
                    <a:pt x="2289429" y="715137"/>
                    <a:pt x="1500886" y="1505204"/>
                  </a:cubicBezTo>
                  <a:cubicBezTo>
                    <a:pt x="713613" y="2294001"/>
                    <a:pt x="280035" y="3341370"/>
                    <a:pt x="280035" y="4454525"/>
                  </a:cubicBezTo>
                  <a:cubicBezTo>
                    <a:pt x="280035" y="5569077"/>
                    <a:pt x="714248" y="6617081"/>
                    <a:pt x="1502537" y="7405751"/>
                  </a:cubicBezTo>
                  <a:cubicBezTo>
                    <a:pt x="2291080" y="8194548"/>
                    <a:pt x="3339465" y="8629015"/>
                    <a:pt x="4454525" y="8629015"/>
                  </a:cubicBezTo>
                  <a:cubicBezTo>
                    <a:pt x="5568442" y="8629015"/>
                    <a:pt x="6616319" y="8195056"/>
                    <a:pt x="7405116" y="7407021"/>
                  </a:cubicBezTo>
                  <a:cubicBezTo>
                    <a:pt x="8194422" y="6618477"/>
                    <a:pt x="8629015" y="5569839"/>
                    <a:pt x="8629015" y="4454525"/>
                  </a:cubicBezTo>
                  <a:cubicBezTo>
                    <a:pt x="8629015" y="3339465"/>
                    <a:pt x="8194548" y="2291080"/>
                    <a:pt x="7405497" y="1502537"/>
                  </a:cubicBezTo>
                  <a:cubicBezTo>
                    <a:pt x="6616827" y="714121"/>
                    <a:pt x="5568823" y="280035"/>
                    <a:pt x="4454525" y="280035"/>
                  </a:cubicBezTo>
                  <a:close/>
                </a:path>
              </a:pathLst>
            </a:custGeom>
            <a:solidFill>
              <a:srgbClr val="E7B991"/>
            </a:solidFill>
          </p:spPr>
          <p:txBody>
            <a:bodyPr/>
            <a:lstStyle/>
            <a:p>
              <a:endParaRPr lang="en-GB"/>
            </a:p>
          </p:txBody>
        </p:sp>
      </p:grpSp>
      <p:sp>
        <p:nvSpPr>
          <p:cNvPr id="12" name="Freeform 12"/>
          <p:cNvSpPr/>
          <p:nvPr/>
        </p:nvSpPr>
        <p:spPr>
          <a:xfrm>
            <a:off x="3820117" y="7915240"/>
            <a:ext cx="3173888" cy="2371760"/>
          </a:xfrm>
          <a:custGeom>
            <a:avLst/>
            <a:gdLst/>
            <a:ahLst/>
            <a:cxnLst/>
            <a:rect l="l" t="t" r="r" b="b"/>
            <a:pathLst>
              <a:path w="3173888" h="2371760">
                <a:moveTo>
                  <a:pt x="0" y="0"/>
                </a:moveTo>
                <a:lnTo>
                  <a:pt x="3173888" y="0"/>
                </a:lnTo>
                <a:lnTo>
                  <a:pt x="3173888" y="2371760"/>
                </a:lnTo>
                <a:lnTo>
                  <a:pt x="0" y="2371760"/>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GB"/>
          </a:p>
        </p:txBody>
      </p:sp>
      <p:sp>
        <p:nvSpPr>
          <p:cNvPr id="13" name="TextBox 13"/>
          <p:cNvSpPr txBox="1"/>
          <p:nvPr/>
        </p:nvSpPr>
        <p:spPr>
          <a:xfrm>
            <a:off x="6994005" y="-104775"/>
            <a:ext cx="10771764" cy="863600"/>
          </a:xfrm>
          <a:prstGeom prst="rect">
            <a:avLst/>
          </a:prstGeom>
        </p:spPr>
        <p:txBody>
          <a:bodyPr lIns="0" tIns="0" rIns="0" bIns="0" rtlCol="0" anchor="t">
            <a:spAutoFit/>
          </a:bodyPr>
          <a:lstStyle/>
          <a:p>
            <a:pPr algn="l">
              <a:lnSpc>
                <a:spcPts val="7000"/>
              </a:lnSpc>
            </a:pPr>
            <a:r>
              <a:rPr lang="en-US" sz="5000" u="sng">
                <a:solidFill>
                  <a:srgbClr val="423734"/>
                </a:solidFill>
                <a:latin typeface="DM Serif Display"/>
                <a:ea typeface="DM Serif Display"/>
                <a:cs typeface="DM Serif Display"/>
                <a:sym typeface="DM Serif Display"/>
              </a:rPr>
              <a:t>School A</a:t>
            </a:r>
          </a:p>
        </p:txBody>
      </p:sp>
      <p:pic>
        <p:nvPicPr>
          <p:cNvPr id="14" name="Picture 14"/>
          <p:cNvPicPr>
            <a:picLocks noChangeAspect="1"/>
          </p:cNvPicPr>
          <p:nvPr/>
        </p:nvPicPr>
        <p:blipFill>
          <a:blip r:embed="rId18"/>
          <a:stretch>
            <a:fillRect/>
          </a:stretch>
        </p:blipFill>
        <p:spPr>
          <a:xfrm>
            <a:off x="8306805" y="6427625"/>
            <a:ext cx="3912607" cy="4151928"/>
          </a:xfrm>
          <a:prstGeom prst="rect">
            <a:avLst/>
          </a:prstGeom>
        </p:spPr>
      </p:pic>
      <p:sp>
        <p:nvSpPr>
          <p:cNvPr id="15" name="TextBox 15"/>
          <p:cNvSpPr txBox="1"/>
          <p:nvPr/>
        </p:nvSpPr>
        <p:spPr>
          <a:xfrm>
            <a:off x="13624295" y="9229725"/>
            <a:ext cx="4771039" cy="257174"/>
          </a:xfrm>
          <a:prstGeom prst="rect">
            <a:avLst/>
          </a:prstGeom>
        </p:spPr>
        <p:txBody>
          <a:bodyPr lIns="0" tIns="0" rIns="0" bIns="0" rtlCol="0" anchor="t">
            <a:spAutoFit/>
          </a:bodyPr>
          <a:lstStyle/>
          <a:p>
            <a:pPr algn="ctr">
              <a:lnSpc>
                <a:spcPts val="2100"/>
              </a:lnSpc>
            </a:pPr>
            <a:r>
              <a:rPr lang="en-US" sz="1500">
                <a:solidFill>
                  <a:srgbClr val="423734"/>
                </a:solidFill>
                <a:latin typeface="Canva Sans"/>
                <a:ea typeface="Canva Sans"/>
                <a:cs typeface="Canva Sans"/>
                <a:sym typeface="Canva Sans"/>
              </a:rPr>
              <a:t>Image Credit: Impact School Improvement</a:t>
            </a:r>
          </a:p>
        </p:txBody>
      </p:sp>
      <p:pic>
        <p:nvPicPr>
          <p:cNvPr id="38" name="Audio 37">
            <a:hlinkClick r:id="" action="ppaction://media"/>
            <a:extLst>
              <a:ext uri="{FF2B5EF4-FFF2-40B4-BE49-F238E27FC236}">
                <a16:creationId xmlns:a16="http://schemas.microsoft.com/office/drawing/2014/main" id="{4164BB81-B8FE-63B3-EDD8-EF39EF84A9C1}"/>
              </a:ext>
            </a:extLst>
          </p:cNvPr>
          <p:cNvPicPr>
            <a:picLocks noChangeAspect="1"/>
          </p:cNvPicPr>
          <p:nvPr>
            <a:audioFile r:link="rId2"/>
            <p:extLst>
              <p:ext uri="{DAA4B4D4-6D71-4841-9C94-3DE7FCFB9230}">
                <p14:media xmlns:p14="http://schemas.microsoft.com/office/powerpoint/2010/main" r:embed="rId1"/>
              </p:ext>
            </p:extLst>
          </p:nvPr>
        </p:nvPicPr>
        <p:blipFill>
          <a:blip r:embed="rId1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4679"/>
    </mc:Choice>
    <mc:Fallback>
      <p:transition spd="slow" advTm="646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81633" y="6847660"/>
            <a:ext cx="1458698" cy="4135485"/>
          </a:xfrm>
          <a:custGeom>
            <a:avLst/>
            <a:gdLst/>
            <a:ahLst/>
            <a:cxnLst/>
            <a:rect l="l" t="t" r="r" b="b"/>
            <a:pathLst>
              <a:path w="1458698" h="4135485">
                <a:moveTo>
                  <a:pt x="0" y="0"/>
                </a:moveTo>
                <a:lnTo>
                  <a:pt x="1458699" y="0"/>
                </a:lnTo>
                <a:lnTo>
                  <a:pt x="1458699" y="4135485"/>
                </a:lnTo>
                <a:lnTo>
                  <a:pt x="0" y="413548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flipH="1">
            <a:off x="-905937" y="8325839"/>
            <a:ext cx="2516919" cy="2989861"/>
          </a:xfrm>
          <a:custGeom>
            <a:avLst/>
            <a:gdLst/>
            <a:ahLst/>
            <a:cxnLst/>
            <a:rect l="l" t="t" r="r" b="b"/>
            <a:pathLst>
              <a:path w="2516919" h="2989861">
                <a:moveTo>
                  <a:pt x="2516920" y="0"/>
                </a:moveTo>
                <a:lnTo>
                  <a:pt x="0" y="0"/>
                </a:lnTo>
                <a:lnTo>
                  <a:pt x="0" y="2989861"/>
                </a:lnTo>
                <a:lnTo>
                  <a:pt x="2516920" y="2989861"/>
                </a:lnTo>
                <a:lnTo>
                  <a:pt x="251692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503731" y="4272047"/>
            <a:ext cx="3549007" cy="3255080"/>
          </a:xfrm>
          <a:custGeom>
            <a:avLst/>
            <a:gdLst/>
            <a:ahLst/>
            <a:cxnLst/>
            <a:rect l="l" t="t" r="r" b="b"/>
            <a:pathLst>
              <a:path w="3549007" h="3255080">
                <a:moveTo>
                  <a:pt x="0" y="0"/>
                </a:moveTo>
                <a:lnTo>
                  <a:pt x="3549006" y="0"/>
                </a:lnTo>
                <a:lnTo>
                  <a:pt x="3549006" y="3255080"/>
                </a:lnTo>
                <a:lnTo>
                  <a:pt x="0" y="32550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2341897" y="-197916"/>
            <a:ext cx="4683794" cy="4114800"/>
          </a:xfrm>
          <a:custGeom>
            <a:avLst/>
            <a:gdLst/>
            <a:ahLst/>
            <a:cxnLst/>
            <a:rect l="l" t="t" r="r" b="b"/>
            <a:pathLst>
              <a:path w="4683794" h="4114800">
                <a:moveTo>
                  <a:pt x="0" y="0"/>
                </a:moveTo>
                <a:lnTo>
                  <a:pt x="4683794" y="0"/>
                </a:lnTo>
                <a:lnTo>
                  <a:pt x="4683794"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Freeform 6"/>
          <p:cNvSpPr/>
          <p:nvPr/>
        </p:nvSpPr>
        <p:spPr>
          <a:xfrm>
            <a:off x="15681695" y="-1394081"/>
            <a:ext cx="2366010" cy="4114800"/>
          </a:xfrm>
          <a:custGeom>
            <a:avLst/>
            <a:gdLst/>
            <a:ahLst/>
            <a:cxnLst/>
            <a:rect l="l" t="t" r="r" b="b"/>
            <a:pathLst>
              <a:path w="2366010" h="4114800">
                <a:moveTo>
                  <a:pt x="0" y="0"/>
                </a:moveTo>
                <a:lnTo>
                  <a:pt x="2366010" y="0"/>
                </a:lnTo>
                <a:lnTo>
                  <a:pt x="2366010" y="4114800"/>
                </a:lnTo>
                <a:lnTo>
                  <a:pt x="0" y="41148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7" name="TextBox 7"/>
          <p:cNvSpPr txBox="1"/>
          <p:nvPr/>
        </p:nvSpPr>
        <p:spPr>
          <a:xfrm>
            <a:off x="2475274" y="615694"/>
            <a:ext cx="14784026" cy="9433031"/>
          </a:xfrm>
          <a:prstGeom prst="rect">
            <a:avLst/>
          </a:prstGeom>
        </p:spPr>
        <p:txBody>
          <a:bodyPr lIns="0" tIns="0" rIns="0" bIns="0" rtlCol="0" anchor="t">
            <a:spAutoFit/>
          </a:bodyPr>
          <a:lstStyle/>
          <a:p>
            <a:pPr algn="l">
              <a:lnSpc>
                <a:spcPts val="3779"/>
              </a:lnSpc>
            </a:pPr>
            <a:r>
              <a:rPr lang="en-US" sz="2699" b="1" u="sng">
                <a:solidFill>
                  <a:srgbClr val="423734"/>
                </a:solidFill>
                <a:latin typeface="Inria Serif Bold"/>
                <a:ea typeface="Inria Serif Bold"/>
                <a:cs typeface="Inria Serif Bold"/>
                <a:sym typeface="Inria Serif Bold"/>
              </a:rPr>
              <a:t>Digital Platforms</a:t>
            </a:r>
          </a:p>
          <a:p>
            <a:pPr algn="l">
              <a:lnSpc>
                <a:spcPts val="3779"/>
              </a:lnSpc>
            </a:pPr>
            <a:r>
              <a:rPr lang="en-US" sz="2699">
                <a:solidFill>
                  <a:srgbClr val="423734"/>
                </a:solidFill>
                <a:latin typeface="Inria Serif"/>
                <a:ea typeface="Inria Serif"/>
                <a:cs typeface="Inria Serif"/>
                <a:sym typeface="Inria Serif"/>
              </a:rPr>
              <a:t>Seesaw, Schoop, and X used to update parents/carers on learner progress.</a:t>
            </a:r>
          </a:p>
          <a:p>
            <a:pPr algn="l">
              <a:lnSpc>
                <a:spcPts val="3779"/>
              </a:lnSpc>
            </a:pPr>
            <a:r>
              <a:rPr lang="en-US" sz="2699">
                <a:solidFill>
                  <a:srgbClr val="423734"/>
                </a:solidFill>
                <a:latin typeface="Inria Serif"/>
                <a:ea typeface="Inria Serif"/>
                <a:cs typeface="Inria Serif"/>
                <a:sym typeface="Inria Serif"/>
              </a:rPr>
              <a:t>Aim to enhance parental involvement (Welsh Government, 2022).</a:t>
            </a:r>
          </a:p>
          <a:p>
            <a:pPr algn="l">
              <a:lnSpc>
                <a:spcPts val="3779"/>
              </a:lnSpc>
            </a:pPr>
            <a:r>
              <a:rPr lang="en-US" sz="2699" b="1" u="sng">
                <a:solidFill>
                  <a:srgbClr val="423734"/>
                </a:solidFill>
                <a:latin typeface="Inria Serif Bold"/>
                <a:ea typeface="Inria Serif Bold"/>
                <a:cs typeface="Inria Serif Bold"/>
                <a:sym typeface="Inria Serif Bold"/>
              </a:rPr>
              <a:t>Rationale and benefits</a:t>
            </a:r>
          </a:p>
          <a:p>
            <a:pPr algn="l">
              <a:lnSpc>
                <a:spcPts val="3779"/>
              </a:lnSpc>
            </a:pPr>
            <a:r>
              <a:rPr lang="en-US" sz="2699">
                <a:solidFill>
                  <a:srgbClr val="423734"/>
                </a:solidFill>
                <a:latin typeface="Inria Serif"/>
                <a:ea typeface="Inria Serif"/>
                <a:cs typeface="Inria Serif"/>
                <a:sym typeface="Inria Serif"/>
              </a:rPr>
              <a:t>Increased efficiency and accessibility in communication (Norris, 2020).</a:t>
            </a:r>
          </a:p>
          <a:p>
            <a:pPr algn="l">
              <a:lnSpc>
                <a:spcPts val="3779"/>
              </a:lnSpc>
            </a:pPr>
            <a:r>
              <a:rPr lang="en-US" sz="2699">
                <a:solidFill>
                  <a:srgbClr val="423734"/>
                </a:solidFill>
                <a:latin typeface="Inria Serif"/>
                <a:ea typeface="Inria Serif"/>
                <a:cs typeface="Inria Serif"/>
                <a:sym typeface="Inria Serif"/>
              </a:rPr>
              <a:t>Higher parental involvement and engagement through digital platforms (Welsh Government, 2015).</a:t>
            </a:r>
          </a:p>
          <a:p>
            <a:pPr algn="l">
              <a:lnSpc>
                <a:spcPts val="3779"/>
              </a:lnSpc>
            </a:pPr>
            <a:r>
              <a:rPr lang="en-US" sz="2699" b="1" u="sng">
                <a:solidFill>
                  <a:srgbClr val="423734"/>
                </a:solidFill>
                <a:latin typeface="Inria Serif Bold"/>
                <a:ea typeface="Inria Serif Bold"/>
                <a:cs typeface="Inria Serif Bold"/>
                <a:sym typeface="Inria Serif Bold"/>
              </a:rPr>
              <a:t>Concerns and challenges</a:t>
            </a:r>
          </a:p>
          <a:p>
            <a:pPr algn="l">
              <a:lnSpc>
                <a:spcPts val="3779"/>
              </a:lnSpc>
            </a:pPr>
            <a:r>
              <a:rPr lang="en-US" sz="2699">
                <a:solidFill>
                  <a:srgbClr val="423734"/>
                </a:solidFill>
                <a:latin typeface="Inria Serif"/>
                <a:ea typeface="Inria Serif"/>
                <a:cs typeface="Inria Serif"/>
                <a:sym typeface="Inria Serif"/>
              </a:rPr>
              <a:t>Potential over-reliance on technology.</a:t>
            </a:r>
          </a:p>
          <a:p>
            <a:pPr algn="l">
              <a:lnSpc>
                <a:spcPts val="3779"/>
              </a:lnSpc>
            </a:pPr>
            <a:r>
              <a:rPr lang="en-US" sz="2699" b="1" u="sng">
                <a:solidFill>
                  <a:srgbClr val="423734"/>
                </a:solidFill>
                <a:latin typeface="Inria Serif Bold"/>
                <a:ea typeface="Inria Serif Bold"/>
                <a:cs typeface="Inria Serif Bold"/>
                <a:sym typeface="Inria Serif Bold"/>
              </a:rPr>
              <a:t>Digital divide</a:t>
            </a:r>
          </a:p>
          <a:p>
            <a:pPr algn="l">
              <a:lnSpc>
                <a:spcPts val="3779"/>
              </a:lnSpc>
            </a:pPr>
            <a:r>
              <a:rPr lang="en-US" sz="2699">
                <a:solidFill>
                  <a:srgbClr val="423734"/>
                </a:solidFill>
                <a:latin typeface="Inria Serif"/>
                <a:ea typeface="Inria Serif"/>
                <a:cs typeface="Inria Serif"/>
                <a:sym typeface="Inria Serif"/>
              </a:rPr>
              <a:t>Limited access for some families (Norris, 2020).</a:t>
            </a:r>
          </a:p>
          <a:p>
            <a:pPr algn="l">
              <a:lnSpc>
                <a:spcPts val="3779"/>
              </a:lnSpc>
            </a:pPr>
            <a:r>
              <a:rPr lang="en-US" sz="2699">
                <a:solidFill>
                  <a:srgbClr val="423734"/>
                </a:solidFill>
                <a:latin typeface="Inria Serif"/>
                <a:ea typeface="Inria Serif"/>
                <a:cs typeface="Inria Serif"/>
                <a:sym typeface="Inria Serif"/>
              </a:rPr>
              <a:t>Concerns about student data privacy (BERA, 2024).</a:t>
            </a:r>
          </a:p>
          <a:p>
            <a:pPr algn="l">
              <a:lnSpc>
                <a:spcPts val="3779"/>
              </a:lnSpc>
            </a:pPr>
            <a:r>
              <a:rPr lang="en-US" sz="2699" b="1">
                <a:solidFill>
                  <a:srgbClr val="423734"/>
                </a:solidFill>
                <a:latin typeface="Inria Serif Bold"/>
                <a:ea typeface="Inria Serif Bold"/>
                <a:cs typeface="Inria Serif Bold"/>
                <a:sym typeface="Inria Serif Bold"/>
              </a:rPr>
              <a:t>Welsh Government's stance</a:t>
            </a:r>
            <a:r>
              <a:rPr lang="en-US" sz="2699">
                <a:solidFill>
                  <a:srgbClr val="423734"/>
                </a:solidFill>
                <a:latin typeface="Inria Serif"/>
                <a:ea typeface="Inria Serif"/>
                <a:cs typeface="Inria Serif"/>
                <a:sym typeface="Inria Serif"/>
              </a:rPr>
              <a:t>:</a:t>
            </a:r>
          </a:p>
          <a:p>
            <a:pPr algn="l">
              <a:lnSpc>
                <a:spcPts val="3779"/>
              </a:lnSpc>
            </a:pPr>
            <a:r>
              <a:rPr lang="en-US" sz="2699">
                <a:solidFill>
                  <a:srgbClr val="423734"/>
                </a:solidFill>
                <a:latin typeface="Inria Serif"/>
                <a:ea typeface="Inria Serif"/>
                <a:cs typeface="Inria Serif"/>
                <a:sym typeface="Inria Serif"/>
              </a:rPr>
              <a:t>Emphasises the need for clear communication and training on platform use for school staff (Welsh Government, 2022).</a:t>
            </a:r>
          </a:p>
          <a:p>
            <a:pPr algn="l">
              <a:lnSpc>
                <a:spcPts val="3779"/>
              </a:lnSpc>
            </a:pPr>
            <a:r>
              <a:rPr lang="en-US" sz="2699" b="1" u="sng">
                <a:solidFill>
                  <a:srgbClr val="423734"/>
                </a:solidFill>
                <a:latin typeface="Inria Serif Bold"/>
                <a:ea typeface="Inria Serif Bold"/>
                <a:cs typeface="Inria Serif Bold"/>
                <a:sym typeface="Inria Serif Bold"/>
              </a:rPr>
              <a:t>Strategies for evaluating effectiveness</a:t>
            </a:r>
          </a:p>
          <a:p>
            <a:pPr algn="l">
              <a:lnSpc>
                <a:spcPts val="3779"/>
              </a:lnSpc>
            </a:pPr>
            <a:r>
              <a:rPr lang="en-US" sz="2699">
                <a:solidFill>
                  <a:srgbClr val="423734"/>
                </a:solidFill>
                <a:latin typeface="Inria Serif"/>
                <a:ea typeface="Inria Serif"/>
                <a:cs typeface="Inria Serif"/>
                <a:sym typeface="Inria Serif"/>
              </a:rPr>
              <a:t>Use platform analytics to track parent interaction.</a:t>
            </a:r>
          </a:p>
          <a:p>
            <a:pPr algn="l">
              <a:lnSpc>
                <a:spcPts val="3779"/>
              </a:lnSpc>
            </a:pPr>
            <a:r>
              <a:rPr lang="en-US" sz="2699">
                <a:solidFill>
                  <a:srgbClr val="423734"/>
                </a:solidFill>
                <a:latin typeface="Inria Serif"/>
                <a:ea typeface="Inria Serif"/>
                <a:cs typeface="Inria Serif"/>
                <a:sym typeface="Inria Serif"/>
              </a:rPr>
              <a:t>Surveys and questionnaires for all stakeholders.</a:t>
            </a:r>
          </a:p>
          <a:p>
            <a:pPr algn="l">
              <a:lnSpc>
                <a:spcPts val="3779"/>
              </a:lnSpc>
            </a:pPr>
            <a:r>
              <a:rPr lang="en-US" sz="2699">
                <a:solidFill>
                  <a:srgbClr val="423734"/>
                </a:solidFill>
                <a:latin typeface="Inria Serif"/>
                <a:ea typeface="Inria Serif"/>
                <a:cs typeface="Inria Serif"/>
                <a:sym typeface="Inria Serif"/>
              </a:rPr>
              <a:t>Case studies on disadvantaged families to gather qualitative data (Welsh Government, 2015).</a:t>
            </a:r>
          </a:p>
          <a:p>
            <a:pPr algn="l">
              <a:lnSpc>
                <a:spcPts val="3208"/>
              </a:lnSpc>
            </a:pPr>
            <a:endParaRPr lang="en-US" sz="2699">
              <a:solidFill>
                <a:srgbClr val="423734"/>
              </a:solidFill>
              <a:latin typeface="Inria Serif"/>
              <a:ea typeface="Inria Serif"/>
              <a:cs typeface="Inria Serif"/>
              <a:sym typeface="Inria Serif"/>
            </a:endParaRPr>
          </a:p>
        </p:txBody>
      </p:sp>
      <p:sp>
        <p:nvSpPr>
          <p:cNvPr id="8" name="TextBox 8"/>
          <p:cNvSpPr txBox="1"/>
          <p:nvPr/>
        </p:nvSpPr>
        <p:spPr>
          <a:xfrm>
            <a:off x="2341897" y="-177990"/>
            <a:ext cx="13651182" cy="863600"/>
          </a:xfrm>
          <a:prstGeom prst="rect">
            <a:avLst/>
          </a:prstGeom>
        </p:spPr>
        <p:txBody>
          <a:bodyPr lIns="0" tIns="0" rIns="0" bIns="0" rtlCol="0" anchor="t">
            <a:spAutoFit/>
          </a:bodyPr>
          <a:lstStyle/>
          <a:p>
            <a:pPr algn="just">
              <a:lnSpc>
                <a:spcPts val="7000"/>
              </a:lnSpc>
            </a:pPr>
            <a:r>
              <a:rPr lang="en-US" sz="5000" u="sng">
                <a:solidFill>
                  <a:srgbClr val="423734"/>
                </a:solidFill>
                <a:latin typeface="DM Serif Display"/>
                <a:ea typeface="DM Serif Display"/>
                <a:cs typeface="DM Serif Display"/>
                <a:sym typeface="DM Serif Display"/>
              </a:rPr>
              <a:t>Critical Analysis of the Engagement Process</a:t>
            </a:r>
          </a:p>
        </p:txBody>
      </p:sp>
      <p:pic>
        <p:nvPicPr>
          <p:cNvPr id="75" name="Audio 74">
            <a:hlinkClick r:id="" action="ppaction://media"/>
            <a:extLst>
              <a:ext uri="{FF2B5EF4-FFF2-40B4-BE49-F238E27FC236}">
                <a16:creationId xmlns:a16="http://schemas.microsoft.com/office/drawing/2014/main" id="{5B253838-9465-A8D8-785A-367001A2AB1A}"/>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1678"/>
    </mc:Choice>
    <mc:Fallback>
      <p:transition spd="slow" advTm="71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44869" y="7952480"/>
            <a:ext cx="823449" cy="2334520"/>
          </a:xfrm>
          <a:custGeom>
            <a:avLst/>
            <a:gdLst/>
            <a:ahLst/>
            <a:cxnLst/>
            <a:rect l="l" t="t" r="r" b="b"/>
            <a:pathLst>
              <a:path w="823449" h="2334520">
                <a:moveTo>
                  <a:pt x="0" y="0"/>
                </a:moveTo>
                <a:lnTo>
                  <a:pt x="823449" y="0"/>
                </a:lnTo>
                <a:lnTo>
                  <a:pt x="823449" y="2334520"/>
                </a:lnTo>
                <a:lnTo>
                  <a:pt x="0" y="233452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flipH="1">
            <a:off x="0" y="8400599"/>
            <a:ext cx="1444057" cy="1715402"/>
          </a:xfrm>
          <a:custGeom>
            <a:avLst/>
            <a:gdLst/>
            <a:ahLst/>
            <a:cxnLst/>
            <a:rect l="l" t="t" r="r" b="b"/>
            <a:pathLst>
              <a:path w="1444057" h="1715402">
                <a:moveTo>
                  <a:pt x="1444057" y="0"/>
                </a:moveTo>
                <a:lnTo>
                  <a:pt x="0" y="0"/>
                </a:lnTo>
                <a:lnTo>
                  <a:pt x="0" y="1715402"/>
                </a:lnTo>
                <a:lnTo>
                  <a:pt x="1444057" y="1715402"/>
                </a:lnTo>
                <a:lnTo>
                  <a:pt x="144405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237516" y="4336752"/>
            <a:ext cx="2145811" cy="1968096"/>
          </a:xfrm>
          <a:custGeom>
            <a:avLst/>
            <a:gdLst/>
            <a:ahLst/>
            <a:cxnLst/>
            <a:rect l="l" t="t" r="r" b="b"/>
            <a:pathLst>
              <a:path w="2145811" h="1968096">
                <a:moveTo>
                  <a:pt x="0" y="0"/>
                </a:moveTo>
                <a:lnTo>
                  <a:pt x="2145811" y="0"/>
                </a:lnTo>
                <a:lnTo>
                  <a:pt x="2145811" y="1968096"/>
                </a:lnTo>
                <a:lnTo>
                  <a:pt x="0" y="196809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1968318" y="290096"/>
            <a:ext cx="3936637" cy="3458408"/>
          </a:xfrm>
          <a:custGeom>
            <a:avLst/>
            <a:gdLst/>
            <a:ahLst/>
            <a:cxnLst/>
            <a:rect l="l" t="t" r="r" b="b"/>
            <a:pathLst>
              <a:path w="3936637" h="3458408">
                <a:moveTo>
                  <a:pt x="0" y="0"/>
                </a:moveTo>
                <a:lnTo>
                  <a:pt x="3936636" y="0"/>
                </a:lnTo>
                <a:lnTo>
                  <a:pt x="3936636" y="3458408"/>
                </a:lnTo>
                <a:lnTo>
                  <a:pt x="0" y="345840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Freeform 6"/>
          <p:cNvSpPr/>
          <p:nvPr/>
        </p:nvSpPr>
        <p:spPr>
          <a:xfrm>
            <a:off x="16731854" y="0"/>
            <a:ext cx="1710734" cy="2975189"/>
          </a:xfrm>
          <a:custGeom>
            <a:avLst/>
            <a:gdLst/>
            <a:ahLst/>
            <a:cxnLst/>
            <a:rect l="l" t="t" r="r" b="b"/>
            <a:pathLst>
              <a:path w="1710734" h="2975189">
                <a:moveTo>
                  <a:pt x="0" y="0"/>
                </a:moveTo>
                <a:lnTo>
                  <a:pt x="1710733" y="0"/>
                </a:lnTo>
                <a:lnTo>
                  <a:pt x="1710733" y="2975189"/>
                </a:lnTo>
                <a:lnTo>
                  <a:pt x="0" y="297518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7" name="TextBox 7"/>
          <p:cNvSpPr txBox="1"/>
          <p:nvPr/>
        </p:nvSpPr>
        <p:spPr>
          <a:xfrm>
            <a:off x="1908295" y="862453"/>
            <a:ext cx="15678925" cy="9253548"/>
          </a:xfrm>
          <a:prstGeom prst="rect">
            <a:avLst/>
          </a:prstGeom>
        </p:spPr>
        <p:txBody>
          <a:bodyPr lIns="0" tIns="0" rIns="0" bIns="0" rtlCol="0" anchor="t">
            <a:spAutoFit/>
          </a:bodyPr>
          <a:lstStyle/>
          <a:p>
            <a:pPr algn="l">
              <a:lnSpc>
                <a:spcPts val="3691"/>
              </a:lnSpc>
            </a:pPr>
            <a:r>
              <a:rPr lang="en-US" sz="2637" b="1" u="sng">
                <a:solidFill>
                  <a:srgbClr val="423734"/>
                </a:solidFill>
                <a:latin typeface="Inria Serif Bold"/>
                <a:ea typeface="Inria Serif Bold"/>
                <a:cs typeface="Inria Serif Bold"/>
                <a:sym typeface="Inria Serif Bold"/>
              </a:rPr>
              <a:t>School A and best practice</a:t>
            </a:r>
          </a:p>
          <a:p>
            <a:pPr marL="569343" lvl="1" indent="-284671" algn="l">
              <a:lnSpc>
                <a:spcPts val="3691"/>
              </a:lnSpc>
              <a:buFont typeface="Arial"/>
              <a:buChar char="•"/>
            </a:pPr>
            <a:r>
              <a:rPr lang="en-US" sz="2637">
                <a:solidFill>
                  <a:srgbClr val="423734"/>
                </a:solidFill>
                <a:latin typeface="Inria Serif"/>
                <a:ea typeface="Inria Serif"/>
                <a:cs typeface="Inria Serif"/>
                <a:sym typeface="Inria Serif"/>
              </a:rPr>
              <a:t>Uses digital platforms to enhance family-school communication (Welsh Government, 2022).</a:t>
            </a:r>
          </a:p>
          <a:p>
            <a:pPr marL="569343" lvl="1" indent="-284671" algn="l">
              <a:lnSpc>
                <a:spcPts val="3691"/>
              </a:lnSpc>
              <a:buFont typeface="Arial"/>
              <a:buChar char="•"/>
            </a:pPr>
            <a:r>
              <a:rPr lang="en-US" sz="2637">
                <a:solidFill>
                  <a:srgbClr val="423734"/>
                </a:solidFill>
                <a:latin typeface="Inria Serif"/>
                <a:ea typeface="Inria Serif"/>
                <a:cs typeface="Inria Serif"/>
                <a:sym typeface="Inria Serif"/>
              </a:rPr>
              <a:t>Tools like Seesaw and Schoop improve parental involvement by simplifying access to </a:t>
            </a:r>
          </a:p>
          <a:p>
            <a:pPr algn="l">
              <a:lnSpc>
                <a:spcPts val="3691"/>
              </a:lnSpc>
            </a:pPr>
            <a:r>
              <a:rPr lang="en-US" sz="2637">
                <a:solidFill>
                  <a:srgbClr val="423734"/>
                </a:solidFill>
                <a:latin typeface="Inria Serif"/>
                <a:ea typeface="Inria Serif"/>
                <a:cs typeface="Inria Serif"/>
                <a:sym typeface="Inria Serif"/>
              </a:rPr>
              <a:t>children’s education (Norris, 2020; Welsh Government, 2015).</a:t>
            </a:r>
          </a:p>
          <a:p>
            <a:pPr algn="l">
              <a:lnSpc>
                <a:spcPts val="3691"/>
              </a:lnSpc>
            </a:pPr>
            <a:r>
              <a:rPr lang="en-US" sz="2637" b="1" u="sng">
                <a:solidFill>
                  <a:srgbClr val="423734"/>
                </a:solidFill>
                <a:latin typeface="Inria Serif Bold"/>
                <a:ea typeface="Inria Serif Bold"/>
                <a:cs typeface="Inria Serif Bold"/>
                <a:sym typeface="Inria Serif Bold"/>
              </a:rPr>
              <a:t>Contradictions and concerns</a:t>
            </a:r>
          </a:p>
          <a:p>
            <a:pPr marL="569343" lvl="1" indent="-284671" algn="just">
              <a:lnSpc>
                <a:spcPts val="3691"/>
              </a:lnSpc>
              <a:buFont typeface="Arial"/>
              <a:buChar char="•"/>
            </a:pPr>
            <a:r>
              <a:rPr lang="en-US" sz="2637">
                <a:solidFill>
                  <a:srgbClr val="423734"/>
                </a:solidFill>
                <a:latin typeface="Inria Serif"/>
                <a:ea typeface="Inria Serif"/>
                <a:cs typeface="Inria Serif"/>
                <a:sym typeface="Inria Serif"/>
              </a:rPr>
              <a:t>Research highlights reduced face-to-face interactions with parents due to increased reliance on digital tools (BERA, 2024).</a:t>
            </a:r>
          </a:p>
          <a:p>
            <a:pPr marL="569343" lvl="1" indent="-284671" algn="l">
              <a:lnSpc>
                <a:spcPts val="3691"/>
              </a:lnSpc>
              <a:buFont typeface="Arial"/>
              <a:buChar char="•"/>
            </a:pPr>
            <a:r>
              <a:rPr lang="en-US" sz="2637">
                <a:solidFill>
                  <a:srgbClr val="423734"/>
                </a:solidFill>
                <a:latin typeface="Inria Serif"/>
                <a:ea typeface="Inria Serif"/>
                <a:cs typeface="Inria Serif"/>
                <a:sym typeface="Inria Serif"/>
              </a:rPr>
              <a:t>Not all families have access to technology, leading to potential disengagement (Norris, 2020).</a:t>
            </a:r>
          </a:p>
          <a:p>
            <a:pPr algn="l">
              <a:lnSpc>
                <a:spcPts val="3691"/>
              </a:lnSpc>
            </a:pPr>
            <a:r>
              <a:rPr lang="en-US" sz="2637" b="1" u="sng">
                <a:solidFill>
                  <a:srgbClr val="423734"/>
                </a:solidFill>
                <a:latin typeface="Inria Serif Bold"/>
                <a:ea typeface="Inria Serif Bold"/>
                <a:cs typeface="Inria Serif Bold"/>
                <a:sym typeface="Inria Serif Bold"/>
              </a:rPr>
              <a:t>Innovative approaches</a:t>
            </a:r>
          </a:p>
          <a:p>
            <a:pPr marL="569343" lvl="1" indent="-284671" algn="l">
              <a:lnSpc>
                <a:spcPts val="3691"/>
              </a:lnSpc>
              <a:buFont typeface="Arial"/>
              <a:buChar char="•"/>
            </a:pPr>
            <a:r>
              <a:rPr lang="en-US" sz="2637">
                <a:solidFill>
                  <a:srgbClr val="423734"/>
                </a:solidFill>
                <a:latin typeface="Inria Serif"/>
                <a:ea typeface="Inria Serif"/>
                <a:cs typeface="Inria Serif"/>
                <a:sym typeface="Inria Serif"/>
              </a:rPr>
              <a:t>Some schools use blended models: combining digital platforms with traditional face-to-face engagement to ensure inclusivity for families with limited tech access.</a:t>
            </a:r>
          </a:p>
          <a:p>
            <a:pPr algn="l">
              <a:lnSpc>
                <a:spcPts val="3691"/>
              </a:lnSpc>
            </a:pPr>
            <a:r>
              <a:rPr lang="en-US" sz="2637" b="1" u="sng">
                <a:solidFill>
                  <a:srgbClr val="423734"/>
                </a:solidFill>
                <a:latin typeface="Inria Serif Bold"/>
                <a:ea typeface="Inria Serif Bold"/>
                <a:cs typeface="Inria Serif Bold"/>
                <a:sym typeface="Inria Serif Bold"/>
              </a:rPr>
              <a:t>Welsh Government’s perspective</a:t>
            </a:r>
          </a:p>
          <a:p>
            <a:pPr marL="569343" lvl="1" indent="-284671" algn="l">
              <a:lnSpc>
                <a:spcPts val="3691"/>
              </a:lnSpc>
              <a:buFont typeface="Arial"/>
              <a:buChar char="•"/>
            </a:pPr>
            <a:r>
              <a:rPr lang="en-US" sz="2637">
                <a:solidFill>
                  <a:srgbClr val="423734"/>
                </a:solidFill>
                <a:latin typeface="Inria Serif"/>
                <a:ea typeface="Inria Serif"/>
                <a:cs typeface="Inria Serif"/>
                <a:sym typeface="Inria Serif"/>
              </a:rPr>
              <a:t>Advocates for data-driven approaches that personalize engagement, making it more relevant for families (Welsh Government, 2022).</a:t>
            </a:r>
          </a:p>
          <a:p>
            <a:pPr algn="l">
              <a:lnSpc>
                <a:spcPts val="3691"/>
              </a:lnSpc>
            </a:pPr>
            <a:r>
              <a:rPr lang="en-US" sz="2637" b="1" u="sng">
                <a:solidFill>
                  <a:srgbClr val="423734"/>
                </a:solidFill>
                <a:latin typeface="Inria Serif Bold"/>
                <a:ea typeface="Inria Serif Bold"/>
                <a:cs typeface="Inria Serif Bold"/>
                <a:sym typeface="Inria Serif Bold"/>
              </a:rPr>
              <a:t>Proposals for improvement</a:t>
            </a:r>
          </a:p>
          <a:p>
            <a:pPr marL="569343" lvl="1" indent="-284671" algn="l">
              <a:lnSpc>
                <a:spcPts val="3691"/>
              </a:lnSpc>
              <a:buFont typeface="Arial"/>
              <a:buChar char="•"/>
            </a:pPr>
            <a:r>
              <a:rPr lang="en-US" sz="2637">
                <a:solidFill>
                  <a:srgbClr val="423734"/>
                </a:solidFill>
                <a:latin typeface="Inria Serif"/>
                <a:ea typeface="Inria Serif"/>
                <a:cs typeface="Inria Serif"/>
                <a:sym typeface="Inria Serif"/>
              </a:rPr>
              <a:t>Digital literacy training for parents to boost confidence in using apps like Seesaw.</a:t>
            </a:r>
          </a:p>
          <a:p>
            <a:pPr marL="569343" lvl="1" indent="-284671" algn="l">
              <a:lnSpc>
                <a:spcPts val="3691"/>
              </a:lnSpc>
              <a:buFont typeface="Arial"/>
              <a:buChar char="•"/>
            </a:pPr>
            <a:r>
              <a:rPr lang="en-US" sz="2637">
                <a:solidFill>
                  <a:srgbClr val="423734"/>
                </a:solidFill>
                <a:latin typeface="Inria Serif"/>
                <a:ea typeface="Inria Serif"/>
                <a:cs typeface="Inria Serif"/>
                <a:sym typeface="Inria Serif"/>
              </a:rPr>
              <a:t>Hybrid models that blend in-person meetings and digital communication to improve inclusivity.</a:t>
            </a:r>
          </a:p>
          <a:p>
            <a:pPr marL="569343" lvl="1" indent="-284671" algn="l">
              <a:lnSpc>
                <a:spcPts val="3691"/>
              </a:lnSpc>
              <a:buFont typeface="Arial"/>
              <a:buChar char="•"/>
            </a:pPr>
            <a:r>
              <a:rPr lang="en-US" sz="2637">
                <a:solidFill>
                  <a:srgbClr val="423734"/>
                </a:solidFill>
                <a:latin typeface="Inria Serif"/>
                <a:ea typeface="Inria Serif"/>
                <a:cs typeface="Inria Serif"/>
                <a:sym typeface="Inria Serif"/>
              </a:rPr>
              <a:t>Feedback loops (surveys and questionnaires) to gather input from parents and improve engagement strategies.</a:t>
            </a:r>
          </a:p>
          <a:p>
            <a:pPr algn="l">
              <a:lnSpc>
                <a:spcPts val="3131"/>
              </a:lnSpc>
            </a:pPr>
            <a:endParaRPr lang="en-US" sz="2637">
              <a:solidFill>
                <a:srgbClr val="423734"/>
              </a:solidFill>
              <a:latin typeface="Inria Serif"/>
              <a:ea typeface="Inria Serif"/>
              <a:cs typeface="Inria Serif"/>
              <a:sym typeface="Inria Serif"/>
            </a:endParaRPr>
          </a:p>
        </p:txBody>
      </p:sp>
      <p:sp>
        <p:nvSpPr>
          <p:cNvPr id="8" name="TextBox 8"/>
          <p:cNvSpPr txBox="1"/>
          <p:nvPr/>
        </p:nvSpPr>
        <p:spPr>
          <a:xfrm>
            <a:off x="270772" y="-66675"/>
            <a:ext cx="16123607" cy="863600"/>
          </a:xfrm>
          <a:prstGeom prst="rect">
            <a:avLst/>
          </a:prstGeom>
        </p:spPr>
        <p:txBody>
          <a:bodyPr lIns="0" tIns="0" rIns="0" bIns="0" rtlCol="0" anchor="t">
            <a:spAutoFit/>
          </a:bodyPr>
          <a:lstStyle/>
          <a:p>
            <a:pPr algn="r">
              <a:lnSpc>
                <a:spcPts val="7000"/>
              </a:lnSpc>
            </a:pPr>
            <a:r>
              <a:rPr lang="en-US" sz="5000" u="sng">
                <a:solidFill>
                  <a:srgbClr val="423734"/>
                </a:solidFill>
                <a:latin typeface="DM Serif Display"/>
                <a:ea typeface="DM Serif Display"/>
                <a:cs typeface="DM Serif Display"/>
                <a:sym typeface="DM Serif Display"/>
              </a:rPr>
              <a:t>Reflection on Current Research and Innovative Practices</a:t>
            </a:r>
          </a:p>
        </p:txBody>
      </p:sp>
      <p:pic>
        <p:nvPicPr>
          <p:cNvPr id="16" name="Audio 15">
            <a:hlinkClick r:id="" action="ppaction://media"/>
            <a:extLst>
              <a:ext uri="{FF2B5EF4-FFF2-40B4-BE49-F238E27FC236}">
                <a16:creationId xmlns:a16="http://schemas.microsoft.com/office/drawing/2014/main" id="{79BDA455-D223-D5D7-7234-54462BE3B05C}"/>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7579"/>
    </mc:Choice>
    <mc:Fallback>
      <p:transition spd="slow" advTm="77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04432" y="6151515"/>
            <a:ext cx="1458698" cy="4135485"/>
          </a:xfrm>
          <a:custGeom>
            <a:avLst/>
            <a:gdLst/>
            <a:ahLst/>
            <a:cxnLst/>
            <a:rect l="l" t="t" r="r" b="b"/>
            <a:pathLst>
              <a:path w="1458698" h="4135485">
                <a:moveTo>
                  <a:pt x="0" y="0"/>
                </a:moveTo>
                <a:lnTo>
                  <a:pt x="1458699" y="0"/>
                </a:lnTo>
                <a:lnTo>
                  <a:pt x="1458699" y="4135485"/>
                </a:lnTo>
                <a:lnTo>
                  <a:pt x="0" y="413548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flipH="1">
            <a:off x="-1046964" y="8638963"/>
            <a:ext cx="2253326" cy="2676737"/>
          </a:xfrm>
          <a:custGeom>
            <a:avLst/>
            <a:gdLst/>
            <a:ahLst/>
            <a:cxnLst/>
            <a:rect l="l" t="t" r="r" b="b"/>
            <a:pathLst>
              <a:path w="2253326" h="2676737">
                <a:moveTo>
                  <a:pt x="2253327" y="0"/>
                </a:moveTo>
                <a:lnTo>
                  <a:pt x="0" y="0"/>
                </a:lnTo>
                <a:lnTo>
                  <a:pt x="0" y="2676737"/>
                </a:lnTo>
                <a:lnTo>
                  <a:pt x="2253327" y="2676737"/>
                </a:lnTo>
                <a:lnTo>
                  <a:pt x="2253327"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361882" y="3691208"/>
            <a:ext cx="3166862" cy="2904584"/>
          </a:xfrm>
          <a:custGeom>
            <a:avLst/>
            <a:gdLst/>
            <a:ahLst/>
            <a:cxnLst/>
            <a:rect l="l" t="t" r="r" b="b"/>
            <a:pathLst>
              <a:path w="3166862" h="2904584">
                <a:moveTo>
                  <a:pt x="0" y="0"/>
                </a:moveTo>
                <a:lnTo>
                  <a:pt x="3166862" y="0"/>
                </a:lnTo>
                <a:lnTo>
                  <a:pt x="3166862" y="2904584"/>
                </a:lnTo>
                <a:lnTo>
                  <a:pt x="0" y="290458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rot="-2371665">
            <a:off x="-2073439" y="-345997"/>
            <a:ext cx="3878419" cy="3407263"/>
          </a:xfrm>
          <a:custGeom>
            <a:avLst/>
            <a:gdLst/>
            <a:ahLst/>
            <a:cxnLst/>
            <a:rect l="l" t="t" r="r" b="b"/>
            <a:pathLst>
              <a:path w="3878419" h="3407263">
                <a:moveTo>
                  <a:pt x="0" y="0"/>
                </a:moveTo>
                <a:lnTo>
                  <a:pt x="3878419" y="0"/>
                </a:lnTo>
                <a:lnTo>
                  <a:pt x="3878419" y="3407263"/>
                </a:lnTo>
                <a:lnTo>
                  <a:pt x="0" y="340726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Freeform 6"/>
          <p:cNvSpPr/>
          <p:nvPr/>
        </p:nvSpPr>
        <p:spPr>
          <a:xfrm>
            <a:off x="16487429" y="-1394081"/>
            <a:ext cx="1560276" cy="2713523"/>
          </a:xfrm>
          <a:custGeom>
            <a:avLst/>
            <a:gdLst/>
            <a:ahLst/>
            <a:cxnLst/>
            <a:rect l="l" t="t" r="r" b="b"/>
            <a:pathLst>
              <a:path w="1560276" h="2713523">
                <a:moveTo>
                  <a:pt x="0" y="0"/>
                </a:moveTo>
                <a:lnTo>
                  <a:pt x="1560276" y="0"/>
                </a:lnTo>
                <a:lnTo>
                  <a:pt x="1560276" y="2713524"/>
                </a:lnTo>
                <a:lnTo>
                  <a:pt x="0" y="271352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7" name="TextBox 7"/>
          <p:cNvSpPr txBox="1"/>
          <p:nvPr/>
        </p:nvSpPr>
        <p:spPr>
          <a:xfrm>
            <a:off x="2581621" y="-130717"/>
            <a:ext cx="13124758" cy="863600"/>
          </a:xfrm>
          <a:prstGeom prst="rect">
            <a:avLst/>
          </a:prstGeom>
        </p:spPr>
        <p:txBody>
          <a:bodyPr lIns="0" tIns="0" rIns="0" bIns="0" rtlCol="0" anchor="t">
            <a:spAutoFit/>
          </a:bodyPr>
          <a:lstStyle/>
          <a:p>
            <a:pPr algn="ctr">
              <a:lnSpc>
                <a:spcPts val="7000"/>
              </a:lnSpc>
            </a:pPr>
            <a:r>
              <a:rPr lang="en-US" sz="5000" u="sng">
                <a:solidFill>
                  <a:srgbClr val="423734"/>
                </a:solidFill>
                <a:latin typeface="DM Serif Display"/>
                <a:ea typeface="DM Serif Display"/>
                <a:cs typeface="DM Serif Display"/>
                <a:sym typeface="DM Serif Display"/>
              </a:rPr>
              <a:t>Impact and Implications</a:t>
            </a:r>
          </a:p>
        </p:txBody>
      </p:sp>
      <p:sp>
        <p:nvSpPr>
          <p:cNvPr id="8" name="TextBox 8"/>
          <p:cNvSpPr txBox="1"/>
          <p:nvPr/>
        </p:nvSpPr>
        <p:spPr>
          <a:xfrm>
            <a:off x="1804980" y="735350"/>
            <a:ext cx="16483020" cy="9956760"/>
          </a:xfrm>
          <a:prstGeom prst="rect">
            <a:avLst/>
          </a:prstGeom>
        </p:spPr>
        <p:txBody>
          <a:bodyPr lIns="0" tIns="0" rIns="0" bIns="0" rtlCol="0" anchor="t">
            <a:spAutoFit/>
          </a:bodyPr>
          <a:lstStyle/>
          <a:p>
            <a:pPr algn="l">
              <a:lnSpc>
                <a:spcPts val="3983"/>
              </a:lnSpc>
            </a:pPr>
            <a:r>
              <a:rPr lang="en-US" sz="2845" b="1" u="sng">
                <a:solidFill>
                  <a:srgbClr val="423734"/>
                </a:solidFill>
                <a:latin typeface="Canva Sans Bold"/>
                <a:ea typeface="Canva Sans Bold"/>
                <a:cs typeface="Canva Sans Bold"/>
                <a:sym typeface="Canva Sans Bold"/>
              </a:rPr>
              <a:t>Impact on learner outcomes</a:t>
            </a:r>
          </a:p>
          <a:p>
            <a:pPr algn="l">
              <a:lnSpc>
                <a:spcPts val="3983"/>
              </a:lnSpc>
            </a:pPr>
            <a:r>
              <a:rPr lang="en-US" sz="2845">
                <a:solidFill>
                  <a:srgbClr val="423734"/>
                </a:solidFill>
                <a:latin typeface="Canva Sans"/>
                <a:ea typeface="Canva Sans"/>
                <a:cs typeface="Canva Sans"/>
                <a:sym typeface="Canva Sans"/>
              </a:rPr>
              <a:t>Digital engagement strategies enhance parental involvement, which has been proven to positively impact academic performance (Welsh Government, 2015).</a:t>
            </a:r>
          </a:p>
          <a:p>
            <a:pPr algn="l">
              <a:lnSpc>
                <a:spcPts val="3983"/>
              </a:lnSpc>
            </a:pPr>
            <a:r>
              <a:rPr lang="en-US" sz="2845">
                <a:solidFill>
                  <a:srgbClr val="423734"/>
                </a:solidFill>
                <a:latin typeface="Canva Sans"/>
                <a:ea typeface="Canva Sans"/>
                <a:cs typeface="Canva Sans"/>
                <a:sym typeface="Canva Sans"/>
              </a:rPr>
              <a:t>Parents, more informed about school life, can provide better support at home (Norris, 2020).</a:t>
            </a:r>
          </a:p>
          <a:p>
            <a:pPr algn="l">
              <a:lnSpc>
                <a:spcPts val="3983"/>
              </a:lnSpc>
            </a:pPr>
            <a:r>
              <a:rPr lang="en-US" sz="2845" b="1" u="sng">
                <a:solidFill>
                  <a:srgbClr val="423734"/>
                </a:solidFill>
                <a:latin typeface="Canva Sans Bold"/>
                <a:ea typeface="Canva Sans Bold"/>
                <a:cs typeface="Canva Sans Bold"/>
                <a:sym typeface="Canva Sans Bold"/>
              </a:rPr>
              <a:t>Improved family-school connection</a:t>
            </a:r>
          </a:p>
          <a:p>
            <a:pPr algn="l">
              <a:lnSpc>
                <a:spcPts val="3983"/>
              </a:lnSpc>
            </a:pPr>
            <a:r>
              <a:rPr lang="en-US" sz="2845">
                <a:solidFill>
                  <a:srgbClr val="423734"/>
                </a:solidFill>
                <a:latin typeface="Canva Sans"/>
                <a:ea typeface="Canva Sans"/>
                <a:cs typeface="Canva Sans"/>
                <a:sym typeface="Canva Sans"/>
              </a:rPr>
              <a:t>Digital tools provide parents with 'real-time access' to their child's progress, fostering stronger family connections (Welsh Government, 2022).</a:t>
            </a:r>
          </a:p>
          <a:p>
            <a:pPr algn="l">
              <a:lnSpc>
                <a:spcPts val="3983"/>
              </a:lnSpc>
            </a:pPr>
            <a:r>
              <a:rPr lang="en-US" sz="2845">
                <a:solidFill>
                  <a:srgbClr val="423734"/>
                </a:solidFill>
                <a:latin typeface="Canva Sans"/>
                <a:ea typeface="Canva Sans"/>
                <a:cs typeface="Canva Sans"/>
                <a:sym typeface="Canva Sans"/>
              </a:rPr>
              <a:t>Digital communication helps families with limited time for face-to-face meetings stay engaged.</a:t>
            </a:r>
          </a:p>
          <a:p>
            <a:pPr algn="l">
              <a:lnSpc>
                <a:spcPts val="3983"/>
              </a:lnSpc>
            </a:pPr>
            <a:r>
              <a:rPr lang="en-US" sz="2845" b="1" u="sng">
                <a:solidFill>
                  <a:srgbClr val="423734"/>
                </a:solidFill>
                <a:latin typeface="Canva Sans Bold"/>
                <a:ea typeface="Canva Sans Bold"/>
                <a:cs typeface="Canva Sans Bold"/>
                <a:sym typeface="Canva Sans Bold"/>
              </a:rPr>
              <a:t>Community and school relationships</a:t>
            </a:r>
          </a:p>
          <a:p>
            <a:pPr algn="l">
              <a:lnSpc>
                <a:spcPts val="3983"/>
              </a:lnSpc>
            </a:pPr>
            <a:r>
              <a:rPr lang="en-US" sz="2845">
                <a:solidFill>
                  <a:srgbClr val="423734"/>
                </a:solidFill>
                <a:latin typeface="Canva Sans"/>
                <a:ea typeface="Canva Sans"/>
                <a:cs typeface="Canva Sans"/>
                <a:sym typeface="Canva Sans"/>
              </a:rPr>
              <a:t>Consistent, accessible communication strengthens the relationship between families and schools.</a:t>
            </a:r>
          </a:p>
          <a:p>
            <a:pPr algn="l">
              <a:lnSpc>
                <a:spcPts val="3983"/>
              </a:lnSpc>
            </a:pPr>
            <a:r>
              <a:rPr lang="en-US" sz="2845">
                <a:solidFill>
                  <a:srgbClr val="423734"/>
                </a:solidFill>
                <a:latin typeface="Canva Sans"/>
                <a:ea typeface="Canva Sans"/>
                <a:cs typeface="Canva Sans"/>
                <a:sym typeface="Canva Sans"/>
              </a:rPr>
              <a:t>Fosters a sense of shared responsibility, enhancing collaboration and trust (Welsh Government, 2022).</a:t>
            </a:r>
          </a:p>
          <a:p>
            <a:pPr algn="l">
              <a:lnSpc>
                <a:spcPts val="3983"/>
              </a:lnSpc>
            </a:pPr>
            <a:r>
              <a:rPr lang="en-US" sz="2845" b="1" u="sng">
                <a:solidFill>
                  <a:srgbClr val="423734"/>
                </a:solidFill>
                <a:latin typeface="Canva Sans Bold"/>
                <a:ea typeface="Canva Sans Bold"/>
                <a:cs typeface="Canva Sans Bold"/>
                <a:sym typeface="Canva Sans Bold"/>
              </a:rPr>
              <a:t>Promoting inclusivity and equity</a:t>
            </a:r>
          </a:p>
          <a:p>
            <a:pPr algn="l">
              <a:lnSpc>
                <a:spcPts val="3983"/>
              </a:lnSpc>
            </a:pPr>
            <a:r>
              <a:rPr lang="en-US" sz="2845">
                <a:solidFill>
                  <a:srgbClr val="423734"/>
                </a:solidFill>
                <a:latin typeface="Canva Sans"/>
                <a:ea typeface="Canva Sans"/>
                <a:cs typeface="Canva Sans"/>
                <a:sym typeface="Canva Sans"/>
              </a:rPr>
              <a:t>Digital communication increases accessibility and equity in family-school engagement.</a:t>
            </a:r>
          </a:p>
          <a:p>
            <a:pPr algn="l">
              <a:lnSpc>
                <a:spcPts val="3983"/>
              </a:lnSpc>
            </a:pPr>
            <a:r>
              <a:rPr lang="en-US" sz="2845">
                <a:solidFill>
                  <a:srgbClr val="423734"/>
                </a:solidFill>
                <a:latin typeface="Canva Sans"/>
                <a:ea typeface="Canva Sans"/>
                <a:cs typeface="Canva Sans"/>
                <a:sym typeface="Canva Sans"/>
              </a:rPr>
              <a:t>To ensure inclusivity, it’s crucial to overcome the digital divide by offering parent training and alternative engagement options for families without reliable tech access (Norris, 2020).</a:t>
            </a:r>
          </a:p>
          <a:p>
            <a:pPr algn="l">
              <a:lnSpc>
                <a:spcPts val="3983"/>
              </a:lnSpc>
            </a:pPr>
            <a:r>
              <a:rPr lang="en-US" sz="2845">
                <a:solidFill>
                  <a:srgbClr val="423734"/>
                </a:solidFill>
                <a:latin typeface="Canva Sans"/>
                <a:ea typeface="Canva Sans"/>
                <a:cs typeface="Canva Sans"/>
                <a:sym typeface="Canva Sans"/>
              </a:rPr>
              <a:t>Addressing these barriers creates a more equitable environment for all families to participate in education (BERA, 2024).</a:t>
            </a:r>
          </a:p>
          <a:p>
            <a:pPr algn="ctr">
              <a:lnSpc>
                <a:spcPts val="3020"/>
              </a:lnSpc>
            </a:pPr>
            <a:endParaRPr lang="en-US" sz="2845">
              <a:solidFill>
                <a:srgbClr val="423734"/>
              </a:solidFill>
              <a:latin typeface="Canva Sans"/>
              <a:ea typeface="Canva Sans"/>
              <a:cs typeface="Canva Sans"/>
              <a:sym typeface="Canva Sans"/>
            </a:endParaRPr>
          </a:p>
        </p:txBody>
      </p:sp>
      <p:pic>
        <p:nvPicPr>
          <p:cNvPr id="27" name="Audio 26">
            <a:hlinkClick r:id="" action="ppaction://media"/>
            <a:extLst>
              <a:ext uri="{FF2B5EF4-FFF2-40B4-BE49-F238E27FC236}">
                <a16:creationId xmlns:a16="http://schemas.microsoft.com/office/drawing/2014/main" id="{199F0A47-F788-D0D5-FFED-2F698BF951EC}"/>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8715"/>
    </mc:Choice>
    <mc:Fallback>
      <p:transition spd="slow" advTm="78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916667" y="7879552"/>
            <a:ext cx="850460" cy="2411099"/>
          </a:xfrm>
          <a:custGeom>
            <a:avLst/>
            <a:gdLst/>
            <a:ahLst/>
            <a:cxnLst/>
            <a:rect l="l" t="t" r="r" b="b"/>
            <a:pathLst>
              <a:path w="850460" h="2411099">
                <a:moveTo>
                  <a:pt x="0" y="0"/>
                </a:moveTo>
                <a:lnTo>
                  <a:pt x="850460" y="0"/>
                </a:lnTo>
                <a:lnTo>
                  <a:pt x="850460" y="2411098"/>
                </a:lnTo>
                <a:lnTo>
                  <a:pt x="0" y="241109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 name="Freeform 3"/>
          <p:cNvSpPr/>
          <p:nvPr/>
        </p:nvSpPr>
        <p:spPr>
          <a:xfrm flipH="1">
            <a:off x="-516262" y="6800395"/>
            <a:ext cx="2858159" cy="3395221"/>
          </a:xfrm>
          <a:custGeom>
            <a:avLst/>
            <a:gdLst/>
            <a:ahLst/>
            <a:cxnLst/>
            <a:rect l="l" t="t" r="r" b="b"/>
            <a:pathLst>
              <a:path w="2858159" h="3395221">
                <a:moveTo>
                  <a:pt x="2858159" y="0"/>
                </a:moveTo>
                <a:lnTo>
                  <a:pt x="0" y="0"/>
                </a:lnTo>
                <a:lnTo>
                  <a:pt x="0" y="3395221"/>
                </a:lnTo>
                <a:lnTo>
                  <a:pt x="2858159" y="3395221"/>
                </a:lnTo>
                <a:lnTo>
                  <a:pt x="2858159"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 name="Freeform 4"/>
          <p:cNvSpPr/>
          <p:nvPr/>
        </p:nvSpPr>
        <p:spPr>
          <a:xfrm>
            <a:off x="-1503731" y="4272047"/>
            <a:ext cx="3549007" cy="3255080"/>
          </a:xfrm>
          <a:custGeom>
            <a:avLst/>
            <a:gdLst/>
            <a:ahLst/>
            <a:cxnLst/>
            <a:rect l="l" t="t" r="r" b="b"/>
            <a:pathLst>
              <a:path w="3549007" h="3255080">
                <a:moveTo>
                  <a:pt x="0" y="0"/>
                </a:moveTo>
                <a:lnTo>
                  <a:pt x="3549006" y="0"/>
                </a:lnTo>
                <a:lnTo>
                  <a:pt x="3549006" y="3255080"/>
                </a:lnTo>
                <a:lnTo>
                  <a:pt x="0" y="325508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5" name="Freeform 5"/>
          <p:cNvSpPr/>
          <p:nvPr/>
        </p:nvSpPr>
        <p:spPr>
          <a:xfrm>
            <a:off x="-2341897" y="-197916"/>
            <a:ext cx="4683794" cy="4114800"/>
          </a:xfrm>
          <a:custGeom>
            <a:avLst/>
            <a:gdLst/>
            <a:ahLst/>
            <a:cxnLst/>
            <a:rect l="l" t="t" r="r" b="b"/>
            <a:pathLst>
              <a:path w="4683794" h="4114800">
                <a:moveTo>
                  <a:pt x="0" y="0"/>
                </a:moveTo>
                <a:lnTo>
                  <a:pt x="4683794" y="0"/>
                </a:lnTo>
                <a:lnTo>
                  <a:pt x="4683794" y="4114800"/>
                </a:lnTo>
                <a:lnTo>
                  <a:pt x="0" y="4114800"/>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6" name="Freeform 6"/>
          <p:cNvSpPr/>
          <p:nvPr/>
        </p:nvSpPr>
        <p:spPr>
          <a:xfrm>
            <a:off x="16475169" y="-1394081"/>
            <a:ext cx="1572535" cy="2734844"/>
          </a:xfrm>
          <a:custGeom>
            <a:avLst/>
            <a:gdLst/>
            <a:ahLst/>
            <a:cxnLst/>
            <a:rect l="l" t="t" r="r" b="b"/>
            <a:pathLst>
              <a:path w="1572535" h="2734844">
                <a:moveTo>
                  <a:pt x="0" y="0"/>
                </a:moveTo>
                <a:lnTo>
                  <a:pt x="1572536" y="0"/>
                </a:lnTo>
                <a:lnTo>
                  <a:pt x="1572536" y="2734844"/>
                </a:lnTo>
                <a:lnTo>
                  <a:pt x="0" y="2734844"/>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7" name="TextBox 7"/>
          <p:cNvSpPr txBox="1"/>
          <p:nvPr/>
        </p:nvSpPr>
        <p:spPr>
          <a:xfrm>
            <a:off x="3758118" y="-104775"/>
            <a:ext cx="10771764" cy="863600"/>
          </a:xfrm>
          <a:prstGeom prst="rect">
            <a:avLst/>
          </a:prstGeom>
        </p:spPr>
        <p:txBody>
          <a:bodyPr lIns="0" tIns="0" rIns="0" bIns="0" rtlCol="0" anchor="t">
            <a:spAutoFit/>
          </a:bodyPr>
          <a:lstStyle/>
          <a:p>
            <a:pPr algn="ctr">
              <a:lnSpc>
                <a:spcPts val="7000"/>
              </a:lnSpc>
            </a:pPr>
            <a:r>
              <a:rPr lang="en-US" sz="5000" u="sng">
                <a:solidFill>
                  <a:srgbClr val="423734"/>
                </a:solidFill>
                <a:latin typeface="DM Serif Display"/>
                <a:ea typeface="DM Serif Display"/>
                <a:cs typeface="DM Serif Display"/>
                <a:sym typeface="DM Serif Display"/>
              </a:rPr>
              <a:t>Conclusion and Recommendations</a:t>
            </a:r>
          </a:p>
        </p:txBody>
      </p:sp>
      <p:sp>
        <p:nvSpPr>
          <p:cNvPr id="8" name="TextBox 8"/>
          <p:cNvSpPr txBox="1"/>
          <p:nvPr/>
        </p:nvSpPr>
        <p:spPr>
          <a:xfrm>
            <a:off x="2895736" y="669444"/>
            <a:ext cx="15151969" cy="9617556"/>
          </a:xfrm>
          <a:prstGeom prst="rect">
            <a:avLst/>
          </a:prstGeom>
        </p:spPr>
        <p:txBody>
          <a:bodyPr lIns="0" tIns="0" rIns="0" bIns="0" rtlCol="0" anchor="t">
            <a:spAutoFit/>
          </a:bodyPr>
          <a:lstStyle/>
          <a:p>
            <a:pPr algn="l">
              <a:lnSpc>
                <a:spcPts val="4208"/>
              </a:lnSpc>
            </a:pPr>
            <a:r>
              <a:rPr lang="en-US" sz="3006" b="1" u="sng">
                <a:solidFill>
                  <a:srgbClr val="423734"/>
                </a:solidFill>
                <a:latin typeface="Inria Serif Bold"/>
                <a:ea typeface="Inria Serif Bold"/>
                <a:cs typeface="Inria Serif Bold"/>
                <a:sym typeface="Inria Serif Bold"/>
              </a:rPr>
              <a:t>Benefits of digital engagement</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Enhances parental involvement and communication, improving learner outcomes and school-community relationships.</a:t>
            </a:r>
          </a:p>
          <a:p>
            <a:pPr algn="l">
              <a:lnSpc>
                <a:spcPts val="4208"/>
              </a:lnSpc>
            </a:pPr>
            <a:r>
              <a:rPr lang="en-US" sz="3006" b="1" u="sng">
                <a:solidFill>
                  <a:srgbClr val="423734"/>
                </a:solidFill>
                <a:latin typeface="Inria Serif Bold"/>
                <a:ea typeface="Inria Serif Bold"/>
                <a:cs typeface="Inria Serif Bold"/>
                <a:sym typeface="Inria Serif Bold"/>
              </a:rPr>
              <a:t>Challenges to address</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Over-reliance on technology and the digital divide could limit inclusivity.</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Need for digital literacy training to help parents bridge the technology gap.</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Hybrid engagement models can accommodate diverse socio-economic backgrounds.</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Ensure alternative engagement options for families without reliable internet.</a:t>
            </a:r>
          </a:p>
          <a:p>
            <a:pPr algn="l">
              <a:lnSpc>
                <a:spcPts val="4208"/>
              </a:lnSpc>
            </a:pPr>
            <a:r>
              <a:rPr lang="en-US" sz="3006" b="1" u="sng">
                <a:solidFill>
                  <a:srgbClr val="423734"/>
                </a:solidFill>
                <a:latin typeface="Inria Serif Bold"/>
                <a:ea typeface="Inria Serif Bold"/>
                <a:cs typeface="Inria Serif Bold"/>
                <a:sym typeface="Inria Serif Bold"/>
              </a:rPr>
              <a:t>Implications for practice and research</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Teachers should balance personal and professional connections with technological tools to strengthen family-school partnerships.</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Long-term impact of digital engagement needs further exploration.</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Effective strategies must overcome digital divides to ensure inclusivity and equity.</a:t>
            </a:r>
          </a:p>
          <a:p>
            <a:pPr algn="l">
              <a:lnSpc>
                <a:spcPts val="4208"/>
              </a:lnSpc>
            </a:pPr>
            <a:r>
              <a:rPr lang="en-US" sz="3006" b="1" u="sng">
                <a:solidFill>
                  <a:srgbClr val="423734"/>
                </a:solidFill>
                <a:latin typeface="Inria Serif Bold"/>
                <a:ea typeface="Inria Serif Bold"/>
                <a:cs typeface="Inria Serif Bold"/>
                <a:sym typeface="Inria Serif Bold"/>
              </a:rPr>
              <a:t>Recommendation for School A</a:t>
            </a:r>
          </a:p>
          <a:p>
            <a:pPr marL="649013" lvl="1" indent="-324507" algn="l">
              <a:lnSpc>
                <a:spcPts val="4208"/>
              </a:lnSpc>
              <a:buFont typeface="Arial"/>
              <a:buChar char="•"/>
            </a:pPr>
            <a:r>
              <a:rPr lang="en-US" sz="3006">
                <a:solidFill>
                  <a:srgbClr val="423734"/>
                </a:solidFill>
                <a:latin typeface="Inria Serif"/>
                <a:ea typeface="Inria Serif"/>
                <a:cs typeface="Inria Serif"/>
                <a:sym typeface="Inria Serif"/>
              </a:rPr>
              <a:t>Create an inclusive and equitable engagement process by addressing digital challenges.</a:t>
            </a:r>
          </a:p>
          <a:p>
            <a:pPr algn="l">
              <a:lnSpc>
                <a:spcPts val="4488"/>
              </a:lnSpc>
            </a:pPr>
            <a:endParaRPr lang="en-US" sz="3006">
              <a:solidFill>
                <a:srgbClr val="423734"/>
              </a:solidFill>
              <a:latin typeface="Inria Serif"/>
              <a:ea typeface="Inria Serif"/>
              <a:cs typeface="Inria Serif"/>
              <a:sym typeface="Inria Serif"/>
            </a:endParaRPr>
          </a:p>
        </p:txBody>
      </p:sp>
      <p:pic>
        <p:nvPicPr>
          <p:cNvPr id="45" name="Audio 44">
            <a:hlinkClick r:id="" action="ppaction://media"/>
            <a:extLst>
              <a:ext uri="{FF2B5EF4-FFF2-40B4-BE49-F238E27FC236}">
                <a16:creationId xmlns:a16="http://schemas.microsoft.com/office/drawing/2014/main" id="{703077F7-7E35-9921-C1BB-5C7B76F86E6C}"/>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4750"/>
    </mc:Choice>
    <mc:Fallback>
      <p:transition spd="slow" advTm="34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79299" y="6417812"/>
            <a:ext cx="1458698" cy="4135485"/>
          </a:xfrm>
          <a:custGeom>
            <a:avLst/>
            <a:gdLst/>
            <a:ahLst/>
            <a:cxnLst/>
            <a:rect l="l" t="t" r="r" b="b"/>
            <a:pathLst>
              <a:path w="1458698" h="4135485">
                <a:moveTo>
                  <a:pt x="0" y="0"/>
                </a:moveTo>
                <a:lnTo>
                  <a:pt x="1458698" y="0"/>
                </a:lnTo>
                <a:lnTo>
                  <a:pt x="1458698" y="4135485"/>
                </a:lnTo>
                <a:lnTo>
                  <a:pt x="0" y="413548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H="1">
            <a:off x="-527574" y="7812662"/>
            <a:ext cx="2082943" cy="2474338"/>
          </a:xfrm>
          <a:custGeom>
            <a:avLst/>
            <a:gdLst/>
            <a:ahLst/>
            <a:cxnLst/>
            <a:rect l="l" t="t" r="r" b="b"/>
            <a:pathLst>
              <a:path w="2082943" h="2474338">
                <a:moveTo>
                  <a:pt x="2082943" y="0"/>
                </a:moveTo>
                <a:lnTo>
                  <a:pt x="0" y="0"/>
                </a:lnTo>
                <a:lnTo>
                  <a:pt x="0" y="2474338"/>
                </a:lnTo>
                <a:lnTo>
                  <a:pt x="2082943" y="2474338"/>
                </a:lnTo>
                <a:lnTo>
                  <a:pt x="2082943"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5506472">
            <a:off x="-342575" y="3248060"/>
            <a:ext cx="3043748" cy="2791667"/>
          </a:xfrm>
          <a:custGeom>
            <a:avLst/>
            <a:gdLst/>
            <a:ahLst/>
            <a:cxnLst/>
            <a:rect l="l" t="t" r="r" b="b"/>
            <a:pathLst>
              <a:path w="3043748" h="2791667">
                <a:moveTo>
                  <a:pt x="0" y="0"/>
                </a:moveTo>
                <a:lnTo>
                  <a:pt x="3043748" y="0"/>
                </a:lnTo>
                <a:lnTo>
                  <a:pt x="3043748" y="2791667"/>
                </a:lnTo>
                <a:lnTo>
                  <a:pt x="0" y="2791667"/>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5" name="Freeform 5"/>
          <p:cNvSpPr/>
          <p:nvPr/>
        </p:nvSpPr>
        <p:spPr>
          <a:xfrm rot="5400000">
            <a:off x="-404660" y="-103624"/>
            <a:ext cx="3167917" cy="2783074"/>
          </a:xfrm>
          <a:custGeom>
            <a:avLst/>
            <a:gdLst/>
            <a:ahLst/>
            <a:cxnLst/>
            <a:rect l="l" t="t" r="r" b="b"/>
            <a:pathLst>
              <a:path w="3167917" h="2783074">
                <a:moveTo>
                  <a:pt x="0" y="0"/>
                </a:moveTo>
                <a:lnTo>
                  <a:pt x="3167918" y="0"/>
                </a:lnTo>
                <a:lnTo>
                  <a:pt x="3167918" y="2783074"/>
                </a:lnTo>
                <a:lnTo>
                  <a:pt x="0" y="278307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6" name="Freeform 6"/>
          <p:cNvSpPr/>
          <p:nvPr/>
        </p:nvSpPr>
        <p:spPr>
          <a:xfrm>
            <a:off x="17441215" y="0"/>
            <a:ext cx="846785" cy="1472670"/>
          </a:xfrm>
          <a:custGeom>
            <a:avLst/>
            <a:gdLst/>
            <a:ahLst/>
            <a:cxnLst/>
            <a:rect l="l" t="t" r="r" b="b"/>
            <a:pathLst>
              <a:path w="846785" h="1472670">
                <a:moveTo>
                  <a:pt x="0" y="0"/>
                </a:moveTo>
                <a:lnTo>
                  <a:pt x="846785" y="0"/>
                </a:lnTo>
                <a:lnTo>
                  <a:pt x="846785" y="1472670"/>
                </a:lnTo>
                <a:lnTo>
                  <a:pt x="0" y="14726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7" name="TextBox 7"/>
          <p:cNvSpPr txBox="1"/>
          <p:nvPr/>
        </p:nvSpPr>
        <p:spPr>
          <a:xfrm>
            <a:off x="3758118" y="-104775"/>
            <a:ext cx="10771764" cy="863600"/>
          </a:xfrm>
          <a:prstGeom prst="rect">
            <a:avLst/>
          </a:prstGeom>
        </p:spPr>
        <p:txBody>
          <a:bodyPr lIns="0" tIns="0" rIns="0" bIns="0" rtlCol="0" anchor="t">
            <a:spAutoFit/>
          </a:bodyPr>
          <a:lstStyle/>
          <a:p>
            <a:pPr algn="ctr">
              <a:lnSpc>
                <a:spcPts val="7000"/>
              </a:lnSpc>
            </a:pPr>
            <a:r>
              <a:rPr lang="en-US" sz="5000" u="sng">
                <a:solidFill>
                  <a:srgbClr val="423734"/>
                </a:solidFill>
                <a:latin typeface="DM Serif Display"/>
                <a:ea typeface="DM Serif Display"/>
                <a:cs typeface="DM Serif Display"/>
                <a:sym typeface="DM Serif Display"/>
              </a:rPr>
              <a:t>References</a:t>
            </a:r>
          </a:p>
        </p:txBody>
      </p:sp>
      <p:sp>
        <p:nvSpPr>
          <p:cNvPr id="8" name="TextBox 8"/>
          <p:cNvSpPr txBox="1"/>
          <p:nvPr/>
        </p:nvSpPr>
        <p:spPr>
          <a:xfrm>
            <a:off x="2414037" y="630217"/>
            <a:ext cx="16220487" cy="10193477"/>
          </a:xfrm>
          <a:prstGeom prst="rect">
            <a:avLst/>
          </a:prstGeom>
        </p:spPr>
        <p:txBody>
          <a:bodyPr lIns="0" tIns="0" rIns="0" bIns="0" rtlCol="0" anchor="t">
            <a:spAutoFit/>
          </a:bodyPr>
          <a:lstStyle/>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Baker, S., Smith, J., &amp; Green, R. (2018). Engaging Parents Through Digital Platforms: Lessons for Schools. Journal of Educational Communication, 12(3), 45-58.</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Bates, T. (2021). Personalized Learning and Digital Engagement: New Trends in Education. London: Educational Press.</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British Educational Research Association. (2024). Ethical Guidelines for Educational Research (5th ed.). BERA. Retrieved from bera.ac.uk</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Bronfenbrenner, U. (1979). The Ecology of Human Development: Experiments by Nature and Design. Harvard University Press.</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Clarke, L., &amp; Abbott, S. (2016). The Role of Digital Communication in School-Parent Partnerships. Educational Review, 68(2), 135-152.</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Epstein, J. L. (2011). School, Family, and Community Partnerships: Preparing Educators and Improving Schools (2nd ed.). Routledge.</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Holloway, D., Green, L., &amp; Livingstone, S. (2020). Digital Technologies and Family Engagement: Bridging the Gap. Media Studies Quarterly, 27(4), 112-128.</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Impact Wales (2025) 12 pedagogical principles of Curriculum for Wales learning pack. [online] Available at: </a:t>
            </a:r>
            <a:r>
              <a:rPr lang="en-US" sz="1981" u="sng">
                <a:solidFill>
                  <a:srgbClr val="423734"/>
                </a:solidFill>
                <a:latin typeface="Inria Serif"/>
                <a:ea typeface="Inria Serif"/>
                <a:cs typeface="Inria Serif"/>
                <a:sym typeface="Inria Serif"/>
                <a:hlinkClick r:id="rId12" tooltip="https://www.impact.wales/product/12-pedagogical-principles-of-curriculum-for-wales-learning-pack/"/>
              </a:rPr>
              <a:t>https://www.impact.wales/product/12-pedagogical-principles-of-curriculum-for-wales-learning-pack/</a:t>
            </a:r>
            <a:r>
              <a:rPr lang="en-US" sz="1981">
                <a:solidFill>
                  <a:srgbClr val="423734"/>
                </a:solidFill>
                <a:latin typeface="Inria Serif"/>
                <a:ea typeface="Inria Serif"/>
                <a:cs typeface="Inria Serif"/>
                <a:sym typeface="Inria Serif"/>
              </a:rPr>
              <a:t> [Accessed 3 February 2025].</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Johnson, M., &amp; Kavanagh, P. (2019). The Impact of Digital Communication on Parental Involvement in Schools. International Journal of Educational Research, 56(1), 89-101.</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Johnson, M., &amp; Kavanagh, P. (2019). The Impact of Digital Communication on Parental Involvement in Schools. International Journal of Educational Research, 56(1), 89-101.</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Livingstone, S., &amp; Blum-Ross, A. (2020). Parenting for a Digital Future: How Hopes and Fears about Technology Shape Children's Lives. Oxford University Press.</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Norris, M. (2020). The Digital Divide: The Inequality of Access to Technology in Education. Educational Technology &amp; Society, 23(1), 72-81.</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Pinterest (N.D.) Image of Bronfenbrenner Ecological Theory (1979)  [online] Available at: </a:t>
            </a:r>
            <a:r>
              <a:rPr lang="en-US" sz="1981" u="sng">
                <a:solidFill>
                  <a:srgbClr val="423734"/>
                </a:solidFill>
                <a:latin typeface="Inria Serif"/>
                <a:ea typeface="Inria Serif"/>
                <a:cs typeface="Inria Serif"/>
                <a:sym typeface="Inria Serif"/>
                <a:hlinkClick r:id="rId13" tooltip="https://i.pinimg.com/originals/6a/cc/14/6acc14821f1c01eceea1e83764372b5b.jpg"/>
              </a:rPr>
              <a:t>https://i.pinimg.com/originals/6a/cc/14/6acc14821f1c01eceea1e83764372b5b.jpg</a:t>
            </a:r>
            <a:r>
              <a:rPr lang="en-US" sz="1981">
                <a:solidFill>
                  <a:srgbClr val="423734"/>
                </a:solidFill>
                <a:latin typeface="Inria Serif"/>
                <a:ea typeface="Inria Serif"/>
                <a:cs typeface="Inria Serif"/>
                <a:sym typeface="Inria Serif"/>
              </a:rPr>
              <a:t> [Accessed 3 February 2025].</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Selwyn, N. (2011). Schools and the Digital Divide: Barriers and Opportunities. Educational Technology Journal, 39(3), 12-17.</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Swiss Valley C.P. School (2019). Estyn. Available at: </a:t>
            </a:r>
            <a:r>
              <a:rPr lang="en-US" sz="1981" u="sng">
                <a:solidFill>
                  <a:srgbClr val="423734"/>
                </a:solidFill>
                <a:latin typeface="Inria Serif"/>
                <a:ea typeface="Inria Serif"/>
                <a:cs typeface="Inria Serif"/>
                <a:sym typeface="Inria Serif"/>
                <a:hlinkClick r:id="rId14" tooltip="https://estyn.gov.wales/education-providers/swiss-valley-c-p-school/"/>
              </a:rPr>
              <a:t>https://estyn.gov.wales/education-providers/swiss-valley-c-p-school/</a:t>
            </a:r>
            <a:r>
              <a:rPr lang="en-US" sz="1981">
                <a:solidFill>
                  <a:srgbClr val="423734"/>
                </a:solidFill>
                <a:latin typeface="Inria Serif"/>
                <a:ea typeface="Inria Serif"/>
                <a:cs typeface="Inria Serif"/>
                <a:sym typeface="Inria Serif"/>
              </a:rPr>
              <a:t> (Accessed: 02 February 2025).</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Welsh Government. (2015). Family and Community Engagement (FaCE). GOV.WALES. Retrieved from gov.wales</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Welsh Government. (2020). Curriculum for Wales: summary of legislation. Hwb. Available at: </a:t>
            </a:r>
            <a:r>
              <a:rPr lang="en-US" sz="1981" u="sng">
                <a:solidFill>
                  <a:srgbClr val="423734"/>
                </a:solidFill>
                <a:latin typeface="Inria Serif"/>
                <a:ea typeface="Inria Serif"/>
                <a:cs typeface="Inria Serif"/>
                <a:sym typeface="Inria Serif"/>
                <a:hlinkClick r:id="rId15" tooltip="https://hwb.gov.wales/curriculum-for-wales/summary-of-legislation?utm_source=chatgpt.com"/>
              </a:rPr>
              <a:t>https://hwb.gov.wales/curriculum-for-wales/summary-of-legislation?utm_source=chatgpt.com</a:t>
            </a:r>
            <a:r>
              <a:rPr lang="en-US" sz="1981">
                <a:solidFill>
                  <a:srgbClr val="423734"/>
                </a:solidFill>
                <a:latin typeface="Inria Serif"/>
                <a:ea typeface="Inria Serif"/>
                <a:cs typeface="Inria Serif"/>
                <a:sym typeface="Inria Serif"/>
              </a:rPr>
              <a:t> (Accessed: 02/02/2025).</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Welsh Government. (2020). Curriculum for Wales: Summary of Legislation. Hwb. Retrieved from hwb.gov.wales</a:t>
            </a:r>
          </a:p>
          <a:p>
            <a:pPr marL="427888" lvl="1" indent="-213944" algn="l">
              <a:lnSpc>
                <a:spcPts val="2774"/>
              </a:lnSpc>
              <a:buFont typeface="Arial"/>
              <a:buChar char="•"/>
            </a:pPr>
            <a:r>
              <a:rPr lang="en-US" sz="1981">
                <a:solidFill>
                  <a:srgbClr val="423734"/>
                </a:solidFill>
                <a:latin typeface="Inria Serif"/>
                <a:ea typeface="Inria Serif"/>
                <a:cs typeface="Inria Serif"/>
                <a:sym typeface="Inria Serif"/>
              </a:rPr>
              <a:t>Welsh Government. (2022). Community Focused Schools. GOV.WALES. Retrieved from gov.wales</a:t>
            </a:r>
          </a:p>
          <a:p>
            <a:pPr algn="l">
              <a:lnSpc>
                <a:spcPts val="4227"/>
              </a:lnSpc>
            </a:pPr>
            <a:endParaRPr lang="en-US" sz="1981">
              <a:solidFill>
                <a:srgbClr val="423734"/>
              </a:solidFill>
              <a:latin typeface="Inria Serif"/>
              <a:ea typeface="Inria Serif"/>
              <a:cs typeface="Inria Serif"/>
              <a:sym typeface="Inria Serif"/>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47583" y="3275455"/>
            <a:ext cx="14792835" cy="4240915"/>
          </a:xfrm>
          <a:prstGeom prst="rect">
            <a:avLst/>
          </a:prstGeom>
        </p:spPr>
        <p:txBody>
          <a:bodyPr lIns="0" tIns="0" rIns="0" bIns="0" rtlCol="0" anchor="t">
            <a:spAutoFit/>
          </a:bodyPr>
          <a:lstStyle/>
          <a:p>
            <a:pPr algn="ctr">
              <a:lnSpc>
                <a:spcPts val="16021"/>
              </a:lnSpc>
            </a:pPr>
            <a:r>
              <a:rPr lang="en-US" sz="17801">
                <a:solidFill>
                  <a:srgbClr val="423734"/>
                </a:solidFill>
                <a:latin typeface="DM Serif Display"/>
                <a:ea typeface="DM Serif Display"/>
                <a:cs typeface="DM Serif Display"/>
                <a:sym typeface="DM Serif Display"/>
              </a:rPr>
              <a:t>Thank</a:t>
            </a:r>
          </a:p>
          <a:p>
            <a:pPr algn="ctr">
              <a:lnSpc>
                <a:spcPts val="16021"/>
              </a:lnSpc>
            </a:pPr>
            <a:r>
              <a:rPr lang="en-US" sz="17801">
                <a:solidFill>
                  <a:srgbClr val="423734"/>
                </a:solidFill>
                <a:latin typeface="DM Serif Display"/>
                <a:ea typeface="DM Serif Display"/>
                <a:cs typeface="DM Serif Display"/>
                <a:sym typeface="DM Serif Display"/>
              </a:rPr>
              <a:t>You</a:t>
            </a:r>
          </a:p>
        </p:txBody>
      </p:sp>
      <p:sp>
        <p:nvSpPr>
          <p:cNvPr id="3" name="Freeform 3"/>
          <p:cNvSpPr/>
          <p:nvPr/>
        </p:nvSpPr>
        <p:spPr>
          <a:xfrm flipH="1">
            <a:off x="2762974" y="7991533"/>
            <a:ext cx="1458698" cy="4135485"/>
          </a:xfrm>
          <a:custGeom>
            <a:avLst/>
            <a:gdLst/>
            <a:ahLst/>
            <a:cxnLst/>
            <a:rect l="l" t="t" r="r" b="b"/>
            <a:pathLst>
              <a:path w="1458698" h="4135485">
                <a:moveTo>
                  <a:pt x="1458699" y="0"/>
                </a:moveTo>
                <a:lnTo>
                  <a:pt x="0" y="0"/>
                </a:lnTo>
                <a:lnTo>
                  <a:pt x="0" y="4135484"/>
                </a:lnTo>
                <a:lnTo>
                  <a:pt x="1458699" y="4135484"/>
                </a:lnTo>
                <a:lnTo>
                  <a:pt x="1458699"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905937" y="7200900"/>
            <a:ext cx="3463913" cy="4114800"/>
          </a:xfrm>
          <a:custGeom>
            <a:avLst/>
            <a:gdLst/>
            <a:ahLst/>
            <a:cxnLst/>
            <a:rect l="l" t="t" r="r" b="b"/>
            <a:pathLst>
              <a:path w="3463913" h="4114800">
                <a:moveTo>
                  <a:pt x="0" y="0"/>
                </a:moveTo>
                <a:lnTo>
                  <a:pt x="3463914" y="0"/>
                </a:lnTo>
                <a:lnTo>
                  <a:pt x="3463914"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4702591" flipV="1">
            <a:off x="-2156185" y="5098488"/>
            <a:ext cx="3549007" cy="3255080"/>
          </a:xfrm>
          <a:custGeom>
            <a:avLst/>
            <a:gdLst/>
            <a:ahLst/>
            <a:cxnLst/>
            <a:rect l="l" t="t" r="r" b="b"/>
            <a:pathLst>
              <a:path w="3549007" h="3255080">
                <a:moveTo>
                  <a:pt x="0" y="3255080"/>
                </a:moveTo>
                <a:lnTo>
                  <a:pt x="3549007" y="3255080"/>
                </a:lnTo>
                <a:lnTo>
                  <a:pt x="3549007" y="0"/>
                </a:lnTo>
                <a:lnTo>
                  <a:pt x="0" y="0"/>
                </a:lnTo>
                <a:lnTo>
                  <a:pt x="0" y="325508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15768689" y="-1352055"/>
            <a:ext cx="2366010" cy="4114800"/>
          </a:xfrm>
          <a:custGeom>
            <a:avLst/>
            <a:gdLst/>
            <a:ahLst/>
            <a:cxnLst/>
            <a:rect l="l" t="t" r="r" b="b"/>
            <a:pathLst>
              <a:path w="2366010" h="4114800">
                <a:moveTo>
                  <a:pt x="0" y="0"/>
                </a:moveTo>
                <a:lnTo>
                  <a:pt x="2366010" y="0"/>
                </a:lnTo>
                <a:lnTo>
                  <a:pt x="2366010" y="4114800"/>
                </a:lnTo>
                <a:lnTo>
                  <a:pt x="0" y="41148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7" name="Freeform 7"/>
          <p:cNvSpPr/>
          <p:nvPr/>
        </p:nvSpPr>
        <p:spPr>
          <a:xfrm rot="5018448">
            <a:off x="13099502" y="-2438006"/>
            <a:ext cx="4683794" cy="4114800"/>
          </a:xfrm>
          <a:custGeom>
            <a:avLst/>
            <a:gdLst/>
            <a:ahLst/>
            <a:cxnLst/>
            <a:rect l="l" t="t" r="r" b="b"/>
            <a:pathLst>
              <a:path w="4683794" h="4114800">
                <a:moveTo>
                  <a:pt x="0" y="0"/>
                </a:moveTo>
                <a:lnTo>
                  <a:pt x="4683795" y="0"/>
                </a:lnTo>
                <a:lnTo>
                  <a:pt x="4683795" y="4114800"/>
                </a:lnTo>
                <a:lnTo>
                  <a:pt x="0" y="411480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8" name="Freeform 8"/>
          <p:cNvSpPr/>
          <p:nvPr/>
        </p:nvSpPr>
        <p:spPr>
          <a:xfrm rot="2343022" flipH="1" flipV="1">
            <a:off x="17680160" y="702888"/>
            <a:ext cx="1458698" cy="4135485"/>
          </a:xfrm>
          <a:custGeom>
            <a:avLst/>
            <a:gdLst/>
            <a:ahLst/>
            <a:cxnLst/>
            <a:rect l="l" t="t" r="r" b="b"/>
            <a:pathLst>
              <a:path w="1458698" h="4135485">
                <a:moveTo>
                  <a:pt x="1458698" y="4135485"/>
                </a:moveTo>
                <a:lnTo>
                  <a:pt x="0" y="4135485"/>
                </a:lnTo>
                <a:lnTo>
                  <a:pt x="0" y="0"/>
                </a:lnTo>
                <a:lnTo>
                  <a:pt x="1458698" y="0"/>
                </a:lnTo>
                <a:lnTo>
                  <a:pt x="1458698" y="4135485"/>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2926</Words>
  <Application>Microsoft Office PowerPoint</Application>
  <PresentationFormat>Custom</PresentationFormat>
  <Paragraphs>138</Paragraphs>
  <Slides>10</Slides>
  <Notes>7</Notes>
  <HiddenSlides>0</HiddenSlides>
  <MMClips>8</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Inria Serif</vt:lpstr>
      <vt:lpstr>Calibri</vt:lpstr>
      <vt:lpstr>DM Serif Display</vt:lpstr>
      <vt:lpstr>Aptos</vt:lpstr>
      <vt:lpstr>Inria Serif Bold</vt:lpstr>
      <vt:lpstr>Arial</vt:lpstr>
      <vt:lpstr>Canva Sans Italics</vt:lpstr>
      <vt:lpstr>Canva Sans Bold</vt:lpstr>
      <vt:lpstr>Canva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By Liah Evans Student no: 1600514</dc:title>
  <cp:lastModifiedBy>Liah Evans</cp:lastModifiedBy>
  <cp:revision>2</cp:revision>
  <dcterms:created xsi:type="dcterms:W3CDTF">2006-08-16T00:00:00Z</dcterms:created>
  <dcterms:modified xsi:type="dcterms:W3CDTF">2025-02-09T17:33:10Z</dcterms:modified>
  <dc:identifier>DAGd-1A3Z2Y</dc:identifier>
</cp:coreProperties>
</file>