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79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6" r:id="rId18"/>
    <p:sldId id="273" r:id="rId19"/>
    <p:sldId id="280" r:id="rId20"/>
    <p:sldId id="281" r:id="rId21"/>
    <p:sldId id="275" r:id="rId22"/>
    <p:sldId id="277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66" autoAdjust="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9FF2D-6945-4FCB-931F-E1BDDA3177A2}" type="datetimeFigureOut">
              <a:rPr lang="en-GB" smtClean="0"/>
              <a:pPr/>
              <a:t>05/02/2015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E7AEB-399E-4C38-8210-A058A318715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9FF2D-6945-4FCB-931F-E1BDDA3177A2}" type="datetimeFigureOut">
              <a:rPr lang="en-GB" smtClean="0"/>
              <a:pPr/>
              <a:t>05/02/2015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E7AEB-399E-4C38-8210-A058A31871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9FF2D-6945-4FCB-931F-E1BDDA3177A2}" type="datetimeFigureOut">
              <a:rPr lang="en-GB" smtClean="0"/>
              <a:pPr/>
              <a:t>05/02/2015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E7AEB-399E-4C38-8210-A058A31871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9FF2D-6945-4FCB-931F-E1BDDA3177A2}" type="datetimeFigureOut">
              <a:rPr lang="en-GB" smtClean="0"/>
              <a:pPr/>
              <a:t>05/02/2015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E7AEB-399E-4C38-8210-A058A31871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9FF2D-6945-4FCB-931F-E1BDDA3177A2}" type="datetimeFigureOut">
              <a:rPr lang="en-GB" smtClean="0"/>
              <a:pPr/>
              <a:t>05/02/2015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E7AEB-399E-4C38-8210-A058A31871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9FF2D-6945-4FCB-931F-E1BDDA3177A2}" type="datetimeFigureOut">
              <a:rPr lang="en-GB" smtClean="0"/>
              <a:pPr/>
              <a:t>05/02/2015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E7AEB-399E-4C38-8210-A058A31871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9FF2D-6945-4FCB-931F-E1BDDA3177A2}" type="datetimeFigureOut">
              <a:rPr lang="en-GB" smtClean="0"/>
              <a:pPr/>
              <a:t>05/02/2015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E7AEB-399E-4C38-8210-A058A31871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9FF2D-6945-4FCB-931F-E1BDDA3177A2}" type="datetimeFigureOut">
              <a:rPr lang="en-GB" smtClean="0"/>
              <a:pPr/>
              <a:t>05/02/2015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E7AEB-399E-4C38-8210-A058A318715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859FF2D-6945-4FCB-931F-E1BDDA3177A2}" type="datetimeFigureOut">
              <a:rPr lang="en-GB" smtClean="0"/>
              <a:pPr/>
              <a:t>05/02/2015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79E7AEB-399E-4C38-8210-A058A31871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9FF2D-6945-4FCB-931F-E1BDDA3177A2}" type="datetimeFigureOut">
              <a:rPr lang="en-GB" smtClean="0"/>
              <a:pPr/>
              <a:t>05/02/2015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E7AEB-399E-4C38-8210-A058A31871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9FF2D-6945-4FCB-931F-E1BDDA3177A2}" type="datetimeFigureOut">
              <a:rPr lang="en-GB" smtClean="0"/>
              <a:pPr/>
              <a:t>05/02/2015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E7AEB-399E-4C38-8210-A058A31871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AD3703-D9FF-4832-A4B3-E54B31B12A9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859FF2D-6945-4FCB-931F-E1BDDA3177A2}" type="datetimeFigureOut">
              <a:rPr lang="en-GB" smtClean="0"/>
              <a:pPr/>
              <a:t>05/02/2015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79E7AEB-399E-4C38-8210-A058A318715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krotiri_minoan_town.jpg"/>
          <p:cNvPicPr>
            <a:picLocks noChangeAspect="1"/>
          </p:cNvPicPr>
          <p:nvPr/>
        </p:nvPicPr>
        <p:blipFill>
          <a:blip r:embed="rId2" cstate="email">
            <a:lum bright="-4000" contrast="-4000"/>
          </a:blip>
          <a:stretch>
            <a:fillRect/>
          </a:stretch>
        </p:blipFill>
        <p:spPr>
          <a:xfrm>
            <a:off x="179512" y="836712"/>
            <a:ext cx="8640960" cy="58326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611632"/>
            <a:ext cx="8077200" cy="1673352"/>
          </a:xfrm>
        </p:spPr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Connected Worlds</a:t>
            </a:r>
            <a:b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AHAR5005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27456"/>
            <a:ext cx="8077200" cy="1499616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Minoan Thalassocracy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9" descr="Aegean_Se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364088" y="1772816"/>
            <a:ext cx="3527946" cy="3619514"/>
          </a:xfrm>
          <a:noFill/>
        </p:spPr>
      </p:pic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>
          <a:xfrm>
            <a:off x="250825" y="182563"/>
            <a:ext cx="8713788" cy="1301750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 smtClean="0"/>
              <a:t>Minoan Thalassocracy</a:t>
            </a:r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628800"/>
            <a:ext cx="4788594" cy="5112568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800" dirty="0" smtClean="0"/>
              <a:t>New Palace Period</a:t>
            </a:r>
          </a:p>
          <a:p>
            <a:pPr lvl="1"/>
            <a:r>
              <a:rPr lang="en-GB" sz="2400" dirty="0" smtClean="0">
                <a:solidFill>
                  <a:srgbClr val="FFC000"/>
                </a:solidFill>
              </a:rPr>
              <a:t>1700-1500/1425 BC</a:t>
            </a:r>
          </a:p>
          <a:p>
            <a:pPr eaLnBrk="1" hangingPunct="1"/>
            <a:r>
              <a:rPr lang="en-GB" sz="2800" dirty="0" smtClean="0"/>
              <a:t>Minoan cultural &amp; economic influence in the southern Aegean</a:t>
            </a:r>
          </a:p>
          <a:p>
            <a:pPr eaLnBrk="1" hangingPunct="1"/>
            <a:r>
              <a:rPr lang="en-GB" sz="2800" dirty="0" smtClean="0"/>
              <a:t>Possible evidence for the establishment of Minoan colonies in the Cyclades &amp; southeast Anatolia?</a:t>
            </a:r>
          </a:p>
          <a:p>
            <a:pPr eaLnBrk="1" hangingPunct="1"/>
            <a:r>
              <a:rPr lang="en-GB" sz="2800" dirty="0" smtClean="0"/>
              <a:t>Key issues: identity, colonisation &amp; hybridisation</a:t>
            </a:r>
          </a:p>
        </p:txBody>
      </p:sp>
      <p:sp>
        <p:nvSpPr>
          <p:cNvPr id="3077" name="Text Box 11"/>
          <p:cNvSpPr txBox="1">
            <a:spLocks noChangeArrowheads="1"/>
          </p:cNvSpPr>
          <p:nvPr/>
        </p:nvSpPr>
        <p:spPr bwMode="auto">
          <a:xfrm>
            <a:off x="7308304" y="5517232"/>
            <a:ext cx="143994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 smtClean="0"/>
              <a:t>Aegean Sea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07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07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07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Maritime Technology</a:t>
            </a:r>
          </a:p>
        </p:txBody>
      </p:sp>
      <p:sp>
        <p:nvSpPr>
          <p:cNvPr id="28677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392488" cy="4751408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smtClean="0"/>
              <a:t>Sailing technology = major innovation</a:t>
            </a:r>
          </a:p>
          <a:p>
            <a:r>
              <a:rPr lang="en-GB" dirty="0" smtClean="0"/>
              <a:t>Brought Aegean islands closer together economically &amp; culturally</a:t>
            </a:r>
          </a:p>
          <a:p>
            <a:pPr eaLnBrk="1" hangingPunct="1"/>
            <a:r>
              <a:rPr lang="en-GB" dirty="0" smtClean="0"/>
              <a:t>Possible Minoan trading colonies established in the western Cyclades &amp; as far as south-east Anatolia</a:t>
            </a:r>
          </a:p>
        </p:txBody>
      </p:sp>
      <p:sp>
        <p:nvSpPr>
          <p:cNvPr id="4101" name="Text Box 8"/>
          <p:cNvSpPr txBox="1">
            <a:spLocks noChangeArrowheads="1"/>
          </p:cNvSpPr>
          <p:nvPr/>
        </p:nvSpPr>
        <p:spPr bwMode="auto">
          <a:xfrm>
            <a:off x="6012160" y="5805264"/>
            <a:ext cx="273630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dirty="0" err="1"/>
              <a:t>Sealstone</a:t>
            </a:r>
            <a:r>
              <a:rPr lang="en-GB" sz="2000" dirty="0"/>
              <a:t>: Minoan ship</a:t>
            </a:r>
          </a:p>
        </p:txBody>
      </p:sp>
      <p:pic>
        <p:nvPicPr>
          <p:cNvPr id="8" name="Content Placeholder 7" descr="ship se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32040" y="1916832"/>
            <a:ext cx="3816424" cy="3816424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8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8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Minoan Thalassocracy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4680520" cy="4968552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GB" sz="2800" dirty="0" smtClean="0"/>
              <a:t>Minoan Crete economically &amp; culturally predominant in the southern Aegean</a:t>
            </a:r>
          </a:p>
          <a:p>
            <a:pPr eaLnBrk="1" hangingPunct="1">
              <a:defRPr/>
            </a:pPr>
            <a:r>
              <a:rPr lang="en-GB" sz="2800" dirty="0" smtClean="0"/>
              <a:t>Later Greek sources refer to the sea power of the Cretan rulers of Knossos:</a:t>
            </a:r>
          </a:p>
          <a:p>
            <a:pPr lvl="1" eaLnBrk="1" hangingPunct="1">
              <a:defRPr/>
            </a:pPr>
            <a:r>
              <a:rPr lang="en-GB" sz="2400" dirty="0" smtClean="0"/>
              <a:t>Thucydides referred to </a:t>
            </a:r>
            <a:r>
              <a:rPr lang="en-GB" sz="2400" dirty="0" err="1" smtClean="0"/>
              <a:t>Minos</a:t>
            </a:r>
            <a:r>
              <a:rPr lang="en-GB" sz="2400" dirty="0" smtClean="0"/>
              <a:t> as the first </a:t>
            </a:r>
            <a:r>
              <a:rPr lang="en-GB" sz="2400" i="1" dirty="0" err="1" smtClean="0"/>
              <a:t>oikistes</a:t>
            </a:r>
            <a:r>
              <a:rPr lang="en-GB" sz="2400" dirty="0" smtClean="0"/>
              <a:t> (founder of colonies)</a:t>
            </a:r>
          </a:p>
          <a:p>
            <a:pPr eaLnBrk="1" hangingPunct="1">
              <a:defRPr/>
            </a:pPr>
            <a:r>
              <a:rPr lang="en-GB" sz="2800" dirty="0" smtClean="0"/>
              <a:t>Arthur Evans: Minoan empire which even incorporated Greek mainland</a:t>
            </a: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6300192" y="5040695"/>
            <a:ext cx="244827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dirty="0" err="1"/>
              <a:t>Sealstone</a:t>
            </a:r>
            <a:r>
              <a:rPr lang="en-GB" sz="2000" dirty="0"/>
              <a:t>: Archanes</a:t>
            </a:r>
          </a:p>
        </p:txBody>
      </p:sp>
      <p:pic>
        <p:nvPicPr>
          <p:cNvPr id="7" name="Picture 4" descr="archanes seal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508105" y="2420888"/>
            <a:ext cx="3337520" cy="25467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Modern Scholarship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4678145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800" dirty="0" smtClean="0"/>
              <a:t>“Later-day Minoan imperialists have shown themselves anxious to claim for King Minos rather more territory than… Minos ever claimed for himself” (Schofield 1983)</a:t>
            </a:r>
          </a:p>
          <a:p>
            <a:pPr eaLnBrk="1" hangingPunct="1">
              <a:defRPr/>
            </a:pPr>
            <a:r>
              <a:rPr lang="en-GB" sz="2800" dirty="0" smtClean="0"/>
              <a:t>Tendency to assume </a:t>
            </a:r>
            <a:r>
              <a:rPr lang="en-GB" sz="2800" dirty="0" smtClean="0">
                <a:solidFill>
                  <a:srgbClr val="FFC000"/>
                </a:solidFill>
              </a:rPr>
              <a:t>imperial colonialism</a:t>
            </a:r>
          </a:p>
          <a:p>
            <a:pPr lvl="1" eaLnBrk="1" hangingPunct="1">
              <a:defRPr/>
            </a:pPr>
            <a:r>
              <a:rPr lang="en-GB" sz="2400" dirty="0" smtClean="0"/>
              <a:t>A colony might represent only a few settlers </a:t>
            </a:r>
            <a:r>
              <a:rPr lang="en-GB" sz="2400" b="1" u="sng" dirty="0" smtClean="0"/>
              <a:t>or</a:t>
            </a:r>
            <a:r>
              <a:rPr lang="en-GB" sz="2400" dirty="0" smtClean="0"/>
              <a:t> the settlement of an entire population on virgin ground (settlement colony)</a:t>
            </a:r>
          </a:p>
          <a:p>
            <a:pPr lvl="1" eaLnBrk="1" hangingPunct="1">
              <a:defRPr/>
            </a:pPr>
            <a:r>
              <a:rPr lang="en-GB" sz="2400" dirty="0" smtClean="0"/>
              <a:t>It might entail the wholesale transferral of lifestyle modes &amp; forms of government</a:t>
            </a:r>
          </a:p>
          <a:p>
            <a:pPr lvl="1" eaLnBrk="1" hangingPunct="1">
              <a:defRPr/>
            </a:pPr>
            <a:r>
              <a:rPr lang="en-GB" sz="2400" dirty="0" smtClean="0"/>
              <a:t>Equally the colonising population might </a:t>
            </a:r>
            <a:r>
              <a:rPr lang="en-GB" sz="2400" dirty="0" smtClean="0">
                <a:solidFill>
                  <a:srgbClr val="FFC000"/>
                </a:solidFill>
              </a:rPr>
              <a:t>‘go native’ </a:t>
            </a:r>
            <a:r>
              <a:rPr lang="en-GB" sz="2400" dirty="0" smtClean="0"/>
              <a:t>&amp; not be identifiable archaeologically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800" dirty="0" smtClean="0"/>
              <a:t>“</a:t>
            </a:r>
            <a:r>
              <a:rPr lang="en-GB" sz="5400" dirty="0" err="1" smtClean="0"/>
              <a:t>Minoanisation</a:t>
            </a:r>
            <a:r>
              <a:rPr lang="en-GB" sz="4800" dirty="0" smtClean="0"/>
              <a:t>” of Southern Aegean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5400600" cy="496855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dirty="0" smtClean="0"/>
              <a:t>Economic diffusion: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Use of Minoan writing &amp; weight systems</a:t>
            </a:r>
          </a:p>
          <a:p>
            <a:pPr>
              <a:lnSpc>
                <a:spcPct val="80000"/>
              </a:lnSpc>
            </a:pPr>
            <a:r>
              <a:rPr lang="en-GB" dirty="0"/>
              <a:t>Cultural diffusion</a:t>
            </a:r>
            <a:r>
              <a:rPr lang="en-GB" sz="2600" dirty="0" smtClean="0"/>
              <a:t>:</a:t>
            </a:r>
          </a:p>
          <a:p>
            <a:pPr lvl="1">
              <a:lnSpc>
                <a:spcPct val="80000"/>
              </a:lnSpc>
            </a:pPr>
            <a:r>
              <a:rPr lang="en-GB" dirty="0"/>
              <a:t>Art forms especially wall paintings </a:t>
            </a:r>
          </a:p>
          <a:p>
            <a:pPr lvl="1">
              <a:lnSpc>
                <a:spcPct val="80000"/>
              </a:lnSpc>
            </a:pPr>
            <a:r>
              <a:rPr lang="en-GB" dirty="0"/>
              <a:t>“Versailles effect”</a:t>
            </a:r>
          </a:p>
          <a:p>
            <a:pPr>
              <a:lnSpc>
                <a:spcPct val="80000"/>
              </a:lnSpc>
            </a:pPr>
            <a:r>
              <a:rPr lang="en-GB" dirty="0"/>
              <a:t>Religious influence</a:t>
            </a:r>
          </a:p>
          <a:p>
            <a:pPr>
              <a:lnSpc>
                <a:spcPct val="80000"/>
              </a:lnSpc>
            </a:pPr>
            <a:r>
              <a:rPr lang="en-GB" dirty="0"/>
              <a:t>Daily life (</a:t>
            </a:r>
            <a:r>
              <a:rPr lang="en-GB" i="1" dirty="0"/>
              <a:t>habitus</a:t>
            </a:r>
            <a:r>
              <a:rPr lang="en-GB" dirty="0"/>
              <a:t>): </a:t>
            </a:r>
          </a:p>
          <a:p>
            <a:pPr lvl="1">
              <a:lnSpc>
                <a:spcPct val="80000"/>
              </a:lnSpc>
            </a:pPr>
            <a:r>
              <a:rPr lang="en-GB" dirty="0"/>
              <a:t>Domestic space</a:t>
            </a:r>
          </a:p>
          <a:p>
            <a:pPr lvl="1">
              <a:lnSpc>
                <a:spcPct val="80000"/>
              </a:lnSpc>
            </a:pPr>
            <a:r>
              <a:rPr lang="en-GB" dirty="0"/>
              <a:t>Minoan architectural forms (</a:t>
            </a:r>
            <a:r>
              <a:rPr lang="en-GB" dirty="0" err="1"/>
              <a:t>polythyron</a:t>
            </a:r>
            <a:r>
              <a:rPr lang="en-GB" dirty="0"/>
              <a:t> &amp; </a:t>
            </a:r>
            <a:r>
              <a:rPr lang="en-GB" dirty="0" err="1"/>
              <a:t>lustral</a:t>
            </a:r>
            <a:r>
              <a:rPr lang="en-GB" dirty="0"/>
              <a:t> basin)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Pottery imports:</a:t>
            </a:r>
          </a:p>
          <a:p>
            <a:pPr lvl="1">
              <a:lnSpc>
                <a:spcPct val="80000"/>
              </a:lnSpc>
            </a:pPr>
            <a:r>
              <a:rPr lang="en-GB" dirty="0"/>
              <a:t>Trade, style, diet</a:t>
            </a:r>
          </a:p>
        </p:txBody>
      </p:sp>
      <p:sp>
        <p:nvSpPr>
          <p:cNvPr id="7173" name="Text Box 7"/>
          <p:cNvSpPr txBox="1">
            <a:spLocks noChangeArrowheads="1"/>
          </p:cNvSpPr>
          <p:nvPr/>
        </p:nvSpPr>
        <p:spPr bwMode="auto">
          <a:xfrm>
            <a:off x="6372200" y="5408332"/>
            <a:ext cx="230425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dirty="0"/>
              <a:t>LM IA pot, Akrotiri</a:t>
            </a:r>
          </a:p>
        </p:txBody>
      </p:sp>
      <p:pic>
        <p:nvPicPr>
          <p:cNvPr id="8" name="Picture 6" descr="LM I po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868144" y="1988840"/>
            <a:ext cx="2885807" cy="336677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8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8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8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89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89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89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9" descr="akrotiri pl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036172" y="1628800"/>
            <a:ext cx="2892656" cy="4824536"/>
          </a:xfrm>
          <a:noFill/>
        </p:spPr>
      </p:pic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5400" dirty="0" smtClean="0"/>
              <a:t>Identifying a Minoan Colony?</a:t>
            </a:r>
          </a:p>
        </p:txBody>
      </p:sp>
      <p:sp>
        <p:nvSpPr>
          <p:cNvPr id="4096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762872" cy="4895424"/>
          </a:xfrm>
          <a:noFill/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dirty="0" smtClean="0"/>
              <a:t>Warren 1975 proposes several criteria: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Coastal location of settlement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Irregular plan of settlement, paved streets, blocks of houses etc.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Minoan architectural features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Minoan tombs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Minoan religious ritual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Minoan writing system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Use of Minoan pottery</a:t>
            </a:r>
          </a:p>
        </p:txBody>
      </p:sp>
      <p:sp>
        <p:nvSpPr>
          <p:cNvPr id="8197" name="Text Box 10"/>
          <p:cNvSpPr txBox="1">
            <a:spLocks noChangeArrowheads="1"/>
          </p:cNvSpPr>
          <p:nvPr/>
        </p:nvSpPr>
        <p:spPr bwMode="auto">
          <a:xfrm>
            <a:off x="6156176" y="1772816"/>
            <a:ext cx="171085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rgbClr val="FFC000"/>
                </a:solidFill>
              </a:rPr>
              <a:t>Akrotiri, Thera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09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09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09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09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09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" descr="Aegean_Sea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251519" y="1255835"/>
            <a:ext cx="5328593" cy="5465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Minoans Colonies?</a:t>
            </a:r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 bwMode="auto">
          <a:xfrm>
            <a:off x="4316462" y="5229200"/>
            <a:ext cx="89960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Ialysos</a:t>
            </a:r>
            <a:endParaRPr lang="en-GB" sz="2000" dirty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3026" name="Text Box 18"/>
          <p:cNvSpPr txBox="1">
            <a:spLocks noChangeArrowheads="1"/>
          </p:cNvSpPr>
          <p:nvPr/>
        </p:nvSpPr>
        <p:spPr bwMode="auto">
          <a:xfrm>
            <a:off x="2843808" y="6093296"/>
            <a:ext cx="110158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b="1" dirty="0">
                <a:solidFill>
                  <a:srgbClr val="FF0000"/>
                </a:solidFill>
              </a:rPr>
              <a:t>Knossos</a:t>
            </a:r>
          </a:p>
        </p:txBody>
      </p:sp>
      <p:sp>
        <p:nvSpPr>
          <p:cNvPr id="43028" name="Text Box 20"/>
          <p:cNvSpPr txBox="1">
            <a:spLocks noChangeArrowheads="1"/>
          </p:cNvSpPr>
          <p:nvPr/>
        </p:nvSpPr>
        <p:spPr bwMode="auto">
          <a:xfrm>
            <a:off x="4139952" y="4869160"/>
            <a:ext cx="97949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Trianda</a:t>
            </a:r>
            <a:endParaRPr lang="en-GB" sz="2000" dirty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3029" name="Text Box 21"/>
          <p:cNvSpPr txBox="1">
            <a:spLocks noChangeArrowheads="1"/>
          </p:cNvSpPr>
          <p:nvPr/>
        </p:nvSpPr>
        <p:spPr bwMode="auto">
          <a:xfrm>
            <a:off x="3851920" y="4365104"/>
            <a:ext cx="96853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Miletus</a:t>
            </a:r>
          </a:p>
        </p:txBody>
      </p:sp>
      <p:sp>
        <p:nvSpPr>
          <p:cNvPr id="43030" name="Text Box 22"/>
          <p:cNvSpPr txBox="1">
            <a:spLocks noChangeArrowheads="1"/>
          </p:cNvSpPr>
          <p:nvPr/>
        </p:nvSpPr>
        <p:spPr bwMode="auto">
          <a:xfrm>
            <a:off x="2699792" y="5348064"/>
            <a:ext cx="99097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Akrotiri</a:t>
            </a:r>
          </a:p>
        </p:txBody>
      </p:sp>
      <p:sp>
        <p:nvSpPr>
          <p:cNvPr id="43031" name="Text Box 23"/>
          <p:cNvSpPr txBox="1">
            <a:spLocks noChangeArrowheads="1"/>
          </p:cNvSpPr>
          <p:nvPr/>
        </p:nvSpPr>
        <p:spPr bwMode="auto">
          <a:xfrm>
            <a:off x="908150" y="5589240"/>
            <a:ext cx="80502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Kastri</a:t>
            </a:r>
          </a:p>
        </p:txBody>
      </p:sp>
      <p:sp>
        <p:nvSpPr>
          <p:cNvPr id="43032" name="Text Box 24"/>
          <p:cNvSpPr txBox="1">
            <a:spLocks noChangeArrowheads="1"/>
          </p:cNvSpPr>
          <p:nvPr/>
        </p:nvSpPr>
        <p:spPr bwMode="auto">
          <a:xfrm>
            <a:off x="1979712" y="4293096"/>
            <a:ext cx="110331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Ayia Irini</a:t>
            </a:r>
          </a:p>
        </p:txBody>
      </p:sp>
      <p:sp>
        <p:nvSpPr>
          <p:cNvPr id="43033" name="Text Box 25"/>
          <p:cNvSpPr txBox="1">
            <a:spLocks noChangeArrowheads="1"/>
          </p:cNvSpPr>
          <p:nvPr/>
        </p:nvSpPr>
        <p:spPr bwMode="auto">
          <a:xfrm>
            <a:off x="1331640" y="5085184"/>
            <a:ext cx="122642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Phylakopi</a:t>
            </a:r>
            <a:endParaRPr lang="en-GB" sz="2000" dirty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3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3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3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3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3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3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3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3" grpId="0"/>
      <p:bldP spid="43028" grpId="0"/>
      <p:bldP spid="43029" grpId="0"/>
      <p:bldP spid="43030" grpId="0"/>
      <p:bldP spid="43031" grpId="0"/>
      <p:bldP spid="43032" grpId="0"/>
      <p:bldP spid="4303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Minoan Colonies</a:t>
            </a:r>
            <a:endParaRPr lang="en-GB" dirty="0"/>
          </a:p>
        </p:txBody>
      </p:sp>
      <p:pic>
        <p:nvPicPr>
          <p:cNvPr id="5" name="Picture 7" descr="Aegean_Sea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652120" y="2564904"/>
            <a:ext cx="3151474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5112568" cy="4968552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All sites are very 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Minoanised</a:t>
            </a:r>
            <a:endParaRPr lang="en-GB" sz="28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Some long established settlements: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Fusion of Minoan &amp; indigenous elements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Some new settlements established on virgin ground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Ap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pear entirely ‘Minoan’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Schofield (1983): the western islands acted as </a:t>
            </a:r>
            <a:r>
              <a:rPr lang="en-GB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ports of call 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in Minoan maritime network: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Were these Minoan colonies?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76256" y="5517232"/>
            <a:ext cx="1843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Southern Aegean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Kastri, Kythera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474840" cy="4823416"/>
          </a:xfrm>
        </p:spPr>
        <p:txBody>
          <a:bodyPr/>
          <a:lstStyle/>
          <a:p>
            <a:pPr eaLnBrk="1" hangingPunct="1"/>
            <a:r>
              <a:rPr lang="en-GB" sz="2800" dirty="0" smtClean="0"/>
              <a:t>Founded in EM II</a:t>
            </a:r>
          </a:p>
          <a:p>
            <a:pPr eaLnBrk="1" hangingPunct="1"/>
            <a:r>
              <a:rPr lang="en-GB" sz="2800" dirty="0" smtClean="0"/>
              <a:t>Close cultural parallels with Crete </a:t>
            </a:r>
          </a:p>
          <a:p>
            <a:pPr eaLnBrk="1" hangingPunct="1"/>
            <a:r>
              <a:rPr lang="en-GB" sz="2800" dirty="0" smtClean="0"/>
              <a:t>Minoan settlement &amp; evidence for early Minoan trading activity in southern Aegean</a:t>
            </a:r>
            <a:r>
              <a:rPr lang="en-US" sz="2800" dirty="0" smtClean="0"/>
              <a:t>?</a:t>
            </a:r>
            <a:endParaRPr lang="en-GB" sz="2800" dirty="0" smtClean="0"/>
          </a:p>
        </p:txBody>
      </p:sp>
      <p:pic>
        <p:nvPicPr>
          <p:cNvPr id="7" name="Picture 4" descr="kyther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292080" y="1844824"/>
            <a:ext cx="3143250" cy="425767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Kastri, Kythera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4824536" cy="488925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MM IIIB-LM IA/B: settlement = Minoan town (but no monumental buildings)</a:t>
            </a:r>
          </a:p>
          <a:p>
            <a:pPr eaLnBrk="1" hangingPunct="1">
              <a:defRPr/>
            </a:pPr>
            <a:r>
              <a:rPr lang="en-GB" dirty="0" smtClean="0"/>
              <a:t>Locally produced Minoan pottery</a:t>
            </a:r>
          </a:p>
          <a:p>
            <a:pPr eaLnBrk="1" hangingPunct="1">
              <a:defRPr/>
            </a:pPr>
            <a:r>
              <a:rPr lang="en-GB" dirty="0" smtClean="0"/>
              <a:t>Minoan lentoid </a:t>
            </a:r>
            <a:r>
              <a:rPr lang="en-GB" dirty="0" err="1" smtClean="0"/>
              <a:t>loomweights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Minoan spiritual life:</a:t>
            </a:r>
          </a:p>
          <a:p>
            <a:pPr lvl="1" eaLnBrk="1" hangingPunct="1">
              <a:defRPr/>
            </a:pPr>
            <a:r>
              <a:rPr lang="en-GB" dirty="0" smtClean="0"/>
              <a:t>Burial practices (</a:t>
            </a:r>
            <a:r>
              <a:rPr lang="en-GB" dirty="0" err="1" smtClean="0"/>
              <a:t>eg</a:t>
            </a:r>
            <a:r>
              <a:rPr lang="en-GB" dirty="0" smtClean="0"/>
              <a:t>. </a:t>
            </a:r>
            <a:r>
              <a:rPr lang="en-GB" dirty="0" err="1" smtClean="0"/>
              <a:t>pithos</a:t>
            </a:r>
            <a:r>
              <a:rPr lang="en-GB" dirty="0" smtClean="0"/>
              <a:t> burials)</a:t>
            </a:r>
          </a:p>
          <a:p>
            <a:pPr lvl="1" eaLnBrk="1" hangingPunct="1">
              <a:defRPr/>
            </a:pPr>
            <a:r>
              <a:rPr lang="en-GB" dirty="0" smtClean="0"/>
              <a:t>Peak sanctuary (Ayios Georgios)</a:t>
            </a:r>
          </a:p>
        </p:txBody>
      </p:sp>
      <p:pic>
        <p:nvPicPr>
          <p:cNvPr id="7" name="Content Placeholder 6" descr="loomweights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095" t="1538" r="4505" b="5480"/>
          <a:stretch/>
        </p:blipFill>
        <p:spPr bwMode="auto">
          <a:xfrm>
            <a:off x="5473558" y="1844824"/>
            <a:ext cx="3237443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6948264" y="6220733"/>
            <a:ext cx="1329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Loomeights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Kastri, Kythera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402832" cy="4751408"/>
          </a:xfrm>
        </p:spPr>
        <p:txBody>
          <a:bodyPr/>
          <a:lstStyle/>
          <a:p>
            <a:pPr>
              <a:defRPr/>
            </a:pPr>
            <a:r>
              <a:rPr lang="en-GB" sz="2800" dirty="0" smtClean="0"/>
              <a:t>LM IB: </a:t>
            </a:r>
            <a:r>
              <a:rPr lang="en-GB" dirty="0" smtClean="0"/>
              <a:t>imported Minoan </a:t>
            </a:r>
            <a:r>
              <a:rPr lang="en-GB" sz="2800" dirty="0" smtClean="0"/>
              <a:t>pottery</a:t>
            </a:r>
          </a:p>
          <a:p>
            <a:pPr eaLnBrk="1" hangingPunct="1">
              <a:defRPr/>
            </a:pPr>
            <a:r>
              <a:rPr lang="en-GB" sz="2800" dirty="0" smtClean="0"/>
              <a:t>Numerous imported serpentine bowls </a:t>
            </a:r>
          </a:p>
          <a:p>
            <a:pPr eaLnBrk="1" hangingPunct="1">
              <a:defRPr/>
            </a:pPr>
            <a:r>
              <a:rPr lang="en-GB" sz="2800" dirty="0" smtClean="0"/>
              <a:t>Local imitations </a:t>
            </a:r>
            <a:r>
              <a:rPr lang="en-GB" dirty="0" smtClean="0"/>
              <a:t>of blossom bowls in clay</a:t>
            </a:r>
            <a:endParaRPr lang="en-GB" sz="2800" dirty="0" smtClean="0"/>
          </a:p>
          <a:p>
            <a:pPr eaLnBrk="1" hangingPunct="1">
              <a:defRPr/>
            </a:pPr>
            <a:r>
              <a:rPr lang="en-GB" sz="2800" dirty="0" smtClean="0"/>
              <a:t>Minoan type clay weight inscribed with Linear A sign</a:t>
            </a:r>
          </a:p>
        </p:txBody>
      </p:sp>
      <p:sp>
        <p:nvSpPr>
          <p:cNvPr id="13317" name="Text Box 9"/>
          <p:cNvSpPr txBox="1">
            <a:spLocks noChangeArrowheads="1"/>
          </p:cNvSpPr>
          <p:nvPr/>
        </p:nvSpPr>
        <p:spPr bwMode="auto">
          <a:xfrm>
            <a:off x="5608442" y="5130282"/>
            <a:ext cx="316835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dirty="0" smtClean="0"/>
              <a:t>Serpentine blossom </a:t>
            </a:r>
            <a:r>
              <a:rPr lang="en-GB" sz="2000" dirty="0"/>
              <a:t>bowl</a:t>
            </a:r>
          </a:p>
        </p:txBody>
      </p:sp>
      <p:pic>
        <p:nvPicPr>
          <p:cNvPr id="9" name="Content Placeholder 8" descr="stone bow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4552" y="2391978"/>
            <a:ext cx="3843380" cy="269320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Cyclades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618856" cy="4623816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800" dirty="0" smtClean="0"/>
              <a:t>Minoan features vary between the islands</a:t>
            </a:r>
          </a:p>
          <a:p>
            <a:pPr lvl="1" eaLnBrk="1" hangingPunct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Hybridisation?</a:t>
            </a:r>
          </a:p>
          <a:p>
            <a:pPr eaLnBrk="1" hangingPunct="1">
              <a:defRPr/>
            </a:pPr>
            <a:r>
              <a:rPr lang="en-GB" sz="2800" dirty="0" smtClean="0"/>
              <a:t>Pottery: imports &amp; local production</a:t>
            </a:r>
          </a:p>
          <a:p>
            <a:pPr eaLnBrk="1" hangingPunct="1">
              <a:defRPr/>
            </a:pPr>
            <a:r>
              <a:rPr lang="en-GB" sz="2800" dirty="0" smtClean="0"/>
              <a:t>Architecture (&amp; concept of urbanisation)</a:t>
            </a:r>
          </a:p>
          <a:p>
            <a:pPr eaLnBrk="1" hangingPunct="1">
              <a:defRPr/>
            </a:pPr>
            <a:r>
              <a:rPr lang="en-GB" sz="2800" dirty="0" smtClean="0"/>
              <a:t>Imports &amp; local production of Cretan stone vases</a:t>
            </a:r>
          </a:p>
          <a:p>
            <a:pPr eaLnBrk="1" hangingPunct="1">
              <a:defRPr/>
            </a:pPr>
            <a:r>
              <a:rPr lang="en-GB" sz="2800" dirty="0" smtClean="0"/>
              <a:t>Wall-paintings</a:t>
            </a:r>
          </a:p>
          <a:p>
            <a:pPr eaLnBrk="1" hangingPunct="1">
              <a:defRPr/>
            </a:pPr>
            <a:r>
              <a:rPr lang="en-GB" sz="2800" dirty="0" smtClean="0"/>
              <a:t>Religious practices</a:t>
            </a:r>
          </a:p>
        </p:txBody>
      </p:sp>
      <p:pic>
        <p:nvPicPr>
          <p:cNvPr id="6" name="Picture 8" descr="geolog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331512" y="2348881"/>
            <a:ext cx="3474159" cy="309634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/>
          <p:cNvSpPr txBox="1"/>
          <p:nvPr/>
        </p:nvSpPr>
        <p:spPr>
          <a:xfrm>
            <a:off x="7092280" y="5445224"/>
            <a:ext cx="1616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Aegean islands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Akrotiri, Thera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773936"/>
            <a:ext cx="4536504" cy="475140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dirty="0" smtClean="0"/>
              <a:t>Settlement hierarchy: densely populated with rural farmsteads </a:t>
            </a:r>
          </a:p>
          <a:p>
            <a:pPr eaLnBrk="1" hangingPunct="1">
              <a:defRPr/>
            </a:pPr>
            <a:r>
              <a:rPr lang="en-GB" sz="2800" dirty="0" smtClean="0"/>
              <a:t>To what extent was the island community </a:t>
            </a:r>
            <a:r>
              <a:rPr lang="en-GB" sz="2800" dirty="0" err="1" smtClean="0"/>
              <a:t>minoanised</a:t>
            </a:r>
            <a:r>
              <a:rPr lang="en-GB" sz="2800" dirty="0" smtClean="0"/>
              <a:t>/hybridised? </a:t>
            </a:r>
          </a:p>
          <a:p>
            <a:pPr lvl="1" eaLnBrk="1" hangingPunct="1">
              <a:defRPr/>
            </a:pPr>
            <a:r>
              <a:rPr lang="en-GB" sz="2400" dirty="0" smtClean="0"/>
              <a:t>Use of Minoan ‘palatial’ architectural features</a:t>
            </a:r>
          </a:p>
          <a:p>
            <a:pPr lvl="1" eaLnBrk="1" hangingPunct="1">
              <a:defRPr/>
            </a:pPr>
            <a:r>
              <a:rPr lang="en-GB" sz="2400" dirty="0" smtClean="0"/>
              <a:t>The wall paintings </a:t>
            </a:r>
            <a:endParaRPr lang="en-GB" sz="2000" dirty="0" smtClean="0"/>
          </a:p>
        </p:txBody>
      </p:sp>
      <p:pic>
        <p:nvPicPr>
          <p:cNvPr id="6" name="Picture 6" descr="santorini_ae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</a:blip>
          <a:srcRect/>
          <a:stretch>
            <a:fillRect/>
          </a:stretch>
        </p:blipFill>
        <p:spPr bwMode="auto">
          <a:xfrm>
            <a:off x="5004048" y="1988840"/>
            <a:ext cx="3768338" cy="3890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6693080" y="5949280"/>
            <a:ext cx="1793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Thera</a:t>
            </a:r>
            <a:r>
              <a:rPr lang="en-GB" dirty="0" smtClean="0"/>
              <a:t> (</a:t>
            </a:r>
            <a:r>
              <a:rPr lang="en-GB" dirty="0" err="1" smtClean="0"/>
              <a:t>Santorini</a:t>
            </a:r>
            <a:r>
              <a:rPr lang="en-GB" dirty="0" smtClean="0"/>
              <a:t>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Settlements</a:t>
            </a:r>
          </a:p>
        </p:txBody>
      </p:sp>
      <p:pic>
        <p:nvPicPr>
          <p:cNvPr id="16388" name="Picture 7" descr="phylakopi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323527" y="3645023"/>
            <a:ext cx="4338847" cy="259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1655064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Urbanised communities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Layout recalls Minoan towns</a:t>
            </a:r>
          </a:p>
          <a:p>
            <a:endParaRPr lang="en-GB" dirty="0"/>
          </a:p>
        </p:txBody>
      </p:sp>
      <p:pic>
        <p:nvPicPr>
          <p:cNvPr id="8" name="Picture 2" descr="Akrotiri plan1"/>
          <p:cNvPicPr>
            <a:picLocks noChangeAspect="1" noChangeArrowheads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300192" y="2276872"/>
            <a:ext cx="2573010" cy="4288350"/>
          </a:xfrm>
          <a:prstGeom prst="rect">
            <a:avLst/>
          </a:prstGeom>
          <a:noFill/>
        </p:spPr>
      </p:pic>
      <p:pic>
        <p:nvPicPr>
          <p:cNvPr id="9" name="Picture 5" descr="Ayia Irini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011478" y="404664"/>
            <a:ext cx="2577428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7668344" y="1700808"/>
            <a:ext cx="1009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Ayia</a:t>
            </a:r>
            <a:r>
              <a:rPr lang="en-GB" dirty="0" smtClean="0"/>
              <a:t> </a:t>
            </a:r>
            <a:r>
              <a:rPr lang="en-GB" dirty="0" err="1" smtClean="0"/>
              <a:t>Irini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6261307"/>
            <a:ext cx="112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Phylakopi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420072" y="6133946"/>
            <a:ext cx="9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Akrotiri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Architecture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680520" cy="475140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Half timbered, multi-storeyed houses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Sophisticated sanitation system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Use of domestic space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Appearance of large villas: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Akrotiri: Xeste3, House of the Ladies, West House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Ayia Irini: House A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Use of Minoan palatial elements: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Lustral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basin,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polythyron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, ashlar masonry</a:t>
            </a:r>
          </a:p>
        </p:txBody>
      </p:sp>
      <p:pic>
        <p:nvPicPr>
          <p:cNvPr id="9" name="Picture 4" descr="WH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48864" y="1916831"/>
            <a:ext cx="3581896" cy="3343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6516216" y="5259935"/>
            <a:ext cx="2139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West House, </a:t>
            </a:r>
            <a:r>
              <a:rPr lang="en-GB" dirty="0" err="1" smtClean="0"/>
              <a:t>Akrotiri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2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2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7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Economic Links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5122912" cy="482341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Minoan lead discoid weights (basic unit of just over 60g):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Linear A tablets: Ayia Irini &amp; </a:t>
            </a:r>
            <a:r>
              <a:rPr lang="en-GB" sz="26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Phylakopi</a:t>
            </a:r>
            <a:endParaRPr lang="en-GB" sz="26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Linear A signs used to mark ceramic vessels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Minoan </a:t>
            </a:r>
            <a:r>
              <a:rPr lang="en-GB" sz="26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sealstones</a:t>
            </a:r>
            <a:endParaRPr lang="en-GB" sz="26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Adoption of Minoan palace bureaucracy on the islands?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Facilitate trade?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Illustrate economic ties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Are Minoans controlling trade? 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144" y="1916832"/>
            <a:ext cx="2634343" cy="3624943"/>
          </a:xfrm>
        </p:spPr>
      </p:pic>
      <p:sp>
        <p:nvSpPr>
          <p:cNvPr id="4" name="TextBox 3"/>
          <p:cNvSpPr txBox="1"/>
          <p:nvPr/>
        </p:nvSpPr>
        <p:spPr>
          <a:xfrm>
            <a:off x="6876256" y="5651956"/>
            <a:ext cx="1455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Lead weights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Pottery</a:t>
            </a:r>
          </a:p>
        </p:txBody>
      </p:sp>
      <p:sp>
        <p:nvSpPr>
          <p:cNvPr id="5530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5112568" cy="4623816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800" dirty="0" smtClean="0"/>
              <a:t>Local pottery:</a:t>
            </a:r>
          </a:p>
          <a:p>
            <a:pPr lvl="1"/>
            <a:r>
              <a:rPr lang="en-GB" sz="2400" dirty="0" smtClean="0"/>
              <a:t>Almost all of the undecorated wares</a:t>
            </a:r>
          </a:p>
          <a:p>
            <a:pPr lvl="1"/>
            <a:r>
              <a:rPr lang="en-GB" dirty="0" smtClean="0"/>
              <a:t>A</a:t>
            </a:r>
            <a:r>
              <a:rPr lang="en-GB" sz="2400" dirty="0" smtClean="0"/>
              <a:t>t least 90% of the decorated wares:</a:t>
            </a:r>
          </a:p>
          <a:p>
            <a:r>
              <a:rPr lang="en-GB" sz="2800" dirty="0" smtClean="0"/>
              <a:t>Beaked jug &amp; </a:t>
            </a:r>
            <a:r>
              <a:rPr lang="en-GB" sz="2800" dirty="0" err="1" smtClean="0"/>
              <a:t>holemouth</a:t>
            </a:r>
            <a:r>
              <a:rPr lang="en-GB" sz="2800" dirty="0" smtClean="0"/>
              <a:t> jar</a:t>
            </a:r>
          </a:p>
          <a:p>
            <a:r>
              <a:rPr lang="en-GB" dirty="0" smtClean="0"/>
              <a:t>What does this tell us about the Cycladic communities?</a:t>
            </a:r>
            <a:endParaRPr lang="en-GB" sz="2800" dirty="0" smtClean="0"/>
          </a:p>
        </p:txBody>
      </p:sp>
      <p:pic>
        <p:nvPicPr>
          <p:cNvPr id="12" name="Content Placeholder 11" descr="pot 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621108" y="620688"/>
            <a:ext cx="3147655" cy="5256584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516216" y="5949280"/>
            <a:ext cx="2245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LC I beak-spouted jug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53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53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53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53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1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Pottery</a:t>
            </a:r>
          </a:p>
        </p:txBody>
      </p:sp>
      <p:sp>
        <p:nvSpPr>
          <p:cNvPr id="5530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179512" y="1700808"/>
            <a:ext cx="4392488" cy="2736304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800" dirty="0" smtClean="0"/>
              <a:t>LC I: clear horizon of LM IA &amp; LM IB shapes</a:t>
            </a:r>
          </a:p>
          <a:p>
            <a:pPr eaLnBrk="1" hangingPunct="1"/>
            <a:r>
              <a:rPr lang="en-GB" sz="2800" dirty="0" smtClean="0"/>
              <a:t>Stylistic influence:</a:t>
            </a:r>
          </a:p>
          <a:p>
            <a:pPr lvl="1" eaLnBrk="1" hangingPunct="1"/>
            <a:r>
              <a:rPr lang="en-GB" sz="2400" dirty="0" smtClean="0"/>
              <a:t>Adaptation of Minoan forms, decorative motifs</a:t>
            </a:r>
          </a:p>
        </p:txBody>
      </p:sp>
      <p:pic>
        <p:nvPicPr>
          <p:cNvPr id="8" name="Content Placeholder 7" descr="LM I po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15522" y="1700808"/>
            <a:ext cx="3394663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strainer_minoan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187624" y="4077072"/>
            <a:ext cx="2259565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7164288" y="5795972"/>
            <a:ext cx="1435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LM IA import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635896" y="6084004"/>
            <a:ext cx="1010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LC I vase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53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53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1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Wall Paintings</a:t>
            </a:r>
            <a:endParaRPr lang="en-GB" dirty="0"/>
          </a:p>
        </p:txBody>
      </p:sp>
      <p:sp>
        <p:nvSpPr>
          <p:cNvPr id="15" name="Content Placeholder 14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752528" cy="4623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“Minoan” art form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Represented at all three “colonies” – best preserved at Akrotiri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Technologically &amp; stylistically Minoan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Some shared themes: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Evidence for a Cycladic “school” distinct from Minoan production?</a:t>
            </a:r>
          </a:p>
        </p:txBody>
      </p:sp>
      <p:pic>
        <p:nvPicPr>
          <p:cNvPr id="17" name="Content Placeholder 16" descr="swallows3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292080" y="3789039"/>
            <a:ext cx="3418187" cy="208063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Picture 8" descr="monkey"/>
          <p:cNvPicPr>
            <a:picLocks noChangeAspect="1" noChangeArrowheads="1"/>
          </p:cNvPicPr>
          <p:nvPr/>
        </p:nvPicPr>
        <p:blipFill rotWithShape="1">
          <a:blip r:embed="rId3" cstate="email">
            <a:lum bright="-8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084168" y="533400"/>
            <a:ext cx="2232518" cy="2508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652120" y="3091026"/>
            <a:ext cx="2974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Monkey wall painting </a:t>
            </a:r>
            <a:r>
              <a:rPr lang="en-GB" dirty="0" err="1" smtClean="0"/>
              <a:t>Akrotiri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856950" y="6021288"/>
            <a:ext cx="26869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Swallows &amp; crocus flowers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Religion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Ayia Irini, Kea: syncretic practices?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Urban sanctuary: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Hearths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,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drinking cups &amp; containers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55+ terracotta figures in Minoan dress (painted yellow)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Correlation of yellow clothing with females in Cycladic cult practices?</a:t>
            </a:r>
          </a:p>
        </p:txBody>
      </p:sp>
      <p:pic>
        <p:nvPicPr>
          <p:cNvPr id="8" name="Picture 5" descr="a irini temple"/>
          <p:cNvPicPr>
            <a:picLocks noChangeAspect="1" noChangeArrowheads="1"/>
          </p:cNvPicPr>
          <p:nvPr/>
        </p:nvPicPr>
        <p:blipFill>
          <a:blip r:embed="rId2" cstate="email"/>
          <a:stretch>
            <a:fillRect/>
          </a:stretch>
        </p:blipFill>
        <p:spPr bwMode="auto">
          <a:xfrm>
            <a:off x="5076056" y="3789040"/>
            <a:ext cx="3778303" cy="240866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4" descr="a_irini tc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763736" y="187196"/>
            <a:ext cx="1840712" cy="35298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5580112" y="2708920"/>
            <a:ext cx="11576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Statuette,</a:t>
            </a:r>
          </a:p>
          <a:p>
            <a:r>
              <a:rPr lang="en-GB" dirty="0" err="1" smtClean="0"/>
              <a:t>Ayia</a:t>
            </a:r>
            <a:r>
              <a:rPr lang="en-GB" dirty="0" smtClean="0"/>
              <a:t> </a:t>
            </a:r>
            <a:r>
              <a:rPr lang="en-GB" dirty="0" err="1" smtClean="0"/>
              <a:t>Irini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660232" y="6235166"/>
            <a:ext cx="2063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Sanctuary, </a:t>
            </a:r>
            <a:r>
              <a:rPr lang="en-GB" dirty="0" err="1" smtClean="0"/>
              <a:t>Ayia</a:t>
            </a:r>
            <a:r>
              <a:rPr lang="en-GB" dirty="0" smtClean="0"/>
              <a:t> </a:t>
            </a:r>
            <a:r>
              <a:rPr lang="en-GB" dirty="0" err="1" smtClean="0"/>
              <a:t>Irini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Miletus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4690864" cy="4623816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600" dirty="0" smtClean="0"/>
              <a:t>Possible Minoan colony in LM IA/B?</a:t>
            </a:r>
          </a:p>
          <a:p>
            <a:pPr>
              <a:lnSpc>
                <a:spcPct val="80000"/>
              </a:lnSpc>
              <a:defRPr/>
            </a:pPr>
            <a:r>
              <a:rPr lang="en-GB" sz="2600" dirty="0" smtClean="0"/>
              <a:t>Intrusive pottery:</a:t>
            </a:r>
          </a:p>
          <a:p>
            <a:pPr lvl="1">
              <a:lnSpc>
                <a:spcPct val="80000"/>
              </a:lnSpc>
              <a:defRPr/>
            </a:pPr>
            <a:r>
              <a:rPr lang="en-GB" sz="2400" dirty="0" smtClean="0"/>
              <a:t>Domestic wares &amp; kitchen utensils</a:t>
            </a:r>
          </a:p>
          <a:p>
            <a:pPr lvl="1">
              <a:lnSpc>
                <a:spcPct val="80000"/>
              </a:lnSpc>
              <a:defRPr/>
            </a:pPr>
            <a:r>
              <a:rPr lang="en-GB" sz="2400" dirty="0" smtClean="0"/>
              <a:t>Less than 5% of the pottery is local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 smtClean="0"/>
              <a:t>Minoan disc-shaped loom weights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 smtClean="0"/>
              <a:t>Ashlar masonry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 smtClean="0"/>
              <a:t>Minoan style wall painting fragments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 smtClean="0"/>
              <a:t>Minoan stone vases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 smtClean="0"/>
              <a:t>Clay vase with 3 Linear A signs</a:t>
            </a:r>
          </a:p>
        </p:txBody>
      </p:sp>
      <p:pic>
        <p:nvPicPr>
          <p:cNvPr id="8" name="Picture 5" descr="phylakopi_frescoes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422495" y="4149080"/>
            <a:ext cx="3408008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 descr="miletu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 bwMode="auto">
          <a:xfrm>
            <a:off x="4932040" y="980728"/>
            <a:ext cx="4038600" cy="268163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/>
          <p:cNvSpPr txBox="1"/>
          <p:nvPr/>
        </p:nvSpPr>
        <p:spPr>
          <a:xfrm>
            <a:off x="6012160" y="6099656"/>
            <a:ext cx="2656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Fresco fragments, Miletus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67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675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3000"/>
                                        <p:tgtEl>
                                          <p:spTgt spid="675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Summary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3000" dirty="0" smtClean="0"/>
              <a:t>Widespread Minoan economic &amp; cultural influence in the Neopalatial period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3000" dirty="0" smtClean="0"/>
              <a:t>Increasing Minoan dominance of maritime trade within the Cyclades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3000" dirty="0" smtClean="0"/>
              <a:t>Minoan Crete was the cultural referent in the construction of local identities by the local elite in the Cyclades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3000" dirty="0" smtClean="0"/>
              <a:t>Is there also a Minoan element to the population?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3000" dirty="0" smtClean="0"/>
              <a:t>More convincing evidence for Minoan colonies at Kythera &amp; Miletus?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1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194</TotalTime>
  <Words>945</Words>
  <Application>Microsoft Office PowerPoint</Application>
  <PresentationFormat>On-screen Show (4:3)</PresentationFormat>
  <Paragraphs>173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Module</vt:lpstr>
      <vt:lpstr>Connected Worlds AHAR5005</vt:lpstr>
      <vt:lpstr>Minoan Thalassocracy</vt:lpstr>
      <vt:lpstr>Maritime Technology</vt:lpstr>
      <vt:lpstr>Minoan Thalassocracy</vt:lpstr>
      <vt:lpstr>Modern Scholarship</vt:lpstr>
      <vt:lpstr>“Minoanisation” of Southern Aegean</vt:lpstr>
      <vt:lpstr>Identifying a Minoan Colony?</vt:lpstr>
      <vt:lpstr>Minoans Colonies?</vt:lpstr>
      <vt:lpstr>Minoan Colonies</vt:lpstr>
      <vt:lpstr>Kastri, Kythera</vt:lpstr>
      <vt:lpstr>Kastri, Kythera</vt:lpstr>
      <vt:lpstr>Kastri, Kythera</vt:lpstr>
      <vt:lpstr>Cyclades</vt:lpstr>
      <vt:lpstr>Akrotiri, Thera</vt:lpstr>
      <vt:lpstr>Settlements</vt:lpstr>
      <vt:lpstr>Architecture</vt:lpstr>
      <vt:lpstr>Economic Links</vt:lpstr>
      <vt:lpstr>Pottery</vt:lpstr>
      <vt:lpstr>Pottery</vt:lpstr>
      <vt:lpstr>Wall Paintings</vt:lpstr>
      <vt:lpstr>Religion</vt:lpstr>
      <vt:lpstr>Miletus</vt:lpstr>
      <vt:lpstr>Summary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Connected Worlds AHAC5009</dc:title>
  <dc:creator>Louise</dc:creator>
  <cp:lastModifiedBy>Louise Steel</cp:lastModifiedBy>
  <cp:revision>28</cp:revision>
  <dcterms:created xsi:type="dcterms:W3CDTF">2013-02-08T14:51:27Z</dcterms:created>
  <dcterms:modified xsi:type="dcterms:W3CDTF">2015-02-05T10:40:03Z</dcterms:modified>
</cp:coreProperties>
</file>