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25" r:id="rId1"/>
  </p:sldMasterIdLst>
  <p:sldIdLst>
    <p:sldId id="256" r:id="rId2"/>
    <p:sldId id="257" r:id="rId3"/>
    <p:sldId id="258" r:id="rId4"/>
    <p:sldId id="259" r:id="rId5"/>
    <p:sldId id="267" r:id="rId6"/>
    <p:sldId id="261" r:id="rId7"/>
    <p:sldId id="262" r:id="rId8"/>
    <p:sldId id="263" r:id="rId9"/>
    <p:sldId id="264" r:id="rId10"/>
    <p:sldId id="265" r:id="rId11"/>
    <p:sldId id="266" r:id="rId12"/>
  </p:sldIdLst>
  <p:sldSz cx="12192000" cy="6858000"/>
  <p:notesSz cx="6858000" cy="9144000"/>
  <p:embeddedFontLst>
    <p:embeddedFont>
      <p:font typeface="Avenir Next LT Pro" panose="020B0504020202020204" pitchFamily="34" charset="0"/>
      <p:regular r:id="rId13"/>
      <p:bold r:id="rId14"/>
    </p:embeddedFont>
    <p:embeddedFont>
      <p:font typeface="Open sans" panose="020B0606030504020204" pitchFamily="3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09FBF8-C54A-42A2-881F-06C2A6A1C19D}" v="3" dt="2024-02-15T13:48:31.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119" d="100"/>
          <a:sy n="119" d="100"/>
        </p:scale>
        <p:origin x="10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DE64B9-4210-4170-B39F-109EA74CB99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377EC42-061B-4740-BD8C-89E6F12AEE4B}">
      <dgm:prSet/>
      <dgm:spPr/>
      <dgm:t>
        <a:bodyPr/>
        <a:lstStyle/>
        <a:p>
          <a:r>
            <a:rPr lang="en-GB" b="0" i="0"/>
            <a:t>age</a:t>
          </a:r>
          <a:endParaRPr lang="en-US"/>
        </a:p>
      </dgm:t>
    </dgm:pt>
    <dgm:pt modelId="{EBEF1013-A0E4-422F-9379-40C440A025D8}" type="parTrans" cxnId="{C253032F-1895-4BD5-B643-1E8E24C58161}">
      <dgm:prSet/>
      <dgm:spPr/>
      <dgm:t>
        <a:bodyPr/>
        <a:lstStyle/>
        <a:p>
          <a:endParaRPr lang="en-US"/>
        </a:p>
      </dgm:t>
    </dgm:pt>
    <dgm:pt modelId="{833ADCA4-26CD-4AC2-9B4B-2C37A3B73E4A}" type="sibTrans" cxnId="{C253032F-1895-4BD5-B643-1E8E24C58161}">
      <dgm:prSet/>
      <dgm:spPr/>
      <dgm:t>
        <a:bodyPr/>
        <a:lstStyle/>
        <a:p>
          <a:endParaRPr lang="en-US"/>
        </a:p>
      </dgm:t>
    </dgm:pt>
    <dgm:pt modelId="{EB5142F9-67A9-4B84-8361-2616A47CA6AF}">
      <dgm:prSet/>
      <dgm:spPr/>
      <dgm:t>
        <a:bodyPr/>
        <a:lstStyle/>
        <a:p>
          <a:r>
            <a:rPr lang="en-GB" b="0" i="0"/>
            <a:t>disability</a:t>
          </a:r>
          <a:endParaRPr lang="en-US"/>
        </a:p>
      </dgm:t>
    </dgm:pt>
    <dgm:pt modelId="{C6C6B4A9-2CE5-4904-9DEB-42FF2650355A}" type="parTrans" cxnId="{CA264512-1322-45C1-A61D-4A61B010BE7D}">
      <dgm:prSet/>
      <dgm:spPr/>
      <dgm:t>
        <a:bodyPr/>
        <a:lstStyle/>
        <a:p>
          <a:endParaRPr lang="en-US"/>
        </a:p>
      </dgm:t>
    </dgm:pt>
    <dgm:pt modelId="{148F5E2A-1AE3-4494-97F0-B06F7F543B63}" type="sibTrans" cxnId="{CA264512-1322-45C1-A61D-4A61B010BE7D}">
      <dgm:prSet/>
      <dgm:spPr/>
      <dgm:t>
        <a:bodyPr/>
        <a:lstStyle/>
        <a:p>
          <a:endParaRPr lang="en-US"/>
        </a:p>
      </dgm:t>
    </dgm:pt>
    <dgm:pt modelId="{836D98D1-DABF-4B69-8919-FD1A3365E27D}">
      <dgm:prSet/>
      <dgm:spPr/>
      <dgm:t>
        <a:bodyPr/>
        <a:lstStyle/>
        <a:p>
          <a:r>
            <a:rPr lang="en-GB" b="0" i="0"/>
            <a:t>gender reassignment</a:t>
          </a:r>
          <a:endParaRPr lang="en-US"/>
        </a:p>
      </dgm:t>
    </dgm:pt>
    <dgm:pt modelId="{8B20F5ED-D054-4561-969B-66545D4C695D}" type="parTrans" cxnId="{33223021-822B-4A3D-96DA-E711017B53AA}">
      <dgm:prSet/>
      <dgm:spPr/>
      <dgm:t>
        <a:bodyPr/>
        <a:lstStyle/>
        <a:p>
          <a:endParaRPr lang="en-US"/>
        </a:p>
      </dgm:t>
    </dgm:pt>
    <dgm:pt modelId="{6B522002-B98D-4ED5-981F-8F2AB10EEF9B}" type="sibTrans" cxnId="{33223021-822B-4A3D-96DA-E711017B53AA}">
      <dgm:prSet/>
      <dgm:spPr/>
      <dgm:t>
        <a:bodyPr/>
        <a:lstStyle/>
        <a:p>
          <a:endParaRPr lang="en-US"/>
        </a:p>
      </dgm:t>
    </dgm:pt>
    <dgm:pt modelId="{F0EE9BA9-3BA5-445A-AF2D-BF474B2416C6}">
      <dgm:prSet/>
      <dgm:spPr/>
      <dgm:t>
        <a:bodyPr/>
        <a:lstStyle/>
        <a:p>
          <a:r>
            <a:rPr lang="en-GB" b="0" i="0"/>
            <a:t>marriage and civil partnership</a:t>
          </a:r>
          <a:endParaRPr lang="en-US"/>
        </a:p>
      </dgm:t>
    </dgm:pt>
    <dgm:pt modelId="{82CD7055-A91A-43A9-AB05-1B720DEBBC01}" type="parTrans" cxnId="{40DFF9C6-2690-49FC-B8FC-67FC7178469A}">
      <dgm:prSet/>
      <dgm:spPr/>
      <dgm:t>
        <a:bodyPr/>
        <a:lstStyle/>
        <a:p>
          <a:endParaRPr lang="en-US"/>
        </a:p>
      </dgm:t>
    </dgm:pt>
    <dgm:pt modelId="{D2976935-AB42-49B0-8635-1849597FFA3C}" type="sibTrans" cxnId="{40DFF9C6-2690-49FC-B8FC-67FC7178469A}">
      <dgm:prSet/>
      <dgm:spPr/>
      <dgm:t>
        <a:bodyPr/>
        <a:lstStyle/>
        <a:p>
          <a:endParaRPr lang="en-US"/>
        </a:p>
      </dgm:t>
    </dgm:pt>
    <dgm:pt modelId="{410D106F-D85D-4476-96C7-6813C4E7787C}">
      <dgm:prSet/>
      <dgm:spPr/>
      <dgm:t>
        <a:bodyPr/>
        <a:lstStyle/>
        <a:p>
          <a:r>
            <a:rPr lang="en-GB" b="0" i="0"/>
            <a:t>pregnancy and maternity</a:t>
          </a:r>
          <a:endParaRPr lang="en-US"/>
        </a:p>
      </dgm:t>
    </dgm:pt>
    <dgm:pt modelId="{741DB27F-101E-48BB-BCA0-579D2594133F}" type="parTrans" cxnId="{9C919E53-86B3-46A7-A9D3-EC31DD18A113}">
      <dgm:prSet/>
      <dgm:spPr/>
      <dgm:t>
        <a:bodyPr/>
        <a:lstStyle/>
        <a:p>
          <a:endParaRPr lang="en-US"/>
        </a:p>
      </dgm:t>
    </dgm:pt>
    <dgm:pt modelId="{4773676D-3AA9-4A42-AC75-77BF2FAF9DBC}" type="sibTrans" cxnId="{9C919E53-86B3-46A7-A9D3-EC31DD18A113}">
      <dgm:prSet/>
      <dgm:spPr/>
      <dgm:t>
        <a:bodyPr/>
        <a:lstStyle/>
        <a:p>
          <a:endParaRPr lang="en-US"/>
        </a:p>
      </dgm:t>
    </dgm:pt>
    <dgm:pt modelId="{9CCD6205-FAC1-45F9-8AF2-47C9F57FBB58}">
      <dgm:prSet/>
      <dgm:spPr/>
      <dgm:t>
        <a:bodyPr/>
        <a:lstStyle/>
        <a:p>
          <a:r>
            <a:rPr lang="en-GB" b="0" i="0"/>
            <a:t>race</a:t>
          </a:r>
          <a:endParaRPr lang="en-US"/>
        </a:p>
      </dgm:t>
    </dgm:pt>
    <dgm:pt modelId="{258E3950-F01D-4061-A54D-6EE718B1AB6D}" type="parTrans" cxnId="{7BAE6081-CF24-409C-89EF-F89D518E23BD}">
      <dgm:prSet/>
      <dgm:spPr/>
      <dgm:t>
        <a:bodyPr/>
        <a:lstStyle/>
        <a:p>
          <a:endParaRPr lang="en-US"/>
        </a:p>
      </dgm:t>
    </dgm:pt>
    <dgm:pt modelId="{9A7C0FC9-0292-4B53-8547-72420C675FBA}" type="sibTrans" cxnId="{7BAE6081-CF24-409C-89EF-F89D518E23BD}">
      <dgm:prSet/>
      <dgm:spPr/>
      <dgm:t>
        <a:bodyPr/>
        <a:lstStyle/>
        <a:p>
          <a:endParaRPr lang="en-US"/>
        </a:p>
      </dgm:t>
    </dgm:pt>
    <dgm:pt modelId="{EF65B845-3CF5-484B-90C3-5D4BB9497F50}">
      <dgm:prSet/>
      <dgm:spPr/>
      <dgm:t>
        <a:bodyPr/>
        <a:lstStyle/>
        <a:p>
          <a:r>
            <a:rPr lang="en-GB" b="0" i="0"/>
            <a:t>religion or belief</a:t>
          </a:r>
          <a:endParaRPr lang="en-US"/>
        </a:p>
      </dgm:t>
    </dgm:pt>
    <dgm:pt modelId="{709ABF98-CDC6-4BDF-83F8-4BDAAF0B3A77}" type="parTrans" cxnId="{DE78B7EA-0903-4CAD-86D2-CFAC67C97366}">
      <dgm:prSet/>
      <dgm:spPr/>
      <dgm:t>
        <a:bodyPr/>
        <a:lstStyle/>
        <a:p>
          <a:endParaRPr lang="en-US"/>
        </a:p>
      </dgm:t>
    </dgm:pt>
    <dgm:pt modelId="{9AB1F274-20E2-408C-9627-683A86B4354E}" type="sibTrans" cxnId="{DE78B7EA-0903-4CAD-86D2-CFAC67C97366}">
      <dgm:prSet/>
      <dgm:spPr/>
      <dgm:t>
        <a:bodyPr/>
        <a:lstStyle/>
        <a:p>
          <a:endParaRPr lang="en-US"/>
        </a:p>
      </dgm:t>
    </dgm:pt>
    <dgm:pt modelId="{F015A1D2-AB3A-4B04-AA86-79136688F784}">
      <dgm:prSet/>
      <dgm:spPr/>
      <dgm:t>
        <a:bodyPr/>
        <a:lstStyle/>
        <a:p>
          <a:r>
            <a:rPr lang="en-GB" b="0" i="0"/>
            <a:t>sex</a:t>
          </a:r>
          <a:endParaRPr lang="en-US"/>
        </a:p>
      </dgm:t>
    </dgm:pt>
    <dgm:pt modelId="{906EFDD8-8A39-407A-8080-99AA24A2ABF6}" type="parTrans" cxnId="{AB868AAC-F12E-4B60-A0ED-719E2720E184}">
      <dgm:prSet/>
      <dgm:spPr/>
      <dgm:t>
        <a:bodyPr/>
        <a:lstStyle/>
        <a:p>
          <a:endParaRPr lang="en-US"/>
        </a:p>
      </dgm:t>
    </dgm:pt>
    <dgm:pt modelId="{341F37CA-9BD6-440A-A9F2-CC9277CE0B77}" type="sibTrans" cxnId="{AB868AAC-F12E-4B60-A0ED-719E2720E184}">
      <dgm:prSet/>
      <dgm:spPr/>
      <dgm:t>
        <a:bodyPr/>
        <a:lstStyle/>
        <a:p>
          <a:endParaRPr lang="en-US"/>
        </a:p>
      </dgm:t>
    </dgm:pt>
    <dgm:pt modelId="{2B17374E-FBE6-4C76-B099-03A5F3808566}">
      <dgm:prSet/>
      <dgm:spPr/>
      <dgm:t>
        <a:bodyPr/>
        <a:lstStyle/>
        <a:p>
          <a:r>
            <a:rPr lang="en-GB" b="0" i="0"/>
            <a:t>sexual orientation.</a:t>
          </a:r>
          <a:endParaRPr lang="en-US"/>
        </a:p>
      </dgm:t>
    </dgm:pt>
    <dgm:pt modelId="{A46CF928-B06B-4852-A140-0FCC2C0E328C}" type="parTrans" cxnId="{89F142ED-B19E-4BC7-B407-74165AA20EC7}">
      <dgm:prSet/>
      <dgm:spPr/>
      <dgm:t>
        <a:bodyPr/>
        <a:lstStyle/>
        <a:p>
          <a:endParaRPr lang="en-US"/>
        </a:p>
      </dgm:t>
    </dgm:pt>
    <dgm:pt modelId="{DE23FA58-715F-4DE5-B3D3-4787578A758B}" type="sibTrans" cxnId="{89F142ED-B19E-4BC7-B407-74165AA20EC7}">
      <dgm:prSet/>
      <dgm:spPr/>
      <dgm:t>
        <a:bodyPr/>
        <a:lstStyle/>
        <a:p>
          <a:endParaRPr lang="en-US"/>
        </a:p>
      </dgm:t>
    </dgm:pt>
    <dgm:pt modelId="{108F7251-AC7E-4E02-B7B2-CCA18F3A4F2E}" type="pres">
      <dgm:prSet presAssocID="{2CDE64B9-4210-4170-B39F-109EA74CB999}" presName="vert0" presStyleCnt="0">
        <dgm:presLayoutVars>
          <dgm:dir/>
          <dgm:animOne val="branch"/>
          <dgm:animLvl val="lvl"/>
        </dgm:presLayoutVars>
      </dgm:prSet>
      <dgm:spPr/>
    </dgm:pt>
    <dgm:pt modelId="{EBCE488A-26E4-4CBA-BBFC-D4AC5ADC2451}" type="pres">
      <dgm:prSet presAssocID="{C377EC42-061B-4740-BD8C-89E6F12AEE4B}" presName="thickLine" presStyleLbl="alignNode1" presStyleIdx="0" presStyleCnt="9"/>
      <dgm:spPr/>
    </dgm:pt>
    <dgm:pt modelId="{BB9994D1-8C3E-48EF-BC16-9078C59EE9BF}" type="pres">
      <dgm:prSet presAssocID="{C377EC42-061B-4740-BD8C-89E6F12AEE4B}" presName="horz1" presStyleCnt="0"/>
      <dgm:spPr/>
    </dgm:pt>
    <dgm:pt modelId="{67005B56-C723-433B-97F8-EBF8B63E729F}" type="pres">
      <dgm:prSet presAssocID="{C377EC42-061B-4740-BD8C-89E6F12AEE4B}" presName="tx1" presStyleLbl="revTx" presStyleIdx="0" presStyleCnt="9"/>
      <dgm:spPr/>
    </dgm:pt>
    <dgm:pt modelId="{93DFEE95-FD16-4026-9D5B-41F94C3F5C57}" type="pres">
      <dgm:prSet presAssocID="{C377EC42-061B-4740-BD8C-89E6F12AEE4B}" presName="vert1" presStyleCnt="0"/>
      <dgm:spPr/>
    </dgm:pt>
    <dgm:pt modelId="{D91BCF23-BE68-416C-982B-4992CCB1AA24}" type="pres">
      <dgm:prSet presAssocID="{EB5142F9-67A9-4B84-8361-2616A47CA6AF}" presName="thickLine" presStyleLbl="alignNode1" presStyleIdx="1" presStyleCnt="9"/>
      <dgm:spPr/>
    </dgm:pt>
    <dgm:pt modelId="{23CE4A50-48A1-4505-957C-B875DB655462}" type="pres">
      <dgm:prSet presAssocID="{EB5142F9-67A9-4B84-8361-2616A47CA6AF}" presName="horz1" presStyleCnt="0"/>
      <dgm:spPr/>
    </dgm:pt>
    <dgm:pt modelId="{AAEAC02F-9A5A-4213-9B5F-642EE896B9CB}" type="pres">
      <dgm:prSet presAssocID="{EB5142F9-67A9-4B84-8361-2616A47CA6AF}" presName="tx1" presStyleLbl="revTx" presStyleIdx="1" presStyleCnt="9"/>
      <dgm:spPr/>
    </dgm:pt>
    <dgm:pt modelId="{F7A019AB-6E8B-4B75-98DA-67D9259C2B1D}" type="pres">
      <dgm:prSet presAssocID="{EB5142F9-67A9-4B84-8361-2616A47CA6AF}" presName="vert1" presStyleCnt="0"/>
      <dgm:spPr/>
    </dgm:pt>
    <dgm:pt modelId="{ED1C8975-42E2-4B3F-ADDB-ECFA350A2978}" type="pres">
      <dgm:prSet presAssocID="{836D98D1-DABF-4B69-8919-FD1A3365E27D}" presName="thickLine" presStyleLbl="alignNode1" presStyleIdx="2" presStyleCnt="9"/>
      <dgm:spPr/>
    </dgm:pt>
    <dgm:pt modelId="{6F1357F6-D982-4D2C-981E-83C0F6FBF14F}" type="pres">
      <dgm:prSet presAssocID="{836D98D1-DABF-4B69-8919-FD1A3365E27D}" presName="horz1" presStyleCnt="0"/>
      <dgm:spPr/>
    </dgm:pt>
    <dgm:pt modelId="{BBE9CFC8-6743-4C89-90ED-49968FD42C77}" type="pres">
      <dgm:prSet presAssocID="{836D98D1-DABF-4B69-8919-FD1A3365E27D}" presName="tx1" presStyleLbl="revTx" presStyleIdx="2" presStyleCnt="9"/>
      <dgm:spPr/>
    </dgm:pt>
    <dgm:pt modelId="{BC8D8AE3-AF51-4DA7-93B7-434C9E9ADE7F}" type="pres">
      <dgm:prSet presAssocID="{836D98D1-DABF-4B69-8919-FD1A3365E27D}" presName="vert1" presStyleCnt="0"/>
      <dgm:spPr/>
    </dgm:pt>
    <dgm:pt modelId="{E791A7C5-27F9-4141-8595-DD01E09B2392}" type="pres">
      <dgm:prSet presAssocID="{F0EE9BA9-3BA5-445A-AF2D-BF474B2416C6}" presName="thickLine" presStyleLbl="alignNode1" presStyleIdx="3" presStyleCnt="9"/>
      <dgm:spPr/>
    </dgm:pt>
    <dgm:pt modelId="{CAAB8E54-96AA-46C0-BB5F-BC315ADAD938}" type="pres">
      <dgm:prSet presAssocID="{F0EE9BA9-3BA5-445A-AF2D-BF474B2416C6}" presName="horz1" presStyleCnt="0"/>
      <dgm:spPr/>
    </dgm:pt>
    <dgm:pt modelId="{93EB21A3-6800-4FAE-9D8D-3837C803992B}" type="pres">
      <dgm:prSet presAssocID="{F0EE9BA9-3BA5-445A-AF2D-BF474B2416C6}" presName="tx1" presStyleLbl="revTx" presStyleIdx="3" presStyleCnt="9"/>
      <dgm:spPr/>
    </dgm:pt>
    <dgm:pt modelId="{D63386C8-7F33-4747-8205-E3B974F0DCA1}" type="pres">
      <dgm:prSet presAssocID="{F0EE9BA9-3BA5-445A-AF2D-BF474B2416C6}" presName="vert1" presStyleCnt="0"/>
      <dgm:spPr/>
    </dgm:pt>
    <dgm:pt modelId="{73EA0CE7-00A3-4270-81C9-F1BC3058DAB9}" type="pres">
      <dgm:prSet presAssocID="{410D106F-D85D-4476-96C7-6813C4E7787C}" presName="thickLine" presStyleLbl="alignNode1" presStyleIdx="4" presStyleCnt="9"/>
      <dgm:spPr/>
    </dgm:pt>
    <dgm:pt modelId="{A98DD22F-9CCF-4AF7-9FCA-1C75E0067ABA}" type="pres">
      <dgm:prSet presAssocID="{410D106F-D85D-4476-96C7-6813C4E7787C}" presName="horz1" presStyleCnt="0"/>
      <dgm:spPr/>
    </dgm:pt>
    <dgm:pt modelId="{BA757D3E-0EA8-4E22-8641-1FCE3CF839AA}" type="pres">
      <dgm:prSet presAssocID="{410D106F-D85D-4476-96C7-6813C4E7787C}" presName="tx1" presStyleLbl="revTx" presStyleIdx="4" presStyleCnt="9"/>
      <dgm:spPr/>
    </dgm:pt>
    <dgm:pt modelId="{7E8D7B26-269B-443F-8700-455865A2697A}" type="pres">
      <dgm:prSet presAssocID="{410D106F-D85D-4476-96C7-6813C4E7787C}" presName="vert1" presStyleCnt="0"/>
      <dgm:spPr/>
    </dgm:pt>
    <dgm:pt modelId="{22556D17-59CF-46F1-A321-01121BBED6E4}" type="pres">
      <dgm:prSet presAssocID="{9CCD6205-FAC1-45F9-8AF2-47C9F57FBB58}" presName="thickLine" presStyleLbl="alignNode1" presStyleIdx="5" presStyleCnt="9"/>
      <dgm:spPr/>
    </dgm:pt>
    <dgm:pt modelId="{7D6347A0-CD01-4503-96BA-E7E39855F55F}" type="pres">
      <dgm:prSet presAssocID="{9CCD6205-FAC1-45F9-8AF2-47C9F57FBB58}" presName="horz1" presStyleCnt="0"/>
      <dgm:spPr/>
    </dgm:pt>
    <dgm:pt modelId="{8D5E0922-0474-42E2-9C3B-E437D679C708}" type="pres">
      <dgm:prSet presAssocID="{9CCD6205-FAC1-45F9-8AF2-47C9F57FBB58}" presName="tx1" presStyleLbl="revTx" presStyleIdx="5" presStyleCnt="9"/>
      <dgm:spPr/>
    </dgm:pt>
    <dgm:pt modelId="{A092E98A-F4C8-4CB5-BA85-6BA7ABDFAB84}" type="pres">
      <dgm:prSet presAssocID="{9CCD6205-FAC1-45F9-8AF2-47C9F57FBB58}" presName="vert1" presStyleCnt="0"/>
      <dgm:spPr/>
    </dgm:pt>
    <dgm:pt modelId="{26A007BD-64C5-4A55-BDF4-EAF65C437156}" type="pres">
      <dgm:prSet presAssocID="{EF65B845-3CF5-484B-90C3-5D4BB9497F50}" presName="thickLine" presStyleLbl="alignNode1" presStyleIdx="6" presStyleCnt="9"/>
      <dgm:spPr/>
    </dgm:pt>
    <dgm:pt modelId="{3224074A-E852-4EA9-8AD7-BDFB7603D98B}" type="pres">
      <dgm:prSet presAssocID="{EF65B845-3CF5-484B-90C3-5D4BB9497F50}" presName="horz1" presStyleCnt="0"/>
      <dgm:spPr/>
    </dgm:pt>
    <dgm:pt modelId="{81E04ED0-D581-414B-9BE2-B850F4184E9A}" type="pres">
      <dgm:prSet presAssocID="{EF65B845-3CF5-484B-90C3-5D4BB9497F50}" presName="tx1" presStyleLbl="revTx" presStyleIdx="6" presStyleCnt="9"/>
      <dgm:spPr/>
    </dgm:pt>
    <dgm:pt modelId="{AF441541-5A4A-4C3F-B772-1F074082AD1A}" type="pres">
      <dgm:prSet presAssocID="{EF65B845-3CF5-484B-90C3-5D4BB9497F50}" presName="vert1" presStyleCnt="0"/>
      <dgm:spPr/>
    </dgm:pt>
    <dgm:pt modelId="{69361A8F-9E8C-460A-800D-10F2D8CE6E0A}" type="pres">
      <dgm:prSet presAssocID="{F015A1D2-AB3A-4B04-AA86-79136688F784}" presName="thickLine" presStyleLbl="alignNode1" presStyleIdx="7" presStyleCnt="9"/>
      <dgm:spPr/>
    </dgm:pt>
    <dgm:pt modelId="{88339676-22EF-456F-B66D-D393CCEA950F}" type="pres">
      <dgm:prSet presAssocID="{F015A1D2-AB3A-4B04-AA86-79136688F784}" presName="horz1" presStyleCnt="0"/>
      <dgm:spPr/>
    </dgm:pt>
    <dgm:pt modelId="{32543092-C75B-408E-9E85-A2918FE4350F}" type="pres">
      <dgm:prSet presAssocID="{F015A1D2-AB3A-4B04-AA86-79136688F784}" presName="tx1" presStyleLbl="revTx" presStyleIdx="7" presStyleCnt="9"/>
      <dgm:spPr/>
    </dgm:pt>
    <dgm:pt modelId="{ED927528-DC26-4AAB-B75C-850AC05AF4E5}" type="pres">
      <dgm:prSet presAssocID="{F015A1D2-AB3A-4B04-AA86-79136688F784}" presName="vert1" presStyleCnt="0"/>
      <dgm:spPr/>
    </dgm:pt>
    <dgm:pt modelId="{A16D3E4C-A39F-4FAF-806A-38687B13F382}" type="pres">
      <dgm:prSet presAssocID="{2B17374E-FBE6-4C76-B099-03A5F3808566}" presName="thickLine" presStyleLbl="alignNode1" presStyleIdx="8" presStyleCnt="9"/>
      <dgm:spPr/>
    </dgm:pt>
    <dgm:pt modelId="{56EE2FDC-82FD-421F-9728-41DE746707A0}" type="pres">
      <dgm:prSet presAssocID="{2B17374E-FBE6-4C76-B099-03A5F3808566}" presName="horz1" presStyleCnt="0"/>
      <dgm:spPr/>
    </dgm:pt>
    <dgm:pt modelId="{19A09DB5-DC5A-4932-A3C9-3D8EE2E9BBCC}" type="pres">
      <dgm:prSet presAssocID="{2B17374E-FBE6-4C76-B099-03A5F3808566}" presName="tx1" presStyleLbl="revTx" presStyleIdx="8" presStyleCnt="9"/>
      <dgm:spPr/>
    </dgm:pt>
    <dgm:pt modelId="{DD2BC98E-0EF8-484A-A315-A395F67F9C21}" type="pres">
      <dgm:prSet presAssocID="{2B17374E-FBE6-4C76-B099-03A5F3808566}" presName="vert1" presStyleCnt="0"/>
      <dgm:spPr/>
    </dgm:pt>
  </dgm:ptLst>
  <dgm:cxnLst>
    <dgm:cxn modelId="{CA264512-1322-45C1-A61D-4A61B010BE7D}" srcId="{2CDE64B9-4210-4170-B39F-109EA74CB999}" destId="{EB5142F9-67A9-4B84-8361-2616A47CA6AF}" srcOrd="1" destOrd="0" parTransId="{C6C6B4A9-2CE5-4904-9DEB-42FF2650355A}" sibTransId="{148F5E2A-1AE3-4494-97F0-B06F7F543B63}"/>
    <dgm:cxn modelId="{33223021-822B-4A3D-96DA-E711017B53AA}" srcId="{2CDE64B9-4210-4170-B39F-109EA74CB999}" destId="{836D98D1-DABF-4B69-8919-FD1A3365E27D}" srcOrd="2" destOrd="0" parTransId="{8B20F5ED-D054-4561-969B-66545D4C695D}" sibTransId="{6B522002-B98D-4ED5-981F-8F2AB10EEF9B}"/>
    <dgm:cxn modelId="{3FD56826-34F7-45EF-B792-AD84A977A4BC}" type="presOf" srcId="{9CCD6205-FAC1-45F9-8AF2-47C9F57FBB58}" destId="{8D5E0922-0474-42E2-9C3B-E437D679C708}" srcOrd="0" destOrd="0" presId="urn:microsoft.com/office/officeart/2008/layout/LinedList"/>
    <dgm:cxn modelId="{C253032F-1895-4BD5-B643-1E8E24C58161}" srcId="{2CDE64B9-4210-4170-B39F-109EA74CB999}" destId="{C377EC42-061B-4740-BD8C-89E6F12AEE4B}" srcOrd="0" destOrd="0" parTransId="{EBEF1013-A0E4-422F-9379-40C440A025D8}" sibTransId="{833ADCA4-26CD-4AC2-9B4B-2C37A3B73E4A}"/>
    <dgm:cxn modelId="{006A4B35-191A-4A5E-8107-DB810996ECC8}" type="presOf" srcId="{F015A1D2-AB3A-4B04-AA86-79136688F784}" destId="{32543092-C75B-408E-9E85-A2918FE4350F}" srcOrd="0" destOrd="0" presId="urn:microsoft.com/office/officeart/2008/layout/LinedList"/>
    <dgm:cxn modelId="{4BE5A16F-C831-4202-84E5-FDCCF8060EF8}" type="presOf" srcId="{2CDE64B9-4210-4170-B39F-109EA74CB999}" destId="{108F7251-AC7E-4E02-B7B2-CCA18F3A4F2E}" srcOrd="0" destOrd="0" presId="urn:microsoft.com/office/officeart/2008/layout/LinedList"/>
    <dgm:cxn modelId="{9C919E53-86B3-46A7-A9D3-EC31DD18A113}" srcId="{2CDE64B9-4210-4170-B39F-109EA74CB999}" destId="{410D106F-D85D-4476-96C7-6813C4E7787C}" srcOrd="4" destOrd="0" parTransId="{741DB27F-101E-48BB-BCA0-579D2594133F}" sibTransId="{4773676D-3AA9-4A42-AC75-77BF2FAF9DBC}"/>
    <dgm:cxn modelId="{1E35D453-E8FC-4502-81EA-20F755FB2BA6}" type="presOf" srcId="{410D106F-D85D-4476-96C7-6813C4E7787C}" destId="{BA757D3E-0EA8-4E22-8641-1FCE3CF839AA}" srcOrd="0" destOrd="0" presId="urn:microsoft.com/office/officeart/2008/layout/LinedList"/>
    <dgm:cxn modelId="{760A977E-2A81-41E9-9A63-AF67C2029EE0}" type="presOf" srcId="{F0EE9BA9-3BA5-445A-AF2D-BF474B2416C6}" destId="{93EB21A3-6800-4FAE-9D8D-3837C803992B}" srcOrd="0" destOrd="0" presId="urn:microsoft.com/office/officeart/2008/layout/LinedList"/>
    <dgm:cxn modelId="{7BAE6081-CF24-409C-89EF-F89D518E23BD}" srcId="{2CDE64B9-4210-4170-B39F-109EA74CB999}" destId="{9CCD6205-FAC1-45F9-8AF2-47C9F57FBB58}" srcOrd="5" destOrd="0" parTransId="{258E3950-F01D-4061-A54D-6EE718B1AB6D}" sibTransId="{9A7C0FC9-0292-4B53-8547-72420C675FBA}"/>
    <dgm:cxn modelId="{A28E1289-DCC2-4CA8-A7DF-E0A2A25E9376}" type="presOf" srcId="{2B17374E-FBE6-4C76-B099-03A5F3808566}" destId="{19A09DB5-DC5A-4932-A3C9-3D8EE2E9BBCC}" srcOrd="0" destOrd="0" presId="urn:microsoft.com/office/officeart/2008/layout/LinedList"/>
    <dgm:cxn modelId="{B16142AB-7A8E-4E9E-BB88-95011FD6F5B8}" type="presOf" srcId="{C377EC42-061B-4740-BD8C-89E6F12AEE4B}" destId="{67005B56-C723-433B-97F8-EBF8B63E729F}" srcOrd="0" destOrd="0" presId="urn:microsoft.com/office/officeart/2008/layout/LinedList"/>
    <dgm:cxn modelId="{AB868AAC-F12E-4B60-A0ED-719E2720E184}" srcId="{2CDE64B9-4210-4170-B39F-109EA74CB999}" destId="{F015A1D2-AB3A-4B04-AA86-79136688F784}" srcOrd="7" destOrd="0" parTransId="{906EFDD8-8A39-407A-8080-99AA24A2ABF6}" sibTransId="{341F37CA-9BD6-440A-A9F2-CC9277CE0B77}"/>
    <dgm:cxn modelId="{40DFF9C6-2690-49FC-B8FC-67FC7178469A}" srcId="{2CDE64B9-4210-4170-B39F-109EA74CB999}" destId="{F0EE9BA9-3BA5-445A-AF2D-BF474B2416C6}" srcOrd="3" destOrd="0" parTransId="{82CD7055-A91A-43A9-AB05-1B720DEBBC01}" sibTransId="{D2976935-AB42-49B0-8635-1849597FFA3C}"/>
    <dgm:cxn modelId="{55EA48CD-A81A-4DF3-88EB-31A2351013EB}" type="presOf" srcId="{EF65B845-3CF5-484B-90C3-5D4BB9497F50}" destId="{81E04ED0-D581-414B-9BE2-B850F4184E9A}" srcOrd="0" destOrd="0" presId="urn:microsoft.com/office/officeart/2008/layout/LinedList"/>
    <dgm:cxn modelId="{BC2D47E3-DB77-4156-ACA8-93E509D87FAA}" type="presOf" srcId="{836D98D1-DABF-4B69-8919-FD1A3365E27D}" destId="{BBE9CFC8-6743-4C89-90ED-49968FD42C77}" srcOrd="0" destOrd="0" presId="urn:microsoft.com/office/officeart/2008/layout/LinedList"/>
    <dgm:cxn modelId="{DE78B7EA-0903-4CAD-86D2-CFAC67C97366}" srcId="{2CDE64B9-4210-4170-B39F-109EA74CB999}" destId="{EF65B845-3CF5-484B-90C3-5D4BB9497F50}" srcOrd="6" destOrd="0" parTransId="{709ABF98-CDC6-4BDF-83F8-4BDAAF0B3A77}" sibTransId="{9AB1F274-20E2-408C-9627-683A86B4354E}"/>
    <dgm:cxn modelId="{57CB4BEB-AB00-4F28-8179-ADFC0C8ACCA5}" type="presOf" srcId="{EB5142F9-67A9-4B84-8361-2616A47CA6AF}" destId="{AAEAC02F-9A5A-4213-9B5F-642EE896B9CB}" srcOrd="0" destOrd="0" presId="urn:microsoft.com/office/officeart/2008/layout/LinedList"/>
    <dgm:cxn modelId="{89F142ED-B19E-4BC7-B407-74165AA20EC7}" srcId="{2CDE64B9-4210-4170-B39F-109EA74CB999}" destId="{2B17374E-FBE6-4C76-B099-03A5F3808566}" srcOrd="8" destOrd="0" parTransId="{A46CF928-B06B-4852-A140-0FCC2C0E328C}" sibTransId="{DE23FA58-715F-4DE5-B3D3-4787578A758B}"/>
    <dgm:cxn modelId="{86A6E1AC-B2A3-4DBD-B070-0C8ED32A321B}" type="presParOf" srcId="{108F7251-AC7E-4E02-B7B2-CCA18F3A4F2E}" destId="{EBCE488A-26E4-4CBA-BBFC-D4AC5ADC2451}" srcOrd="0" destOrd="0" presId="urn:microsoft.com/office/officeart/2008/layout/LinedList"/>
    <dgm:cxn modelId="{CCB480DF-FD2B-4D84-82AE-0FF87ADAD719}" type="presParOf" srcId="{108F7251-AC7E-4E02-B7B2-CCA18F3A4F2E}" destId="{BB9994D1-8C3E-48EF-BC16-9078C59EE9BF}" srcOrd="1" destOrd="0" presId="urn:microsoft.com/office/officeart/2008/layout/LinedList"/>
    <dgm:cxn modelId="{8CD3C268-A237-4A90-A93F-DA458211E038}" type="presParOf" srcId="{BB9994D1-8C3E-48EF-BC16-9078C59EE9BF}" destId="{67005B56-C723-433B-97F8-EBF8B63E729F}" srcOrd="0" destOrd="0" presId="urn:microsoft.com/office/officeart/2008/layout/LinedList"/>
    <dgm:cxn modelId="{271E1E23-07C3-4BCE-90AD-C1FE3484FD45}" type="presParOf" srcId="{BB9994D1-8C3E-48EF-BC16-9078C59EE9BF}" destId="{93DFEE95-FD16-4026-9D5B-41F94C3F5C57}" srcOrd="1" destOrd="0" presId="urn:microsoft.com/office/officeart/2008/layout/LinedList"/>
    <dgm:cxn modelId="{7FFA8322-915B-47A0-8894-22B047031230}" type="presParOf" srcId="{108F7251-AC7E-4E02-B7B2-CCA18F3A4F2E}" destId="{D91BCF23-BE68-416C-982B-4992CCB1AA24}" srcOrd="2" destOrd="0" presId="urn:microsoft.com/office/officeart/2008/layout/LinedList"/>
    <dgm:cxn modelId="{F343DEDB-5D24-44DD-A492-D11C8F689CA9}" type="presParOf" srcId="{108F7251-AC7E-4E02-B7B2-CCA18F3A4F2E}" destId="{23CE4A50-48A1-4505-957C-B875DB655462}" srcOrd="3" destOrd="0" presId="urn:microsoft.com/office/officeart/2008/layout/LinedList"/>
    <dgm:cxn modelId="{12BE1B0B-5EB2-43D4-80C0-5831C43BA978}" type="presParOf" srcId="{23CE4A50-48A1-4505-957C-B875DB655462}" destId="{AAEAC02F-9A5A-4213-9B5F-642EE896B9CB}" srcOrd="0" destOrd="0" presId="urn:microsoft.com/office/officeart/2008/layout/LinedList"/>
    <dgm:cxn modelId="{3EFCFF4B-AB4D-4E18-B57F-28689E51CA2F}" type="presParOf" srcId="{23CE4A50-48A1-4505-957C-B875DB655462}" destId="{F7A019AB-6E8B-4B75-98DA-67D9259C2B1D}" srcOrd="1" destOrd="0" presId="urn:microsoft.com/office/officeart/2008/layout/LinedList"/>
    <dgm:cxn modelId="{6DEE2990-9BE9-491D-A399-2B39AFAA636D}" type="presParOf" srcId="{108F7251-AC7E-4E02-B7B2-CCA18F3A4F2E}" destId="{ED1C8975-42E2-4B3F-ADDB-ECFA350A2978}" srcOrd="4" destOrd="0" presId="urn:microsoft.com/office/officeart/2008/layout/LinedList"/>
    <dgm:cxn modelId="{F26C317B-5A71-405F-A418-F1811789D6A7}" type="presParOf" srcId="{108F7251-AC7E-4E02-B7B2-CCA18F3A4F2E}" destId="{6F1357F6-D982-4D2C-981E-83C0F6FBF14F}" srcOrd="5" destOrd="0" presId="urn:microsoft.com/office/officeart/2008/layout/LinedList"/>
    <dgm:cxn modelId="{A940CD6A-8102-4FE7-AD24-C760809B5D48}" type="presParOf" srcId="{6F1357F6-D982-4D2C-981E-83C0F6FBF14F}" destId="{BBE9CFC8-6743-4C89-90ED-49968FD42C77}" srcOrd="0" destOrd="0" presId="urn:microsoft.com/office/officeart/2008/layout/LinedList"/>
    <dgm:cxn modelId="{2BF3C21E-DB56-4E13-A9F4-4506B66EB22A}" type="presParOf" srcId="{6F1357F6-D982-4D2C-981E-83C0F6FBF14F}" destId="{BC8D8AE3-AF51-4DA7-93B7-434C9E9ADE7F}" srcOrd="1" destOrd="0" presId="urn:microsoft.com/office/officeart/2008/layout/LinedList"/>
    <dgm:cxn modelId="{4B7B1882-4A09-4014-8EA3-FD0947DDF84F}" type="presParOf" srcId="{108F7251-AC7E-4E02-B7B2-CCA18F3A4F2E}" destId="{E791A7C5-27F9-4141-8595-DD01E09B2392}" srcOrd="6" destOrd="0" presId="urn:microsoft.com/office/officeart/2008/layout/LinedList"/>
    <dgm:cxn modelId="{EC41488D-086F-476A-AC27-199980D177D5}" type="presParOf" srcId="{108F7251-AC7E-4E02-B7B2-CCA18F3A4F2E}" destId="{CAAB8E54-96AA-46C0-BB5F-BC315ADAD938}" srcOrd="7" destOrd="0" presId="urn:microsoft.com/office/officeart/2008/layout/LinedList"/>
    <dgm:cxn modelId="{C452F03B-327E-467E-8403-552AEFBA1318}" type="presParOf" srcId="{CAAB8E54-96AA-46C0-BB5F-BC315ADAD938}" destId="{93EB21A3-6800-4FAE-9D8D-3837C803992B}" srcOrd="0" destOrd="0" presId="urn:microsoft.com/office/officeart/2008/layout/LinedList"/>
    <dgm:cxn modelId="{12369616-5F2B-4A7C-935D-0082528797AD}" type="presParOf" srcId="{CAAB8E54-96AA-46C0-BB5F-BC315ADAD938}" destId="{D63386C8-7F33-4747-8205-E3B974F0DCA1}" srcOrd="1" destOrd="0" presId="urn:microsoft.com/office/officeart/2008/layout/LinedList"/>
    <dgm:cxn modelId="{80A1AE5C-9B0C-438F-96AA-274162F84B1D}" type="presParOf" srcId="{108F7251-AC7E-4E02-B7B2-CCA18F3A4F2E}" destId="{73EA0CE7-00A3-4270-81C9-F1BC3058DAB9}" srcOrd="8" destOrd="0" presId="urn:microsoft.com/office/officeart/2008/layout/LinedList"/>
    <dgm:cxn modelId="{AD235F88-4047-4772-96AE-36222A447EE5}" type="presParOf" srcId="{108F7251-AC7E-4E02-B7B2-CCA18F3A4F2E}" destId="{A98DD22F-9CCF-4AF7-9FCA-1C75E0067ABA}" srcOrd="9" destOrd="0" presId="urn:microsoft.com/office/officeart/2008/layout/LinedList"/>
    <dgm:cxn modelId="{4D0A7D14-A2A4-4927-A92A-D81D8E4EBF34}" type="presParOf" srcId="{A98DD22F-9CCF-4AF7-9FCA-1C75E0067ABA}" destId="{BA757D3E-0EA8-4E22-8641-1FCE3CF839AA}" srcOrd="0" destOrd="0" presId="urn:microsoft.com/office/officeart/2008/layout/LinedList"/>
    <dgm:cxn modelId="{F128F15D-D48C-4AD7-B8B1-0D78FD41A336}" type="presParOf" srcId="{A98DD22F-9CCF-4AF7-9FCA-1C75E0067ABA}" destId="{7E8D7B26-269B-443F-8700-455865A2697A}" srcOrd="1" destOrd="0" presId="urn:microsoft.com/office/officeart/2008/layout/LinedList"/>
    <dgm:cxn modelId="{EFE6B3A1-46DD-4003-A7AF-B610A349ED96}" type="presParOf" srcId="{108F7251-AC7E-4E02-B7B2-CCA18F3A4F2E}" destId="{22556D17-59CF-46F1-A321-01121BBED6E4}" srcOrd="10" destOrd="0" presId="urn:microsoft.com/office/officeart/2008/layout/LinedList"/>
    <dgm:cxn modelId="{065AC38C-8803-4975-ADF4-01071AA16224}" type="presParOf" srcId="{108F7251-AC7E-4E02-B7B2-CCA18F3A4F2E}" destId="{7D6347A0-CD01-4503-96BA-E7E39855F55F}" srcOrd="11" destOrd="0" presId="urn:microsoft.com/office/officeart/2008/layout/LinedList"/>
    <dgm:cxn modelId="{2CD46D23-A2A7-4E78-98EA-FBC748BF438C}" type="presParOf" srcId="{7D6347A0-CD01-4503-96BA-E7E39855F55F}" destId="{8D5E0922-0474-42E2-9C3B-E437D679C708}" srcOrd="0" destOrd="0" presId="urn:microsoft.com/office/officeart/2008/layout/LinedList"/>
    <dgm:cxn modelId="{4F7DABB1-7294-4FFD-9795-AD46AF2FC2BD}" type="presParOf" srcId="{7D6347A0-CD01-4503-96BA-E7E39855F55F}" destId="{A092E98A-F4C8-4CB5-BA85-6BA7ABDFAB84}" srcOrd="1" destOrd="0" presId="urn:microsoft.com/office/officeart/2008/layout/LinedList"/>
    <dgm:cxn modelId="{7F59BE3C-913E-4F9E-8BC3-7EB1275137ED}" type="presParOf" srcId="{108F7251-AC7E-4E02-B7B2-CCA18F3A4F2E}" destId="{26A007BD-64C5-4A55-BDF4-EAF65C437156}" srcOrd="12" destOrd="0" presId="urn:microsoft.com/office/officeart/2008/layout/LinedList"/>
    <dgm:cxn modelId="{E4209016-B45F-4855-8B1C-832B665D63F3}" type="presParOf" srcId="{108F7251-AC7E-4E02-B7B2-CCA18F3A4F2E}" destId="{3224074A-E852-4EA9-8AD7-BDFB7603D98B}" srcOrd="13" destOrd="0" presId="urn:microsoft.com/office/officeart/2008/layout/LinedList"/>
    <dgm:cxn modelId="{CFBE7B5C-CCEF-4CB9-8A2B-51F66D3DB7F1}" type="presParOf" srcId="{3224074A-E852-4EA9-8AD7-BDFB7603D98B}" destId="{81E04ED0-D581-414B-9BE2-B850F4184E9A}" srcOrd="0" destOrd="0" presId="urn:microsoft.com/office/officeart/2008/layout/LinedList"/>
    <dgm:cxn modelId="{F5E672E5-8CF0-4FFF-AFD9-8CF7A657E019}" type="presParOf" srcId="{3224074A-E852-4EA9-8AD7-BDFB7603D98B}" destId="{AF441541-5A4A-4C3F-B772-1F074082AD1A}" srcOrd="1" destOrd="0" presId="urn:microsoft.com/office/officeart/2008/layout/LinedList"/>
    <dgm:cxn modelId="{1B896F42-2544-4966-9D6B-CBBA212C6F80}" type="presParOf" srcId="{108F7251-AC7E-4E02-B7B2-CCA18F3A4F2E}" destId="{69361A8F-9E8C-460A-800D-10F2D8CE6E0A}" srcOrd="14" destOrd="0" presId="urn:microsoft.com/office/officeart/2008/layout/LinedList"/>
    <dgm:cxn modelId="{C1C8BF23-9EE1-4607-9AC8-8E2CB1D51C09}" type="presParOf" srcId="{108F7251-AC7E-4E02-B7B2-CCA18F3A4F2E}" destId="{88339676-22EF-456F-B66D-D393CCEA950F}" srcOrd="15" destOrd="0" presId="urn:microsoft.com/office/officeart/2008/layout/LinedList"/>
    <dgm:cxn modelId="{C2CD2B16-C263-4EC7-B96E-5692D377DD4F}" type="presParOf" srcId="{88339676-22EF-456F-B66D-D393CCEA950F}" destId="{32543092-C75B-408E-9E85-A2918FE4350F}" srcOrd="0" destOrd="0" presId="urn:microsoft.com/office/officeart/2008/layout/LinedList"/>
    <dgm:cxn modelId="{64551FF7-771E-4C2A-8655-0C3D5475DDE1}" type="presParOf" srcId="{88339676-22EF-456F-B66D-D393CCEA950F}" destId="{ED927528-DC26-4AAB-B75C-850AC05AF4E5}" srcOrd="1" destOrd="0" presId="urn:microsoft.com/office/officeart/2008/layout/LinedList"/>
    <dgm:cxn modelId="{87F0DC4C-8845-46FD-BC22-2510063240C5}" type="presParOf" srcId="{108F7251-AC7E-4E02-B7B2-CCA18F3A4F2E}" destId="{A16D3E4C-A39F-4FAF-806A-38687B13F382}" srcOrd="16" destOrd="0" presId="urn:microsoft.com/office/officeart/2008/layout/LinedList"/>
    <dgm:cxn modelId="{7CB3834B-F46A-46A9-9563-C60415562225}" type="presParOf" srcId="{108F7251-AC7E-4E02-B7B2-CCA18F3A4F2E}" destId="{56EE2FDC-82FD-421F-9728-41DE746707A0}" srcOrd="17" destOrd="0" presId="urn:microsoft.com/office/officeart/2008/layout/LinedList"/>
    <dgm:cxn modelId="{1C6D3221-29DB-48D0-A046-86B000AF5068}" type="presParOf" srcId="{56EE2FDC-82FD-421F-9728-41DE746707A0}" destId="{19A09DB5-DC5A-4932-A3C9-3D8EE2E9BBCC}" srcOrd="0" destOrd="0" presId="urn:microsoft.com/office/officeart/2008/layout/LinedList"/>
    <dgm:cxn modelId="{277BBDB9-1A26-47F1-90D4-4B9ECA35D6B4}" type="presParOf" srcId="{56EE2FDC-82FD-421F-9728-41DE746707A0}" destId="{DD2BC98E-0EF8-484A-A315-A395F67F9C2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BDBADC-CB3E-44C1-AF33-9C6C03AA6BCD}"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BC80AF4B-7CDD-4CC0-8889-E877660BAD54}">
      <dgm:prSet/>
      <dgm:spPr/>
      <dgm:t>
        <a:bodyPr/>
        <a:lstStyle/>
        <a:p>
          <a:r>
            <a:rPr lang="en-GB" b="0" i="0"/>
            <a:t>Legal obligation</a:t>
          </a:r>
          <a:endParaRPr lang="en-US"/>
        </a:p>
      </dgm:t>
    </dgm:pt>
    <dgm:pt modelId="{939051BD-3DCF-4DF5-953E-882815190026}" type="parTrans" cxnId="{E62507B1-B639-458D-83EA-4F361BB451D8}">
      <dgm:prSet/>
      <dgm:spPr/>
      <dgm:t>
        <a:bodyPr/>
        <a:lstStyle/>
        <a:p>
          <a:endParaRPr lang="en-US"/>
        </a:p>
      </dgm:t>
    </dgm:pt>
    <dgm:pt modelId="{6AF0631B-EE17-4126-8773-2B96ECBE9AFB}" type="sibTrans" cxnId="{E62507B1-B639-458D-83EA-4F361BB451D8}">
      <dgm:prSet/>
      <dgm:spPr/>
      <dgm:t>
        <a:bodyPr/>
        <a:lstStyle/>
        <a:p>
          <a:endParaRPr lang="en-US"/>
        </a:p>
      </dgm:t>
    </dgm:pt>
    <dgm:pt modelId="{F822EE49-9354-490D-BB24-4D8FAB61D8EC}">
      <dgm:prSet/>
      <dgm:spPr/>
      <dgm:t>
        <a:bodyPr/>
        <a:lstStyle/>
        <a:p>
          <a:r>
            <a:rPr lang="en-GB" b="0" i="0"/>
            <a:t>To </a:t>
          </a:r>
          <a:r>
            <a:rPr lang="en-GB"/>
            <a:t>ensure disabled clients and employees are not at a substantial disadvantage compared to those who are not disabled. </a:t>
          </a:r>
          <a:endParaRPr lang="en-US"/>
        </a:p>
      </dgm:t>
    </dgm:pt>
    <dgm:pt modelId="{DC8ED11C-E81D-4A1C-A493-BFB619CC125C}" type="parTrans" cxnId="{71BD6825-F316-4518-AC54-F7A13A60DE11}">
      <dgm:prSet/>
      <dgm:spPr/>
      <dgm:t>
        <a:bodyPr/>
        <a:lstStyle/>
        <a:p>
          <a:endParaRPr lang="en-US"/>
        </a:p>
      </dgm:t>
    </dgm:pt>
    <dgm:pt modelId="{900687E0-944B-4D18-AAFD-68E7E6C091EA}" type="sibTrans" cxnId="{71BD6825-F316-4518-AC54-F7A13A60DE11}">
      <dgm:prSet/>
      <dgm:spPr/>
      <dgm:t>
        <a:bodyPr/>
        <a:lstStyle/>
        <a:p>
          <a:endParaRPr lang="en-US"/>
        </a:p>
      </dgm:t>
    </dgm:pt>
    <dgm:pt modelId="{7914F0D5-B250-40D5-917F-C9D34539FF80}">
      <dgm:prSet/>
      <dgm:spPr/>
      <dgm:t>
        <a:bodyPr/>
        <a:lstStyle/>
        <a:p>
          <a:r>
            <a:rPr lang="en-GB" b="0" i="0"/>
            <a:t>Good practice to also provide reasonable adjustments to others you engage with as part of your work. For example, by making any necessary reasonable adjustments for a parent or carer of a witness who is aged 16 or under.</a:t>
          </a:r>
          <a:endParaRPr lang="en-US"/>
        </a:p>
      </dgm:t>
    </dgm:pt>
    <dgm:pt modelId="{A995D715-1541-40EC-9A18-9EBBB58A84AA}" type="parTrans" cxnId="{66E9AE77-9448-476F-9DAD-53144FB6EB93}">
      <dgm:prSet/>
      <dgm:spPr/>
      <dgm:t>
        <a:bodyPr/>
        <a:lstStyle/>
        <a:p>
          <a:endParaRPr lang="en-US"/>
        </a:p>
      </dgm:t>
    </dgm:pt>
    <dgm:pt modelId="{A77C426B-630F-4EF6-9BC1-867FD7B9E46A}" type="sibTrans" cxnId="{66E9AE77-9448-476F-9DAD-53144FB6EB93}">
      <dgm:prSet/>
      <dgm:spPr/>
      <dgm:t>
        <a:bodyPr/>
        <a:lstStyle/>
        <a:p>
          <a:endParaRPr lang="en-US"/>
        </a:p>
      </dgm:t>
    </dgm:pt>
    <dgm:pt modelId="{BB2BF27C-C8FA-4518-B001-51B6D760DED8}">
      <dgm:prSet/>
      <dgm:spPr/>
      <dgm:t>
        <a:bodyPr/>
        <a:lstStyle/>
        <a:p>
          <a:r>
            <a:rPr lang="en-GB" b="0" i="0"/>
            <a:t>Encouraging a diverse profession is a responsibility we share with everyone working in the profession. This is a regulatory objective set out in the Legal Services Act (2007), "encouraging an independent, strong, diverse and effective legal profession".</a:t>
          </a:r>
          <a:endParaRPr lang="en-US"/>
        </a:p>
      </dgm:t>
    </dgm:pt>
    <dgm:pt modelId="{160600A5-7185-4AA2-B99F-8DE7F96B2439}" type="parTrans" cxnId="{0906BBA2-46B7-46F1-AEF0-EE10E12A6819}">
      <dgm:prSet/>
      <dgm:spPr/>
      <dgm:t>
        <a:bodyPr/>
        <a:lstStyle/>
        <a:p>
          <a:endParaRPr lang="en-US"/>
        </a:p>
      </dgm:t>
    </dgm:pt>
    <dgm:pt modelId="{D6925635-F010-474D-A218-5EC56983DA30}" type="sibTrans" cxnId="{0906BBA2-46B7-46F1-AEF0-EE10E12A6819}">
      <dgm:prSet/>
      <dgm:spPr/>
      <dgm:t>
        <a:bodyPr/>
        <a:lstStyle/>
        <a:p>
          <a:endParaRPr lang="en-US"/>
        </a:p>
      </dgm:t>
    </dgm:pt>
    <dgm:pt modelId="{A42638AF-F774-4094-8B57-C1882BF1D7EF}" type="pres">
      <dgm:prSet presAssocID="{38BDBADC-CB3E-44C1-AF33-9C6C03AA6BCD}" presName="Name0" presStyleCnt="0">
        <dgm:presLayoutVars>
          <dgm:dir/>
          <dgm:resizeHandles val="exact"/>
        </dgm:presLayoutVars>
      </dgm:prSet>
      <dgm:spPr/>
    </dgm:pt>
    <dgm:pt modelId="{23ABD1CB-940C-4282-A13A-3D0C441E2CA7}" type="pres">
      <dgm:prSet presAssocID="{BC80AF4B-7CDD-4CC0-8889-E877660BAD54}" presName="node" presStyleLbl="node1" presStyleIdx="0" presStyleCnt="4">
        <dgm:presLayoutVars>
          <dgm:bulletEnabled val="1"/>
        </dgm:presLayoutVars>
      </dgm:prSet>
      <dgm:spPr/>
    </dgm:pt>
    <dgm:pt modelId="{E033E8A2-7E88-4EAC-8C60-5418471CA73E}" type="pres">
      <dgm:prSet presAssocID="{6AF0631B-EE17-4126-8773-2B96ECBE9AFB}" presName="sibTrans" presStyleLbl="sibTrans2D1" presStyleIdx="0" presStyleCnt="3"/>
      <dgm:spPr/>
    </dgm:pt>
    <dgm:pt modelId="{E34A02F3-7243-4AE5-941A-49CE36583417}" type="pres">
      <dgm:prSet presAssocID="{6AF0631B-EE17-4126-8773-2B96ECBE9AFB}" presName="connectorText" presStyleLbl="sibTrans2D1" presStyleIdx="0" presStyleCnt="3"/>
      <dgm:spPr/>
    </dgm:pt>
    <dgm:pt modelId="{E9796099-00B7-42E6-AE1B-8E10CEC837A0}" type="pres">
      <dgm:prSet presAssocID="{F822EE49-9354-490D-BB24-4D8FAB61D8EC}" presName="node" presStyleLbl="node1" presStyleIdx="1" presStyleCnt="4">
        <dgm:presLayoutVars>
          <dgm:bulletEnabled val="1"/>
        </dgm:presLayoutVars>
      </dgm:prSet>
      <dgm:spPr/>
    </dgm:pt>
    <dgm:pt modelId="{2A39F86A-37F7-4935-ADD1-34A426D0E09A}" type="pres">
      <dgm:prSet presAssocID="{900687E0-944B-4D18-AAFD-68E7E6C091EA}" presName="sibTrans" presStyleLbl="sibTrans2D1" presStyleIdx="1" presStyleCnt="3"/>
      <dgm:spPr/>
    </dgm:pt>
    <dgm:pt modelId="{A571B60A-985A-444F-AC11-B05DBC383EDE}" type="pres">
      <dgm:prSet presAssocID="{900687E0-944B-4D18-AAFD-68E7E6C091EA}" presName="connectorText" presStyleLbl="sibTrans2D1" presStyleIdx="1" presStyleCnt="3"/>
      <dgm:spPr/>
    </dgm:pt>
    <dgm:pt modelId="{47F55E1A-D7E7-4B2F-9C18-4CA5005AC189}" type="pres">
      <dgm:prSet presAssocID="{7914F0D5-B250-40D5-917F-C9D34539FF80}" presName="node" presStyleLbl="node1" presStyleIdx="2" presStyleCnt="4">
        <dgm:presLayoutVars>
          <dgm:bulletEnabled val="1"/>
        </dgm:presLayoutVars>
      </dgm:prSet>
      <dgm:spPr/>
    </dgm:pt>
    <dgm:pt modelId="{FC3B7B7F-A6C3-40E0-88BC-F88C436F241F}" type="pres">
      <dgm:prSet presAssocID="{A77C426B-630F-4EF6-9BC1-867FD7B9E46A}" presName="sibTrans" presStyleLbl="sibTrans2D1" presStyleIdx="2" presStyleCnt="3"/>
      <dgm:spPr/>
    </dgm:pt>
    <dgm:pt modelId="{81235645-15CB-4D01-8553-88AA940ECCC4}" type="pres">
      <dgm:prSet presAssocID="{A77C426B-630F-4EF6-9BC1-867FD7B9E46A}" presName="connectorText" presStyleLbl="sibTrans2D1" presStyleIdx="2" presStyleCnt="3"/>
      <dgm:spPr/>
    </dgm:pt>
    <dgm:pt modelId="{6700B5D6-F71D-45D1-B9A2-DD7BF9643BA5}" type="pres">
      <dgm:prSet presAssocID="{BB2BF27C-C8FA-4518-B001-51B6D760DED8}" presName="node" presStyleLbl="node1" presStyleIdx="3" presStyleCnt="4">
        <dgm:presLayoutVars>
          <dgm:bulletEnabled val="1"/>
        </dgm:presLayoutVars>
      </dgm:prSet>
      <dgm:spPr/>
    </dgm:pt>
  </dgm:ptLst>
  <dgm:cxnLst>
    <dgm:cxn modelId="{4BAC3D0A-28A1-40BC-8F9F-924F52EE3FC2}" type="presOf" srcId="{6AF0631B-EE17-4126-8773-2B96ECBE9AFB}" destId="{E033E8A2-7E88-4EAC-8C60-5418471CA73E}" srcOrd="0" destOrd="0" presId="urn:microsoft.com/office/officeart/2005/8/layout/process1"/>
    <dgm:cxn modelId="{68C4170B-7C71-4C33-9EE7-4385869A5276}" type="presOf" srcId="{38BDBADC-CB3E-44C1-AF33-9C6C03AA6BCD}" destId="{A42638AF-F774-4094-8B57-C1882BF1D7EF}" srcOrd="0" destOrd="0" presId="urn:microsoft.com/office/officeart/2005/8/layout/process1"/>
    <dgm:cxn modelId="{71BD6825-F316-4518-AC54-F7A13A60DE11}" srcId="{38BDBADC-CB3E-44C1-AF33-9C6C03AA6BCD}" destId="{F822EE49-9354-490D-BB24-4D8FAB61D8EC}" srcOrd="1" destOrd="0" parTransId="{DC8ED11C-E81D-4A1C-A493-BFB619CC125C}" sibTransId="{900687E0-944B-4D18-AAFD-68E7E6C091EA}"/>
    <dgm:cxn modelId="{2EE03353-7B6A-424A-B9DF-2296B8A7BD36}" type="presOf" srcId="{A77C426B-630F-4EF6-9BC1-867FD7B9E46A}" destId="{81235645-15CB-4D01-8553-88AA940ECCC4}" srcOrd="1" destOrd="0" presId="urn:microsoft.com/office/officeart/2005/8/layout/process1"/>
    <dgm:cxn modelId="{9B6DD773-2688-4219-BD30-EED0830734E4}" type="presOf" srcId="{900687E0-944B-4D18-AAFD-68E7E6C091EA}" destId="{A571B60A-985A-444F-AC11-B05DBC383EDE}" srcOrd="1" destOrd="0" presId="urn:microsoft.com/office/officeart/2005/8/layout/process1"/>
    <dgm:cxn modelId="{66E9AE77-9448-476F-9DAD-53144FB6EB93}" srcId="{38BDBADC-CB3E-44C1-AF33-9C6C03AA6BCD}" destId="{7914F0D5-B250-40D5-917F-C9D34539FF80}" srcOrd="2" destOrd="0" parTransId="{A995D715-1541-40EC-9A18-9EBBB58A84AA}" sibTransId="{A77C426B-630F-4EF6-9BC1-867FD7B9E46A}"/>
    <dgm:cxn modelId="{0BB5237B-F328-44AA-932B-DED3EC9D3061}" type="presOf" srcId="{6AF0631B-EE17-4126-8773-2B96ECBE9AFB}" destId="{E34A02F3-7243-4AE5-941A-49CE36583417}" srcOrd="1" destOrd="0" presId="urn:microsoft.com/office/officeart/2005/8/layout/process1"/>
    <dgm:cxn modelId="{453ADE84-FC77-45A9-A17B-B384D20F46C2}" type="presOf" srcId="{BB2BF27C-C8FA-4518-B001-51B6D760DED8}" destId="{6700B5D6-F71D-45D1-B9A2-DD7BF9643BA5}" srcOrd="0" destOrd="0" presId="urn:microsoft.com/office/officeart/2005/8/layout/process1"/>
    <dgm:cxn modelId="{231B7185-2A5A-46A3-BB86-388FDC7A3610}" type="presOf" srcId="{7914F0D5-B250-40D5-917F-C9D34539FF80}" destId="{47F55E1A-D7E7-4B2F-9C18-4CA5005AC189}" srcOrd="0" destOrd="0" presId="urn:microsoft.com/office/officeart/2005/8/layout/process1"/>
    <dgm:cxn modelId="{D061078F-D9E5-4441-AE1B-152600F53B38}" type="presOf" srcId="{F822EE49-9354-490D-BB24-4D8FAB61D8EC}" destId="{E9796099-00B7-42E6-AE1B-8E10CEC837A0}" srcOrd="0" destOrd="0" presId="urn:microsoft.com/office/officeart/2005/8/layout/process1"/>
    <dgm:cxn modelId="{0906BBA2-46B7-46F1-AEF0-EE10E12A6819}" srcId="{38BDBADC-CB3E-44C1-AF33-9C6C03AA6BCD}" destId="{BB2BF27C-C8FA-4518-B001-51B6D760DED8}" srcOrd="3" destOrd="0" parTransId="{160600A5-7185-4AA2-B99F-8DE7F96B2439}" sibTransId="{D6925635-F010-474D-A218-5EC56983DA30}"/>
    <dgm:cxn modelId="{E62507B1-B639-458D-83EA-4F361BB451D8}" srcId="{38BDBADC-CB3E-44C1-AF33-9C6C03AA6BCD}" destId="{BC80AF4B-7CDD-4CC0-8889-E877660BAD54}" srcOrd="0" destOrd="0" parTransId="{939051BD-3DCF-4DF5-953E-882815190026}" sibTransId="{6AF0631B-EE17-4126-8773-2B96ECBE9AFB}"/>
    <dgm:cxn modelId="{B71C81B1-ACEA-4643-902E-F6C2A171E9AD}" type="presOf" srcId="{BC80AF4B-7CDD-4CC0-8889-E877660BAD54}" destId="{23ABD1CB-940C-4282-A13A-3D0C441E2CA7}" srcOrd="0" destOrd="0" presId="urn:microsoft.com/office/officeart/2005/8/layout/process1"/>
    <dgm:cxn modelId="{AFCD3EBD-88CE-43D3-93AD-541B1BCE06C8}" type="presOf" srcId="{900687E0-944B-4D18-AAFD-68E7E6C091EA}" destId="{2A39F86A-37F7-4935-ADD1-34A426D0E09A}" srcOrd="0" destOrd="0" presId="urn:microsoft.com/office/officeart/2005/8/layout/process1"/>
    <dgm:cxn modelId="{F165EBD8-A0E7-4ED9-B8E7-DE1E3EF6D8F3}" type="presOf" srcId="{A77C426B-630F-4EF6-9BC1-867FD7B9E46A}" destId="{FC3B7B7F-A6C3-40E0-88BC-F88C436F241F}" srcOrd="0" destOrd="0" presId="urn:microsoft.com/office/officeart/2005/8/layout/process1"/>
    <dgm:cxn modelId="{5A363A1B-6FAE-4110-BD46-FD7C97849C2B}" type="presParOf" srcId="{A42638AF-F774-4094-8B57-C1882BF1D7EF}" destId="{23ABD1CB-940C-4282-A13A-3D0C441E2CA7}" srcOrd="0" destOrd="0" presId="urn:microsoft.com/office/officeart/2005/8/layout/process1"/>
    <dgm:cxn modelId="{3DC7369A-AC9D-42DD-B58A-0B2D53B282FD}" type="presParOf" srcId="{A42638AF-F774-4094-8B57-C1882BF1D7EF}" destId="{E033E8A2-7E88-4EAC-8C60-5418471CA73E}" srcOrd="1" destOrd="0" presId="urn:microsoft.com/office/officeart/2005/8/layout/process1"/>
    <dgm:cxn modelId="{994A827F-0DE4-42E2-9D29-985D4D62F0F1}" type="presParOf" srcId="{E033E8A2-7E88-4EAC-8C60-5418471CA73E}" destId="{E34A02F3-7243-4AE5-941A-49CE36583417}" srcOrd="0" destOrd="0" presId="urn:microsoft.com/office/officeart/2005/8/layout/process1"/>
    <dgm:cxn modelId="{B874AF46-8F23-4474-ABBD-E18BEBDB67F6}" type="presParOf" srcId="{A42638AF-F774-4094-8B57-C1882BF1D7EF}" destId="{E9796099-00B7-42E6-AE1B-8E10CEC837A0}" srcOrd="2" destOrd="0" presId="urn:microsoft.com/office/officeart/2005/8/layout/process1"/>
    <dgm:cxn modelId="{720FBF5D-DE08-4DBA-B4B8-42B645016105}" type="presParOf" srcId="{A42638AF-F774-4094-8B57-C1882BF1D7EF}" destId="{2A39F86A-37F7-4935-ADD1-34A426D0E09A}" srcOrd="3" destOrd="0" presId="urn:microsoft.com/office/officeart/2005/8/layout/process1"/>
    <dgm:cxn modelId="{AAB21892-8FDB-4E21-B0F2-59365C7DB21A}" type="presParOf" srcId="{2A39F86A-37F7-4935-ADD1-34A426D0E09A}" destId="{A571B60A-985A-444F-AC11-B05DBC383EDE}" srcOrd="0" destOrd="0" presId="urn:microsoft.com/office/officeart/2005/8/layout/process1"/>
    <dgm:cxn modelId="{8EAA1F4E-7801-49C3-B72B-490BFC738733}" type="presParOf" srcId="{A42638AF-F774-4094-8B57-C1882BF1D7EF}" destId="{47F55E1A-D7E7-4B2F-9C18-4CA5005AC189}" srcOrd="4" destOrd="0" presId="urn:microsoft.com/office/officeart/2005/8/layout/process1"/>
    <dgm:cxn modelId="{D6FDDBF9-21F5-4C7E-8B7F-090D83120619}" type="presParOf" srcId="{A42638AF-F774-4094-8B57-C1882BF1D7EF}" destId="{FC3B7B7F-A6C3-40E0-88BC-F88C436F241F}" srcOrd="5" destOrd="0" presId="urn:microsoft.com/office/officeart/2005/8/layout/process1"/>
    <dgm:cxn modelId="{5439A38A-732D-4832-A43F-921BD575A0A1}" type="presParOf" srcId="{FC3B7B7F-A6C3-40E0-88BC-F88C436F241F}" destId="{81235645-15CB-4D01-8553-88AA940ECCC4}" srcOrd="0" destOrd="0" presId="urn:microsoft.com/office/officeart/2005/8/layout/process1"/>
    <dgm:cxn modelId="{D4C9A6D0-EE6A-485B-8B60-AFE3EDB41437}" type="presParOf" srcId="{A42638AF-F774-4094-8B57-C1882BF1D7EF}" destId="{6700B5D6-F71D-45D1-B9A2-DD7BF9643BA5}"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839D96-7853-4347-8E3B-E8E425C970B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0DB4D33A-291F-4B05-9150-7B1596372367}">
      <dgm:prSet/>
      <dgm:spPr/>
      <dgm:t>
        <a:bodyPr/>
        <a:lstStyle/>
        <a:p>
          <a:pPr>
            <a:lnSpc>
              <a:spcPct val="100000"/>
            </a:lnSpc>
          </a:pPr>
          <a:r>
            <a:rPr lang="en-GB" b="0" i="0"/>
            <a:t>You are:</a:t>
          </a:r>
          <a:endParaRPr lang="en-US"/>
        </a:p>
      </dgm:t>
    </dgm:pt>
    <dgm:pt modelId="{C2ECAD5C-BDEB-4B20-B5DE-2BABE8678067}" type="parTrans" cxnId="{ED2F4546-F403-42D1-B544-F65884640B1B}">
      <dgm:prSet/>
      <dgm:spPr/>
      <dgm:t>
        <a:bodyPr/>
        <a:lstStyle/>
        <a:p>
          <a:endParaRPr lang="en-US"/>
        </a:p>
      </dgm:t>
    </dgm:pt>
    <dgm:pt modelId="{872B27AC-18DE-4C3B-9850-419C0B46B89E}" type="sibTrans" cxnId="{ED2F4546-F403-42D1-B544-F65884640B1B}">
      <dgm:prSet/>
      <dgm:spPr/>
      <dgm:t>
        <a:bodyPr/>
        <a:lstStyle/>
        <a:p>
          <a:endParaRPr lang="en-US"/>
        </a:p>
      </dgm:t>
    </dgm:pt>
    <dgm:pt modelId="{2EDC20BC-C556-4B52-BA83-B02A4F9A2A1E}">
      <dgm:prSet/>
      <dgm:spPr/>
      <dgm:t>
        <a:bodyPr/>
        <a:lstStyle/>
        <a:p>
          <a:pPr>
            <a:lnSpc>
              <a:spcPct val="100000"/>
            </a:lnSpc>
          </a:pPr>
          <a:r>
            <a:rPr lang="en-GB" b="0" i="0"/>
            <a:t>responsible for upholding the reputation of the profession in your professional and personal life and for treating people fairly and with dignity and respect; </a:t>
          </a:r>
          <a:endParaRPr lang="en-US"/>
        </a:p>
      </dgm:t>
    </dgm:pt>
    <dgm:pt modelId="{A3A73B08-DE1F-4060-9001-2A5391E46982}" type="parTrans" cxnId="{B238C00F-7870-4360-8560-80B075CE8BAA}">
      <dgm:prSet/>
      <dgm:spPr/>
      <dgm:t>
        <a:bodyPr/>
        <a:lstStyle/>
        <a:p>
          <a:endParaRPr lang="en-US"/>
        </a:p>
      </dgm:t>
    </dgm:pt>
    <dgm:pt modelId="{ED6F060E-5B7E-4F2A-88E1-7A58A33F5640}" type="sibTrans" cxnId="{B238C00F-7870-4360-8560-80B075CE8BAA}">
      <dgm:prSet/>
      <dgm:spPr/>
      <dgm:t>
        <a:bodyPr/>
        <a:lstStyle/>
        <a:p>
          <a:endParaRPr lang="en-US"/>
        </a:p>
      </dgm:t>
    </dgm:pt>
    <dgm:pt modelId="{90736081-7EE5-4AE3-B693-56706A6E24ED}">
      <dgm:prSet/>
      <dgm:spPr/>
      <dgm:t>
        <a:bodyPr/>
        <a:lstStyle/>
        <a:p>
          <a:pPr>
            <a:lnSpc>
              <a:spcPct val="100000"/>
            </a:lnSpc>
          </a:pPr>
          <a:r>
            <a:rPr lang="en-GB" b="0" i="0"/>
            <a:t>responsible for making sure your personal views are not imposed on and do not have a negative impact on others. This includes expressing extreme personal, moral or political opinions on social media platforms</a:t>
          </a:r>
          <a:r>
            <a:rPr lang="en-GB"/>
            <a:t>; and </a:t>
          </a:r>
          <a:endParaRPr lang="en-US"/>
        </a:p>
      </dgm:t>
    </dgm:pt>
    <dgm:pt modelId="{32C9CDEB-C378-42B0-83EC-5DF084A5FE84}" type="parTrans" cxnId="{AB838CD9-E164-477F-8EA0-6DA7C554102B}">
      <dgm:prSet/>
      <dgm:spPr/>
      <dgm:t>
        <a:bodyPr/>
        <a:lstStyle/>
        <a:p>
          <a:endParaRPr lang="en-US"/>
        </a:p>
      </dgm:t>
    </dgm:pt>
    <dgm:pt modelId="{ECF7CEBA-5BAD-4DC3-A1A8-FC4F3A2D2CAC}" type="sibTrans" cxnId="{AB838CD9-E164-477F-8EA0-6DA7C554102B}">
      <dgm:prSet/>
      <dgm:spPr/>
      <dgm:t>
        <a:bodyPr/>
        <a:lstStyle/>
        <a:p>
          <a:endParaRPr lang="en-US"/>
        </a:p>
      </dgm:t>
    </dgm:pt>
    <dgm:pt modelId="{9A90954F-43D7-4D3C-A00E-4C4035958A96}">
      <dgm:prSet/>
      <dgm:spPr/>
      <dgm:t>
        <a:bodyPr/>
        <a:lstStyle/>
        <a:p>
          <a:pPr>
            <a:lnSpc>
              <a:spcPct val="100000"/>
            </a:lnSpc>
          </a:pPr>
          <a:r>
            <a:rPr lang="en-GB"/>
            <a:t>expected to </a:t>
          </a:r>
          <a:r>
            <a:rPr lang="en-GB" b="0" i="0"/>
            <a:t>be fair and inclusive in your interactions with people you meet and deal with through the course of your work. This includes your relationship with courts, barristers, medical experts and other people you procure services from.</a:t>
          </a:r>
          <a:endParaRPr lang="en-US"/>
        </a:p>
      </dgm:t>
    </dgm:pt>
    <dgm:pt modelId="{08CB87B8-9760-422D-B5B2-2D7D0D4DA243}" type="parTrans" cxnId="{5063ADCE-919C-4483-9987-6D5AA5B2240A}">
      <dgm:prSet/>
      <dgm:spPr/>
      <dgm:t>
        <a:bodyPr/>
        <a:lstStyle/>
        <a:p>
          <a:endParaRPr lang="en-US"/>
        </a:p>
      </dgm:t>
    </dgm:pt>
    <dgm:pt modelId="{5DEB3ADF-A564-4143-9B99-18BF5D90E500}" type="sibTrans" cxnId="{5063ADCE-919C-4483-9987-6D5AA5B2240A}">
      <dgm:prSet/>
      <dgm:spPr/>
      <dgm:t>
        <a:bodyPr/>
        <a:lstStyle/>
        <a:p>
          <a:endParaRPr lang="en-US"/>
        </a:p>
      </dgm:t>
    </dgm:pt>
    <dgm:pt modelId="{11192222-6725-4040-82FE-2455F94612C3}">
      <dgm:prSet/>
      <dgm:spPr/>
      <dgm:t>
        <a:bodyPr/>
        <a:lstStyle/>
        <a:p>
          <a:pPr>
            <a:lnSpc>
              <a:spcPct val="100000"/>
            </a:lnSpc>
          </a:pPr>
          <a:r>
            <a:rPr lang="en-GB" b="0" i="0"/>
            <a:t>It is good practice for firms to put in place appropriate policies and procedures relating to equality, diversity and inclusion..</a:t>
          </a:r>
          <a:endParaRPr lang="en-US"/>
        </a:p>
      </dgm:t>
    </dgm:pt>
    <dgm:pt modelId="{37189A21-DC04-4666-9239-BB1CBFC84A4C}" type="parTrans" cxnId="{8BCA404D-6D67-49DD-BE06-96E91CCC1547}">
      <dgm:prSet/>
      <dgm:spPr/>
      <dgm:t>
        <a:bodyPr/>
        <a:lstStyle/>
        <a:p>
          <a:endParaRPr lang="en-US"/>
        </a:p>
      </dgm:t>
    </dgm:pt>
    <dgm:pt modelId="{61656887-5ECA-4862-AED8-B3E7291B8280}" type="sibTrans" cxnId="{8BCA404D-6D67-49DD-BE06-96E91CCC1547}">
      <dgm:prSet/>
      <dgm:spPr/>
      <dgm:t>
        <a:bodyPr/>
        <a:lstStyle/>
        <a:p>
          <a:endParaRPr lang="en-US"/>
        </a:p>
      </dgm:t>
    </dgm:pt>
    <dgm:pt modelId="{84338D2C-AB49-4DEE-A749-CFFFF58C9C96}" type="pres">
      <dgm:prSet presAssocID="{9D839D96-7853-4347-8E3B-E8E425C970B9}" presName="linear" presStyleCnt="0">
        <dgm:presLayoutVars>
          <dgm:animLvl val="lvl"/>
          <dgm:resizeHandles val="exact"/>
        </dgm:presLayoutVars>
      </dgm:prSet>
      <dgm:spPr/>
    </dgm:pt>
    <dgm:pt modelId="{7BB1DA29-75A8-407E-94B9-71F5BE423857}" type="pres">
      <dgm:prSet presAssocID="{0DB4D33A-291F-4B05-9150-7B1596372367}" presName="parentText" presStyleLbl="node1" presStyleIdx="0" presStyleCnt="2">
        <dgm:presLayoutVars>
          <dgm:chMax val="0"/>
          <dgm:bulletEnabled val="1"/>
        </dgm:presLayoutVars>
      </dgm:prSet>
      <dgm:spPr/>
    </dgm:pt>
    <dgm:pt modelId="{C00B4DB3-F447-459C-87C2-7C3DC72A863A}" type="pres">
      <dgm:prSet presAssocID="{0DB4D33A-291F-4B05-9150-7B1596372367}" presName="childText" presStyleLbl="revTx" presStyleIdx="0" presStyleCnt="1">
        <dgm:presLayoutVars>
          <dgm:bulletEnabled val="1"/>
        </dgm:presLayoutVars>
      </dgm:prSet>
      <dgm:spPr/>
    </dgm:pt>
    <dgm:pt modelId="{B829B7DA-3F20-4E61-9125-BB6450C38592}" type="pres">
      <dgm:prSet presAssocID="{11192222-6725-4040-82FE-2455F94612C3}" presName="parentText" presStyleLbl="node1" presStyleIdx="1" presStyleCnt="2">
        <dgm:presLayoutVars>
          <dgm:chMax val="0"/>
          <dgm:bulletEnabled val="1"/>
        </dgm:presLayoutVars>
      </dgm:prSet>
      <dgm:spPr/>
    </dgm:pt>
  </dgm:ptLst>
  <dgm:cxnLst>
    <dgm:cxn modelId="{B238C00F-7870-4360-8560-80B075CE8BAA}" srcId="{0DB4D33A-291F-4B05-9150-7B1596372367}" destId="{2EDC20BC-C556-4B52-BA83-B02A4F9A2A1E}" srcOrd="0" destOrd="0" parTransId="{A3A73B08-DE1F-4060-9001-2A5391E46982}" sibTransId="{ED6F060E-5B7E-4F2A-88E1-7A58A33F5640}"/>
    <dgm:cxn modelId="{9006A01F-1DD1-4E87-9525-141CE4AE1976}" type="presOf" srcId="{9D839D96-7853-4347-8E3B-E8E425C970B9}" destId="{84338D2C-AB49-4DEE-A749-CFFFF58C9C96}" srcOrd="0" destOrd="0" presId="urn:microsoft.com/office/officeart/2005/8/layout/vList2"/>
    <dgm:cxn modelId="{1D6DD42A-5EEC-4D75-B86A-9B61E822D6B2}" type="presOf" srcId="{2EDC20BC-C556-4B52-BA83-B02A4F9A2A1E}" destId="{C00B4DB3-F447-459C-87C2-7C3DC72A863A}" srcOrd="0" destOrd="0" presId="urn:microsoft.com/office/officeart/2005/8/layout/vList2"/>
    <dgm:cxn modelId="{EB196333-C10D-4449-8CBC-7168AC871A47}" type="presOf" srcId="{0DB4D33A-291F-4B05-9150-7B1596372367}" destId="{7BB1DA29-75A8-407E-94B9-71F5BE423857}" srcOrd="0" destOrd="0" presId="urn:microsoft.com/office/officeart/2005/8/layout/vList2"/>
    <dgm:cxn modelId="{ED2F4546-F403-42D1-B544-F65884640B1B}" srcId="{9D839D96-7853-4347-8E3B-E8E425C970B9}" destId="{0DB4D33A-291F-4B05-9150-7B1596372367}" srcOrd="0" destOrd="0" parTransId="{C2ECAD5C-BDEB-4B20-B5DE-2BABE8678067}" sibTransId="{872B27AC-18DE-4C3B-9850-419C0B46B89E}"/>
    <dgm:cxn modelId="{8BCA404D-6D67-49DD-BE06-96E91CCC1547}" srcId="{9D839D96-7853-4347-8E3B-E8E425C970B9}" destId="{11192222-6725-4040-82FE-2455F94612C3}" srcOrd="1" destOrd="0" parTransId="{37189A21-DC04-4666-9239-BB1CBFC84A4C}" sibTransId="{61656887-5ECA-4862-AED8-B3E7291B8280}"/>
    <dgm:cxn modelId="{93A1C47E-5711-4A74-ACE8-6AB7CBDEF2E4}" type="presOf" srcId="{9A90954F-43D7-4D3C-A00E-4C4035958A96}" destId="{C00B4DB3-F447-459C-87C2-7C3DC72A863A}" srcOrd="0" destOrd="2" presId="urn:microsoft.com/office/officeart/2005/8/layout/vList2"/>
    <dgm:cxn modelId="{E274DDBA-E588-44A8-B3AF-2CC6FBC2B253}" type="presOf" srcId="{90736081-7EE5-4AE3-B693-56706A6E24ED}" destId="{C00B4DB3-F447-459C-87C2-7C3DC72A863A}" srcOrd="0" destOrd="1" presId="urn:microsoft.com/office/officeart/2005/8/layout/vList2"/>
    <dgm:cxn modelId="{5063ADCE-919C-4483-9987-6D5AA5B2240A}" srcId="{0DB4D33A-291F-4B05-9150-7B1596372367}" destId="{9A90954F-43D7-4D3C-A00E-4C4035958A96}" srcOrd="2" destOrd="0" parTransId="{08CB87B8-9760-422D-B5B2-2D7D0D4DA243}" sibTransId="{5DEB3ADF-A564-4143-9B99-18BF5D90E500}"/>
    <dgm:cxn modelId="{AB838CD9-E164-477F-8EA0-6DA7C554102B}" srcId="{0DB4D33A-291F-4B05-9150-7B1596372367}" destId="{90736081-7EE5-4AE3-B693-56706A6E24ED}" srcOrd="1" destOrd="0" parTransId="{32C9CDEB-C378-42B0-83EC-5DF084A5FE84}" sibTransId="{ECF7CEBA-5BAD-4DC3-A1A8-FC4F3A2D2CAC}"/>
    <dgm:cxn modelId="{E9BCD5E5-CC35-4A0A-8FCF-FF3E04A5B9D3}" type="presOf" srcId="{11192222-6725-4040-82FE-2455F94612C3}" destId="{B829B7DA-3F20-4E61-9125-BB6450C38592}" srcOrd="0" destOrd="0" presId="urn:microsoft.com/office/officeart/2005/8/layout/vList2"/>
    <dgm:cxn modelId="{0E9AA5CF-A3BD-4522-9B9F-83BE6212E0ED}" type="presParOf" srcId="{84338D2C-AB49-4DEE-A749-CFFFF58C9C96}" destId="{7BB1DA29-75A8-407E-94B9-71F5BE423857}" srcOrd="0" destOrd="0" presId="urn:microsoft.com/office/officeart/2005/8/layout/vList2"/>
    <dgm:cxn modelId="{BFCD061C-4481-4915-9EAA-279F9ABF6C69}" type="presParOf" srcId="{84338D2C-AB49-4DEE-A749-CFFFF58C9C96}" destId="{C00B4DB3-F447-459C-87C2-7C3DC72A863A}" srcOrd="1" destOrd="0" presId="urn:microsoft.com/office/officeart/2005/8/layout/vList2"/>
    <dgm:cxn modelId="{C8BA2DD3-8300-44FA-803F-6EC431140530}" type="presParOf" srcId="{84338D2C-AB49-4DEE-A749-CFFFF58C9C96}" destId="{B829B7DA-3F20-4E61-9125-BB6450C3859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E488A-26E4-4CBA-BBFC-D4AC5ADC2451}">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05B56-C723-433B-97F8-EBF8B63E729F}">
      <dsp:nvSpPr>
        <dsp:cNvPr id="0" name=""/>
        <dsp:cNvSpPr/>
      </dsp:nvSpPr>
      <dsp:spPr>
        <a:xfrm>
          <a:off x="0" y="713"/>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age</a:t>
          </a:r>
          <a:endParaRPr lang="en-US" sz="3000" kern="1200"/>
        </a:p>
      </dsp:txBody>
      <dsp:txXfrm>
        <a:off x="0" y="713"/>
        <a:ext cx="7003777" cy="649130"/>
      </dsp:txXfrm>
    </dsp:sp>
    <dsp:sp modelId="{D91BCF23-BE68-416C-982B-4992CCB1AA24}">
      <dsp:nvSpPr>
        <dsp:cNvPr id="0" name=""/>
        <dsp:cNvSpPr/>
      </dsp:nvSpPr>
      <dsp:spPr>
        <a:xfrm>
          <a:off x="0" y="649844"/>
          <a:ext cx="7003777" cy="0"/>
        </a:xfrm>
        <a:prstGeom prst="line">
          <a:avLst/>
        </a:prstGeom>
        <a:solidFill>
          <a:schemeClr val="accent2">
            <a:hueOff val="1198337"/>
            <a:satOff val="3914"/>
            <a:lumOff val="-3333"/>
            <a:alphaOff val="0"/>
          </a:schemeClr>
        </a:solidFill>
        <a:ln w="12700" cap="flat" cmpd="sng" algn="ctr">
          <a:solidFill>
            <a:schemeClr val="accent2">
              <a:hueOff val="1198337"/>
              <a:satOff val="3914"/>
              <a:lumOff val="-33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EAC02F-9A5A-4213-9B5F-642EE896B9CB}">
      <dsp:nvSpPr>
        <dsp:cNvPr id="0" name=""/>
        <dsp:cNvSpPr/>
      </dsp:nvSpPr>
      <dsp:spPr>
        <a:xfrm>
          <a:off x="0" y="649844"/>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disability</a:t>
          </a:r>
          <a:endParaRPr lang="en-US" sz="3000" kern="1200"/>
        </a:p>
      </dsp:txBody>
      <dsp:txXfrm>
        <a:off x="0" y="649844"/>
        <a:ext cx="7003777" cy="649130"/>
      </dsp:txXfrm>
    </dsp:sp>
    <dsp:sp modelId="{ED1C8975-42E2-4B3F-ADDB-ECFA350A2978}">
      <dsp:nvSpPr>
        <dsp:cNvPr id="0" name=""/>
        <dsp:cNvSpPr/>
      </dsp:nvSpPr>
      <dsp:spPr>
        <a:xfrm>
          <a:off x="0" y="1298975"/>
          <a:ext cx="7003777" cy="0"/>
        </a:xfrm>
        <a:prstGeom prst="line">
          <a:avLst/>
        </a:prstGeom>
        <a:solidFill>
          <a:schemeClr val="accent2">
            <a:hueOff val="2396674"/>
            <a:satOff val="7828"/>
            <a:lumOff val="-6666"/>
            <a:alphaOff val="0"/>
          </a:schemeClr>
        </a:solidFill>
        <a:ln w="12700" cap="flat" cmpd="sng" algn="ctr">
          <a:solidFill>
            <a:schemeClr val="accent2">
              <a:hueOff val="2396674"/>
              <a:satOff val="7828"/>
              <a:lumOff val="-66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E9CFC8-6743-4C89-90ED-49968FD42C77}">
      <dsp:nvSpPr>
        <dsp:cNvPr id="0" name=""/>
        <dsp:cNvSpPr/>
      </dsp:nvSpPr>
      <dsp:spPr>
        <a:xfrm>
          <a:off x="0" y="1298975"/>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gender reassignment</a:t>
          </a:r>
          <a:endParaRPr lang="en-US" sz="3000" kern="1200"/>
        </a:p>
      </dsp:txBody>
      <dsp:txXfrm>
        <a:off x="0" y="1298975"/>
        <a:ext cx="7003777" cy="649130"/>
      </dsp:txXfrm>
    </dsp:sp>
    <dsp:sp modelId="{E791A7C5-27F9-4141-8595-DD01E09B2392}">
      <dsp:nvSpPr>
        <dsp:cNvPr id="0" name=""/>
        <dsp:cNvSpPr/>
      </dsp:nvSpPr>
      <dsp:spPr>
        <a:xfrm>
          <a:off x="0" y="1948106"/>
          <a:ext cx="7003777" cy="0"/>
        </a:xfrm>
        <a:prstGeom prst="line">
          <a:avLst/>
        </a:prstGeom>
        <a:solidFill>
          <a:schemeClr val="accent2">
            <a:hueOff val="3595011"/>
            <a:satOff val="11742"/>
            <a:lumOff val="-10000"/>
            <a:alphaOff val="0"/>
          </a:schemeClr>
        </a:solidFill>
        <a:ln w="12700" cap="flat" cmpd="sng" algn="ctr">
          <a:solidFill>
            <a:schemeClr val="accent2">
              <a:hueOff val="3595011"/>
              <a:satOff val="11742"/>
              <a:lumOff val="-1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B21A3-6800-4FAE-9D8D-3837C803992B}">
      <dsp:nvSpPr>
        <dsp:cNvPr id="0" name=""/>
        <dsp:cNvSpPr/>
      </dsp:nvSpPr>
      <dsp:spPr>
        <a:xfrm>
          <a:off x="0" y="1948106"/>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marriage and civil partnership</a:t>
          </a:r>
          <a:endParaRPr lang="en-US" sz="3000" kern="1200"/>
        </a:p>
      </dsp:txBody>
      <dsp:txXfrm>
        <a:off x="0" y="1948106"/>
        <a:ext cx="7003777" cy="649130"/>
      </dsp:txXfrm>
    </dsp:sp>
    <dsp:sp modelId="{73EA0CE7-00A3-4270-81C9-F1BC3058DAB9}">
      <dsp:nvSpPr>
        <dsp:cNvPr id="0" name=""/>
        <dsp:cNvSpPr/>
      </dsp:nvSpPr>
      <dsp:spPr>
        <a:xfrm>
          <a:off x="0" y="2597237"/>
          <a:ext cx="7003777" cy="0"/>
        </a:xfrm>
        <a:prstGeom prst="line">
          <a:avLst/>
        </a:prstGeom>
        <a:solidFill>
          <a:schemeClr val="accent2">
            <a:hueOff val="4793348"/>
            <a:satOff val="15656"/>
            <a:lumOff val="-13333"/>
            <a:alphaOff val="0"/>
          </a:schemeClr>
        </a:solidFill>
        <a:ln w="12700" cap="flat" cmpd="sng" algn="ctr">
          <a:solidFill>
            <a:schemeClr val="accent2">
              <a:hueOff val="4793348"/>
              <a:satOff val="15656"/>
              <a:lumOff val="-133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757D3E-0EA8-4E22-8641-1FCE3CF839AA}">
      <dsp:nvSpPr>
        <dsp:cNvPr id="0" name=""/>
        <dsp:cNvSpPr/>
      </dsp:nvSpPr>
      <dsp:spPr>
        <a:xfrm>
          <a:off x="0" y="2597237"/>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pregnancy and maternity</a:t>
          </a:r>
          <a:endParaRPr lang="en-US" sz="3000" kern="1200"/>
        </a:p>
      </dsp:txBody>
      <dsp:txXfrm>
        <a:off x="0" y="2597237"/>
        <a:ext cx="7003777" cy="649130"/>
      </dsp:txXfrm>
    </dsp:sp>
    <dsp:sp modelId="{22556D17-59CF-46F1-A321-01121BBED6E4}">
      <dsp:nvSpPr>
        <dsp:cNvPr id="0" name=""/>
        <dsp:cNvSpPr/>
      </dsp:nvSpPr>
      <dsp:spPr>
        <a:xfrm>
          <a:off x="0" y="3246367"/>
          <a:ext cx="7003777" cy="0"/>
        </a:xfrm>
        <a:prstGeom prst="line">
          <a:avLst/>
        </a:prstGeom>
        <a:solidFill>
          <a:schemeClr val="accent2">
            <a:hueOff val="5991685"/>
            <a:satOff val="19571"/>
            <a:lumOff val="-16666"/>
            <a:alphaOff val="0"/>
          </a:schemeClr>
        </a:solidFill>
        <a:ln w="12700" cap="flat" cmpd="sng" algn="ctr">
          <a:solidFill>
            <a:schemeClr val="accent2">
              <a:hueOff val="5991685"/>
              <a:satOff val="19571"/>
              <a:lumOff val="-166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5E0922-0474-42E2-9C3B-E437D679C708}">
      <dsp:nvSpPr>
        <dsp:cNvPr id="0" name=""/>
        <dsp:cNvSpPr/>
      </dsp:nvSpPr>
      <dsp:spPr>
        <a:xfrm>
          <a:off x="0" y="3246367"/>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race</a:t>
          </a:r>
          <a:endParaRPr lang="en-US" sz="3000" kern="1200"/>
        </a:p>
      </dsp:txBody>
      <dsp:txXfrm>
        <a:off x="0" y="3246367"/>
        <a:ext cx="7003777" cy="649130"/>
      </dsp:txXfrm>
    </dsp:sp>
    <dsp:sp modelId="{26A007BD-64C5-4A55-BDF4-EAF65C437156}">
      <dsp:nvSpPr>
        <dsp:cNvPr id="0" name=""/>
        <dsp:cNvSpPr/>
      </dsp:nvSpPr>
      <dsp:spPr>
        <a:xfrm>
          <a:off x="0" y="3895498"/>
          <a:ext cx="7003777" cy="0"/>
        </a:xfrm>
        <a:prstGeom prst="line">
          <a:avLst/>
        </a:prstGeom>
        <a:solidFill>
          <a:schemeClr val="accent2">
            <a:hueOff val="7190022"/>
            <a:satOff val="23485"/>
            <a:lumOff val="-19999"/>
            <a:alphaOff val="0"/>
          </a:schemeClr>
        </a:solidFill>
        <a:ln w="12700" cap="flat" cmpd="sng" algn="ctr">
          <a:solidFill>
            <a:schemeClr val="accent2">
              <a:hueOff val="7190022"/>
              <a:satOff val="23485"/>
              <a:lumOff val="-1999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04ED0-D581-414B-9BE2-B850F4184E9A}">
      <dsp:nvSpPr>
        <dsp:cNvPr id="0" name=""/>
        <dsp:cNvSpPr/>
      </dsp:nvSpPr>
      <dsp:spPr>
        <a:xfrm>
          <a:off x="0" y="3895498"/>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religion or belief</a:t>
          </a:r>
          <a:endParaRPr lang="en-US" sz="3000" kern="1200"/>
        </a:p>
      </dsp:txBody>
      <dsp:txXfrm>
        <a:off x="0" y="3895498"/>
        <a:ext cx="7003777" cy="649130"/>
      </dsp:txXfrm>
    </dsp:sp>
    <dsp:sp modelId="{69361A8F-9E8C-460A-800D-10F2D8CE6E0A}">
      <dsp:nvSpPr>
        <dsp:cNvPr id="0" name=""/>
        <dsp:cNvSpPr/>
      </dsp:nvSpPr>
      <dsp:spPr>
        <a:xfrm>
          <a:off x="0" y="4544629"/>
          <a:ext cx="7003777" cy="0"/>
        </a:xfrm>
        <a:prstGeom prst="line">
          <a:avLst/>
        </a:prstGeom>
        <a:solidFill>
          <a:schemeClr val="accent2">
            <a:hueOff val="8388358"/>
            <a:satOff val="27399"/>
            <a:lumOff val="-23333"/>
            <a:alphaOff val="0"/>
          </a:schemeClr>
        </a:solidFill>
        <a:ln w="12700" cap="flat" cmpd="sng" algn="ctr">
          <a:solidFill>
            <a:schemeClr val="accent2">
              <a:hueOff val="8388358"/>
              <a:satOff val="27399"/>
              <a:lumOff val="-233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43092-C75B-408E-9E85-A2918FE4350F}">
      <dsp:nvSpPr>
        <dsp:cNvPr id="0" name=""/>
        <dsp:cNvSpPr/>
      </dsp:nvSpPr>
      <dsp:spPr>
        <a:xfrm>
          <a:off x="0" y="4544629"/>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sex</a:t>
          </a:r>
          <a:endParaRPr lang="en-US" sz="3000" kern="1200"/>
        </a:p>
      </dsp:txBody>
      <dsp:txXfrm>
        <a:off x="0" y="4544629"/>
        <a:ext cx="7003777" cy="649130"/>
      </dsp:txXfrm>
    </dsp:sp>
    <dsp:sp modelId="{A16D3E4C-A39F-4FAF-806A-38687B13F382}">
      <dsp:nvSpPr>
        <dsp:cNvPr id="0" name=""/>
        <dsp:cNvSpPr/>
      </dsp:nvSpPr>
      <dsp:spPr>
        <a:xfrm>
          <a:off x="0" y="5193760"/>
          <a:ext cx="7003777" cy="0"/>
        </a:xfrm>
        <a:prstGeom prst="line">
          <a:avLst/>
        </a:prstGeom>
        <a:solidFill>
          <a:schemeClr val="accent2">
            <a:hueOff val="9586696"/>
            <a:satOff val="31313"/>
            <a:lumOff val="-26666"/>
            <a:alphaOff val="0"/>
          </a:schemeClr>
        </a:solidFill>
        <a:ln w="12700" cap="flat" cmpd="sng" algn="ctr">
          <a:solidFill>
            <a:schemeClr val="accent2">
              <a:hueOff val="9586696"/>
              <a:satOff val="31313"/>
              <a:lumOff val="-266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A09DB5-DC5A-4932-A3C9-3D8EE2E9BBCC}">
      <dsp:nvSpPr>
        <dsp:cNvPr id="0" name=""/>
        <dsp:cNvSpPr/>
      </dsp:nvSpPr>
      <dsp:spPr>
        <a:xfrm>
          <a:off x="0" y="5193760"/>
          <a:ext cx="7003777" cy="649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sexual orientation.</a:t>
          </a:r>
          <a:endParaRPr lang="en-US" sz="3000" kern="1200"/>
        </a:p>
      </dsp:txBody>
      <dsp:txXfrm>
        <a:off x="0" y="5193760"/>
        <a:ext cx="7003777" cy="649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D1CB-940C-4282-A13A-3D0C441E2CA7}">
      <dsp:nvSpPr>
        <dsp:cNvPr id="0" name=""/>
        <dsp:cNvSpPr/>
      </dsp:nvSpPr>
      <dsp:spPr>
        <a:xfrm>
          <a:off x="4463" y="888157"/>
          <a:ext cx="1951462" cy="255736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Legal obligation</a:t>
          </a:r>
          <a:endParaRPr lang="en-US" sz="1300" kern="1200"/>
        </a:p>
      </dsp:txBody>
      <dsp:txXfrm>
        <a:off x="61619" y="945313"/>
        <a:ext cx="1837150" cy="2443051"/>
      </dsp:txXfrm>
    </dsp:sp>
    <dsp:sp modelId="{E033E8A2-7E88-4EAC-8C60-5418471CA73E}">
      <dsp:nvSpPr>
        <dsp:cNvPr id="0" name=""/>
        <dsp:cNvSpPr/>
      </dsp:nvSpPr>
      <dsp:spPr>
        <a:xfrm>
          <a:off x="2151071" y="1924858"/>
          <a:ext cx="413710" cy="48396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151071" y="2021650"/>
        <a:ext cx="289597" cy="290378"/>
      </dsp:txXfrm>
    </dsp:sp>
    <dsp:sp modelId="{E9796099-00B7-42E6-AE1B-8E10CEC837A0}">
      <dsp:nvSpPr>
        <dsp:cNvPr id="0" name=""/>
        <dsp:cNvSpPr/>
      </dsp:nvSpPr>
      <dsp:spPr>
        <a:xfrm>
          <a:off x="2736510" y="888157"/>
          <a:ext cx="1951462" cy="2557363"/>
        </a:xfrm>
        <a:prstGeom prst="roundRect">
          <a:avLst>
            <a:gd name="adj" fmla="val 10000"/>
          </a:avLst>
        </a:prstGeom>
        <a:solidFill>
          <a:schemeClr val="accent2">
            <a:hueOff val="3195565"/>
            <a:satOff val="10438"/>
            <a:lumOff val="-8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To </a:t>
          </a:r>
          <a:r>
            <a:rPr lang="en-GB" sz="1300" kern="1200"/>
            <a:t>ensure disabled clients and employees are not at a substantial disadvantage compared to those who are not disabled. </a:t>
          </a:r>
          <a:endParaRPr lang="en-US" sz="1300" kern="1200"/>
        </a:p>
      </dsp:txBody>
      <dsp:txXfrm>
        <a:off x="2793666" y="945313"/>
        <a:ext cx="1837150" cy="2443051"/>
      </dsp:txXfrm>
    </dsp:sp>
    <dsp:sp modelId="{2A39F86A-37F7-4935-ADD1-34A426D0E09A}">
      <dsp:nvSpPr>
        <dsp:cNvPr id="0" name=""/>
        <dsp:cNvSpPr/>
      </dsp:nvSpPr>
      <dsp:spPr>
        <a:xfrm>
          <a:off x="4883119" y="1924858"/>
          <a:ext cx="413710" cy="483962"/>
        </a:xfrm>
        <a:prstGeom prst="rightArrow">
          <a:avLst>
            <a:gd name="adj1" fmla="val 60000"/>
            <a:gd name="adj2" fmla="val 50000"/>
          </a:avLst>
        </a:prstGeom>
        <a:solidFill>
          <a:schemeClr val="accent2">
            <a:hueOff val="4793348"/>
            <a:satOff val="15656"/>
            <a:lumOff val="-1333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883119" y="2021650"/>
        <a:ext cx="289597" cy="290378"/>
      </dsp:txXfrm>
    </dsp:sp>
    <dsp:sp modelId="{47F55E1A-D7E7-4B2F-9C18-4CA5005AC189}">
      <dsp:nvSpPr>
        <dsp:cNvPr id="0" name=""/>
        <dsp:cNvSpPr/>
      </dsp:nvSpPr>
      <dsp:spPr>
        <a:xfrm>
          <a:off x="5468557" y="888157"/>
          <a:ext cx="1951462" cy="2557363"/>
        </a:xfrm>
        <a:prstGeom prst="roundRect">
          <a:avLst>
            <a:gd name="adj" fmla="val 10000"/>
          </a:avLst>
        </a:prstGeom>
        <a:solidFill>
          <a:schemeClr val="accent2">
            <a:hueOff val="6391131"/>
            <a:satOff val="20875"/>
            <a:lumOff val="-177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Good practice to also provide reasonable adjustments to others you engage with as part of your work. For example, by making any necessary reasonable adjustments for a parent or carer of a witness who is aged 16 or under.</a:t>
          </a:r>
          <a:endParaRPr lang="en-US" sz="1300" kern="1200"/>
        </a:p>
      </dsp:txBody>
      <dsp:txXfrm>
        <a:off x="5525713" y="945313"/>
        <a:ext cx="1837150" cy="2443051"/>
      </dsp:txXfrm>
    </dsp:sp>
    <dsp:sp modelId="{FC3B7B7F-A6C3-40E0-88BC-F88C436F241F}">
      <dsp:nvSpPr>
        <dsp:cNvPr id="0" name=""/>
        <dsp:cNvSpPr/>
      </dsp:nvSpPr>
      <dsp:spPr>
        <a:xfrm>
          <a:off x="7615166" y="1924858"/>
          <a:ext cx="413710" cy="483962"/>
        </a:xfrm>
        <a:prstGeom prst="rightArrow">
          <a:avLst>
            <a:gd name="adj1" fmla="val 60000"/>
            <a:gd name="adj2" fmla="val 50000"/>
          </a:avLst>
        </a:prstGeom>
        <a:solidFill>
          <a:schemeClr val="accent2">
            <a:hueOff val="9586696"/>
            <a:satOff val="31313"/>
            <a:lumOff val="-266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615166" y="2021650"/>
        <a:ext cx="289597" cy="290378"/>
      </dsp:txXfrm>
    </dsp:sp>
    <dsp:sp modelId="{6700B5D6-F71D-45D1-B9A2-DD7BF9643BA5}">
      <dsp:nvSpPr>
        <dsp:cNvPr id="0" name=""/>
        <dsp:cNvSpPr/>
      </dsp:nvSpPr>
      <dsp:spPr>
        <a:xfrm>
          <a:off x="8200605" y="888157"/>
          <a:ext cx="1951462" cy="2557363"/>
        </a:xfrm>
        <a:prstGeom prst="roundRect">
          <a:avLst>
            <a:gd name="adj" fmla="val 10000"/>
          </a:avLst>
        </a:prstGeom>
        <a:solidFill>
          <a:schemeClr val="accent2">
            <a:hueOff val="9586696"/>
            <a:satOff val="31313"/>
            <a:lumOff val="-2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Encouraging a diverse profession is a responsibility we share with everyone working in the profession. This is a regulatory objective set out in the Legal Services Act (2007), "encouraging an independent, strong, diverse and effective legal profession".</a:t>
          </a:r>
          <a:endParaRPr lang="en-US" sz="1300" kern="1200"/>
        </a:p>
      </dsp:txBody>
      <dsp:txXfrm>
        <a:off x="8257761" y="945313"/>
        <a:ext cx="1837150" cy="24430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1DA29-75A8-407E-94B9-71F5BE423857}">
      <dsp:nvSpPr>
        <dsp:cNvPr id="0" name=""/>
        <dsp:cNvSpPr/>
      </dsp:nvSpPr>
      <dsp:spPr>
        <a:xfrm>
          <a:off x="0" y="136250"/>
          <a:ext cx="10515600" cy="8100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0" i="0" kern="1200"/>
            <a:t>You are:</a:t>
          </a:r>
          <a:endParaRPr lang="en-US" sz="1900" kern="1200"/>
        </a:p>
      </dsp:txBody>
      <dsp:txXfrm>
        <a:off x="39541" y="175791"/>
        <a:ext cx="10436518" cy="730923"/>
      </dsp:txXfrm>
    </dsp:sp>
    <dsp:sp modelId="{C00B4DB3-F447-459C-87C2-7C3DC72A863A}">
      <dsp:nvSpPr>
        <dsp:cNvPr id="0" name=""/>
        <dsp:cNvSpPr/>
      </dsp:nvSpPr>
      <dsp:spPr>
        <a:xfrm>
          <a:off x="0" y="946256"/>
          <a:ext cx="10515600" cy="1769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4130" rIns="135128" bIns="24130" numCol="1" spcCol="1270" anchor="t" anchorCtr="0">
          <a:noAutofit/>
        </a:bodyPr>
        <a:lstStyle/>
        <a:p>
          <a:pPr marL="114300" lvl="1" indent="-114300" algn="l" defTabSz="666750">
            <a:lnSpc>
              <a:spcPct val="100000"/>
            </a:lnSpc>
            <a:spcBef>
              <a:spcPct val="0"/>
            </a:spcBef>
            <a:spcAft>
              <a:spcPct val="20000"/>
            </a:spcAft>
            <a:buChar char="•"/>
          </a:pPr>
          <a:r>
            <a:rPr lang="en-GB" sz="1500" b="0" i="0" kern="1200"/>
            <a:t>responsible for upholding the reputation of the profession in your professional and personal life and for treating people fairly and with dignity and respect; </a:t>
          </a:r>
          <a:endParaRPr lang="en-US" sz="1500" kern="1200"/>
        </a:p>
        <a:p>
          <a:pPr marL="114300" lvl="1" indent="-114300" algn="l" defTabSz="666750">
            <a:lnSpc>
              <a:spcPct val="100000"/>
            </a:lnSpc>
            <a:spcBef>
              <a:spcPct val="0"/>
            </a:spcBef>
            <a:spcAft>
              <a:spcPct val="20000"/>
            </a:spcAft>
            <a:buChar char="•"/>
          </a:pPr>
          <a:r>
            <a:rPr lang="en-GB" sz="1500" b="0" i="0" kern="1200"/>
            <a:t>responsible for making sure your personal views are not imposed on and do not have a negative impact on others. This includes expressing extreme personal, moral or political opinions on social media platforms</a:t>
          </a:r>
          <a:r>
            <a:rPr lang="en-GB" sz="1500" kern="1200"/>
            <a:t>; and </a:t>
          </a:r>
          <a:endParaRPr lang="en-US" sz="1500" kern="1200"/>
        </a:p>
        <a:p>
          <a:pPr marL="114300" lvl="1" indent="-114300" algn="l" defTabSz="666750">
            <a:lnSpc>
              <a:spcPct val="100000"/>
            </a:lnSpc>
            <a:spcBef>
              <a:spcPct val="0"/>
            </a:spcBef>
            <a:spcAft>
              <a:spcPct val="20000"/>
            </a:spcAft>
            <a:buChar char="•"/>
          </a:pPr>
          <a:r>
            <a:rPr lang="en-GB" sz="1500" kern="1200"/>
            <a:t>expected to </a:t>
          </a:r>
          <a:r>
            <a:rPr lang="en-GB" sz="1500" b="0" i="0" kern="1200"/>
            <a:t>be fair and inclusive in your interactions with people you meet and deal with through the course of your work. This includes your relationship with courts, barristers, medical experts and other people you procure services from.</a:t>
          </a:r>
          <a:endParaRPr lang="en-US" sz="1500" kern="1200"/>
        </a:p>
      </dsp:txBody>
      <dsp:txXfrm>
        <a:off x="0" y="946256"/>
        <a:ext cx="10515600" cy="1769849"/>
      </dsp:txXfrm>
    </dsp:sp>
    <dsp:sp modelId="{B829B7DA-3F20-4E61-9125-BB6450C38592}">
      <dsp:nvSpPr>
        <dsp:cNvPr id="0" name=""/>
        <dsp:cNvSpPr/>
      </dsp:nvSpPr>
      <dsp:spPr>
        <a:xfrm>
          <a:off x="0" y="2716106"/>
          <a:ext cx="10515600" cy="8100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0" i="0" kern="1200"/>
            <a:t>It is good practice for firms to put in place appropriate policies and procedures relating to equality, diversity and inclusion..</a:t>
          </a:r>
          <a:endParaRPr lang="en-US" sz="1900" kern="1200"/>
        </a:p>
      </dsp:txBody>
      <dsp:txXfrm>
        <a:off x="39541" y="2755647"/>
        <a:ext cx="10436518" cy="7309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2/16/2024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811857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2/16/2024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8532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2/16/2024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6244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2/16/2024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3459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2/16/2024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10520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2/16/2024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9901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2/16/2024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8708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2/16/2024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646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2/16/2024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33498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2/16/2024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25276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2/16/2024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202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2/16/2024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858887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14" r:id="rId8"/>
    <p:sldLayoutId id="2147483715" r:id="rId9"/>
    <p:sldLayoutId id="2147483716" r:id="rId10"/>
    <p:sldLayoutId id="214748372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cas.org.uk/research-and-commentary/diversity-and-inclusion" TargetMode="External"/><Relationship Id="rId2" Type="http://schemas.openxmlformats.org/officeDocument/2006/relationships/hyperlink" Target="https://www.acas.org.uk/equality-act-2010-a-time-for-celebration-or-ref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8B4C4-EA5A-4404-9A43-14473D3588E9}"/>
              </a:ext>
            </a:extLst>
          </p:cNvPr>
          <p:cNvSpPr>
            <a:spLocks noGrp="1"/>
          </p:cNvSpPr>
          <p:nvPr>
            <p:ph type="ctrTitle"/>
          </p:nvPr>
        </p:nvSpPr>
        <p:spPr>
          <a:xfrm>
            <a:off x="1600201" y="1219200"/>
            <a:ext cx="9067799" cy="2681128"/>
          </a:xfrm>
        </p:spPr>
        <p:txBody>
          <a:bodyPr anchor="b">
            <a:normAutofit/>
          </a:bodyPr>
          <a:lstStyle/>
          <a:p>
            <a:r>
              <a:rPr lang="en-GB" sz="5200">
                <a:solidFill>
                  <a:schemeClr val="tx2"/>
                </a:solidFill>
              </a:rPr>
              <a:t>Principles of Professional Legal Practice</a:t>
            </a:r>
          </a:p>
        </p:txBody>
      </p:sp>
      <p:sp>
        <p:nvSpPr>
          <p:cNvPr id="3" name="Subtitle 2">
            <a:extLst>
              <a:ext uri="{FF2B5EF4-FFF2-40B4-BE49-F238E27FC236}">
                <a16:creationId xmlns:a16="http://schemas.microsoft.com/office/drawing/2014/main" id="{FF27FB8A-0351-4852-B18C-D17C72E27F50}"/>
              </a:ext>
            </a:extLst>
          </p:cNvPr>
          <p:cNvSpPr>
            <a:spLocks noGrp="1"/>
          </p:cNvSpPr>
          <p:nvPr>
            <p:ph type="subTitle" idx="1"/>
          </p:nvPr>
        </p:nvSpPr>
        <p:spPr>
          <a:xfrm>
            <a:off x="1600202" y="4074784"/>
            <a:ext cx="9067798" cy="1716416"/>
          </a:xfrm>
        </p:spPr>
        <p:txBody>
          <a:bodyPr anchor="t">
            <a:normAutofit/>
          </a:bodyPr>
          <a:lstStyle/>
          <a:p>
            <a:r>
              <a:rPr lang="en-GB" sz="2200" dirty="0">
                <a:solidFill>
                  <a:schemeClr val="tx2"/>
                </a:solidFill>
              </a:rPr>
              <a:t>Week 4 – Equality and Diversity</a:t>
            </a:r>
          </a:p>
        </p:txBody>
      </p:sp>
    </p:spTree>
    <p:extLst>
      <p:ext uri="{BB962C8B-B14F-4D97-AF65-F5344CB8AC3E}">
        <p14:creationId xmlns:p14="http://schemas.microsoft.com/office/powerpoint/2010/main" val="999578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31CEFF-EF81-4B60-AF4B-3FAC1CDE1726}"/>
              </a:ext>
            </a:extLst>
          </p:cNvPr>
          <p:cNvSpPr>
            <a:spLocks noGrp="1"/>
          </p:cNvSpPr>
          <p:nvPr>
            <p:ph type="title"/>
          </p:nvPr>
        </p:nvSpPr>
        <p:spPr>
          <a:xfrm>
            <a:off x="1198182" y="381000"/>
            <a:ext cx="10003218" cy="1600124"/>
          </a:xfrm>
        </p:spPr>
        <p:txBody>
          <a:bodyPr>
            <a:normAutofit/>
          </a:bodyPr>
          <a:lstStyle/>
          <a:p>
            <a:r>
              <a:rPr lang="en-GB" dirty="0"/>
              <a:t>Equality, Diversity and Inclusion</a:t>
            </a:r>
          </a:p>
        </p:txBody>
      </p:sp>
      <p:sp>
        <p:nvSpPr>
          <p:cNvPr id="3" name="Content Placeholder 2">
            <a:extLst>
              <a:ext uri="{FF2B5EF4-FFF2-40B4-BE49-F238E27FC236}">
                <a16:creationId xmlns:a16="http://schemas.microsoft.com/office/drawing/2014/main" id="{BF26E6DC-C4D1-4ACB-8987-24091995E207}"/>
              </a:ext>
            </a:extLst>
          </p:cNvPr>
          <p:cNvSpPr>
            <a:spLocks noGrp="1"/>
          </p:cNvSpPr>
          <p:nvPr>
            <p:ph idx="1"/>
          </p:nvPr>
        </p:nvSpPr>
        <p:spPr>
          <a:xfrm>
            <a:off x="1185756" y="2362200"/>
            <a:ext cx="8796444" cy="3935986"/>
          </a:xfrm>
        </p:spPr>
        <p:txBody>
          <a:bodyPr anchor="ctr">
            <a:normAutofit/>
          </a:bodyPr>
          <a:lstStyle/>
          <a:p>
            <a:r>
              <a:rPr lang="en-GB" sz="3200" dirty="0">
                <a:solidFill>
                  <a:schemeClr val="tx1">
                    <a:alpha val="80000"/>
                  </a:schemeClr>
                </a:solidFill>
              </a:rPr>
              <a:t>Principle 6 of the SRA’s Standards and Regulations states: -</a:t>
            </a:r>
          </a:p>
          <a:p>
            <a:r>
              <a:rPr lang="en-GB" sz="3200" b="1" dirty="0">
                <a:solidFill>
                  <a:schemeClr val="tx1">
                    <a:alpha val="80000"/>
                  </a:schemeClr>
                </a:solidFill>
              </a:rPr>
              <a:t>You must act in a way that encourages equality, diversity and inclusion</a:t>
            </a:r>
          </a:p>
          <a:p>
            <a:r>
              <a:rPr lang="en-GB" sz="3200" dirty="0">
                <a:solidFill>
                  <a:schemeClr val="tx1">
                    <a:alpha val="80000"/>
                  </a:schemeClr>
                </a:solidFill>
              </a:rPr>
              <a:t>What does this actually mean?</a:t>
            </a:r>
          </a:p>
        </p:txBody>
      </p:sp>
    </p:spTree>
    <p:extLst>
      <p:ext uri="{BB962C8B-B14F-4D97-AF65-F5344CB8AC3E}">
        <p14:creationId xmlns:p14="http://schemas.microsoft.com/office/powerpoint/2010/main" val="1744405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A201DF-4A19-436F-8A6D-6F9EBFA530D8}"/>
              </a:ext>
            </a:extLst>
          </p:cNvPr>
          <p:cNvSpPr>
            <a:spLocks noGrp="1"/>
          </p:cNvSpPr>
          <p:nvPr>
            <p:ph type="title"/>
          </p:nvPr>
        </p:nvSpPr>
        <p:spPr>
          <a:xfrm>
            <a:off x="1198182" y="381000"/>
            <a:ext cx="10003218" cy="1600124"/>
          </a:xfrm>
        </p:spPr>
        <p:txBody>
          <a:bodyPr>
            <a:normAutofit/>
          </a:bodyPr>
          <a:lstStyle/>
          <a:p>
            <a:r>
              <a:rPr lang="en-GB"/>
              <a:t>Equality</a:t>
            </a:r>
          </a:p>
        </p:txBody>
      </p:sp>
      <p:sp>
        <p:nvSpPr>
          <p:cNvPr id="3" name="Content Placeholder 2">
            <a:extLst>
              <a:ext uri="{FF2B5EF4-FFF2-40B4-BE49-F238E27FC236}">
                <a16:creationId xmlns:a16="http://schemas.microsoft.com/office/drawing/2014/main" id="{8820C794-7B03-4FA2-B748-3A6CEDE5C440}"/>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Equality is the state of being equal to others</a:t>
            </a:r>
          </a:p>
          <a:p>
            <a:r>
              <a:rPr lang="en-GB" sz="1800">
                <a:solidFill>
                  <a:schemeClr val="tx1">
                    <a:alpha val="80000"/>
                  </a:schemeClr>
                </a:solidFill>
              </a:rPr>
              <a:t>Equality of opportunity is to have a level playing field so that everyone is treated fairly </a:t>
            </a:r>
          </a:p>
          <a:p>
            <a:r>
              <a:rPr lang="en-GB" sz="1800">
                <a:solidFill>
                  <a:schemeClr val="tx1">
                    <a:alpha val="80000"/>
                  </a:schemeClr>
                </a:solidFill>
              </a:rPr>
              <a:t>Everyone should have equal opportunity to make the most of their lives and talents</a:t>
            </a:r>
          </a:p>
          <a:p>
            <a:r>
              <a:rPr lang="en-GB" sz="1800">
                <a:solidFill>
                  <a:schemeClr val="tx1">
                    <a:alpha val="80000"/>
                  </a:schemeClr>
                </a:solidFill>
              </a:rPr>
              <a:t>To ensure that no one is treated differently or discriminated against because of their characteristics </a:t>
            </a:r>
          </a:p>
        </p:txBody>
      </p:sp>
    </p:spTree>
    <p:extLst>
      <p:ext uri="{BB962C8B-B14F-4D97-AF65-F5344CB8AC3E}">
        <p14:creationId xmlns:p14="http://schemas.microsoft.com/office/powerpoint/2010/main" val="1014331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7C95BF-6805-40FA-9A52-9C036F14AAF6}"/>
              </a:ext>
            </a:extLst>
          </p:cNvPr>
          <p:cNvSpPr>
            <a:spLocks noGrp="1"/>
          </p:cNvSpPr>
          <p:nvPr>
            <p:ph type="title"/>
          </p:nvPr>
        </p:nvSpPr>
        <p:spPr>
          <a:xfrm>
            <a:off x="1198182" y="381000"/>
            <a:ext cx="10003218" cy="1600124"/>
          </a:xfrm>
        </p:spPr>
        <p:txBody>
          <a:bodyPr>
            <a:normAutofit/>
          </a:bodyPr>
          <a:lstStyle/>
          <a:p>
            <a:r>
              <a:rPr lang="en-GB" dirty="0"/>
              <a:t>Diversity</a:t>
            </a:r>
          </a:p>
        </p:txBody>
      </p:sp>
      <p:sp>
        <p:nvSpPr>
          <p:cNvPr id="3" name="Content Placeholder 2">
            <a:extLst>
              <a:ext uri="{FF2B5EF4-FFF2-40B4-BE49-F238E27FC236}">
                <a16:creationId xmlns:a16="http://schemas.microsoft.com/office/drawing/2014/main" id="{1EC0B617-82ED-49B3-B89B-B64FAE6910D0}"/>
              </a:ext>
            </a:extLst>
          </p:cNvPr>
          <p:cNvSpPr>
            <a:spLocks noGrp="1"/>
          </p:cNvSpPr>
          <p:nvPr>
            <p:ph idx="1"/>
          </p:nvPr>
        </p:nvSpPr>
        <p:spPr>
          <a:xfrm>
            <a:off x="1185756" y="2362200"/>
            <a:ext cx="8796444" cy="3935986"/>
          </a:xfrm>
        </p:spPr>
        <p:txBody>
          <a:bodyPr anchor="ctr">
            <a:normAutofit/>
          </a:bodyPr>
          <a:lstStyle/>
          <a:p>
            <a:r>
              <a:rPr lang="en-GB" sz="1800" dirty="0">
                <a:solidFill>
                  <a:schemeClr val="tx1">
                    <a:alpha val="80000"/>
                  </a:schemeClr>
                </a:solidFill>
              </a:rPr>
              <a:t>The state of being diverse, variety</a:t>
            </a:r>
          </a:p>
          <a:p>
            <a:r>
              <a:rPr lang="en-GB" sz="1800" dirty="0">
                <a:solidFill>
                  <a:schemeClr val="tx1">
                    <a:alpha val="80000"/>
                  </a:schemeClr>
                </a:solidFill>
              </a:rPr>
              <a:t>It is the practicalities of equality</a:t>
            </a:r>
          </a:p>
          <a:p>
            <a:r>
              <a:rPr lang="en-GB" sz="1800" dirty="0">
                <a:solidFill>
                  <a:schemeClr val="tx1">
                    <a:alpha val="80000"/>
                  </a:schemeClr>
                </a:solidFill>
              </a:rPr>
              <a:t>Taking account of the differences between people within a group and placing a positive value on those differences</a:t>
            </a:r>
          </a:p>
          <a:p>
            <a:r>
              <a:rPr lang="en-GB" sz="1800" dirty="0">
                <a:solidFill>
                  <a:schemeClr val="tx1">
                    <a:alpha val="80000"/>
                  </a:schemeClr>
                </a:solidFill>
              </a:rPr>
              <a:t>Variation means different strengths and backgrounds</a:t>
            </a:r>
          </a:p>
          <a:p>
            <a:r>
              <a:rPr lang="en-GB" sz="1800" dirty="0">
                <a:solidFill>
                  <a:schemeClr val="tx1">
                    <a:alpha val="80000"/>
                  </a:schemeClr>
                </a:solidFill>
              </a:rPr>
              <a:t>Recognising the and valuing the differences</a:t>
            </a:r>
          </a:p>
          <a:p>
            <a:r>
              <a:rPr lang="en-GB" sz="1800" dirty="0">
                <a:solidFill>
                  <a:schemeClr val="tx1">
                    <a:alpha val="80000"/>
                  </a:schemeClr>
                </a:solidFill>
              </a:rPr>
              <a:t>Applies to everyone and everything we do</a:t>
            </a:r>
          </a:p>
          <a:p>
            <a:r>
              <a:rPr lang="en-GB" sz="1800" dirty="0">
                <a:solidFill>
                  <a:schemeClr val="tx1">
                    <a:alpha val="80000"/>
                  </a:schemeClr>
                </a:solidFill>
              </a:rPr>
              <a:t>None of us fits into one category with one label</a:t>
            </a:r>
          </a:p>
        </p:txBody>
      </p:sp>
    </p:spTree>
    <p:extLst>
      <p:ext uri="{BB962C8B-B14F-4D97-AF65-F5344CB8AC3E}">
        <p14:creationId xmlns:p14="http://schemas.microsoft.com/office/powerpoint/2010/main" val="38451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9A8937-15D1-4898-A908-B8EE158D31AA}"/>
              </a:ext>
            </a:extLst>
          </p:cNvPr>
          <p:cNvSpPr>
            <a:spLocks noGrp="1"/>
          </p:cNvSpPr>
          <p:nvPr>
            <p:ph type="title"/>
          </p:nvPr>
        </p:nvSpPr>
        <p:spPr>
          <a:xfrm>
            <a:off x="1198182" y="381000"/>
            <a:ext cx="10003218" cy="1600124"/>
          </a:xfrm>
        </p:spPr>
        <p:txBody>
          <a:bodyPr>
            <a:normAutofit/>
          </a:bodyPr>
          <a:lstStyle/>
          <a:p>
            <a:r>
              <a:rPr lang="en-GB" dirty="0"/>
              <a:t>Inclusion</a:t>
            </a:r>
          </a:p>
        </p:txBody>
      </p:sp>
      <p:sp>
        <p:nvSpPr>
          <p:cNvPr id="3" name="Content Placeholder 2">
            <a:extLst>
              <a:ext uri="{FF2B5EF4-FFF2-40B4-BE49-F238E27FC236}">
                <a16:creationId xmlns:a16="http://schemas.microsoft.com/office/drawing/2014/main" id="{2E66BC24-23EA-45F1-BD43-07D68FB3F11F}"/>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Universal human right</a:t>
            </a:r>
          </a:p>
          <a:p>
            <a:r>
              <a:rPr lang="en-GB" sz="1800">
                <a:solidFill>
                  <a:schemeClr val="tx1">
                    <a:alpha val="80000"/>
                  </a:schemeClr>
                </a:solidFill>
              </a:rPr>
              <a:t>Aim is to embrace all people irrespective of gender, race, disability, medical need etc.  </a:t>
            </a:r>
          </a:p>
          <a:p>
            <a:r>
              <a:rPr lang="en-GB" sz="1800">
                <a:solidFill>
                  <a:schemeClr val="tx1">
                    <a:alpha val="80000"/>
                  </a:schemeClr>
                </a:solidFill>
              </a:rPr>
              <a:t>Gives equal access to opportunities</a:t>
            </a:r>
          </a:p>
          <a:p>
            <a:r>
              <a:rPr lang="en-GB" sz="1800">
                <a:solidFill>
                  <a:schemeClr val="tx1">
                    <a:alpha val="80000"/>
                  </a:schemeClr>
                </a:solidFill>
              </a:rPr>
              <a:t>Remove barriers such as discrimination and intolerance</a:t>
            </a:r>
          </a:p>
          <a:p>
            <a:endParaRPr lang="en-GB" sz="1800">
              <a:solidFill>
                <a:schemeClr val="tx1">
                  <a:alpha val="80000"/>
                </a:schemeClr>
              </a:solidFill>
            </a:endParaRPr>
          </a:p>
          <a:p>
            <a:endParaRPr lang="en-GB" sz="1800">
              <a:solidFill>
                <a:schemeClr val="tx1">
                  <a:alpha val="80000"/>
                </a:schemeClr>
              </a:solidFill>
            </a:endParaRPr>
          </a:p>
        </p:txBody>
      </p:sp>
    </p:spTree>
    <p:extLst>
      <p:ext uri="{BB962C8B-B14F-4D97-AF65-F5344CB8AC3E}">
        <p14:creationId xmlns:p14="http://schemas.microsoft.com/office/powerpoint/2010/main" val="112011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0C49-7E9E-4C08-8CF0-8B03FB86C184}"/>
              </a:ext>
            </a:extLst>
          </p:cNvPr>
          <p:cNvSpPr>
            <a:spLocks noGrp="1"/>
          </p:cNvSpPr>
          <p:nvPr>
            <p:ph type="title"/>
          </p:nvPr>
        </p:nvSpPr>
        <p:spPr/>
        <p:txBody>
          <a:bodyPr/>
          <a:lstStyle/>
          <a:p>
            <a:r>
              <a:rPr lang="en-GB" dirty="0"/>
              <a:t>Why is it important? The SRA states…</a:t>
            </a:r>
          </a:p>
        </p:txBody>
      </p:sp>
      <p:sp>
        <p:nvSpPr>
          <p:cNvPr id="3" name="Content Placeholder 2">
            <a:extLst>
              <a:ext uri="{FF2B5EF4-FFF2-40B4-BE49-F238E27FC236}">
                <a16:creationId xmlns:a16="http://schemas.microsoft.com/office/drawing/2014/main" id="{76500690-BDA9-467C-B579-436F2ED9927B}"/>
              </a:ext>
            </a:extLst>
          </p:cNvPr>
          <p:cNvSpPr>
            <a:spLocks noGrp="1"/>
          </p:cNvSpPr>
          <p:nvPr>
            <p:ph idx="1"/>
          </p:nvPr>
        </p:nvSpPr>
        <p:spPr/>
        <p:txBody>
          <a:bodyPr/>
          <a:lstStyle/>
          <a:p>
            <a:pPr algn="l">
              <a:buFont typeface="Arial" panose="020B0604020202020204" pitchFamily="34" charset="0"/>
              <a:buChar char="•"/>
            </a:pPr>
            <a:r>
              <a:rPr lang="en-GB" b="0" i="0" dirty="0">
                <a:effectLst/>
                <a:latin typeface="open-sans"/>
              </a:rPr>
              <a:t>The effective administration of justice, as a diversity of views and approaches, whether in law firms or in the judiciary, supports an independent justice system and maintains the rule of law.</a:t>
            </a:r>
          </a:p>
          <a:p>
            <a:pPr algn="l">
              <a:buFont typeface="Arial" panose="020B0604020202020204" pitchFamily="34" charset="0"/>
              <a:buChar char="•"/>
            </a:pPr>
            <a:r>
              <a:rPr lang="en-GB" b="0" i="0" dirty="0">
                <a:effectLst/>
                <a:latin typeface="open-sans"/>
              </a:rPr>
              <a:t>Improving access to services as some people may be more likely to seek legal help from solicitors with whom they share some social or cultural characteristics.</a:t>
            </a:r>
          </a:p>
          <a:p>
            <a:pPr algn="l">
              <a:buFont typeface="Arial" panose="020B0604020202020204" pitchFamily="34" charset="0"/>
              <a:buChar char="•"/>
            </a:pPr>
            <a:r>
              <a:rPr lang="en-GB" b="0" i="0" dirty="0">
                <a:effectLst/>
                <a:latin typeface="open-sans"/>
              </a:rPr>
              <a:t>Allowing the most talented people to become solicitors and progress in their careers which helps to maintain high standards.</a:t>
            </a:r>
          </a:p>
          <a:p>
            <a:endParaRPr lang="en-GB" dirty="0"/>
          </a:p>
        </p:txBody>
      </p:sp>
    </p:spTree>
    <p:extLst>
      <p:ext uri="{BB962C8B-B14F-4D97-AF65-F5344CB8AC3E}">
        <p14:creationId xmlns:p14="http://schemas.microsoft.com/office/powerpoint/2010/main" val="143759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1A8CC9-A5DC-4538-96A8-E0B66900E0A1}"/>
              </a:ext>
            </a:extLst>
          </p:cNvPr>
          <p:cNvSpPr>
            <a:spLocks noGrp="1"/>
          </p:cNvSpPr>
          <p:nvPr>
            <p:ph type="title"/>
          </p:nvPr>
        </p:nvSpPr>
        <p:spPr>
          <a:xfrm>
            <a:off x="838201" y="559813"/>
            <a:ext cx="2819399" cy="5577934"/>
          </a:xfrm>
        </p:spPr>
        <p:txBody>
          <a:bodyPr>
            <a:normAutofit/>
          </a:bodyPr>
          <a:lstStyle/>
          <a:p>
            <a:r>
              <a:rPr lang="en-GB" sz="2800"/>
              <a:t>Equality Act 2010 – Protected Characteristics</a:t>
            </a:r>
          </a:p>
        </p:txBody>
      </p:sp>
      <p:graphicFrame>
        <p:nvGraphicFramePr>
          <p:cNvPr id="16" name="Content Placeholder 2">
            <a:extLst>
              <a:ext uri="{FF2B5EF4-FFF2-40B4-BE49-F238E27FC236}">
                <a16:creationId xmlns:a16="http://schemas.microsoft.com/office/drawing/2014/main" id="{4DEFB683-42F6-6B5C-17E4-4D5B4AA781FF}"/>
              </a:ext>
            </a:extLst>
          </p:cNvPr>
          <p:cNvGraphicFramePr>
            <a:graphicFrameLocks noGrp="1"/>
          </p:cNvGraphicFramePr>
          <p:nvPr>
            <p:ph idx="1"/>
            <p:extLst>
              <p:ext uri="{D42A27DB-BD31-4B8C-83A1-F6EECF244321}">
                <p14:modId xmlns:p14="http://schemas.microsoft.com/office/powerpoint/2010/main" val="371477033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5696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2809011-9F09-451E-A309-1B13FDE69070}"/>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Reasonable Adjustments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2CEAB08B-EAB0-4260-9428-C75FD3B7480B}"/>
              </a:ext>
            </a:extLst>
          </p:cNvPr>
          <p:cNvGraphicFramePr>
            <a:graphicFrameLocks noGrp="1"/>
          </p:cNvGraphicFramePr>
          <p:nvPr>
            <p:ph idx="1"/>
            <p:extLst>
              <p:ext uri="{D42A27DB-BD31-4B8C-83A1-F6EECF244321}">
                <p14:modId xmlns:p14="http://schemas.microsoft.com/office/powerpoint/2010/main" val="661702020"/>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07513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9" name="Rectangle 48">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0" name="Rectangle 49">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EC8D51-D17D-4411-B8F7-41E09D176ED8}"/>
              </a:ext>
            </a:extLst>
          </p:cNvPr>
          <p:cNvSpPr>
            <a:spLocks noGrp="1"/>
          </p:cNvSpPr>
          <p:nvPr>
            <p:ph type="title"/>
          </p:nvPr>
        </p:nvSpPr>
        <p:spPr>
          <a:xfrm>
            <a:off x="1198182" y="381000"/>
            <a:ext cx="10003218" cy="1600124"/>
          </a:xfrm>
        </p:spPr>
        <p:txBody>
          <a:bodyPr>
            <a:normAutofit/>
          </a:bodyPr>
          <a:lstStyle/>
          <a:p>
            <a:r>
              <a:rPr lang="en-GB"/>
              <a:t>Professionalism…  </a:t>
            </a:r>
          </a:p>
        </p:txBody>
      </p:sp>
      <p:graphicFrame>
        <p:nvGraphicFramePr>
          <p:cNvPr id="30" name="Content Placeholder 2">
            <a:extLst>
              <a:ext uri="{FF2B5EF4-FFF2-40B4-BE49-F238E27FC236}">
                <a16:creationId xmlns:a16="http://schemas.microsoft.com/office/drawing/2014/main" id="{967CDBA9-AA0F-FD46-8C44-883B52B8A314}"/>
              </a:ext>
            </a:extLst>
          </p:cNvPr>
          <p:cNvGraphicFramePr>
            <a:graphicFrameLocks noGrp="1"/>
          </p:cNvGraphicFramePr>
          <p:nvPr>
            <p:ph idx="1"/>
            <p:extLst>
              <p:ext uri="{D42A27DB-BD31-4B8C-83A1-F6EECF244321}">
                <p14:modId xmlns:p14="http://schemas.microsoft.com/office/powerpoint/2010/main" val="912024720"/>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3988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9C96A-57AC-4E8B-B7EB-685A99FDE6EF}"/>
              </a:ext>
            </a:extLst>
          </p:cNvPr>
          <p:cNvSpPr>
            <a:spLocks noGrp="1"/>
          </p:cNvSpPr>
          <p:nvPr>
            <p:ph type="title"/>
          </p:nvPr>
        </p:nvSpPr>
        <p:spPr/>
        <p:txBody>
          <a:bodyPr/>
          <a:lstStyle/>
          <a:p>
            <a:r>
              <a:rPr lang="en-GB" dirty="0"/>
              <a:t>Obligations </a:t>
            </a:r>
          </a:p>
        </p:txBody>
      </p:sp>
      <p:sp>
        <p:nvSpPr>
          <p:cNvPr id="3" name="Content Placeholder 2">
            <a:extLst>
              <a:ext uri="{FF2B5EF4-FFF2-40B4-BE49-F238E27FC236}">
                <a16:creationId xmlns:a16="http://schemas.microsoft.com/office/drawing/2014/main" id="{9DE73E1B-5026-4CAB-B2A1-2B4D0AC05924}"/>
              </a:ext>
            </a:extLst>
          </p:cNvPr>
          <p:cNvSpPr>
            <a:spLocks noGrp="1"/>
          </p:cNvSpPr>
          <p:nvPr>
            <p:ph idx="1"/>
          </p:nvPr>
        </p:nvSpPr>
        <p:spPr/>
        <p:txBody>
          <a:bodyPr>
            <a:normAutofit fontScale="77500" lnSpcReduction="20000"/>
          </a:bodyPr>
          <a:lstStyle/>
          <a:p>
            <a:pPr algn="l"/>
            <a:r>
              <a:rPr lang="en-GB" dirty="0">
                <a:latin typeface="Open sans"/>
              </a:rPr>
              <a:t>L</a:t>
            </a:r>
            <a:r>
              <a:rPr lang="en-GB" b="0" i="0" dirty="0">
                <a:effectLst/>
                <a:latin typeface="Open sans"/>
              </a:rPr>
              <a:t>egislation sets minimum legal obligations.</a:t>
            </a:r>
          </a:p>
          <a:p>
            <a:pPr algn="l"/>
            <a:r>
              <a:rPr lang="en-GB" b="0" i="0" dirty="0">
                <a:effectLst/>
                <a:latin typeface="Open sans"/>
              </a:rPr>
              <a:t>You must act with integrity and honesty and in a way, which is fair, inclusive and transparent.</a:t>
            </a:r>
          </a:p>
          <a:p>
            <a:pPr algn="l"/>
            <a:r>
              <a:rPr lang="en-GB" b="0" i="0" dirty="0">
                <a:effectLst/>
                <a:latin typeface="Open sans"/>
              </a:rPr>
              <a:t>Your approach to EDI should include everyone, including those who may face disadvantage because of their socio-economic background or their caring responsibilities.</a:t>
            </a:r>
          </a:p>
          <a:p>
            <a:pPr algn="l"/>
            <a:r>
              <a:rPr lang="en-GB" dirty="0">
                <a:latin typeface="Open sans"/>
              </a:rPr>
              <a:t>Employers </a:t>
            </a:r>
            <a:r>
              <a:rPr lang="en-GB" b="0" i="0" dirty="0">
                <a:effectLst/>
                <a:latin typeface="Open sans"/>
              </a:rPr>
              <a:t>have a duty to take positive steps for disabled colleagues and clients, so they have fair and equitable access to opportunities and can participate in services provided by the firm.</a:t>
            </a:r>
          </a:p>
          <a:p>
            <a:pPr algn="l"/>
            <a:r>
              <a:rPr lang="en-GB" b="0" i="0" dirty="0">
                <a:effectLst/>
                <a:latin typeface="Open sans"/>
              </a:rPr>
              <a:t>It is important to provide information, guidance and support on disability, mental health and wellbeing to address issues or concerns in this area. </a:t>
            </a:r>
            <a:endParaRPr lang="en-GB" dirty="0"/>
          </a:p>
        </p:txBody>
      </p:sp>
    </p:spTree>
    <p:extLst>
      <p:ext uri="{BB962C8B-B14F-4D97-AF65-F5344CB8AC3E}">
        <p14:creationId xmlns:p14="http://schemas.microsoft.com/office/powerpoint/2010/main" val="3501837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9F245-AF8E-4EE9-A873-AE9919F00195}"/>
              </a:ext>
            </a:extLst>
          </p:cNvPr>
          <p:cNvSpPr>
            <a:spLocks noGrp="1"/>
          </p:cNvSpPr>
          <p:nvPr>
            <p:ph type="title"/>
          </p:nvPr>
        </p:nvSpPr>
        <p:spPr/>
        <p:txBody>
          <a:bodyPr/>
          <a:lstStyle/>
          <a:p>
            <a:r>
              <a:rPr lang="en-GB" dirty="0"/>
              <a:t>Tutorial</a:t>
            </a:r>
          </a:p>
        </p:txBody>
      </p:sp>
      <p:sp>
        <p:nvSpPr>
          <p:cNvPr id="3" name="Content Placeholder 2">
            <a:extLst>
              <a:ext uri="{FF2B5EF4-FFF2-40B4-BE49-F238E27FC236}">
                <a16:creationId xmlns:a16="http://schemas.microsoft.com/office/drawing/2014/main" id="{295ABBD3-6E82-43A7-85FD-E45007C700D3}"/>
              </a:ext>
            </a:extLst>
          </p:cNvPr>
          <p:cNvSpPr>
            <a:spLocks noGrp="1"/>
          </p:cNvSpPr>
          <p:nvPr>
            <p:ph idx="1"/>
          </p:nvPr>
        </p:nvSpPr>
        <p:spPr/>
        <p:txBody>
          <a:bodyPr/>
          <a:lstStyle/>
          <a:p>
            <a:r>
              <a:rPr lang="en-GB" dirty="0">
                <a:hlinkClick r:id="rId2"/>
              </a:rPr>
              <a:t>https://www.acas.org.uk/equality-act-2010-a-time-for-celebration-or-reflection</a:t>
            </a:r>
            <a:endParaRPr lang="en-GB" dirty="0"/>
          </a:p>
          <a:p>
            <a:r>
              <a:rPr lang="en-GB" dirty="0">
                <a:hlinkClick r:id="rId3"/>
              </a:rPr>
              <a:t>https://www.acas.org.uk/research-and-commentary/diversity-and-inclusion</a:t>
            </a:r>
            <a:endParaRPr lang="en-GB" dirty="0"/>
          </a:p>
          <a:p>
            <a:r>
              <a:rPr lang="en-GB" dirty="0"/>
              <a:t>Locate another 3 sources/resources that you might use in order to examine equality and diversity in the </a:t>
            </a:r>
            <a:r>
              <a:rPr lang="en-GB"/>
              <a:t>legal profession.</a:t>
            </a:r>
            <a:endParaRPr lang="en-GB" dirty="0"/>
          </a:p>
        </p:txBody>
      </p:sp>
    </p:spTree>
    <p:extLst>
      <p:ext uri="{BB962C8B-B14F-4D97-AF65-F5344CB8AC3E}">
        <p14:creationId xmlns:p14="http://schemas.microsoft.com/office/powerpoint/2010/main" val="508161331"/>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0</TotalTime>
  <Words>710</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AvenirNext LT Pro Medium</vt:lpstr>
      <vt:lpstr>Arial</vt:lpstr>
      <vt:lpstr>open-sans</vt:lpstr>
      <vt:lpstr>Avenir Next LT Pro</vt:lpstr>
      <vt:lpstr>Open sans</vt:lpstr>
      <vt:lpstr>BlockprintVTI</vt:lpstr>
      <vt:lpstr>Principles of Professional Legal Practice</vt:lpstr>
      <vt:lpstr>Equality, Diversity and Inclusion</vt:lpstr>
      <vt:lpstr>Equality</vt:lpstr>
      <vt:lpstr>Diversity</vt:lpstr>
      <vt:lpstr>Inclusion</vt:lpstr>
      <vt:lpstr>Why is it important? The SRA states…</vt:lpstr>
      <vt:lpstr>Equality Act 2010 – Protected Characteristics</vt:lpstr>
      <vt:lpstr>Reasonable Adjustments</vt:lpstr>
      <vt:lpstr>Professionalism…  </vt:lpstr>
      <vt:lpstr>Obligations </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Professional Legal Practice</dc:title>
  <dc:creator>Sian Turvey</dc:creator>
  <cp:lastModifiedBy>Cerys Davies</cp:lastModifiedBy>
  <cp:revision>3</cp:revision>
  <dcterms:created xsi:type="dcterms:W3CDTF">2021-01-19T15:54:35Z</dcterms:created>
  <dcterms:modified xsi:type="dcterms:W3CDTF">2024-02-16T11:38:15Z</dcterms:modified>
</cp:coreProperties>
</file>