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9A87D6-3CB4-F842-BF03-94D2F7BEDDA4}" v="103" dt="2022-07-06T22:26:33.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76"/>
  </p:normalViewPr>
  <p:slideViewPr>
    <p:cSldViewPr snapToGrid="0" snapToObjects="1">
      <p:cViewPr varScale="1">
        <p:scale>
          <a:sx n="106" d="100"/>
          <a:sy n="106" d="100"/>
        </p:scale>
        <p:origin x="55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86B23D-B768-466B-B937-EE19426EFDE7}"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F71BDE6A-3095-4621-BA5E-360ABE083A24}">
      <dgm:prSet custT="1"/>
      <dgm:spPr/>
      <dgm:t>
        <a:bodyPr/>
        <a:lstStyle/>
        <a:p>
          <a:r>
            <a:rPr lang="en-US" sz="2000" dirty="0">
              <a:latin typeface="Arial" panose="020B0604020202020204" pitchFamily="34" charset="0"/>
              <a:cs typeface="Arial" panose="020B0604020202020204" pitchFamily="34" charset="0"/>
            </a:rPr>
            <a:t>Student Name: Elayne Da Cruz</a:t>
          </a:r>
        </a:p>
      </dgm:t>
    </dgm:pt>
    <dgm:pt modelId="{757963DF-CB1C-440F-9E6C-38AA413B2935}" type="parTrans" cxnId="{B7195883-49F2-42A7-BFF0-E5D95CC3CFF3}">
      <dgm:prSet/>
      <dgm:spPr/>
      <dgm:t>
        <a:bodyPr/>
        <a:lstStyle/>
        <a:p>
          <a:endParaRPr lang="en-US"/>
        </a:p>
      </dgm:t>
    </dgm:pt>
    <dgm:pt modelId="{D6B0837D-5796-427F-9858-A8F5D9993B30}" type="sibTrans" cxnId="{B7195883-49F2-42A7-BFF0-E5D95CC3CFF3}">
      <dgm:prSet/>
      <dgm:spPr/>
      <dgm:t>
        <a:bodyPr/>
        <a:lstStyle/>
        <a:p>
          <a:endParaRPr lang="en-US"/>
        </a:p>
      </dgm:t>
    </dgm:pt>
    <dgm:pt modelId="{D46A9565-5C5B-430B-A506-4F70A09D76CA}">
      <dgm:prSet custT="1"/>
      <dgm:spPr/>
      <dgm:t>
        <a:bodyPr/>
        <a:lstStyle/>
        <a:p>
          <a:r>
            <a:rPr lang="en-US" sz="2000" dirty="0">
              <a:latin typeface="Arial" panose="020B0604020202020204" pitchFamily="34" charset="0"/>
              <a:cs typeface="Arial" panose="020B0604020202020204" pitchFamily="34" charset="0"/>
            </a:rPr>
            <a:t>Student ID:2016547</a:t>
          </a:r>
        </a:p>
      </dgm:t>
    </dgm:pt>
    <dgm:pt modelId="{69F51804-2C84-4F20-A4CC-B0655EF67795}" type="parTrans" cxnId="{EDA1E973-256B-4ADB-A7B5-14C541103ECC}">
      <dgm:prSet/>
      <dgm:spPr/>
      <dgm:t>
        <a:bodyPr/>
        <a:lstStyle/>
        <a:p>
          <a:endParaRPr lang="en-US"/>
        </a:p>
      </dgm:t>
    </dgm:pt>
    <dgm:pt modelId="{60DDC317-B067-4C8C-A094-A86989AB54D1}" type="sibTrans" cxnId="{EDA1E973-256B-4ADB-A7B5-14C541103ECC}">
      <dgm:prSet/>
      <dgm:spPr/>
      <dgm:t>
        <a:bodyPr/>
        <a:lstStyle/>
        <a:p>
          <a:endParaRPr lang="en-US"/>
        </a:p>
      </dgm:t>
    </dgm:pt>
    <dgm:pt modelId="{1B467AD0-F11E-4E4A-9EF1-7C9F698E19F5}">
      <dgm:prSet custT="1"/>
      <dgm:spPr/>
      <dgm:t>
        <a:bodyPr/>
        <a:lstStyle/>
        <a:p>
          <a:r>
            <a:rPr lang="en-US" sz="2000" dirty="0">
              <a:latin typeface="Arial" panose="020B0604020202020204" pitchFamily="34" charset="0"/>
              <a:cs typeface="Arial" panose="020B0604020202020204" pitchFamily="34" charset="0"/>
            </a:rPr>
            <a:t>Module Code: BMSW 4004</a:t>
          </a:r>
        </a:p>
      </dgm:t>
    </dgm:pt>
    <dgm:pt modelId="{C07CCA75-D3FF-440A-B980-8A9B3B34335C}" type="parTrans" cxnId="{1FC4E461-2DF8-4BA8-96E8-20DB1D127A93}">
      <dgm:prSet/>
      <dgm:spPr/>
      <dgm:t>
        <a:bodyPr/>
        <a:lstStyle/>
        <a:p>
          <a:endParaRPr lang="en-US"/>
        </a:p>
      </dgm:t>
    </dgm:pt>
    <dgm:pt modelId="{62029B9E-24B8-4CC1-B186-C4A08D5BEA4B}" type="sibTrans" cxnId="{1FC4E461-2DF8-4BA8-96E8-20DB1D127A93}">
      <dgm:prSet/>
      <dgm:spPr/>
      <dgm:t>
        <a:bodyPr/>
        <a:lstStyle/>
        <a:p>
          <a:endParaRPr lang="en-US"/>
        </a:p>
      </dgm:t>
    </dgm:pt>
    <dgm:pt modelId="{102F55E8-BD0F-44B7-8EF5-A7E7C9B4ACB8}">
      <dgm:prSet custT="1"/>
      <dgm:spPr/>
      <dgm:t>
        <a:bodyPr/>
        <a:lstStyle/>
        <a:p>
          <a:endParaRPr lang="en-US" sz="2000" dirty="0">
            <a:latin typeface="Arial" panose="020B0604020202020204" pitchFamily="34" charset="0"/>
            <a:cs typeface="Arial" panose="020B0604020202020204" pitchFamily="34" charset="0"/>
          </a:endParaRPr>
        </a:p>
      </dgm:t>
    </dgm:pt>
    <dgm:pt modelId="{11A2FEDF-3EC8-45B4-9047-FCF6CD6E66BE}" type="parTrans" cxnId="{7B6534CC-4A85-4859-877B-97A03AE06558}">
      <dgm:prSet/>
      <dgm:spPr/>
      <dgm:t>
        <a:bodyPr/>
        <a:lstStyle/>
        <a:p>
          <a:endParaRPr lang="en-US"/>
        </a:p>
      </dgm:t>
    </dgm:pt>
    <dgm:pt modelId="{06BE7808-0502-4402-9CE8-D19E4F3590D9}" type="sibTrans" cxnId="{7B6534CC-4A85-4859-877B-97A03AE06558}">
      <dgm:prSet/>
      <dgm:spPr/>
      <dgm:t>
        <a:bodyPr/>
        <a:lstStyle/>
        <a:p>
          <a:endParaRPr lang="en-US"/>
        </a:p>
      </dgm:t>
    </dgm:pt>
    <dgm:pt modelId="{A763BD49-EB84-8F41-9FAE-2F7C168D0FBA}" type="pres">
      <dgm:prSet presAssocID="{7686B23D-B768-466B-B937-EE19426EFDE7}" presName="vert0" presStyleCnt="0">
        <dgm:presLayoutVars>
          <dgm:dir/>
          <dgm:animOne val="branch"/>
          <dgm:animLvl val="lvl"/>
        </dgm:presLayoutVars>
      </dgm:prSet>
      <dgm:spPr/>
    </dgm:pt>
    <dgm:pt modelId="{49660741-B7E4-3F4B-ADED-0ECA4AEFF827}" type="pres">
      <dgm:prSet presAssocID="{F71BDE6A-3095-4621-BA5E-360ABE083A24}" presName="thickLine" presStyleLbl="alignNode1" presStyleIdx="0" presStyleCnt="4"/>
      <dgm:spPr/>
    </dgm:pt>
    <dgm:pt modelId="{A29BF47A-30EF-B542-9BEC-24A3A9A66D3B}" type="pres">
      <dgm:prSet presAssocID="{F71BDE6A-3095-4621-BA5E-360ABE083A24}" presName="horz1" presStyleCnt="0"/>
      <dgm:spPr/>
    </dgm:pt>
    <dgm:pt modelId="{DF9FEC52-D788-F74E-ABA8-C457BFE7E577}" type="pres">
      <dgm:prSet presAssocID="{F71BDE6A-3095-4621-BA5E-360ABE083A24}" presName="tx1" presStyleLbl="revTx" presStyleIdx="0" presStyleCnt="4"/>
      <dgm:spPr/>
    </dgm:pt>
    <dgm:pt modelId="{710088FC-9A9E-6B44-A2CC-3542FDDEC484}" type="pres">
      <dgm:prSet presAssocID="{F71BDE6A-3095-4621-BA5E-360ABE083A24}" presName="vert1" presStyleCnt="0"/>
      <dgm:spPr/>
    </dgm:pt>
    <dgm:pt modelId="{FBB50C8B-295C-D74A-84FC-9C2949B9B2F0}" type="pres">
      <dgm:prSet presAssocID="{D46A9565-5C5B-430B-A506-4F70A09D76CA}" presName="thickLine" presStyleLbl="alignNode1" presStyleIdx="1" presStyleCnt="4"/>
      <dgm:spPr/>
    </dgm:pt>
    <dgm:pt modelId="{EFFB3ED2-315E-F54A-9465-977E14F2F19F}" type="pres">
      <dgm:prSet presAssocID="{D46A9565-5C5B-430B-A506-4F70A09D76CA}" presName="horz1" presStyleCnt="0"/>
      <dgm:spPr/>
    </dgm:pt>
    <dgm:pt modelId="{9E5FFCF2-8821-E44D-B058-F8644C281AA1}" type="pres">
      <dgm:prSet presAssocID="{D46A9565-5C5B-430B-A506-4F70A09D76CA}" presName="tx1" presStyleLbl="revTx" presStyleIdx="1" presStyleCnt="4"/>
      <dgm:spPr/>
    </dgm:pt>
    <dgm:pt modelId="{0CC002F6-AB47-4344-B05B-EDD86049F00E}" type="pres">
      <dgm:prSet presAssocID="{D46A9565-5C5B-430B-A506-4F70A09D76CA}" presName="vert1" presStyleCnt="0"/>
      <dgm:spPr/>
    </dgm:pt>
    <dgm:pt modelId="{A9A86A59-FD26-3446-BC75-3BC34F8FEA76}" type="pres">
      <dgm:prSet presAssocID="{1B467AD0-F11E-4E4A-9EF1-7C9F698E19F5}" presName="thickLine" presStyleLbl="alignNode1" presStyleIdx="2" presStyleCnt="4"/>
      <dgm:spPr/>
    </dgm:pt>
    <dgm:pt modelId="{45FD1D01-F8BC-1D49-82F1-903392977CCA}" type="pres">
      <dgm:prSet presAssocID="{1B467AD0-F11E-4E4A-9EF1-7C9F698E19F5}" presName="horz1" presStyleCnt="0"/>
      <dgm:spPr/>
    </dgm:pt>
    <dgm:pt modelId="{FAD8649B-C40E-1249-BD27-7F673CCFEEC6}" type="pres">
      <dgm:prSet presAssocID="{1B467AD0-F11E-4E4A-9EF1-7C9F698E19F5}" presName="tx1" presStyleLbl="revTx" presStyleIdx="2" presStyleCnt="4"/>
      <dgm:spPr/>
    </dgm:pt>
    <dgm:pt modelId="{2327AC14-7072-6B4B-A0AA-2B754D7F75DC}" type="pres">
      <dgm:prSet presAssocID="{1B467AD0-F11E-4E4A-9EF1-7C9F698E19F5}" presName="vert1" presStyleCnt="0"/>
      <dgm:spPr/>
    </dgm:pt>
    <dgm:pt modelId="{DF0B8192-C3F6-1742-AC1C-17DE5578C170}" type="pres">
      <dgm:prSet presAssocID="{102F55E8-BD0F-44B7-8EF5-A7E7C9B4ACB8}" presName="thickLine" presStyleLbl="alignNode1" presStyleIdx="3" presStyleCnt="4"/>
      <dgm:spPr/>
    </dgm:pt>
    <dgm:pt modelId="{AD02A444-14E1-864F-B3FE-C7D1D3E6CBA2}" type="pres">
      <dgm:prSet presAssocID="{102F55E8-BD0F-44B7-8EF5-A7E7C9B4ACB8}" presName="horz1" presStyleCnt="0"/>
      <dgm:spPr/>
    </dgm:pt>
    <dgm:pt modelId="{45EB2217-4084-094B-A16A-6AD033A2022C}" type="pres">
      <dgm:prSet presAssocID="{102F55E8-BD0F-44B7-8EF5-A7E7C9B4ACB8}" presName="tx1" presStyleLbl="revTx" presStyleIdx="3" presStyleCnt="4"/>
      <dgm:spPr/>
    </dgm:pt>
    <dgm:pt modelId="{9F9929B4-50C8-9041-8BD3-3584E803C589}" type="pres">
      <dgm:prSet presAssocID="{102F55E8-BD0F-44B7-8EF5-A7E7C9B4ACB8}" presName="vert1" presStyleCnt="0"/>
      <dgm:spPr/>
    </dgm:pt>
  </dgm:ptLst>
  <dgm:cxnLst>
    <dgm:cxn modelId="{BC93B82B-833D-9C4D-870D-E9F970A7B22D}" type="presOf" srcId="{102F55E8-BD0F-44B7-8EF5-A7E7C9B4ACB8}" destId="{45EB2217-4084-094B-A16A-6AD033A2022C}" srcOrd="0" destOrd="0" presId="urn:microsoft.com/office/officeart/2008/layout/LinedList"/>
    <dgm:cxn modelId="{774E863C-1AB7-E048-AF9F-80078794ACF8}" type="presOf" srcId="{F71BDE6A-3095-4621-BA5E-360ABE083A24}" destId="{DF9FEC52-D788-F74E-ABA8-C457BFE7E577}" srcOrd="0" destOrd="0" presId="urn:microsoft.com/office/officeart/2008/layout/LinedList"/>
    <dgm:cxn modelId="{47DB3B53-9D9C-B44A-9480-7FE433B844F7}" type="presOf" srcId="{D46A9565-5C5B-430B-A506-4F70A09D76CA}" destId="{9E5FFCF2-8821-E44D-B058-F8644C281AA1}" srcOrd="0" destOrd="0" presId="urn:microsoft.com/office/officeart/2008/layout/LinedList"/>
    <dgm:cxn modelId="{1FC4E461-2DF8-4BA8-96E8-20DB1D127A93}" srcId="{7686B23D-B768-466B-B937-EE19426EFDE7}" destId="{1B467AD0-F11E-4E4A-9EF1-7C9F698E19F5}" srcOrd="2" destOrd="0" parTransId="{C07CCA75-D3FF-440A-B980-8A9B3B34335C}" sibTransId="{62029B9E-24B8-4CC1-B186-C4A08D5BEA4B}"/>
    <dgm:cxn modelId="{EDA1E973-256B-4ADB-A7B5-14C541103ECC}" srcId="{7686B23D-B768-466B-B937-EE19426EFDE7}" destId="{D46A9565-5C5B-430B-A506-4F70A09D76CA}" srcOrd="1" destOrd="0" parTransId="{69F51804-2C84-4F20-A4CC-B0655EF67795}" sibTransId="{60DDC317-B067-4C8C-A094-A86989AB54D1}"/>
    <dgm:cxn modelId="{B7195883-49F2-42A7-BFF0-E5D95CC3CFF3}" srcId="{7686B23D-B768-466B-B937-EE19426EFDE7}" destId="{F71BDE6A-3095-4621-BA5E-360ABE083A24}" srcOrd="0" destOrd="0" parTransId="{757963DF-CB1C-440F-9E6C-38AA413B2935}" sibTransId="{D6B0837D-5796-427F-9858-A8F5D9993B30}"/>
    <dgm:cxn modelId="{A3459992-CBEE-A544-9083-76C9109E3BA0}" type="presOf" srcId="{7686B23D-B768-466B-B937-EE19426EFDE7}" destId="{A763BD49-EB84-8F41-9FAE-2F7C168D0FBA}" srcOrd="0" destOrd="0" presId="urn:microsoft.com/office/officeart/2008/layout/LinedList"/>
    <dgm:cxn modelId="{CF4EC4AA-3DFB-EE48-8DB1-8F8FBCF01421}" type="presOf" srcId="{1B467AD0-F11E-4E4A-9EF1-7C9F698E19F5}" destId="{FAD8649B-C40E-1249-BD27-7F673CCFEEC6}" srcOrd="0" destOrd="0" presId="urn:microsoft.com/office/officeart/2008/layout/LinedList"/>
    <dgm:cxn modelId="{7B6534CC-4A85-4859-877B-97A03AE06558}" srcId="{7686B23D-B768-466B-B937-EE19426EFDE7}" destId="{102F55E8-BD0F-44B7-8EF5-A7E7C9B4ACB8}" srcOrd="3" destOrd="0" parTransId="{11A2FEDF-3EC8-45B4-9047-FCF6CD6E66BE}" sibTransId="{06BE7808-0502-4402-9CE8-D19E4F3590D9}"/>
    <dgm:cxn modelId="{AE785926-5208-2F49-B26A-C579E4E0EA76}" type="presParOf" srcId="{A763BD49-EB84-8F41-9FAE-2F7C168D0FBA}" destId="{49660741-B7E4-3F4B-ADED-0ECA4AEFF827}" srcOrd="0" destOrd="0" presId="urn:microsoft.com/office/officeart/2008/layout/LinedList"/>
    <dgm:cxn modelId="{92EC9509-6307-DA4A-97EF-87BA1A513236}" type="presParOf" srcId="{A763BD49-EB84-8F41-9FAE-2F7C168D0FBA}" destId="{A29BF47A-30EF-B542-9BEC-24A3A9A66D3B}" srcOrd="1" destOrd="0" presId="urn:microsoft.com/office/officeart/2008/layout/LinedList"/>
    <dgm:cxn modelId="{5F3A32E5-76F9-BF47-A39F-04926811C860}" type="presParOf" srcId="{A29BF47A-30EF-B542-9BEC-24A3A9A66D3B}" destId="{DF9FEC52-D788-F74E-ABA8-C457BFE7E577}" srcOrd="0" destOrd="0" presId="urn:microsoft.com/office/officeart/2008/layout/LinedList"/>
    <dgm:cxn modelId="{4FAEB755-C623-B44D-A119-CDEEA147B882}" type="presParOf" srcId="{A29BF47A-30EF-B542-9BEC-24A3A9A66D3B}" destId="{710088FC-9A9E-6B44-A2CC-3542FDDEC484}" srcOrd="1" destOrd="0" presId="urn:microsoft.com/office/officeart/2008/layout/LinedList"/>
    <dgm:cxn modelId="{5BEE1EE7-2CD4-8D4A-B551-4753CF2A5A18}" type="presParOf" srcId="{A763BD49-EB84-8F41-9FAE-2F7C168D0FBA}" destId="{FBB50C8B-295C-D74A-84FC-9C2949B9B2F0}" srcOrd="2" destOrd="0" presId="urn:microsoft.com/office/officeart/2008/layout/LinedList"/>
    <dgm:cxn modelId="{DB04D874-477B-D443-A88B-73148CFE175A}" type="presParOf" srcId="{A763BD49-EB84-8F41-9FAE-2F7C168D0FBA}" destId="{EFFB3ED2-315E-F54A-9465-977E14F2F19F}" srcOrd="3" destOrd="0" presId="urn:microsoft.com/office/officeart/2008/layout/LinedList"/>
    <dgm:cxn modelId="{D49C331B-FD95-2643-8B76-8552D05362F4}" type="presParOf" srcId="{EFFB3ED2-315E-F54A-9465-977E14F2F19F}" destId="{9E5FFCF2-8821-E44D-B058-F8644C281AA1}" srcOrd="0" destOrd="0" presId="urn:microsoft.com/office/officeart/2008/layout/LinedList"/>
    <dgm:cxn modelId="{754E09BC-0309-2F40-8AEB-DBFD19DC3B15}" type="presParOf" srcId="{EFFB3ED2-315E-F54A-9465-977E14F2F19F}" destId="{0CC002F6-AB47-4344-B05B-EDD86049F00E}" srcOrd="1" destOrd="0" presId="urn:microsoft.com/office/officeart/2008/layout/LinedList"/>
    <dgm:cxn modelId="{7C3DAEF8-F821-C640-9BA9-714DDA3EE17F}" type="presParOf" srcId="{A763BD49-EB84-8F41-9FAE-2F7C168D0FBA}" destId="{A9A86A59-FD26-3446-BC75-3BC34F8FEA76}" srcOrd="4" destOrd="0" presId="urn:microsoft.com/office/officeart/2008/layout/LinedList"/>
    <dgm:cxn modelId="{E59215AE-3418-1D40-8E57-693DCBCECD09}" type="presParOf" srcId="{A763BD49-EB84-8F41-9FAE-2F7C168D0FBA}" destId="{45FD1D01-F8BC-1D49-82F1-903392977CCA}" srcOrd="5" destOrd="0" presId="urn:microsoft.com/office/officeart/2008/layout/LinedList"/>
    <dgm:cxn modelId="{33974BCC-127B-D948-8ECB-7F82D02961DA}" type="presParOf" srcId="{45FD1D01-F8BC-1D49-82F1-903392977CCA}" destId="{FAD8649B-C40E-1249-BD27-7F673CCFEEC6}" srcOrd="0" destOrd="0" presId="urn:microsoft.com/office/officeart/2008/layout/LinedList"/>
    <dgm:cxn modelId="{104A5B6A-C460-884A-8A67-9010EF336B07}" type="presParOf" srcId="{45FD1D01-F8BC-1D49-82F1-903392977CCA}" destId="{2327AC14-7072-6B4B-A0AA-2B754D7F75DC}" srcOrd="1" destOrd="0" presId="urn:microsoft.com/office/officeart/2008/layout/LinedList"/>
    <dgm:cxn modelId="{5519EFEF-155D-7A48-9250-AB9E7C1C4FF9}" type="presParOf" srcId="{A763BD49-EB84-8F41-9FAE-2F7C168D0FBA}" destId="{DF0B8192-C3F6-1742-AC1C-17DE5578C170}" srcOrd="6" destOrd="0" presId="urn:microsoft.com/office/officeart/2008/layout/LinedList"/>
    <dgm:cxn modelId="{528922C0-8FC4-B14A-AC90-0EA43D245515}" type="presParOf" srcId="{A763BD49-EB84-8F41-9FAE-2F7C168D0FBA}" destId="{AD02A444-14E1-864F-B3FE-C7D1D3E6CBA2}" srcOrd="7" destOrd="0" presId="urn:microsoft.com/office/officeart/2008/layout/LinedList"/>
    <dgm:cxn modelId="{94126E7C-F61E-914A-86A3-168DA85DB816}" type="presParOf" srcId="{AD02A444-14E1-864F-B3FE-C7D1D3E6CBA2}" destId="{45EB2217-4084-094B-A16A-6AD033A2022C}" srcOrd="0" destOrd="0" presId="urn:microsoft.com/office/officeart/2008/layout/LinedList"/>
    <dgm:cxn modelId="{E228669E-EF37-5645-BB50-13C8177E4C2F}" type="presParOf" srcId="{AD02A444-14E1-864F-B3FE-C7D1D3E6CBA2}" destId="{9F9929B4-50C8-9041-8BD3-3584E803C58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96CE60-9859-4EA9-A27C-6B6C30B01D9E}"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BD4765B7-AFA3-40DD-87A3-29C4318CB276}">
      <dgm:prSet/>
      <dgm:spPr/>
      <dgm:t>
        <a:bodyPr/>
        <a:lstStyle/>
        <a:p>
          <a:r>
            <a:rPr lang="en-US" dirty="0">
              <a:latin typeface="Arial" panose="020B0604020202020204" pitchFamily="34" charset="0"/>
              <a:cs typeface="Arial" panose="020B0604020202020204" pitchFamily="34" charset="0"/>
            </a:rPr>
            <a:t>Globalization is said to be the quality of life at work that has gained a place in all aspects in an organisation , especially when it comes to productivity, which is entirely related to the efforts being put by employees. The impact will only make sense if it generates quality of life in the search for improvements in organizational performance.</a:t>
          </a:r>
        </a:p>
      </dgm:t>
    </dgm:pt>
    <dgm:pt modelId="{FC0845D3-C800-46B5-A79C-8B1B807BA90C}" type="parTrans" cxnId="{C94EDA0D-4856-414E-8416-2E871A4FA253}">
      <dgm:prSet/>
      <dgm:spPr/>
      <dgm:t>
        <a:bodyPr/>
        <a:lstStyle/>
        <a:p>
          <a:endParaRPr lang="en-US"/>
        </a:p>
      </dgm:t>
    </dgm:pt>
    <dgm:pt modelId="{7F15FE2F-9A77-4246-B862-1D86D0C52A50}" type="sibTrans" cxnId="{C94EDA0D-4856-414E-8416-2E871A4FA253}">
      <dgm:prSet/>
      <dgm:spPr/>
      <dgm:t>
        <a:bodyPr/>
        <a:lstStyle/>
        <a:p>
          <a:endParaRPr lang="en-US"/>
        </a:p>
      </dgm:t>
    </dgm:pt>
    <dgm:pt modelId="{0C1AB5D2-8BAB-4CAC-9F9F-CA592210D62E}">
      <dgm:prSet/>
      <dgm:spPr/>
      <dgm:t>
        <a:bodyPr/>
        <a:lstStyle/>
        <a:p>
          <a:r>
            <a:rPr lang="en-US" dirty="0">
              <a:latin typeface="Arial" panose="020B0604020202020204" pitchFamily="34" charset="0"/>
              <a:cs typeface="Arial" panose="020B0604020202020204" pitchFamily="34" charset="0"/>
            </a:rPr>
            <a:t>Problem solving will always be a relevant topic in our society, whether in the personal life of individuals or in the corporate environment itself. As problems often completely change, the scenario in which the professional finds himself in, whether it be technology or globalization related, has made the market increasingly dynamic.</a:t>
          </a:r>
        </a:p>
      </dgm:t>
    </dgm:pt>
    <dgm:pt modelId="{4440E7CE-B7F7-4596-911B-A742769A8F6D}" type="parTrans" cxnId="{6FE55958-2C4E-4B38-9173-E65CB9AC08B1}">
      <dgm:prSet/>
      <dgm:spPr/>
      <dgm:t>
        <a:bodyPr/>
        <a:lstStyle/>
        <a:p>
          <a:endParaRPr lang="en-US"/>
        </a:p>
      </dgm:t>
    </dgm:pt>
    <dgm:pt modelId="{A6045ADB-7713-492C-B945-7E6AF3441C31}" type="sibTrans" cxnId="{6FE55958-2C4E-4B38-9173-E65CB9AC08B1}">
      <dgm:prSet/>
      <dgm:spPr/>
      <dgm:t>
        <a:bodyPr/>
        <a:lstStyle/>
        <a:p>
          <a:endParaRPr lang="en-US"/>
        </a:p>
      </dgm:t>
    </dgm:pt>
    <dgm:pt modelId="{9D4AA485-3E1D-D742-9613-B3B5BDAE4974}" type="pres">
      <dgm:prSet presAssocID="{FA96CE60-9859-4EA9-A27C-6B6C30B01D9E}" presName="vert0" presStyleCnt="0">
        <dgm:presLayoutVars>
          <dgm:dir/>
          <dgm:animOne val="branch"/>
          <dgm:animLvl val="lvl"/>
        </dgm:presLayoutVars>
      </dgm:prSet>
      <dgm:spPr/>
    </dgm:pt>
    <dgm:pt modelId="{59067C1B-19C3-F745-868D-0C6491BE4EA7}" type="pres">
      <dgm:prSet presAssocID="{BD4765B7-AFA3-40DD-87A3-29C4318CB276}" presName="thickLine" presStyleLbl="alignNode1" presStyleIdx="0" presStyleCnt="2"/>
      <dgm:spPr/>
    </dgm:pt>
    <dgm:pt modelId="{6D8B89AD-6773-8B4F-94AA-F355154F754C}" type="pres">
      <dgm:prSet presAssocID="{BD4765B7-AFA3-40DD-87A3-29C4318CB276}" presName="horz1" presStyleCnt="0"/>
      <dgm:spPr/>
    </dgm:pt>
    <dgm:pt modelId="{E996D64B-5E90-D04A-9244-2995299108E1}" type="pres">
      <dgm:prSet presAssocID="{BD4765B7-AFA3-40DD-87A3-29C4318CB276}" presName="tx1" presStyleLbl="revTx" presStyleIdx="0" presStyleCnt="2" custScaleX="99979"/>
      <dgm:spPr/>
    </dgm:pt>
    <dgm:pt modelId="{497BC91B-C7C4-624A-A1C3-92C5D4584BAD}" type="pres">
      <dgm:prSet presAssocID="{BD4765B7-AFA3-40DD-87A3-29C4318CB276}" presName="vert1" presStyleCnt="0"/>
      <dgm:spPr/>
    </dgm:pt>
    <dgm:pt modelId="{CD2C52C2-3D40-094F-8708-22559AFCE4E0}" type="pres">
      <dgm:prSet presAssocID="{0C1AB5D2-8BAB-4CAC-9F9F-CA592210D62E}" presName="thickLine" presStyleLbl="alignNode1" presStyleIdx="1" presStyleCnt="2"/>
      <dgm:spPr/>
    </dgm:pt>
    <dgm:pt modelId="{07529EE6-DBCC-7342-B855-A21484B6D919}" type="pres">
      <dgm:prSet presAssocID="{0C1AB5D2-8BAB-4CAC-9F9F-CA592210D62E}" presName="horz1" presStyleCnt="0"/>
      <dgm:spPr/>
    </dgm:pt>
    <dgm:pt modelId="{3DD9ADC0-6591-3342-9DA4-7B8E9DC08762}" type="pres">
      <dgm:prSet presAssocID="{0C1AB5D2-8BAB-4CAC-9F9F-CA592210D62E}" presName="tx1" presStyleLbl="revTx" presStyleIdx="1" presStyleCnt="2"/>
      <dgm:spPr/>
    </dgm:pt>
    <dgm:pt modelId="{15EEB125-6A2B-6B49-BAA0-26F6A054D8A6}" type="pres">
      <dgm:prSet presAssocID="{0C1AB5D2-8BAB-4CAC-9F9F-CA592210D62E}" presName="vert1" presStyleCnt="0"/>
      <dgm:spPr/>
    </dgm:pt>
  </dgm:ptLst>
  <dgm:cxnLst>
    <dgm:cxn modelId="{C94EDA0D-4856-414E-8416-2E871A4FA253}" srcId="{FA96CE60-9859-4EA9-A27C-6B6C30B01D9E}" destId="{BD4765B7-AFA3-40DD-87A3-29C4318CB276}" srcOrd="0" destOrd="0" parTransId="{FC0845D3-C800-46B5-A79C-8B1B807BA90C}" sibTransId="{7F15FE2F-9A77-4246-B862-1D86D0C52A50}"/>
    <dgm:cxn modelId="{A4C80316-282D-8546-9325-00B1AE3BA3AF}" type="presOf" srcId="{0C1AB5D2-8BAB-4CAC-9F9F-CA592210D62E}" destId="{3DD9ADC0-6591-3342-9DA4-7B8E9DC08762}" srcOrd="0" destOrd="0" presId="urn:microsoft.com/office/officeart/2008/layout/LinedList"/>
    <dgm:cxn modelId="{6FE55958-2C4E-4B38-9173-E65CB9AC08B1}" srcId="{FA96CE60-9859-4EA9-A27C-6B6C30B01D9E}" destId="{0C1AB5D2-8BAB-4CAC-9F9F-CA592210D62E}" srcOrd="1" destOrd="0" parTransId="{4440E7CE-B7F7-4596-911B-A742769A8F6D}" sibTransId="{A6045ADB-7713-492C-B945-7E6AF3441C31}"/>
    <dgm:cxn modelId="{43E1EF6A-F307-B142-A029-511E2BCF0307}" type="presOf" srcId="{BD4765B7-AFA3-40DD-87A3-29C4318CB276}" destId="{E996D64B-5E90-D04A-9244-2995299108E1}" srcOrd="0" destOrd="0" presId="urn:microsoft.com/office/officeart/2008/layout/LinedList"/>
    <dgm:cxn modelId="{C7D5D2D5-4756-444E-AF25-3EB6C39C427C}" type="presOf" srcId="{FA96CE60-9859-4EA9-A27C-6B6C30B01D9E}" destId="{9D4AA485-3E1D-D742-9613-B3B5BDAE4974}" srcOrd="0" destOrd="0" presId="urn:microsoft.com/office/officeart/2008/layout/LinedList"/>
    <dgm:cxn modelId="{DA8919BA-16F9-9A43-B750-878C83BB1489}" type="presParOf" srcId="{9D4AA485-3E1D-D742-9613-B3B5BDAE4974}" destId="{59067C1B-19C3-F745-868D-0C6491BE4EA7}" srcOrd="0" destOrd="0" presId="urn:microsoft.com/office/officeart/2008/layout/LinedList"/>
    <dgm:cxn modelId="{2121E565-00DB-0C46-B8A7-6FFF9457ABA4}" type="presParOf" srcId="{9D4AA485-3E1D-D742-9613-B3B5BDAE4974}" destId="{6D8B89AD-6773-8B4F-94AA-F355154F754C}" srcOrd="1" destOrd="0" presId="urn:microsoft.com/office/officeart/2008/layout/LinedList"/>
    <dgm:cxn modelId="{7E5B155C-4D7D-9B44-ADAB-A1E1F2A00B9B}" type="presParOf" srcId="{6D8B89AD-6773-8B4F-94AA-F355154F754C}" destId="{E996D64B-5E90-D04A-9244-2995299108E1}" srcOrd="0" destOrd="0" presId="urn:microsoft.com/office/officeart/2008/layout/LinedList"/>
    <dgm:cxn modelId="{146C37E3-2191-1642-B7E7-7AFFF81930B2}" type="presParOf" srcId="{6D8B89AD-6773-8B4F-94AA-F355154F754C}" destId="{497BC91B-C7C4-624A-A1C3-92C5D4584BAD}" srcOrd="1" destOrd="0" presId="urn:microsoft.com/office/officeart/2008/layout/LinedList"/>
    <dgm:cxn modelId="{7580B8B2-8782-0144-8C19-D7B730C5A8B3}" type="presParOf" srcId="{9D4AA485-3E1D-D742-9613-B3B5BDAE4974}" destId="{CD2C52C2-3D40-094F-8708-22559AFCE4E0}" srcOrd="2" destOrd="0" presId="urn:microsoft.com/office/officeart/2008/layout/LinedList"/>
    <dgm:cxn modelId="{58CE6F24-CA61-3E4C-828E-B2941BCD808E}" type="presParOf" srcId="{9D4AA485-3E1D-D742-9613-B3B5BDAE4974}" destId="{07529EE6-DBCC-7342-B855-A21484B6D919}" srcOrd="3" destOrd="0" presId="urn:microsoft.com/office/officeart/2008/layout/LinedList"/>
    <dgm:cxn modelId="{06DD688A-3A39-1342-9CDC-2D3AEFEBDC7B}" type="presParOf" srcId="{07529EE6-DBCC-7342-B855-A21484B6D919}" destId="{3DD9ADC0-6591-3342-9DA4-7B8E9DC08762}" srcOrd="0" destOrd="0" presId="urn:microsoft.com/office/officeart/2008/layout/LinedList"/>
    <dgm:cxn modelId="{6B9C6781-81E7-8947-9C97-C6907EB5EA6F}" type="presParOf" srcId="{07529EE6-DBCC-7342-B855-A21484B6D919}" destId="{15EEB125-6A2B-6B49-BAA0-26F6A054D8A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985D21-DECE-4FCA-BF7B-5189AFEBBAA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BB5120E-EC86-42E9-9E5B-01A0B8B3E5F7}">
      <dgm:prSet/>
      <dgm:spPr/>
      <dgm:t>
        <a:bodyPr/>
        <a:lstStyle/>
        <a:p>
          <a:r>
            <a:rPr lang="en-US" dirty="0">
              <a:latin typeface="Arial" panose="020B0604020202020204" pitchFamily="34" charset="0"/>
              <a:cs typeface="Arial" panose="020B0604020202020204" pitchFamily="34" charset="0"/>
            </a:rPr>
            <a:t>It is a tool to identify cause and effect of problems.</a:t>
          </a:r>
        </a:p>
      </dgm:t>
    </dgm:pt>
    <dgm:pt modelId="{B99702C8-9D0C-464E-9B69-8EB3CC5B4547}" type="parTrans" cxnId="{A4EF0DBD-3835-4C60-BD38-1B377248A205}">
      <dgm:prSet/>
      <dgm:spPr/>
      <dgm:t>
        <a:bodyPr/>
        <a:lstStyle/>
        <a:p>
          <a:endParaRPr lang="en-US"/>
        </a:p>
      </dgm:t>
    </dgm:pt>
    <dgm:pt modelId="{4E479BCC-3CF8-425C-9B27-57A88B8FBF8C}" type="sibTrans" cxnId="{A4EF0DBD-3835-4C60-BD38-1B377248A205}">
      <dgm:prSet/>
      <dgm:spPr/>
      <dgm:t>
        <a:bodyPr/>
        <a:lstStyle/>
        <a:p>
          <a:endParaRPr lang="en-US"/>
        </a:p>
      </dgm:t>
    </dgm:pt>
    <dgm:pt modelId="{487CF0A2-57C7-417B-9E63-226F4FD1592F}">
      <dgm:prSet/>
      <dgm:spPr/>
      <dgm:t>
        <a:bodyPr/>
        <a:lstStyle/>
        <a:p>
          <a:pPr algn="l"/>
          <a:r>
            <a:rPr lang="en-US" dirty="0">
              <a:latin typeface="Arial" panose="020B0604020202020204" pitchFamily="34" charset="0"/>
              <a:cs typeface="Arial" panose="020B0604020202020204" pitchFamily="34" charset="0"/>
            </a:rPr>
            <a:t>Problems can occur anywhere in the world, particularly in the business world, and can take many different forms. It is important that an employee can be able to determine the cause of such problems in a timely manner.</a:t>
          </a:r>
        </a:p>
      </dgm:t>
    </dgm:pt>
    <dgm:pt modelId="{DA446B0F-DBBD-49CB-9EDA-5E8845D407D7}" type="parTrans" cxnId="{EBC39A0F-A2FA-441F-8DBA-DF92B327C8B3}">
      <dgm:prSet/>
      <dgm:spPr/>
      <dgm:t>
        <a:bodyPr/>
        <a:lstStyle/>
        <a:p>
          <a:endParaRPr lang="en-US"/>
        </a:p>
      </dgm:t>
    </dgm:pt>
    <dgm:pt modelId="{3F6DC8F5-9B85-4443-B63C-699857206B35}" type="sibTrans" cxnId="{EBC39A0F-A2FA-441F-8DBA-DF92B327C8B3}">
      <dgm:prSet/>
      <dgm:spPr/>
      <dgm:t>
        <a:bodyPr/>
        <a:lstStyle/>
        <a:p>
          <a:endParaRPr lang="en-US"/>
        </a:p>
      </dgm:t>
    </dgm:pt>
    <dgm:pt modelId="{41C84B15-0D5D-4510-97BA-D964893AD0C4}">
      <dgm:prSet/>
      <dgm:spPr/>
      <dgm:t>
        <a:bodyPr/>
        <a:lstStyle/>
        <a:p>
          <a:pPr algn="l"/>
          <a:r>
            <a:rPr lang="en-US" dirty="0">
              <a:latin typeface="Arial" panose="020B0604020202020204" pitchFamily="34" charset="0"/>
              <a:cs typeface="Arial" panose="020B0604020202020204" pitchFamily="34" charset="0"/>
            </a:rPr>
            <a:t>These conflicts can be underlying, bosses always must value the work of their employee, be hostile, friendly and not rude so there is a coexistence between the boss and the employee and for them to be in tune with each other.</a:t>
          </a:r>
        </a:p>
      </dgm:t>
    </dgm:pt>
    <dgm:pt modelId="{1D3CA5FA-D245-4C5C-84FD-619A3DFEB927}" type="parTrans" cxnId="{A8636DA5-1FFB-48C0-9957-0738BE3B1E14}">
      <dgm:prSet/>
      <dgm:spPr/>
      <dgm:t>
        <a:bodyPr/>
        <a:lstStyle/>
        <a:p>
          <a:endParaRPr lang="en-US"/>
        </a:p>
      </dgm:t>
    </dgm:pt>
    <dgm:pt modelId="{DEA42F08-F8BC-4AFD-A245-0A6CE5C06D01}" type="sibTrans" cxnId="{A8636DA5-1FFB-48C0-9957-0738BE3B1E14}">
      <dgm:prSet/>
      <dgm:spPr/>
      <dgm:t>
        <a:bodyPr/>
        <a:lstStyle/>
        <a:p>
          <a:endParaRPr lang="en-US"/>
        </a:p>
      </dgm:t>
    </dgm:pt>
    <dgm:pt modelId="{3C4C50EA-C2BD-43EE-A233-47E9B2C26C30}">
      <dgm:prSet custT="1"/>
      <dgm:spPr/>
      <dgm:t>
        <a:bodyPr/>
        <a:lstStyle/>
        <a:p>
          <a:pPr algn="l"/>
          <a:r>
            <a:rPr lang="en-US" sz="1800" dirty="0">
              <a:latin typeface="Arial" panose="020B0604020202020204" pitchFamily="34" charset="0"/>
              <a:cs typeface="Arial" panose="020B0604020202020204" pitchFamily="34" charset="0"/>
            </a:rPr>
            <a:t>In the fishbone diagram, the underlying problem lies in the fish's head facing to the right and the causes extend to the left, like the bones of skeletons</a:t>
          </a:r>
          <a:r>
            <a:rPr lang="en-US" sz="1700" dirty="0"/>
            <a:t>.</a:t>
          </a:r>
        </a:p>
      </dgm:t>
    </dgm:pt>
    <dgm:pt modelId="{BB565A5F-FBEE-4844-969B-0EF58F5296B0}" type="parTrans" cxnId="{945B367E-6714-4E04-B7C0-64FE9C322774}">
      <dgm:prSet/>
      <dgm:spPr/>
      <dgm:t>
        <a:bodyPr/>
        <a:lstStyle/>
        <a:p>
          <a:endParaRPr lang="en-US"/>
        </a:p>
      </dgm:t>
    </dgm:pt>
    <dgm:pt modelId="{B025D4B3-C864-4F33-9A35-D35364B27481}" type="sibTrans" cxnId="{945B367E-6714-4E04-B7C0-64FE9C322774}">
      <dgm:prSet/>
      <dgm:spPr/>
      <dgm:t>
        <a:bodyPr/>
        <a:lstStyle/>
        <a:p>
          <a:endParaRPr lang="en-US"/>
        </a:p>
      </dgm:t>
    </dgm:pt>
    <dgm:pt modelId="{B62FAADA-4C2E-0445-8012-64B6FA0F79E9}" type="pres">
      <dgm:prSet presAssocID="{F6985D21-DECE-4FCA-BF7B-5189AFEBBAAC}" presName="diagram" presStyleCnt="0">
        <dgm:presLayoutVars>
          <dgm:dir/>
          <dgm:resizeHandles val="exact"/>
        </dgm:presLayoutVars>
      </dgm:prSet>
      <dgm:spPr/>
    </dgm:pt>
    <dgm:pt modelId="{4BD9BFC7-4BCB-7E48-AA0F-1366B35A896A}" type="pres">
      <dgm:prSet presAssocID="{5BB5120E-EC86-42E9-9E5B-01A0B8B3E5F7}" presName="node" presStyleLbl="node1" presStyleIdx="0" presStyleCnt="4">
        <dgm:presLayoutVars>
          <dgm:bulletEnabled val="1"/>
        </dgm:presLayoutVars>
      </dgm:prSet>
      <dgm:spPr/>
    </dgm:pt>
    <dgm:pt modelId="{DCCB7DCE-21E7-7A41-BBF7-E878213A49D4}" type="pres">
      <dgm:prSet presAssocID="{4E479BCC-3CF8-425C-9B27-57A88B8FBF8C}" presName="sibTrans" presStyleCnt="0"/>
      <dgm:spPr/>
    </dgm:pt>
    <dgm:pt modelId="{4ECF3F54-72FB-F448-A069-AA754B6839CA}" type="pres">
      <dgm:prSet presAssocID="{487CF0A2-57C7-417B-9E63-226F4FD1592F}" presName="node" presStyleLbl="node1" presStyleIdx="1" presStyleCnt="4">
        <dgm:presLayoutVars>
          <dgm:bulletEnabled val="1"/>
        </dgm:presLayoutVars>
      </dgm:prSet>
      <dgm:spPr/>
    </dgm:pt>
    <dgm:pt modelId="{23F96452-4300-B341-BE53-19D8630EDCAD}" type="pres">
      <dgm:prSet presAssocID="{3F6DC8F5-9B85-4443-B63C-699857206B35}" presName="sibTrans" presStyleCnt="0"/>
      <dgm:spPr/>
    </dgm:pt>
    <dgm:pt modelId="{4B6F216D-A8B3-B647-9C26-599059E26716}" type="pres">
      <dgm:prSet presAssocID="{41C84B15-0D5D-4510-97BA-D964893AD0C4}" presName="node" presStyleLbl="node1" presStyleIdx="2" presStyleCnt="4">
        <dgm:presLayoutVars>
          <dgm:bulletEnabled val="1"/>
        </dgm:presLayoutVars>
      </dgm:prSet>
      <dgm:spPr/>
    </dgm:pt>
    <dgm:pt modelId="{6C8C5384-7341-5648-B98B-8E649F39888C}" type="pres">
      <dgm:prSet presAssocID="{DEA42F08-F8BC-4AFD-A245-0A6CE5C06D01}" presName="sibTrans" presStyleCnt="0"/>
      <dgm:spPr/>
    </dgm:pt>
    <dgm:pt modelId="{4D860C94-013B-EF4E-9595-7E22BC8C8F79}" type="pres">
      <dgm:prSet presAssocID="{3C4C50EA-C2BD-43EE-A233-47E9B2C26C30}" presName="node" presStyleLbl="node1" presStyleIdx="3" presStyleCnt="4">
        <dgm:presLayoutVars>
          <dgm:bulletEnabled val="1"/>
        </dgm:presLayoutVars>
      </dgm:prSet>
      <dgm:spPr/>
    </dgm:pt>
  </dgm:ptLst>
  <dgm:cxnLst>
    <dgm:cxn modelId="{F4A6DF01-63D2-994D-86E9-FF761C7DFE41}" type="presOf" srcId="{3C4C50EA-C2BD-43EE-A233-47E9B2C26C30}" destId="{4D860C94-013B-EF4E-9595-7E22BC8C8F79}" srcOrd="0" destOrd="0" presId="urn:microsoft.com/office/officeart/2005/8/layout/default"/>
    <dgm:cxn modelId="{EBC39A0F-A2FA-441F-8DBA-DF92B327C8B3}" srcId="{F6985D21-DECE-4FCA-BF7B-5189AFEBBAAC}" destId="{487CF0A2-57C7-417B-9E63-226F4FD1592F}" srcOrd="1" destOrd="0" parTransId="{DA446B0F-DBBD-49CB-9EDA-5E8845D407D7}" sibTransId="{3F6DC8F5-9B85-4443-B63C-699857206B35}"/>
    <dgm:cxn modelId="{B18B8024-4241-CE47-AECF-470A94CE580F}" type="presOf" srcId="{F6985D21-DECE-4FCA-BF7B-5189AFEBBAAC}" destId="{B62FAADA-4C2E-0445-8012-64B6FA0F79E9}" srcOrd="0" destOrd="0" presId="urn:microsoft.com/office/officeart/2005/8/layout/default"/>
    <dgm:cxn modelId="{D71D0B57-CCF8-7D46-A5B4-5AABA44C8CDA}" type="presOf" srcId="{41C84B15-0D5D-4510-97BA-D964893AD0C4}" destId="{4B6F216D-A8B3-B647-9C26-599059E26716}" srcOrd="0" destOrd="0" presId="urn:microsoft.com/office/officeart/2005/8/layout/default"/>
    <dgm:cxn modelId="{BB060F6C-D2C6-7741-B74D-12CFAD24E33D}" type="presOf" srcId="{487CF0A2-57C7-417B-9E63-226F4FD1592F}" destId="{4ECF3F54-72FB-F448-A069-AA754B6839CA}" srcOrd="0" destOrd="0" presId="urn:microsoft.com/office/officeart/2005/8/layout/default"/>
    <dgm:cxn modelId="{945B367E-6714-4E04-B7C0-64FE9C322774}" srcId="{F6985D21-DECE-4FCA-BF7B-5189AFEBBAAC}" destId="{3C4C50EA-C2BD-43EE-A233-47E9B2C26C30}" srcOrd="3" destOrd="0" parTransId="{BB565A5F-FBEE-4844-969B-0EF58F5296B0}" sibTransId="{B025D4B3-C864-4F33-9A35-D35364B27481}"/>
    <dgm:cxn modelId="{A8636DA5-1FFB-48C0-9957-0738BE3B1E14}" srcId="{F6985D21-DECE-4FCA-BF7B-5189AFEBBAAC}" destId="{41C84B15-0D5D-4510-97BA-D964893AD0C4}" srcOrd="2" destOrd="0" parTransId="{1D3CA5FA-D245-4C5C-84FD-619A3DFEB927}" sibTransId="{DEA42F08-F8BC-4AFD-A245-0A6CE5C06D01}"/>
    <dgm:cxn modelId="{2ACF42AC-EA97-8945-85A8-80D355C55E7B}" type="presOf" srcId="{5BB5120E-EC86-42E9-9E5B-01A0B8B3E5F7}" destId="{4BD9BFC7-4BCB-7E48-AA0F-1366B35A896A}" srcOrd="0" destOrd="0" presId="urn:microsoft.com/office/officeart/2005/8/layout/default"/>
    <dgm:cxn modelId="{A4EF0DBD-3835-4C60-BD38-1B377248A205}" srcId="{F6985D21-DECE-4FCA-BF7B-5189AFEBBAAC}" destId="{5BB5120E-EC86-42E9-9E5B-01A0B8B3E5F7}" srcOrd="0" destOrd="0" parTransId="{B99702C8-9D0C-464E-9B69-8EB3CC5B4547}" sibTransId="{4E479BCC-3CF8-425C-9B27-57A88B8FBF8C}"/>
    <dgm:cxn modelId="{B37180F3-D0EF-434A-B35A-B03108AF055B}" type="presParOf" srcId="{B62FAADA-4C2E-0445-8012-64B6FA0F79E9}" destId="{4BD9BFC7-4BCB-7E48-AA0F-1366B35A896A}" srcOrd="0" destOrd="0" presId="urn:microsoft.com/office/officeart/2005/8/layout/default"/>
    <dgm:cxn modelId="{9865F0BB-800F-BA40-A79D-6575711E8092}" type="presParOf" srcId="{B62FAADA-4C2E-0445-8012-64B6FA0F79E9}" destId="{DCCB7DCE-21E7-7A41-BBF7-E878213A49D4}" srcOrd="1" destOrd="0" presId="urn:microsoft.com/office/officeart/2005/8/layout/default"/>
    <dgm:cxn modelId="{437EADED-CF8E-5947-A014-B531D16D58F2}" type="presParOf" srcId="{B62FAADA-4C2E-0445-8012-64B6FA0F79E9}" destId="{4ECF3F54-72FB-F448-A069-AA754B6839CA}" srcOrd="2" destOrd="0" presId="urn:microsoft.com/office/officeart/2005/8/layout/default"/>
    <dgm:cxn modelId="{9E004A75-3EEC-644E-A61F-882CD43096E4}" type="presParOf" srcId="{B62FAADA-4C2E-0445-8012-64B6FA0F79E9}" destId="{23F96452-4300-B341-BE53-19D8630EDCAD}" srcOrd="3" destOrd="0" presId="urn:microsoft.com/office/officeart/2005/8/layout/default"/>
    <dgm:cxn modelId="{029BA8EF-15D4-8E4D-A365-8AC2E5E42203}" type="presParOf" srcId="{B62FAADA-4C2E-0445-8012-64B6FA0F79E9}" destId="{4B6F216D-A8B3-B647-9C26-599059E26716}" srcOrd="4" destOrd="0" presId="urn:microsoft.com/office/officeart/2005/8/layout/default"/>
    <dgm:cxn modelId="{98BD3292-3AB1-9A4C-BF02-7ECBF1D50788}" type="presParOf" srcId="{B62FAADA-4C2E-0445-8012-64B6FA0F79E9}" destId="{6C8C5384-7341-5648-B98B-8E649F39888C}" srcOrd="5" destOrd="0" presId="urn:microsoft.com/office/officeart/2005/8/layout/default"/>
    <dgm:cxn modelId="{1337EA50-EC77-FB41-AB8A-F40157A9A1F9}" type="presParOf" srcId="{B62FAADA-4C2E-0445-8012-64B6FA0F79E9}" destId="{4D860C94-013B-EF4E-9595-7E22BC8C8F7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C277153-8812-477F-A878-75C91D861E5F}"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ECB9290-B101-45A9-B107-88366A2AA0F5}">
      <dgm:prSet/>
      <dgm:spPr/>
      <dgm:t>
        <a:bodyPr/>
        <a:lstStyle/>
        <a:p>
          <a:pPr algn="l"/>
          <a:r>
            <a:rPr lang="en-US" dirty="0">
              <a:latin typeface="Arial" panose="020B0604020202020204" pitchFamily="34" charset="0"/>
              <a:cs typeface="Arial" panose="020B0604020202020204" pitchFamily="34" charset="0"/>
            </a:rPr>
            <a:t>An important aspect to be considered is that the causes of absenteeism are not always in the workers, but in the company. As an organization , supervision through the repetitiveness of the tasks, the lack of motivation and discouragement, the unfavorable conditions of the environment and work, the precarious integration between employees and the organization and the psychological impacts are all related to lack of effort at work.</a:t>
          </a:r>
        </a:p>
      </dgm:t>
    </dgm:pt>
    <dgm:pt modelId="{C5AEFB33-A0D1-4FD4-9924-CBF5D032C43E}" type="parTrans" cxnId="{F597B34D-7E3E-4F6B-B0CB-8A258772F61A}">
      <dgm:prSet/>
      <dgm:spPr/>
      <dgm:t>
        <a:bodyPr/>
        <a:lstStyle/>
        <a:p>
          <a:endParaRPr lang="en-US"/>
        </a:p>
      </dgm:t>
    </dgm:pt>
    <dgm:pt modelId="{DA3AF4F2-2D19-48C3-9EBA-6669A925EA38}" type="sibTrans" cxnId="{F597B34D-7E3E-4F6B-B0CB-8A258772F61A}">
      <dgm:prSet/>
      <dgm:spPr/>
      <dgm:t>
        <a:bodyPr/>
        <a:lstStyle/>
        <a:p>
          <a:endParaRPr lang="en-US"/>
        </a:p>
      </dgm:t>
    </dgm:pt>
    <dgm:pt modelId="{AFD4A0E9-FE19-4928-B2F6-63B3B0299AA6}">
      <dgm:prSet/>
      <dgm:spPr/>
      <dgm:t>
        <a:bodyPr/>
        <a:lstStyle/>
        <a:p>
          <a:pPr algn="l"/>
          <a:r>
            <a:rPr lang="en-US" dirty="0">
              <a:latin typeface="Arial" panose="020B0604020202020204" pitchFamily="34" charset="0"/>
              <a:cs typeface="Arial" panose="020B0604020202020204" pitchFamily="34" charset="0"/>
            </a:rPr>
            <a:t>In that aspect; for cases of absenteeism, it is ideal that companies, in order to manage them, anticipate the application of research and statistical surveys on hours not worked and losses, thus diagnosing any existing problem to solve it from there.</a:t>
          </a:r>
        </a:p>
      </dgm:t>
    </dgm:pt>
    <dgm:pt modelId="{F415DD89-92B0-4763-BCDB-6E28A7BEAC56}" type="parTrans" cxnId="{D75262E6-40B2-4524-86B9-304C030192D6}">
      <dgm:prSet/>
      <dgm:spPr/>
      <dgm:t>
        <a:bodyPr/>
        <a:lstStyle/>
        <a:p>
          <a:endParaRPr lang="en-US"/>
        </a:p>
      </dgm:t>
    </dgm:pt>
    <dgm:pt modelId="{9137C9A2-196E-4F7D-AE14-3E13C5BFD230}" type="sibTrans" cxnId="{D75262E6-40B2-4524-86B9-304C030192D6}">
      <dgm:prSet/>
      <dgm:spPr/>
      <dgm:t>
        <a:bodyPr/>
        <a:lstStyle/>
        <a:p>
          <a:endParaRPr lang="en-US"/>
        </a:p>
      </dgm:t>
    </dgm:pt>
    <dgm:pt modelId="{A2EF845E-B900-2645-9BB0-A508EB8B804A}" type="pres">
      <dgm:prSet presAssocID="{7C277153-8812-477F-A878-75C91D861E5F}" presName="hierChild1" presStyleCnt="0">
        <dgm:presLayoutVars>
          <dgm:chPref val="1"/>
          <dgm:dir/>
          <dgm:animOne val="branch"/>
          <dgm:animLvl val="lvl"/>
          <dgm:resizeHandles/>
        </dgm:presLayoutVars>
      </dgm:prSet>
      <dgm:spPr/>
    </dgm:pt>
    <dgm:pt modelId="{0D9FFF0A-94BF-1B4D-B75E-D0B59A17C616}" type="pres">
      <dgm:prSet presAssocID="{BECB9290-B101-45A9-B107-88366A2AA0F5}" presName="hierRoot1" presStyleCnt="0"/>
      <dgm:spPr/>
    </dgm:pt>
    <dgm:pt modelId="{305C33D2-7932-CA40-AC64-51F05202F4BF}" type="pres">
      <dgm:prSet presAssocID="{BECB9290-B101-45A9-B107-88366A2AA0F5}" presName="composite" presStyleCnt="0"/>
      <dgm:spPr/>
    </dgm:pt>
    <dgm:pt modelId="{2D89FD07-D583-0342-BEC5-4ECA2AAF8E3F}" type="pres">
      <dgm:prSet presAssocID="{BECB9290-B101-45A9-B107-88366A2AA0F5}" presName="background" presStyleLbl="node0" presStyleIdx="0" presStyleCnt="2"/>
      <dgm:spPr/>
    </dgm:pt>
    <dgm:pt modelId="{E643DCD1-3E52-AA4C-AF9F-C1FA62F9FC0F}" type="pres">
      <dgm:prSet presAssocID="{BECB9290-B101-45A9-B107-88366A2AA0F5}" presName="text" presStyleLbl="fgAcc0" presStyleIdx="0" presStyleCnt="2">
        <dgm:presLayoutVars>
          <dgm:chPref val="3"/>
        </dgm:presLayoutVars>
      </dgm:prSet>
      <dgm:spPr/>
    </dgm:pt>
    <dgm:pt modelId="{56D46F41-BED0-F74C-8B26-A81EB5F1CCB2}" type="pres">
      <dgm:prSet presAssocID="{BECB9290-B101-45A9-B107-88366A2AA0F5}" presName="hierChild2" presStyleCnt="0"/>
      <dgm:spPr/>
    </dgm:pt>
    <dgm:pt modelId="{CCBA8B2B-14F9-DB41-AA91-5981A4E01BD8}" type="pres">
      <dgm:prSet presAssocID="{AFD4A0E9-FE19-4928-B2F6-63B3B0299AA6}" presName="hierRoot1" presStyleCnt="0"/>
      <dgm:spPr/>
    </dgm:pt>
    <dgm:pt modelId="{AB748421-F307-B04F-8C58-26BFFD284092}" type="pres">
      <dgm:prSet presAssocID="{AFD4A0E9-FE19-4928-B2F6-63B3B0299AA6}" presName="composite" presStyleCnt="0"/>
      <dgm:spPr/>
    </dgm:pt>
    <dgm:pt modelId="{CCB040B9-2A73-5240-93BB-93DC3D22F99D}" type="pres">
      <dgm:prSet presAssocID="{AFD4A0E9-FE19-4928-B2F6-63B3B0299AA6}" presName="background" presStyleLbl="node0" presStyleIdx="1" presStyleCnt="2"/>
      <dgm:spPr/>
    </dgm:pt>
    <dgm:pt modelId="{C0CB6297-14C6-7A47-9CB0-48CC7F53E296}" type="pres">
      <dgm:prSet presAssocID="{AFD4A0E9-FE19-4928-B2F6-63B3B0299AA6}" presName="text" presStyleLbl="fgAcc0" presStyleIdx="1" presStyleCnt="2">
        <dgm:presLayoutVars>
          <dgm:chPref val="3"/>
        </dgm:presLayoutVars>
      </dgm:prSet>
      <dgm:spPr/>
    </dgm:pt>
    <dgm:pt modelId="{0CD7A0CE-07D4-7A47-8CCA-3081B9FE6016}" type="pres">
      <dgm:prSet presAssocID="{AFD4A0E9-FE19-4928-B2F6-63B3B0299AA6}" presName="hierChild2" presStyleCnt="0"/>
      <dgm:spPr/>
    </dgm:pt>
  </dgm:ptLst>
  <dgm:cxnLst>
    <dgm:cxn modelId="{99467410-24C2-9D44-A89A-F2E24A6C58CC}" type="presOf" srcId="{BECB9290-B101-45A9-B107-88366A2AA0F5}" destId="{E643DCD1-3E52-AA4C-AF9F-C1FA62F9FC0F}" srcOrd="0" destOrd="0" presId="urn:microsoft.com/office/officeart/2005/8/layout/hierarchy1"/>
    <dgm:cxn modelId="{18A16236-E722-884B-881A-63E07CD03CF1}" type="presOf" srcId="{AFD4A0E9-FE19-4928-B2F6-63B3B0299AA6}" destId="{C0CB6297-14C6-7A47-9CB0-48CC7F53E296}" srcOrd="0" destOrd="0" presId="urn:microsoft.com/office/officeart/2005/8/layout/hierarchy1"/>
    <dgm:cxn modelId="{F597B34D-7E3E-4F6B-B0CB-8A258772F61A}" srcId="{7C277153-8812-477F-A878-75C91D861E5F}" destId="{BECB9290-B101-45A9-B107-88366A2AA0F5}" srcOrd="0" destOrd="0" parTransId="{C5AEFB33-A0D1-4FD4-9924-CBF5D032C43E}" sibTransId="{DA3AF4F2-2D19-48C3-9EBA-6669A925EA38}"/>
    <dgm:cxn modelId="{930CE650-8CDC-0645-897D-77EDB4076492}" type="presOf" srcId="{7C277153-8812-477F-A878-75C91D861E5F}" destId="{A2EF845E-B900-2645-9BB0-A508EB8B804A}" srcOrd="0" destOrd="0" presId="urn:microsoft.com/office/officeart/2005/8/layout/hierarchy1"/>
    <dgm:cxn modelId="{D75262E6-40B2-4524-86B9-304C030192D6}" srcId="{7C277153-8812-477F-A878-75C91D861E5F}" destId="{AFD4A0E9-FE19-4928-B2F6-63B3B0299AA6}" srcOrd="1" destOrd="0" parTransId="{F415DD89-92B0-4763-BCDB-6E28A7BEAC56}" sibTransId="{9137C9A2-196E-4F7D-AE14-3E13C5BFD230}"/>
    <dgm:cxn modelId="{5B08D280-4B8E-0641-8574-C09FF831CCB0}" type="presParOf" srcId="{A2EF845E-B900-2645-9BB0-A508EB8B804A}" destId="{0D9FFF0A-94BF-1B4D-B75E-D0B59A17C616}" srcOrd="0" destOrd="0" presId="urn:microsoft.com/office/officeart/2005/8/layout/hierarchy1"/>
    <dgm:cxn modelId="{8481E706-F9E1-FB41-9E6C-DF8396C62CB3}" type="presParOf" srcId="{0D9FFF0A-94BF-1B4D-B75E-D0B59A17C616}" destId="{305C33D2-7932-CA40-AC64-51F05202F4BF}" srcOrd="0" destOrd="0" presId="urn:microsoft.com/office/officeart/2005/8/layout/hierarchy1"/>
    <dgm:cxn modelId="{40B1E675-4AA3-514C-8517-213723412287}" type="presParOf" srcId="{305C33D2-7932-CA40-AC64-51F05202F4BF}" destId="{2D89FD07-D583-0342-BEC5-4ECA2AAF8E3F}" srcOrd="0" destOrd="0" presId="urn:microsoft.com/office/officeart/2005/8/layout/hierarchy1"/>
    <dgm:cxn modelId="{EB5943A2-4168-7944-8663-5D71C649E39E}" type="presParOf" srcId="{305C33D2-7932-CA40-AC64-51F05202F4BF}" destId="{E643DCD1-3E52-AA4C-AF9F-C1FA62F9FC0F}" srcOrd="1" destOrd="0" presId="urn:microsoft.com/office/officeart/2005/8/layout/hierarchy1"/>
    <dgm:cxn modelId="{862BB63D-FC71-4B4B-B3E2-FB2B5470B695}" type="presParOf" srcId="{0D9FFF0A-94BF-1B4D-B75E-D0B59A17C616}" destId="{56D46F41-BED0-F74C-8B26-A81EB5F1CCB2}" srcOrd="1" destOrd="0" presId="urn:microsoft.com/office/officeart/2005/8/layout/hierarchy1"/>
    <dgm:cxn modelId="{B7C5DFBC-F710-984C-9C6C-0545C6211211}" type="presParOf" srcId="{A2EF845E-B900-2645-9BB0-A508EB8B804A}" destId="{CCBA8B2B-14F9-DB41-AA91-5981A4E01BD8}" srcOrd="1" destOrd="0" presId="urn:microsoft.com/office/officeart/2005/8/layout/hierarchy1"/>
    <dgm:cxn modelId="{4759A5FA-9A8A-5641-8981-FB6E66CBF2C6}" type="presParOf" srcId="{CCBA8B2B-14F9-DB41-AA91-5981A4E01BD8}" destId="{AB748421-F307-B04F-8C58-26BFFD284092}" srcOrd="0" destOrd="0" presId="urn:microsoft.com/office/officeart/2005/8/layout/hierarchy1"/>
    <dgm:cxn modelId="{10FFFFA1-F2EE-914E-B60F-EA54A15F5F53}" type="presParOf" srcId="{AB748421-F307-B04F-8C58-26BFFD284092}" destId="{CCB040B9-2A73-5240-93BB-93DC3D22F99D}" srcOrd="0" destOrd="0" presId="urn:microsoft.com/office/officeart/2005/8/layout/hierarchy1"/>
    <dgm:cxn modelId="{5BF47E75-565B-EA4C-A714-7063252B2E68}" type="presParOf" srcId="{AB748421-F307-B04F-8C58-26BFFD284092}" destId="{C0CB6297-14C6-7A47-9CB0-48CC7F53E296}" srcOrd="1" destOrd="0" presId="urn:microsoft.com/office/officeart/2005/8/layout/hierarchy1"/>
    <dgm:cxn modelId="{C59D44D0-6C9E-5141-AE64-4B6B5BD64087}" type="presParOf" srcId="{CCBA8B2B-14F9-DB41-AA91-5981A4E01BD8}" destId="{0CD7A0CE-07D4-7A47-8CCA-3081B9FE601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60741-B7E4-3F4B-ADED-0ECA4AEFF827}">
      <dsp:nvSpPr>
        <dsp:cNvPr id="0" name=""/>
        <dsp:cNvSpPr/>
      </dsp:nvSpPr>
      <dsp:spPr>
        <a:xfrm>
          <a:off x="0" y="0"/>
          <a:ext cx="59812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F9FEC52-D788-F74E-ABA8-C457BFE7E577}">
      <dsp:nvSpPr>
        <dsp:cNvPr id="0" name=""/>
        <dsp:cNvSpPr/>
      </dsp:nvSpPr>
      <dsp:spPr>
        <a:xfrm>
          <a:off x="0" y="0"/>
          <a:ext cx="5981277" cy="922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Student Name: Elayne Da Cruz</a:t>
          </a:r>
        </a:p>
      </dsp:txBody>
      <dsp:txXfrm>
        <a:off x="0" y="0"/>
        <a:ext cx="5981277" cy="922637"/>
      </dsp:txXfrm>
    </dsp:sp>
    <dsp:sp modelId="{FBB50C8B-295C-D74A-84FC-9C2949B9B2F0}">
      <dsp:nvSpPr>
        <dsp:cNvPr id="0" name=""/>
        <dsp:cNvSpPr/>
      </dsp:nvSpPr>
      <dsp:spPr>
        <a:xfrm>
          <a:off x="0" y="922637"/>
          <a:ext cx="59812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5FFCF2-8821-E44D-B058-F8644C281AA1}">
      <dsp:nvSpPr>
        <dsp:cNvPr id="0" name=""/>
        <dsp:cNvSpPr/>
      </dsp:nvSpPr>
      <dsp:spPr>
        <a:xfrm>
          <a:off x="0" y="922637"/>
          <a:ext cx="5981277" cy="922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Student ID:2016547</a:t>
          </a:r>
        </a:p>
      </dsp:txBody>
      <dsp:txXfrm>
        <a:off x="0" y="922637"/>
        <a:ext cx="5981277" cy="922637"/>
      </dsp:txXfrm>
    </dsp:sp>
    <dsp:sp modelId="{A9A86A59-FD26-3446-BC75-3BC34F8FEA76}">
      <dsp:nvSpPr>
        <dsp:cNvPr id="0" name=""/>
        <dsp:cNvSpPr/>
      </dsp:nvSpPr>
      <dsp:spPr>
        <a:xfrm>
          <a:off x="0" y="1845275"/>
          <a:ext cx="59812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AD8649B-C40E-1249-BD27-7F673CCFEEC6}">
      <dsp:nvSpPr>
        <dsp:cNvPr id="0" name=""/>
        <dsp:cNvSpPr/>
      </dsp:nvSpPr>
      <dsp:spPr>
        <a:xfrm>
          <a:off x="0" y="1845275"/>
          <a:ext cx="5981277" cy="922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Module Code: BMSW 4004</a:t>
          </a:r>
        </a:p>
      </dsp:txBody>
      <dsp:txXfrm>
        <a:off x="0" y="1845275"/>
        <a:ext cx="5981277" cy="922637"/>
      </dsp:txXfrm>
    </dsp:sp>
    <dsp:sp modelId="{DF0B8192-C3F6-1742-AC1C-17DE5578C170}">
      <dsp:nvSpPr>
        <dsp:cNvPr id="0" name=""/>
        <dsp:cNvSpPr/>
      </dsp:nvSpPr>
      <dsp:spPr>
        <a:xfrm>
          <a:off x="0" y="2767913"/>
          <a:ext cx="59812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5EB2217-4084-094B-A16A-6AD033A2022C}">
      <dsp:nvSpPr>
        <dsp:cNvPr id="0" name=""/>
        <dsp:cNvSpPr/>
      </dsp:nvSpPr>
      <dsp:spPr>
        <a:xfrm>
          <a:off x="0" y="2767913"/>
          <a:ext cx="5981277" cy="9226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latin typeface="Arial" panose="020B0604020202020204" pitchFamily="34" charset="0"/>
            <a:cs typeface="Arial" panose="020B0604020202020204" pitchFamily="34" charset="0"/>
          </a:endParaRPr>
        </a:p>
      </dsp:txBody>
      <dsp:txXfrm>
        <a:off x="0" y="2767913"/>
        <a:ext cx="5981277" cy="9226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67C1B-19C3-F745-868D-0C6491BE4EA7}">
      <dsp:nvSpPr>
        <dsp:cNvPr id="0" name=""/>
        <dsp:cNvSpPr/>
      </dsp:nvSpPr>
      <dsp:spPr>
        <a:xfrm>
          <a:off x="0" y="0"/>
          <a:ext cx="66205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96D64B-5E90-D04A-9244-2995299108E1}">
      <dsp:nvSpPr>
        <dsp:cNvPr id="0" name=""/>
        <dsp:cNvSpPr/>
      </dsp:nvSpPr>
      <dsp:spPr>
        <a:xfrm>
          <a:off x="0" y="0"/>
          <a:ext cx="6619114" cy="1886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Globalization is said to be the quality of life at work that has gained a place in all aspects in an organisation , especially when it comes to productivity, which is entirely related to the efforts being put by employees. The impact will only make sense if it generates quality of life in the search for improvements in organizational performance.</a:t>
          </a:r>
        </a:p>
      </dsp:txBody>
      <dsp:txXfrm>
        <a:off x="0" y="0"/>
        <a:ext cx="6619114" cy="1886505"/>
      </dsp:txXfrm>
    </dsp:sp>
    <dsp:sp modelId="{CD2C52C2-3D40-094F-8708-22559AFCE4E0}">
      <dsp:nvSpPr>
        <dsp:cNvPr id="0" name=""/>
        <dsp:cNvSpPr/>
      </dsp:nvSpPr>
      <dsp:spPr>
        <a:xfrm>
          <a:off x="0" y="1886505"/>
          <a:ext cx="6620505"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DD9ADC0-6591-3342-9DA4-7B8E9DC08762}">
      <dsp:nvSpPr>
        <dsp:cNvPr id="0" name=""/>
        <dsp:cNvSpPr/>
      </dsp:nvSpPr>
      <dsp:spPr>
        <a:xfrm>
          <a:off x="0" y="1886505"/>
          <a:ext cx="6620505" cy="1886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Problem solving will always be a relevant topic in our society, whether in the personal life of individuals or in the corporate environment itself. As problems often completely change, the scenario in which the professional finds himself in, whether it be technology or globalization related, has made the market increasingly dynamic.</a:t>
          </a:r>
        </a:p>
      </dsp:txBody>
      <dsp:txXfrm>
        <a:off x="0" y="1886505"/>
        <a:ext cx="6620505" cy="1886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9BFC7-4BCB-7E48-AA0F-1366B35A896A}">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It is a tool to identify cause and effect of problems.</a:t>
          </a:r>
        </a:p>
      </dsp:txBody>
      <dsp:txXfrm>
        <a:off x="1748064" y="2975"/>
        <a:ext cx="3342605" cy="2005563"/>
      </dsp:txXfrm>
    </dsp:sp>
    <dsp:sp modelId="{4ECF3F54-72FB-F448-A069-AA754B6839CA}">
      <dsp:nvSpPr>
        <dsp:cNvPr id="0" name=""/>
        <dsp:cNvSpPr/>
      </dsp:nvSpPr>
      <dsp:spPr>
        <a:xfrm>
          <a:off x="5424930" y="2975"/>
          <a:ext cx="3342605" cy="200556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Problems can occur anywhere in the world, particularly in the business world, and can take many different forms. It is important that an employee can be able to determine the cause of such problems in a timely manner.</a:t>
          </a:r>
        </a:p>
      </dsp:txBody>
      <dsp:txXfrm>
        <a:off x="5424930" y="2975"/>
        <a:ext cx="3342605" cy="2005563"/>
      </dsp:txXfrm>
    </dsp:sp>
    <dsp:sp modelId="{4B6F216D-A8B3-B647-9C26-599059E26716}">
      <dsp:nvSpPr>
        <dsp:cNvPr id="0" name=""/>
        <dsp:cNvSpPr/>
      </dsp:nvSpPr>
      <dsp:spPr>
        <a:xfrm>
          <a:off x="1748064" y="2342799"/>
          <a:ext cx="3342605" cy="200556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These conflicts can be underlying, bosses always must value the work of their employee, be hostile, friendly and not rude so there is a coexistence between the boss and the employee and for them to be in tune with each other.</a:t>
          </a:r>
        </a:p>
      </dsp:txBody>
      <dsp:txXfrm>
        <a:off x="1748064" y="2342799"/>
        <a:ext cx="3342605" cy="2005563"/>
      </dsp:txXfrm>
    </dsp:sp>
    <dsp:sp modelId="{4D860C94-013B-EF4E-9595-7E22BC8C8F79}">
      <dsp:nvSpPr>
        <dsp:cNvPr id="0" name=""/>
        <dsp:cNvSpPr/>
      </dsp:nvSpPr>
      <dsp:spPr>
        <a:xfrm>
          <a:off x="5424930"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the fishbone diagram, the underlying problem lies in the fish's head facing to the right and the causes extend to the left, like the bones of skeletons</a:t>
          </a:r>
          <a:r>
            <a:rPr lang="en-US" sz="1700" kern="1200" dirty="0"/>
            <a:t>.</a:t>
          </a:r>
        </a:p>
      </dsp:txBody>
      <dsp:txXfrm>
        <a:off x="5424930" y="2342799"/>
        <a:ext cx="3342605" cy="200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9FD07-D583-0342-BEC5-4ECA2AAF8E3F}">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43DCD1-3E52-AA4C-AF9F-C1FA62F9FC0F}">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An important aspect to be considered is that the causes of absenteeism are not always in the workers, but in the company. As an organization , supervision through the repetitiveness of the tasks, the lack of motivation and discouragement, the unfavorable conditions of the environment and work, the precarious integration between employees and the organization and the psychological impacts are all related to lack of effort at work.</a:t>
          </a:r>
        </a:p>
      </dsp:txBody>
      <dsp:txXfrm>
        <a:off x="602678" y="725825"/>
        <a:ext cx="4463730" cy="2771523"/>
      </dsp:txXfrm>
    </dsp:sp>
    <dsp:sp modelId="{CCB040B9-2A73-5240-93BB-93DC3D22F99D}">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B6297-14C6-7A47-9CB0-48CC7F53E296}">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that aspect; for cases of absenteeism, it is ideal that companies, in order to manage them, anticipate the application of research and statistical surveys on hours not worked and losses, thus diagnosing any existing problem to solve it from there.</a:t>
          </a:r>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09E4E3-C120-6045-B04C-690F0818769B}" type="datetimeFigureOut">
              <a:rPr lang="en-US" smtClean="0"/>
              <a:t>7/7/22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63C278-5FA4-864A-AE04-B1B3D017E697}" type="slidenum">
              <a:rPr lang="en-US" smtClean="0"/>
              <a:t>‹#›</a:t>
            </a:fld>
            <a:endParaRPr lang="en-US"/>
          </a:p>
        </p:txBody>
      </p:sp>
    </p:spTree>
    <p:extLst>
      <p:ext uri="{BB962C8B-B14F-4D97-AF65-F5344CB8AC3E}">
        <p14:creationId xmlns:p14="http://schemas.microsoft.com/office/powerpoint/2010/main" val="2524320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A63C278-5FA4-864A-AE04-B1B3D017E697}" type="slidenum">
              <a:rPr lang="en-US" smtClean="0"/>
              <a:t>1</a:t>
            </a:fld>
            <a:endParaRPr lang="en-US"/>
          </a:p>
        </p:txBody>
      </p:sp>
    </p:spTree>
    <p:extLst>
      <p:ext uri="{BB962C8B-B14F-4D97-AF65-F5344CB8AC3E}">
        <p14:creationId xmlns:p14="http://schemas.microsoft.com/office/powerpoint/2010/main" val="25030321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4677D-5395-748C-90B2-9A8A8BFA07C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F77A501-17BC-1C6F-1555-51375A8BF9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A769647-86B4-C64A-BED8-BDBDBCEDE819}"/>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506DE06B-BA99-E446-818A-00B6131FCC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0241CC-E02B-C47E-DD61-D579EA3907E7}"/>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430875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E86FC-CF2B-0478-58E0-47678BBDE9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A7D8F8-324E-D00E-BDAE-C03431A617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48165C-1ED1-CBD1-9599-B4F07880040F}"/>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3C1409C0-30A4-05A6-3477-F4E8887C73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A70028-E76C-27E1-EB69-EE5416CCE3B3}"/>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4239217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BBFF6-1C18-4734-E286-E1B9BCD2B2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FF7D72-59F3-676B-0046-2392DD8ECE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BC6B47-9787-CE60-29E4-7E0BE4C2EE21}"/>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4D67719A-DFD6-DFB3-3D07-A40992C4CB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5C599E-6F7A-5CA8-84D6-C002ED89BEED}"/>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1917178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A2828-C82F-ACF5-2760-FC73675B1DD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BEC5BDE-0493-2701-FB62-F9C0F11289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EC71E5-3FB4-CC71-7281-39B5C88B603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203C674-4C16-F410-2F8F-EED803CA1D08}"/>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6" name="Footer Placeholder 5">
            <a:extLst>
              <a:ext uri="{FF2B5EF4-FFF2-40B4-BE49-F238E27FC236}">
                <a16:creationId xmlns:a16="http://schemas.microsoft.com/office/drawing/2014/main" id="{52C0F3BC-C172-BE96-A3C9-015A4BDC658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87E372-64AB-BA23-AECC-1D60CDBF33B5}"/>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1066645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6DAFC-C824-DED5-6F03-4F2B63008E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838418-F476-3EDF-A746-E5FD2B035C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E93C4A3-BB89-0090-B734-6A18C7BB24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362ED-505D-BF1D-CEBB-70BB0EA6DE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24CE5F-3908-F59C-E9EF-4D1379CC7B8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CF82118-29D6-8502-805A-2BBD14568C4C}"/>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8" name="Footer Placeholder 7">
            <a:extLst>
              <a:ext uri="{FF2B5EF4-FFF2-40B4-BE49-F238E27FC236}">
                <a16:creationId xmlns:a16="http://schemas.microsoft.com/office/drawing/2014/main" id="{9B71EFB5-67CD-8D1A-753B-F147FA318CE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E5908F0-969A-D030-3213-4CF2EB149CEA}"/>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686118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EC6F2-E9E6-66D1-5692-34CF6BDA8F3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83FBBB6-4915-ACAB-8882-E5A94D0F4BEC}"/>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4" name="Footer Placeholder 3">
            <a:extLst>
              <a:ext uri="{FF2B5EF4-FFF2-40B4-BE49-F238E27FC236}">
                <a16:creationId xmlns:a16="http://schemas.microsoft.com/office/drawing/2014/main" id="{9C5C740F-63D1-B39F-7316-45B90FAC8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63FEF08-76B6-3A19-739E-3623DF677A74}"/>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25518122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F54022-ACD1-253E-643D-4BC081803DF3}"/>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3" name="Footer Placeholder 2">
            <a:extLst>
              <a:ext uri="{FF2B5EF4-FFF2-40B4-BE49-F238E27FC236}">
                <a16:creationId xmlns:a16="http://schemas.microsoft.com/office/drawing/2014/main" id="{5EBFA118-3B76-83A8-4B7C-F915617A31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2F2923-A8CA-1330-4B5B-2AE5F83260DD}"/>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1211738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233A-92EE-5FD6-A5FE-09D36B1D501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92FED5E-EDFB-8E3C-1139-A349D22B92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CAD69F4-ED2C-8F2F-9C98-3002A756D8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51839F-1C26-7A28-D1D7-95FCDF5FEA4B}"/>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6" name="Footer Placeholder 5">
            <a:extLst>
              <a:ext uri="{FF2B5EF4-FFF2-40B4-BE49-F238E27FC236}">
                <a16:creationId xmlns:a16="http://schemas.microsoft.com/office/drawing/2014/main" id="{B7ABD9B0-0694-D0D4-19F3-7ACB91A6F0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DC7D0E8-56BD-C3B8-8E60-7F64CF18EC5B}"/>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563976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34350-3357-0D87-D9A8-6344A9E9375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CE3A8F-15C2-5AEB-2107-ACFFC80108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FAFC0C-169D-79C3-F586-68AD4F4AAF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8F78DE-F6BC-E8DB-AD41-D450FE177FB8}"/>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6" name="Footer Placeholder 5">
            <a:extLst>
              <a:ext uri="{FF2B5EF4-FFF2-40B4-BE49-F238E27FC236}">
                <a16:creationId xmlns:a16="http://schemas.microsoft.com/office/drawing/2014/main" id="{83E7C5D9-3EAF-0B2A-E068-B236CEA666F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8A8B25-56FC-B8C9-8ABC-1DE7F5518C33}"/>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3113900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C9060-97C4-C2E9-20DD-AF4FF9CF48B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BAC5B0-B18F-AFCC-9B09-2BE2683BBE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05A100-652E-1FDC-50EB-342E4B4003CC}"/>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47BAE3CB-6FE7-9AE9-3261-F5CB2772EB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D76FF1-942A-A778-DA89-FBC3512064D7}"/>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3206949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3A729-0DAF-6EBA-331E-BBF4CB76BBD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F21F19-B9E1-9155-248F-7DDD2C966F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A7D4A9-399E-416D-32A4-FFE281C76AFB}"/>
              </a:ext>
            </a:extLst>
          </p:cNvPr>
          <p:cNvSpPr>
            <a:spLocks noGrp="1"/>
          </p:cNvSpPr>
          <p:nvPr>
            <p:ph type="dt" sz="half" idx="10"/>
          </p:nvPr>
        </p:nvSpPr>
        <p:spPr/>
        <p:txBody>
          <a:body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4089528B-C907-C5F1-38E6-1E247B9A77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CE4EA4-27E4-9A53-6573-588B96676BD3}"/>
              </a:ext>
            </a:extLst>
          </p:cNvPr>
          <p:cNvSpPr>
            <a:spLocks noGrp="1"/>
          </p:cNvSpPr>
          <p:nvPr>
            <p:ph type="sldNum" sz="quarter" idx="12"/>
          </p:nvPr>
        </p:nvSpPr>
        <p:spPr/>
        <p:txBody>
          <a:bodyPr/>
          <a:lstStyle/>
          <a:p>
            <a:fld id="{D3B1FCD1-4CC0-384C-8987-3381FB429AB4}" type="slidenum">
              <a:rPr lang="en-US" smtClean="0"/>
              <a:t>‹#›</a:t>
            </a:fld>
            <a:endParaRPr lang="en-US"/>
          </a:p>
        </p:txBody>
      </p:sp>
    </p:spTree>
    <p:extLst>
      <p:ext uri="{BB962C8B-B14F-4D97-AF65-F5344CB8AC3E}">
        <p14:creationId xmlns:p14="http://schemas.microsoft.com/office/powerpoint/2010/main" val="280337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DFA473-5DCA-A023-55A4-1A1CA97501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56661C8-79C5-586A-B329-3D7506A800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2474CB-9D7B-C5F3-F88B-D8326F0150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72926-600D-3B44-9FBA-B02F0EE474A1}" type="datetimeFigureOut">
              <a:rPr lang="en-US" smtClean="0"/>
              <a:t>7/7/22</a:t>
            </a:fld>
            <a:endParaRPr lang="en-US"/>
          </a:p>
        </p:txBody>
      </p:sp>
      <p:sp>
        <p:nvSpPr>
          <p:cNvPr id="5" name="Footer Placeholder 4">
            <a:extLst>
              <a:ext uri="{FF2B5EF4-FFF2-40B4-BE49-F238E27FC236}">
                <a16:creationId xmlns:a16="http://schemas.microsoft.com/office/drawing/2014/main" id="{5497E2B2-9084-C434-AE4F-4A966C0D8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6596D3-0A80-5FD1-E6E5-0D1E57E737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B1FCD1-4CC0-384C-8987-3381FB429AB4}" type="slidenum">
              <a:rPr lang="en-US" smtClean="0"/>
              <a:t>‹#›</a:t>
            </a:fld>
            <a:endParaRPr lang="en-US"/>
          </a:p>
        </p:txBody>
      </p:sp>
    </p:spTree>
    <p:extLst>
      <p:ext uri="{BB962C8B-B14F-4D97-AF65-F5344CB8AC3E}">
        <p14:creationId xmlns:p14="http://schemas.microsoft.com/office/powerpoint/2010/main" val="618279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jpeg"/><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219F5-776C-8703-BF13-53E2610EA514}"/>
              </a:ext>
            </a:extLst>
          </p:cNvPr>
          <p:cNvSpPr>
            <a:spLocks noGrp="1"/>
          </p:cNvSpPr>
          <p:nvPr>
            <p:ph type="title"/>
          </p:nvPr>
        </p:nvSpPr>
        <p:spPr>
          <a:xfrm>
            <a:off x="841249" y="539578"/>
            <a:ext cx="5981278" cy="1684638"/>
          </a:xfrm>
        </p:spPr>
        <p:txBody>
          <a:bodyPr>
            <a:normAutofit/>
          </a:bodyPr>
          <a:lstStyle/>
          <a:p>
            <a:r>
              <a:rPr lang="en-US" sz="2000" dirty="0">
                <a:latin typeface="Arial" panose="020B0604020202020204" pitchFamily="34" charset="0"/>
                <a:cs typeface="Arial" panose="020B0604020202020204" pitchFamily="34" charset="0"/>
              </a:rPr>
              <a:t>Assignment Title:</a:t>
            </a:r>
            <a:br>
              <a:rPr lang="en-US"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Natures and impact complex problem on employees and their organisations</a:t>
            </a: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pic>
        <p:nvPicPr>
          <p:cNvPr id="7174" name="Picture 6" descr="University of Wales, Trinity Saint David Jobs - Apply Online at jobs.ac.uk">
            <a:extLst>
              <a:ext uri="{FF2B5EF4-FFF2-40B4-BE49-F238E27FC236}">
                <a16:creationId xmlns:a16="http://schemas.microsoft.com/office/drawing/2014/main" id="{F22E3497-8979-FE1F-5FE9-059EF6F718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87524" y="282152"/>
            <a:ext cx="4810874" cy="24054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EA29164-64AE-BE85-CE63-33EB54FD6DF2}"/>
              </a:ext>
            </a:extLst>
          </p:cNvPr>
          <p:cNvPicPr>
            <a:picLocks noChangeAspect="1"/>
          </p:cNvPicPr>
          <p:nvPr/>
        </p:nvPicPr>
        <p:blipFill rotWithShape="1">
          <a:blip r:embed="rId4"/>
          <a:srcRect l="1031" t="12212" r="8060"/>
          <a:stretch/>
        </p:blipFill>
        <p:spPr>
          <a:xfrm>
            <a:off x="7187519" y="3177747"/>
            <a:ext cx="4810874" cy="2706128"/>
          </a:xfrm>
          <a:prstGeom prst="rect">
            <a:avLst/>
          </a:prstGeom>
        </p:spPr>
      </p:pic>
      <p:graphicFrame>
        <p:nvGraphicFramePr>
          <p:cNvPr id="5" name="Content Placeholder 2">
            <a:extLst>
              <a:ext uri="{FF2B5EF4-FFF2-40B4-BE49-F238E27FC236}">
                <a16:creationId xmlns:a16="http://schemas.microsoft.com/office/drawing/2014/main" id="{B4F9BD91-FBB5-DD98-E692-A1273E5FC64F}"/>
              </a:ext>
            </a:extLst>
          </p:cNvPr>
          <p:cNvGraphicFramePr>
            <a:graphicFrameLocks noGrp="1"/>
          </p:cNvGraphicFramePr>
          <p:nvPr>
            <p:ph idx="1"/>
            <p:extLst>
              <p:ext uri="{D42A27DB-BD31-4B8C-83A1-F6EECF244321}">
                <p14:modId xmlns:p14="http://schemas.microsoft.com/office/powerpoint/2010/main" val="3961694754"/>
              </p:ext>
            </p:extLst>
          </p:nvPr>
        </p:nvGraphicFramePr>
        <p:xfrm>
          <a:off x="838201" y="2409568"/>
          <a:ext cx="5981278" cy="36905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F6FDA610-9D90-4A68-64B6-2D64150F8DC2}"/>
              </a:ext>
            </a:extLst>
          </p:cNvPr>
          <p:cNvSpPr txBox="1"/>
          <p:nvPr/>
        </p:nvSpPr>
        <p:spPr>
          <a:xfrm>
            <a:off x="2758440" y="5120640"/>
            <a:ext cx="184731" cy="369332"/>
          </a:xfrm>
          <a:prstGeom prst="rect">
            <a:avLst/>
          </a:prstGeom>
          <a:noFill/>
        </p:spPr>
        <p:txBody>
          <a:bodyPr wrap="none" rtlCol="0">
            <a:spAutoFit/>
          </a:bodyPr>
          <a:lstStyle/>
          <a:p>
            <a:endParaRPr lang="en-US" dirty="0"/>
          </a:p>
        </p:txBody>
      </p:sp>
      <p:sp>
        <p:nvSpPr>
          <p:cNvPr id="4" name="TextBox 3">
            <a:extLst>
              <a:ext uri="{FF2B5EF4-FFF2-40B4-BE49-F238E27FC236}">
                <a16:creationId xmlns:a16="http://schemas.microsoft.com/office/drawing/2014/main" id="{52076FCC-F3F5-2991-AFC5-6243C7CE0CAC}"/>
              </a:ext>
            </a:extLst>
          </p:cNvPr>
          <p:cNvSpPr txBox="1"/>
          <p:nvPr/>
        </p:nvSpPr>
        <p:spPr>
          <a:xfrm>
            <a:off x="647644" y="5120640"/>
            <a:ext cx="420560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Module Coordinator: </a:t>
            </a:r>
            <a:r>
              <a:rPr lang="en-US" dirty="0" err="1">
                <a:latin typeface="Arial" panose="020B0604020202020204" pitchFamily="34" charset="0"/>
                <a:cs typeface="Arial" panose="020B0604020202020204" pitchFamily="34" charset="0"/>
              </a:rPr>
              <a:t>Chijioke</a:t>
            </a:r>
            <a:r>
              <a:rPr lang="en-US" dirty="0">
                <a:latin typeface="Arial" panose="020B0604020202020204" pitchFamily="34" charset="0"/>
                <a:cs typeface="Arial" panose="020B0604020202020204" pitchFamily="34" charset="0"/>
              </a:rPr>
              <a:t> Uba</a:t>
            </a:r>
          </a:p>
        </p:txBody>
      </p:sp>
    </p:spTree>
    <p:extLst>
      <p:ext uri="{BB962C8B-B14F-4D97-AF65-F5344CB8AC3E}">
        <p14:creationId xmlns:p14="http://schemas.microsoft.com/office/powerpoint/2010/main" val="1591717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2969E5E-F44F-1C5C-2006-EEBB6D4F70BD}"/>
              </a:ext>
            </a:extLst>
          </p:cNvPr>
          <p:cNvPicPr>
            <a:picLocks noChangeAspect="1"/>
          </p:cNvPicPr>
          <p:nvPr/>
        </p:nvPicPr>
        <p:blipFill rotWithShape="1">
          <a:blip r:embed="rId2"/>
          <a:srcRect t="10504" r="9091" b="4269"/>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667C7-28A8-32B5-6C96-39B52A269FA7}"/>
              </a:ext>
            </a:extLst>
          </p:cNvPr>
          <p:cNvSpPr>
            <a:spLocks noGrp="1"/>
          </p:cNvSpPr>
          <p:nvPr>
            <p:ph type="title"/>
          </p:nvPr>
        </p:nvSpPr>
        <p:spPr>
          <a:xfrm>
            <a:off x="594804" y="640263"/>
            <a:ext cx="6619811" cy="1344975"/>
          </a:xfrm>
        </p:spPr>
        <p:txBody>
          <a:bodyPr>
            <a:normAutofit/>
          </a:bodyPr>
          <a:lstStyle/>
          <a:p>
            <a:r>
              <a:rPr lang="en-GB" sz="2400" dirty="0">
                <a:latin typeface="Arial" panose="020B0604020202020204" pitchFamily="34" charset="0"/>
                <a:cs typeface="Arial" panose="020B0604020202020204" pitchFamily="34" charset="0"/>
              </a:rPr>
              <a:t>Complex problem to natures impact on employees and their organisations</a:t>
            </a:r>
            <a:br>
              <a:rPr lang="en-GB" sz="2800" dirty="0"/>
            </a:br>
            <a:endParaRPr lang="en-US" sz="2800" dirty="0"/>
          </a:p>
        </p:txBody>
      </p:sp>
      <p:graphicFrame>
        <p:nvGraphicFramePr>
          <p:cNvPr id="5" name="Content Placeholder 2">
            <a:extLst>
              <a:ext uri="{FF2B5EF4-FFF2-40B4-BE49-F238E27FC236}">
                <a16:creationId xmlns:a16="http://schemas.microsoft.com/office/drawing/2014/main" id="{F89F783A-314A-711B-FE5B-994EE63DA324}"/>
              </a:ext>
            </a:extLst>
          </p:cNvPr>
          <p:cNvGraphicFramePr>
            <a:graphicFrameLocks noGrp="1"/>
          </p:cNvGraphicFramePr>
          <p:nvPr>
            <p:ph idx="1"/>
            <p:extLst>
              <p:ext uri="{D42A27DB-BD31-4B8C-83A1-F6EECF244321}">
                <p14:modId xmlns:p14="http://schemas.microsoft.com/office/powerpoint/2010/main" val="2670527635"/>
              </p:ext>
            </p:extLst>
          </p:nvPr>
        </p:nvGraphicFramePr>
        <p:xfrm>
          <a:off x="594109" y="2121763"/>
          <a:ext cx="6620505" cy="37730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7085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08528-74AB-0291-A4F2-ED8B2B57EF73}"/>
              </a:ext>
            </a:extLst>
          </p:cNvPr>
          <p:cNvSpPr>
            <a:spLocks noGrp="1"/>
          </p:cNvSpPr>
          <p:nvPr>
            <p:ph type="title"/>
          </p:nvPr>
        </p:nvSpPr>
        <p:spPr>
          <a:xfrm>
            <a:off x="838200" y="365125"/>
            <a:ext cx="10515600" cy="1828444"/>
          </a:xfrm>
        </p:spPr>
        <p:txBody>
          <a:bodyPr>
            <a:normAutofit/>
          </a:bodyPr>
          <a:lstStyle/>
          <a:p>
            <a:r>
              <a:rPr lang="en-GB" sz="2400" dirty="0">
                <a:latin typeface="Arial" panose="020B0604020202020204" pitchFamily="34" charset="0"/>
                <a:cs typeface="Arial" panose="020B0604020202020204" pitchFamily="34" charset="0"/>
              </a:rPr>
              <a:t>Natures and impact complex problem on employees and their organisations</a:t>
            </a:r>
            <a:br>
              <a:rPr lang="en-GB" sz="4000" dirty="0"/>
            </a:br>
            <a:endParaRPr lang="en-US" sz="4000" dirty="0"/>
          </a:p>
        </p:txBody>
      </p:sp>
      <p:sp>
        <p:nvSpPr>
          <p:cNvPr id="16" name="Content Placeholder 2">
            <a:extLst>
              <a:ext uri="{FF2B5EF4-FFF2-40B4-BE49-F238E27FC236}">
                <a16:creationId xmlns:a16="http://schemas.microsoft.com/office/drawing/2014/main" id="{CE1D347D-BDB1-C4B2-B7CB-1CD03305DB9E}"/>
              </a:ext>
            </a:extLst>
          </p:cNvPr>
          <p:cNvSpPr>
            <a:spLocks noGrp="1"/>
          </p:cNvSpPr>
          <p:nvPr>
            <p:ph sz="half" idx="1"/>
          </p:nvPr>
        </p:nvSpPr>
        <p:spPr>
          <a:xfrm>
            <a:off x="838200" y="1706880"/>
            <a:ext cx="5158427" cy="4422206"/>
          </a:xfrm>
        </p:spPr>
        <p:txBody>
          <a:bodyPr>
            <a:noAutofit/>
          </a:bodyPr>
          <a:lstStyle/>
          <a:p>
            <a:r>
              <a:rPr lang="en-US" sz="1600" dirty="0">
                <a:latin typeface="Arial" panose="020B0604020202020204" pitchFamily="34" charset="0"/>
                <a:cs typeface="Arial" panose="020B0604020202020204" pitchFamily="34" charset="0"/>
              </a:rPr>
              <a:t>The importance of the employee is to achieve organizational goals through the mutual and collaborative partnership between organizations and work. Satisfied employees results in better quality and productivity gains for the organization and helps satisfying the company and customers.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Regarding and taking care of the well-being of workers as a factor of development and differentiation can reduce obstacles for a workplace and </a:t>
            </a:r>
            <a:r>
              <a:rPr lang="en-US" sz="1600">
                <a:latin typeface="Arial" panose="020B0604020202020204" pitchFamily="34" charset="0"/>
                <a:cs typeface="Arial" panose="020B0604020202020204" pitchFamily="34" charset="0"/>
              </a:rPr>
              <a:t>improve the effectiveness </a:t>
            </a:r>
            <a:r>
              <a:rPr lang="en-US" sz="1600" dirty="0">
                <a:latin typeface="Arial" panose="020B0604020202020204" pitchFamily="34" charset="0"/>
                <a:cs typeface="Arial" panose="020B0604020202020204" pitchFamily="34" charset="0"/>
              </a:rPr>
              <a:t>of the organization.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It is often referred that managing an organization and its members in a way that sustains a healthy organizational environment , provides greater physical and mental well-being to its members.</a:t>
            </a:r>
          </a:p>
        </p:txBody>
      </p:sp>
      <p:sp>
        <p:nvSpPr>
          <p:cNvPr id="4" name="Content Placeholder 3">
            <a:extLst>
              <a:ext uri="{FF2B5EF4-FFF2-40B4-BE49-F238E27FC236}">
                <a16:creationId xmlns:a16="http://schemas.microsoft.com/office/drawing/2014/main" id="{40DF972A-1A44-BCC9-2D45-9D161B18999C}"/>
              </a:ext>
            </a:extLst>
          </p:cNvPr>
          <p:cNvSpPr>
            <a:spLocks noGrp="1"/>
          </p:cNvSpPr>
          <p:nvPr>
            <p:ph sz="half" idx="2"/>
          </p:nvPr>
        </p:nvSpPr>
        <p:spPr>
          <a:xfrm>
            <a:off x="6189154" y="2398626"/>
            <a:ext cx="5164645" cy="3730460"/>
          </a:xfrm>
        </p:spPr>
        <p:txBody>
          <a:bodyPr>
            <a:normAutofit lnSpcReduction="10000"/>
          </a:bodyPr>
          <a:lstStyle/>
          <a:p>
            <a:r>
              <a:rPr lang="en-US" sz="1900" dirty="0">
                <a:latin typeface="Arial" panose="020B0604020202020204" pitchFamily="34" charset="0"/>
                <a:cs typeface="Arial" panose="020B0604020202020204" pitchFamily="34" charset="0"/>
              </a:rPr>
              <a:t>Several facts dominate the discussion of changes in what impacts work ethic.</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This way, the importance of management when it comes employees and bosses and the working conditions offered for the pursuit of entrepreneurial success, becomes clear.</a:t>
            </a:r>
          </a:p>
          <a:p>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 inclusion of workers in all processes in the business world, as well as diseases and human needs, rights, have a direct impact on organizational productivity.</a:t>
            </a:r>
          </a:p>
          <a:p>
            <a:endParaRPr lang="en-US" sz="1900" dirty="0"/>
          </a:p>
          <a:p>
            <a:endParaRPr lang="en-US" sz="1900" dirty="0"/>
          </a:p>
        </p:txBody>
      </p:sp>
    </p:spTree>
    <p:extLst>
      <p:ext uri="{BB962C8B-B14F-4D97-AF65-F5344CB8AC3E}">
        <p14:creationId xmlns:p14="http://schemas.microsoft.com/office/powerpoint/2010/main" val="2699227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25" name="Group 24">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26" name="Rectangle 25">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1C189F8-C0CF-61FC-5D27-B21107704DBA}"/>
              </a:ext>
            </a:extLst>
          </p:cNvPr>
          <p:cNvSpPr>
            <a:spLocks noGrp="1"/>
          </p:cNvSpPr>
          <p:nvPr>
            <p:ph type="title"/>
          </p:nvPr>
        </p:nvSpPr>
        <p:spPr>
          <a:xfrm>
            <a:off x="1179103" y="222885"/>
            <a:ext cx="2652413" cy="5619749"/>
          </a:xfrm>
        </p:spPr>
        <p:txBody>
          <a:bodyPr anchor="ctr">
            <a:normAutofit/>
          </a:bodyPr>
          <a:lstStyle/>
          <a:p>
            <a:r>
              <a:rPr lang="en-US" sz="2000" dirty="0">
                <a:solidFill>
                  <a:srgbClr val="000000"/>
                </a:solidFill>
                <a:latin typeface="Arial" panose="020B0604020202020204" pitchFamily="34" charset="0"/>
                <a:cs typeface="Arial" panose="020B0604020202020204" pitchFamily="34" charset="0"/>
              </a:rPr>
              <a:t>A PESTLE analysis of the macro-environmental</a:t>
            </a:r>
          </a:p>
        </p:txBody>
      </p:sp>
      <p:grpSp>
        <p:nvGrpSpPr>
          <p:cNvPr id="29" name="Group 28">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30"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sp>
        <p:sp>
          <p:nvSpPr>
            <p:cNvPr id="31"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BDF7B8CF-92A3-0A43-C229-F4207D16390D}"/>
              </a:ext>
            </a:extLst>
          </p:cNvPr>
          <p:cNvSpPr>
            <a:spLocks noGrp="1"/>
          </p:cNvSpPr>
          <p:nvPr>
            <p:ph idx="1"/>
          </p:nvPr>
        </p:nvSpPr>
        <p:spPr>
          <a:xfrm>
            <a:off x="4916250" y="619125"/>
            <a:ext cx="6508987" cy="5619750"/>
          </a:xfrm>
        </p:spPr>
        <p:txBody>
          <a:bodyPr anchor="ctr">
            <a:normAutofit/>
          </a:bodyPr>
          <a:lstStyle/>
          <a:p>
            <a:r>
              <a:rPr lang="en-US" sz="2000" dirty="0">
                <a:solidFill>
                  <a:schemeClr val="tx1">
                    <a:alpha val="60000"/>
                  </a:schemeClr>
                </a:solidFill>
                <a:latin typeface="+mj-lt"/>
                <a:cs typeface="Arial" panose="020B0604020202020204" pitchFamily="34" charset="0"/>
              </a:rPr>
              <a:t>When an organisation is involved with environmental factors , there are opportunities and obstacles. An analysis of the external environment must be well carried out, as an opportunity not observed and taken advantage of by the organization can become a strong potential obstacle. This is because one of the factors of the external environment is competitiveness. That is, if the opportunity is not taken advantage of, the competition may do so, taking a possible threat.</a:t>
            </a:r>
          </a:p>
        </p:txBody>
      </p:sp>
    </p:spTree>
    <p:extLst>
      <p:ext uri="{BB962C8B-B14F-4D97-AF65-F5344CB8AC3E}">
        <p14:creationId xmlns:p14="http://schemas.microsoft.com/office/powerpoint/2010/main" val="3807807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CFAD8-A0C6-423C-3DF2-44DF6131541C}"/>
              </a:ext>
            </a:extLst>
          </p:cNvPr>
          <p:cNvSpPr>
            <a:spLocks noGrp="1"/>
          </p:cNvSpPr>
          <p:nvPr>
            <p:ph type="title"/>
          </p:nvPr>
        </p:nvSpPr>
        <p:spPr>
          <a:xfrm>
            <a:off x="793662" y="386930"/>
            <a:ext cx="10066122" cy="1298448"/>
          </a:xfrm>
        </p:spPr>
        <p:txBody>
          <a:bodyPr anchor="b">
            <a:normAutofit/>
          </a:bodyPr>
          <a:lstStyle/>
          <a:p>
            <a:r>
              <a:rPr lang="en-US" sz="2800" dirty="0">
                <a:latin typeface="Arial" panose="020B0604020202020204" pitchFamily="34" charset="0"/>
                <a:cs typeface="Arial" panose="020B0604020202020204" pitchFamily="34" charset="0"/>
              </a:rPr>
              <a:t>Political</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EB2C54-DB18-7FC0-DC70-AE188B9C4E19}"/>
              </a:ext>
            </a:extLst>
          </p:cNvPr>
          <p:cNvSpPr>
            <a:spLocks noGrp="1"/>
          </p:cNvSpPr>
          <p:nvPr>
            <p:ph idx="1"/>
          </p:nvPr>
        </p:nvSpPr>
        <p:spPr>
          <a:xfrm>
            <a:off x="793661" y="2599509"/>
            <a:ext cx="4530898" cy="3639450"/>
          </a:xfrm>
        </p:spPr>
        <p:txBody>
          <a:bodyPr anchor="ctr">
            <a:normAutofit/>
          </a:bodyPr>
          <a:lstStyle/>
          <a:p>
            <a:pPr marL="0" indent="0">
              <a:buNone/>
            </a:pPr>
            <a:r>
              <a:rPr lang="en-US" sz="2000" dirty="0">
                <a:latin typeface="Arial" panose="020B0604020202020204" pitchFamily="34" charset="0"/>
                <a:cs typeface="Arial" panose="020B0604020202020204" pitchFamily="34" charset="0"/>
              </a:rPr>
              <a:t>Government stability, </a:t>
            </a:r>
          </a:p>
          <a:p>
            <a:pPr marL="0" indent="0">
              <a:buNone/>
            </a:pPr>
            <a:r>
              <a:rPr lang="en-US" sz="2000" dirty="0">
                <a:latin typeface="Arial" panose="020B0604020202020204" pitchFamily="34" charset="0"/>
                <a:cs typeface="Arial" panose="020B0604020202020204" pitchFamily="34" charset="0"/>
              </a:rPr>
              <a:t>Legislation and market regulation, </a:t>
            </a:r>
          </a:p>
          <a:p>
            <a:pPr marL="0" indent="0">
              <a:buNone/>
            </a:pPr>
            <a:r>
              <a:rPr lang="en-US" sz="2000" dirty="0">
                <a:latin typeface="Arial" panose="020B0604020202020204" pitchFamily="34" charset="0"/>
                <a:cs typeface="Arial" panose="020B0604020202020204" pitchFamily="34" charset="0"/>
              </a:rPr>
              <a:t>Tax policy, </a:t>
            </a:r>
          </a:p>
          <a:p>
            <a:pPr marL="0" indent="0">
              <a:buNone/>
            </a:pPr>
            <a:r>
              <a:rPr lang="en-US" sz="2000" dirty="0">
                <a:latin typeface="Arial" panose="020B0604020202020204" pitchFamily="34" charset="0"/>
                <a:cs typeface="Arial" panose="020B0604020202020204" pitchFamily="34" charset="0"/>
              </a:rPr>
              <a:t>Tabor legislation; </a:t>
            </a:r>
          </a:p>
          <a:p>
            <a:pPr marL="0" indent="0">
              <a:buNone/>
            </a:pPr>
            <a:r>
              <a:rPr lang="en-US" sz="2000" dirty="0">
                <a:latin typeface="Arial" panose="020B0604020202020204" pitchFamily="34" charset="0"/>
                <a:cs typeface="Arial" panose="020B0604020202020204" pitchFamily="34" charset="0"/>
              </a:rPr>
              <a:t>Corruption.</a:t>
            </a:r>
          </a:p>
        </p:txBody>
      </p:sp>
      <p:pic>
        <p:nvPicPr>
          <p:cNvPr id="1026" name="Picture 2" descr="Politics in the Workplace: Managing to Prevent Political Tension at Work">
            <a:extLst>
              <a:ext uri="{FF2B5EF4-FFF2-40B4-BE49-F238E27FC236}">
                <a16:creationId xmlns:a16="http://schemas.microsoft.com/office/drawing/2014/main" id="{D3E8FE7D-F44C-B610-CFA5-7CD5E48335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09" r="407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76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54">
            <a:extLst>
              <a:ext uri="{FF2B5EF4-FFF2-40B4-BE49-F238E27FC236}">
                <a16:creationId xmlns:a16="http://schemas.microsoft.com/office/drawing/2014/main" id="{DC6BEC6B-5C77-412D-B45A-5B0F46FED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EB528-4954-9EFD-BFDF-40A8AAC950DA}"/>
              </a:ext>
            </a:extLst>
          </p:cNvPr>
          <p:cNvSpPr>
            <a:spLocks noGrp="1"/>
          </p:cNvSpPr>
          <p:nvPr>
            <p:ph type="title"/>
          </p:nvPr>
        </p:nvSpPr>
        <p:spPr>
          <a:xfrm>
            <a:off x="838200" y="176214"/>
            <a:ext cx="10515600" cy="1481188"/>
          </a:xfrm>
        </p:spPr>
        <p:txBody>
          <a:bodyPr>
            <a:normAutofit/>
          </a:bodyPr>
          <a:lstStyle/>
          <a:p>
            <a:pPr algn="ctr"/>
            <a:r>
              <a:rPr lang="en-US" sz="2800" dirty="0">
                <a:latin typeface="Arial" panose="020B0604020202020204" pitchFamily="34" charset="0"/>
                <a:cs typeface="Arial" panose="020B0604020202020204" pitchFamily="34" charset="0"/>
              </a:rPr>
              <a:t>Economic</a:t>
            </a:r>
          </a:p>
        </p:txBody>
      </p:sp>
      <p:sp>
        <p:nvSpPr>
          <p:cNvPr id="3" name="Content Placeholder 2">
            <a:extLst>
              <a:ext uri="{FF2B5EF4-FFF2-40B4-BE49-F238E27FC236}">
                <a16:creationId xmlns:a16="http://schemas.microsoft.com/office/drawing/2014/main" id="{D7B207C1-D722-CFF3-E27D-33D0797DBBB4}"/>
              </a:ext>
            </a:extLst>
          </p:cNvPr>
          <p:cNvSpPr>
            <a:spLocks noGrp="1"/>
          </p:cNvSpPr>
          <p:nvPr>
            <p:ph idx="1"/>
          </p:nvPr>
        </p:nvSpPr>
        <p:spPr>
          <a:xfrm>
            <a:off x="838200" y="1847128"/>
            <a:ext cx="3990968" cy="4272681"/>
          </a:xfrm>
        </p:spPr>
        <p:txBody>
          <a:bodyPr>
            <a:normAutofit fontScale="85000" lnSpcReduction="20000"/>
          </a:bodyPr>
          <a:lstStyle/>
          <a:p>
            <a:endParaRPr lang="en-US" sz="1300" dirty="0"/>
          </a:p>
          <a:p>
            <a:pPr marL="0" indent="0">
              <a:buNone/>
            </a:pPr>
            <a:endParaRPr lang="en-US" sz="1300" dirty="0"/>
          </a:p>
          <a:p>
            <a:r>
              <a:rPr lang="en-US" sz="2000" dirty="0">
                <a:latin typeface="Arial" panose="020B0604020202020204" pitchFamily="34" charset="0"/>
                <a:cs typeface="Arial" panose="020B0604020202020204" pitchFamily="34" charset="0"/>
              </a:rPr>
              <a:t>The economic situation affects the formulation of any type of strategy.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Employment level; and unemployment;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salary levels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Income distribution;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Balance of payments;</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Interest rates</a:t>
            </a:r>
            <a:r>
              <a:rPr lang="en-US" sz="1300" dirty="0"/>
              <a:t>.</a:t>
            </a:r>
          </a:p>
          <a:p>
            <a:endParaRPr lang="en-US" sz="1300" dirty="0"/>
          </a:p>
        </p:txBody>
      </p:sp>
      <p:pic>
        <p:nvPicPr>
          <p:cNvPr id="2050" name="Picture 2" descr="stacks of euros">
            <a:extLst>
              <a:ext uri="{FF2B5EF4-FFF2-40B4-BE49-F238E27FC236}">
                <a16:creationId xmlns:a16="http://schemas.microsoft.com/office/drawing/2014/main" id="{11AC9D0C-8A58-D3E1-004B-BB136858705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05" r="664" b="2"/>
          <a:stretch/>
        </p:blipFill>
        <p:spPr bwMode="auto">
          <a:xfrm>
            <a:off x="5191128" y="1847129"/>
            <a:ext cx="6162670" cy="4272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944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42" name="Rectangle 3078">
            <a:extLst>
              <a:ext uri="{FF2B5EF4-FFF2-40B4-BE49-F238E27FC236}">
                <a16:creationId xmlns:a16="http://schemas.microsoft.com/office/drawing/2014/main" id="{D19BB8BE-1351-4D9B-B761-F84A0B5B6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14" name="Rectangle 3078">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5A7FA-59BC-31F4-0650-3A4927A77EF4}"/>
              </a:ext>
            </a:extLst>
          </p:cNvPr>
          <p:cNvSpPr>
            <a:spLocks noGrp="1"/>
          </p:cNvSpPr>
          <p:nvPr>
            <p:ph type="title"/>
          </p:nvPr>
        </p:nvSpPr>
        <p:spPr>
          <a:xfrm>
            <a:off x="838199" y="573742"/>
            <a:ext cx="3785554" cy="1185234"/>
          </a:xfrm>
        </p:spPr>
        <p:txBody>
          <a:bodyPr anchor="b">
            <a:normAutofit/>
          </a:bodyPr>
          <a:lstStyle/>
          <a:p>
            <a:r>
              <a:rPr lang="en-US" sz="2800" dirty="0">
                <a:latin typeface="Arial" panose="020B0604020202020204" pitchFamily="34" charset="0"/>
                <a:cs typeface="Arial" panose="020B0604020202020204" pitchFamily="34" charset="0"/>
              </a:rPr>
              <a:t>Social</a:t>
            </a:r>
          </a:p>
        </p:txBody>
      </p:sp>
      <p:sp>
        <p:nvSpPr>
          <p:cNvPr id="3" name="Content Placeholder 2">
            <a:extLst>
              <a:ext uri="{FF2B5EF4-FFF2-40B4-BE49-F238E27FC236}">
                <a16:creationId xmlns:a16="http://schemas.microsoft.com/office/drawing/2014/main" id="{6F18CA98-F774-DDA1-8743-D681DFA7AB9D}"/>
              </a:ext>
            </a:extLst>
          </p:cNvPr>
          <p:cNvSpPr>
            <a:spLocks noGrp="1"/>
          </p:cNvSpPr>
          <p:nvPr>
            <p:ph idx="1"/>
          </p:nvPr>
        </p:nvSpPr>
        <p:spPr>
          <a:xfrm>
            <a:off x="838199" y="2982260"/>
            <a:ext cx="3748441" cy="3149600"/>
          </a:xfrm>
        </p:spPr>
        <p:txBody>
          <a:bodyPr anchor="ctr">
            <a:normAutofit lnSpcReduction="10000"/>
          </a:bodyPr>
          <a:lstStyle/>
          <a:p>
            <a:r>
              <a:rPr lang="en-US" sz="2000" dirty="0">
                <a:latin typeface="Arial" panose="020B0604020202020204" pitchFamily="34" charset="0"/>
                <a:cs typeface="Arial" panose="020B0604020202020204" pitchFamily="34" charset="0"/>
              </a:rPr>
              <a:t>Growth rate;</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Dominant social class in each region;</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People's life expectancy;</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Age group that makes up most of the population.</a:t>
            </a:r>
          </a:p>
          <a:p>
            <a:endParaRPr lang="en-US" sz="1700" dirty="0"/>
          </a:p>
          <a:p>
            <a:endParaRPr lang="en-US" sz="1700" dirty="0"/>
          </a:p>
        </p:txBody>
      </p:sp>
      <p:pic>
        <p:nvPicPr>
          <p:cNvPr id="3074" name="Picture 2" descr="16 Reasons Why Social Media Is Important to Your Company">
            <a:extLst>
              <a:ext uri="{FF2B5EF4-FFF2-40B4-BE49-F238E27FC236}">
                <a16:creationId xmlns:a16="http://schemas.microsoft.com/office/drawing/2014/main" id="{4652A758-FAAF-7A86-07A2-129715C84C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91801" y="1758975"/>
            <a:ext cx="6362000" cy="3340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5341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02">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Importance Of Technology Explained">
            <a:extLst>
              <a:ext uri="{FF2B5EF4-FFF2-40B4-BE49-F238E27FC236}">
                <a16:creationId xmlns:a16="http://schemas.microsoft.com/office/drawing/2014/main" id="{237281DD-3627-C8D3-0AD3-BAFE52CECF29}"/>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b="6250"/>
          <a:stretch/>
        </p:blipFill>
        <p:spPr bwMode="auto">
          <a:xfrm>
            <a:off x="3" y="10"/>
            <a:ext cx="1219199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01DAA70-8C56-1B02-45D0-EBB7EDD622DB}"/>
              </a:ext>
            </a:extLst>
          </p:cNvPr>
          <p:cNvSpPr>
            <a:spLocks noGrp="1"/>
          </p:cNvSpPr>
          <p:nvPr>
            <p:ph type="title"/>
          </p:nvPr>
        </p:nvSpPr>
        <p:spPr>
          <a:xfrm>
            <a:off x="2210936" y="844486"/>
            <a:ext cx="9484225" cy="1461778"/>
          </a:xfrm>
        </p:spPr>
        <p:txBody>
          <a:bodyPr>
            <a:normAutofit/>
          </a:bodyPr>
          <a:lstStyle/>
          <a:p>
            <a:r>
              <a:rPr lang="en-US" sz="2800" dirty="0">
                <a:latin typeface="Arial" panose="020B0604020202020204" pitchFamily="34" charset="0"/>
                <a:cs typeface="Arial" panose="020B0604020202020204" pitchFamily="34" charset="0"/>
              </a:rPr>
              <a:t>Technology</a:t>
            </a:r>
          </a:p>
        </p:txBody>
      </p:sp>
      <p:grpSp>
        <p:nvGrpSpPr>
          <p:cNvPr id="4115" name="Group 4104">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4106"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116"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117"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E27EAB51-3754-D28C-5C47-E83CFD9BE520}"/>
              </a:ext>
            </a:extLst>
          </p:cNvPr>
          <p:cNvSpPr>
            <a:spLocks noGrp="1"/>
          </p:cNvSpPr>
          <p:nvPr>
            <p:ph idx="1"/>
          </p:nvPr>
        </p:nvSpPr>
        <p:spPr>
          <a:xfrm>
            <a:off x="2210936" y="2470248"/>
            <a:ext cx="9484235" cy="3052726"/>
          </a:xfrm>
        </p:spPr>
        <p:txBody>
          <a:bodyPr>
            <a:normAutofit/>
          </a:bodyPr>
          <a:lstStyle/>
          <a:p>
            <a:r>
              <a:rPr lang="en-US" sz="1800" dirty="0">
                <a:latin typeface="Arial" panose="020B0604020202020204" pitchFamily="34" charset="0"/>
                <a:cs typeface="Arial" panose="020B0604020202020204" pitchFamily="34" charset="0"/>
              </a:rPr>
              <a:t>Technological factors must be analyzed from a process and product point of view.</a:t>
            </a:r>
          </a:p>
          <a:p>
            <a:r>
              <a:rPr lang="en-US" sz="1800" dirty="0">
                <a:latin typeface="Arial" panose="020B0604020202020204" pitchFamily="34" charset="0"/>
                <a:cs typeface="Arial" panose="020B0604020202020204" pitchFamily="34" charset="0"/>
              </a:rPr>
              <a:t>Impact on the market generated by innovative technology;</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Research and development budget;</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Possible technological changes;</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Technology transfer speed.</a:t>
            </a:r>
          </a:p>
          <a:p>
            <a:endParaRPr lang="en-US" sz="1700" dirty="0"/>
          </a:p>
          <a:p>
            <a:endParaRPr lang="en-US" sz="1700" dirty="0"/>
          </a:p>
        </p:txBody>
      </p:sp>
    </p:spTree>
    <p:extLst>
      <p:ext uri="{BB962C8B-B14F-4D97-AF65-F5344CB8AC3E}">
        <p14:creationId xmlns:p14="http://schemas.microsoft.com/office/powerpoint/2010/main" val="42747116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A777E-67B2-B9F9-5950-9DD828086251}"/>
              </a:ext>
            </a:extLst>
          </p:cNvPr>
          <p:cNvSpPr>
            <a:spLocks noGrp="1"/>
          </p:cNvSpPr>
          <p:nvPr>
            <p:ph type="title"/>
          </p:nvPr>
        </p:nvSpPr>
        <p:spPr>
          <a:xfrm>
            <a:off x="838200" y="365126"/>
            <a:ext cx="5340605" cy="1146176"/>
          </a:xfrm>
        </p:spPr>
        <p:txBody>
          <a:bodyPr>
            <a:normAutofit/>
          </a:bodyPr>
          <a:lstStyle/>
          <a:p>
            <a:r>
              <a:rPr lang="en-US" sz="2800" dirty="0">
                <a:latin typeface="Arial" panose="020B0604020202020204" pitchFamily="34" charset="0"/>
                <a:cs typeface="Arial" panose="020B0604020202020204" pitchFamily="34" charset="0"/>
              </a:rPr>
              <a:t>Legal</a:t>
            </a:r>
          </a:p>
        </p:txBody>
      </p:sp>
      <p:sp>
        <p:nvSpPr>
          <p:cNvPr id="5127" name="Freeform: Shape 5126">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Freeform: Shape 5130">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E9A6A27-4661-B63B-28FC-287C6F9B516D}"/>
              </a:ext>
            </a:extLst>
          </p:cNvPr>
          <p:cNvSpPr>
            <a:spLocks noGrp="1"/>
          </p:cNvSpPr>
          <p:nvPr>
            <p:ph idx="1"/>
          </p:nvPr>
        </p:nvSpPr>
        <p:spPr>
          <a:xfrm>
            <a:off x="838200" y="2173288"/>
            <a:ext cx="3603171" cy="3639684"/>
          </a:xfrm>
        </p:spPr>
        <p:txBody>
          <a:bodyPr anchor="ctr">
            <a:normAutofit/>
          </a:bodyPr>
          <a:lstStyle/>
          <a:p>
            <a:r>
              <a:rPr lang="en-US" sz="2000" dirty="0">
                <a:solidFill>
                  <a:srgbClr val="FFFFFF"/>
                </a:solidFill>
                <a:latin typeface="Arial" panose="020B0604020202020204" pitchFamily="34" charset="0"/>
                <a:cs typeface="Arial" panose="020B0604020202020204" pitchFamily="34" charset="0"/>
              </a:rPr>
              <a:t>Employment law;</a:t>
            </a:r>
          </a:p>
          <a:p>
            <a:endParaRPr lang="en-US" sz="2000" dirty="0">
              <a:solidFill>
                <a:srgbClr val="FFFFFF"/>
              </a:solidFill>
              <a:latin typeface="Arial" panose="020B0604020202020204" pitchFamily="34" charset="0"/>
              <a:cs typeface="Arial" panose="020B0604020202020204" pitchFamily="34" charset="0"/>
            </a:endParaRPr>
          </a:p>
          <a:p>
            <a:r>
              <a:rPr lang="en-US" sz="2000" dirty="0">
                <a:solidFill>
                  <a:srgbClr val="FFFFFF"/>
                </a:solidFill>
                <a:latin typeface="Arial" panose="020B0604020202020204" pitchFamily="34" charset="0"/>
                <a:cs typeface="Arial" panose="020B0604020202020204" pitchFamily="34" charset="0"/>
              </a:rPr>
              <a:t>Future legislation;</a:t>
            </a:r>
          </a:p>
          <a:p>
            <a:endParaRPr lang="en-US" sz="2000" dirty="0">
              <a:solidFill>
                <a:srgbClr val="FFFFFF"/>
              </a:solidFill>
              <a:latin typeface="Arial" panose="020B0604020202020204" pitchFamily="34" charset="0"/>
              <a:cs typeface="Arial" panose="020B0604020202020204" pitchFamily="34" charset="0"/>
            </a:endParaRPr>
          </a:p>
          <a:p>
            <a:r>
              <a:rPr lang="en-US" sz="2000" dirty="0">
                <a:solidFill>
                  <a:srgbClr val="FFFFFF"/>
                </a:solidFill>
                <a:latin typeface="Arial" panose="020B0604020202020204" pitchFamily="34" charset="0"/>
                <a:cs typeface="Arial" panose="020B0604020202020204" pitchFamily="34" charset="0"/>
              </a:rPr>
              <a:t>Tax regulation;</a:t>
            </a:r>
          </a:p>
          <a:p>
            <a:endParaRPr lang="en-US" sz="2000" dirty="0">
              <a:solidFill>
                <a:srgbClr val="FFFFFF"/>
              </a:solidFill>
              <a:latin typeface="Arial" panose="020B0604020202020204" pitchFamily="34" charset="0"/>
              <a:cs typeface="Arial" panose="020B0604020202020204" pitchFamily="34" charset="0"/>
            </a:endParaRPr>
          </a:p>
          <a:p>
            <a:r>
              <a:rPr lang="en-US" sz="2000" dirty="0">
                <a:solidFill>
                  <a:srgbClr val="FFFFFF"/>
                </a:solidFill>
                <a:latin typeface="Arial" panose="020B0604020202020204" pitchFamily="34" charset="0"/>
                <a:cs typeface="Arial" panose="020B0604020202020204" pitchFamily="34" charset="0"/>
              </a:rPr>
              <a:t>Standards and health and safety.</a:t>
            </a:r>
          </a:p>
        </p:txBody>
      </p:sp>
      <p:pic>
        <p:nvPicPr>
          <p:cNvPr id="5122" name="Picture 2" descr="7 Leaders Share Their Thoughts on the Future of Legal Services">
            <a:extLst>
              <a:ext uri="{FF2B5EF4-FFF2-40B4-BE49-F238E27FC236}">
                <a16:creationId xmlns:a16="http://schemas.microsoft.com/office/drawing/2014/main" id="{E6A9D54C-34D2-E051-A0D0-2319224EB4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83088" y="2763384"/>
            <a:ext cx="5170711" cy="2823480"/>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18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a:extLst>
              <a:ext uri="{FF2B5EF4-FFF2-40B4-BE49-F238E27FC236}">
                <a16:creationId xmlns:a16="http://schemas.microsoft.com/office/drawing/2014/main" id="{FC49BE6F-EB83-F2F7-F1C1-1BB66DD14BAF}"/>
              </a:ext>
            </a:extLst>
          </p:cNvPr>
          <p:cNvPicPr>
            <a:picLocks noChangeAspect="1"/>
          </p:cNvPicPr>
          <p:nvPr/>
        </p:nvPicPr>
        <p:blipFill rotWithShape="1">
          <a:blip r:embed="rId2">
            <a:alphaModFix amt="40000"/>
          </a:blip>
          <a:srcRect l="4000"/>
          <a:stretch/>
        </p:blipFill>
        <p:spPr>
          <a:xfrm>
            <a:off x="3" y="10"/>
            <a:ext cx="12191997" cy="6857990"/>
          </a:xfrm>
          <a:prstGeom prst="rect">
            <a:avLst/>
          </a:prstGeom>
        </p:spPr>
      </p:pic>
      <p:sp>
        <p:nvSpPr>
          <p:cNvPr id="2" name="Title 1">
            <a:extLst>
              <a:ext uri="{FF2B5EF4-FFF2-40B4-BE49-F238E27FC236}">
                <a16:creationId xmlns:a16="http://schemas.microsoft.com/office/drawing/2014/main" id="{05E73F14-7970-3A97-5BB3-4195D45E4955}"/>
              </a:ext>
            </a:extLst>
          </p:cNvPr>
          <p:cNvSpPr>
            <a:spLocks noGrp="1"/>
          </p:cNvSpPr>
          <p:nvPr>
            <p:ph type="title"/>
          </p:nvPr>
        </p:nvSpPr>
        <p:spPr>
          <a:xfrm>
            <a:off x="2210936" y="844486"/>
            <a:ext cx="9484225" cy="1461778"/>
          </a:xfrm>
        </p:spPr>
        <p:txBody>
          <a:bodyPr>
            <a:normAutofit/>
          </a:bodyPr>
          <a:lstStyle/>
          <a:p>
            <a:r>
              <a:rPr lang="en-GB" sz="2800" dirty="0">
                <a:latin typeface="Arial" panose="020B0604020202020204" pitchFamily="34" charset="0"/>
                <a:cs typeface="Arial" panose="020B0604020202020204" pitchFamily="34" charset="0"/>
              </a:rPr>
              <a:t>Environmental</a:t>
            </a:r>
            <a:br>
              <a:rPr lang="en-GB" sz="4000" dirty="0"/>
            </a:br>
            <a:endParaRPr lang="en-US" sz="4000" dirty="0"/>
          </a:p>
        </p:txBody>
      </p:sp>
      <p:grpSp>
        <p:nvGrpSpPr>
          <p:cNvPr id="17" name="Group 10">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12"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3" name="Content Placeholder 2">
            <a:extLst>
              <a:ext uri="{FF2B5EF4-FFF2-40B4-BE49-F238E27FC236}">
                <a16:creationId xmlns:a16="http://schemas.microsoft.com/office/drawing/2014/main" id="{B118B1E2-4470-7EE1-A61F-3EBC04D4C037}"/>
              </a:ext>
            </a:extLst>
          </p:cNvPr>
          <p:cNvSpPr>
            <a:spLocks noGrp="1"/>
          </p:cNvSpPr>
          <p:nvPr>
            <p:ph idx="1"/>
          </p:nvPr>
        </p:nvSpPr>
        <p:spPr>
          <a:xfrm>
            <a:off x="2210936" y="2470248"/>
            <a:ext cx="9484235" cy="3052726"/>
          </a:xfrm>
        </p:spPr>
        <p:txBody>
          <a:bodyPr>
            <a:normAutofit/>
          </a:bodyPr>
          <a:lstStyle/>
          <a:p>
            <a:pPr marL="0" indent="0">
              <a:buNone/>
            </a:pPr>
            <a:r>
              <a:rPr lang="en-US" sz="2400" dirty="0">
                <a:latin typeface="Arial" panose="020B0604020202020204" pitchFamily="34" charset="0"/>
                <a:cs typeface="Arial" panose="020B0604020202020204" pitchFamily="34" charset="0"/>
              </a:rPr>
              <a:t>Waste management and environmental risks;</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Environmental laws and regulations.</a:t>
            </a:r>
          </a:p>
          <a:p>
            <a:pPr marL="0" indent="0">
              <a:buNone/>
            </a:pPr>
            <a:endParaRPr lang="en-US" sz="2400" dirty="0"/>
          </a:p>
          <a:p>
            <a:pPr marL="0" indent="0">
              <a:buNone/>
            </a:pPr>
            <a:endParaRPr lang="en-US" sz="2400" dirty="0"/>
          </a:p>
        </p:txBody>
      </p:sp>
    </p:spTree>
    <p:extLst>
      <p:ext uri="{BB962C8B-B14F-4D97-AF65-F5344CB8AC3E}">
        <p14:creationId xmlns:p14="http://schemas.microsoft.com/office/powerpoint/2010/main" val="254636415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75C207C-3216-E96E-0574-D67196BB9741}"/>
              </a:ext>
            </a:extLst>
          </p:cNvPr>
          <p:cNvPicPr>
            <a:picLocks noChangeAspect="1"/>
          </p:cNvPicPr>
          <p:nvPr/>
        </p:nvPicPr>
        <p:blipFill rotWithShape="1">
          <a:blip r:embed="rId2">
            <a:alphaModFix amt="35000"/>
          </a:blip>
          <a:srcRect t="7529" b="8201"/>
          <a:stretch/>
        </p:blipFill>
        <p:spPr>
          <a:xfrm>
            <a:off x="20" y="10"/>
            <a:ext cx="12191980" cy="6857990"/>
          </a:xfrm>
          <a:prstGeom prst="rect">
            <a:avLst/>
          </a:prstGeom>
        </p:spPr>
      </p:pic>
      <p:sp>
        <p:nvSpPr>
          <p:cNvPr id="2" name="Title 1">
            <a:extLst>
              <a:ext uri="{FF2B5EF4-FFF2-40B4-BE49-F238E27FC236}">
                <a16:creationId xmlns:a16="http://schemas.microsoft.com/office/drawing/2014/main" id="{4F0D03BB-B8CB-9556-3479-C61A0D6F0EB8}"/>
              </a:ext>
            </a:extLst>
          </p:cNvPr>
          <p:cNvSpPr>
            <a:spLocks noGrp="1"/>
          </p:cNvSpPr>
          <p:nvPr>
            <p:ph type="title"/>
          </p:nvPr>
        </p:nvSpPr>
        <p:spPr>
          <a:xfrm>
            <a:off x="838200" y="365125"/>
            <a:ext cx="10515600" cy="1325563"/>
          </a:xfrm>
        </p:spPr>
        <p:txBody>
          <a:bodyPr>
            <a:normAutofit/>
          </a:bodyPr>
          <a:lstStyle/>
          <a:p>
            <a:r>
              <a:rPr lang="en-GB">
                <a:solidFill>
                  <a:srgbClr val="FFFFFF"/>
                </a:solidFill>
              </a:rPr>
              <a:t>Fishbone Diagram </a:t>
            </a:r>
            <a:br>
              <a:rPr lang="en-GB">
                <a:solidFill>
                  <a:srgbClr val="FFFFFF"/>
                </a:solidFill>
              </a:rPr>
            </a:br>
            <a:endParaRPr lang="en-US">
              <a:solidFill>
                <a:srgbClr val="FFFFFF"/>
              </a:solidFill>
            </a:endParaRPr>
          </a:p>
        </p:txBody>
      </p:sp>
      <p:graphicFrame>
        <p:nvGraphicFramePr>
          <p:cNvPr id="5" name="Content Placeholder 2">
            <a:extLst>
              <a:ext uri="{FF2B5EF4-FFF2-40B4-BE49-F238E27FC236}">
                <a16:creationId xmlns:a16="http://schemas.microsoft.com/office/drawing/2014/main" id="{17D56EFF-3E68-8CA2-7D2E-A8115E76633F}"/>
              </a:ext>
            </a:extLst>
          </p:cNvPr>
          <p:cNvGraphicFramePr>
            <a:graphicFrameLocks noGrp="1"/>
          </p:cNvGraphicFramePr>
          <p:nvPr>
            <p:ph idx="1"/>
            <p:extLst>
              <p:ext uri="{D42A27DB-BD31-4B8C-83A1-F6EECF244321}">
                <p14:modId xmlns:p14="http://schemas.microsoft.com/office/powerpoint/2010/main" val="30289064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387558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EA796-483B-8366-857C-5BB7D3A5C107}"/>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Fishbone Diagram</a:t>
            </a:r>
          </a:p>
        </p:txBody>
      </p:sp>
      <p:pic>
        <p:nvPicPr>
          <p:cNvPr id="6146" name="Picture 2" descr="Figure 1: A Fishbone Diagram">
            <a:extLst>
              <a:ext uri="{FF2B5EF4-FFF2-40B4-BE49-F238E27FC236}">
                <a16:creationId xmlns:a16="http://schemas.microsoft.com/office/drawing/2014/main" id="{106BCF2B-6A3D-63DD-9E4F-15360CEF516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00064" y="2433109"/>
            <a:ext cx="10515600" cy="283818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3249A40-7E3A-4B03-A06D-FFF2D40A2214}"/>
              </a:ext>
            </a:extLst>
          </p:cNvPr>
          <p:cNvSpPr txBox="1"/>
          <p:nvPr/>
        </p:nvSpPr>
        <p:spPr>
          <a:xfrm>
            <a:off x="8580120" y="3627120"/>
            <a:ext cx="1480690" cy="369332"/>
          </a:xfrm>
          <a:prstGeom prst="rect">
            <a:avLst/>
          </a:prstGeom>
          <a:noFill/>
        </p:spPr>
        <p:txBody>
          <a:bodyPr wrap="square" rtlCol="0">
            <a:spAutoFit/>
          </a:bodyPr>
          <a:lstStyle/>
          <a:p>
            <a:r>
              <a:rPr lang="en-US" dirty="0"/>
              <a:t>Staff short</a:t>
            </a:r>
          </a:p>
        </p:txBody>
      </p:sp>
      <p:sp>
        <p:nvSpPr>
          <p:cNvPr id="5" name="TextBox 4">
            <a:extLst>
              <a:ext uri="{FF2B5EF4-FFF2-40B4-BE49-F238E27FC236}">
                <a16:creationId xmlns:a16="http://schemas.microsoft.com/office/drawing/2014/main" id="{1D89B634-B6A1-C730-F37E-35D356536C42}"/>
              </a:ext>
            </a:extLst>
          </p:cNvPr>
          <p:cNvSpPr txBox="1"/>
          <p:nvPr/>
        </p:nvSpPr>
        <p:spPr>
          <a:xfrm>
            <a:off x="6096000" y="3059668"/>
            <a:ext cx="1439259" cy="369332"/>
          </a:xfrm>
          <a:prstGeom prst="rect">
            <a:avLst/>
          </a:prstGeom>
          <a:noFill/>
        </p:spPr>
        <p:txBody>
          <a:bodyPr wrap="square" rtlCol="0">
            <a:spAutoFit/>
          </a:bodyPr>
          <a:lstStyle/>
          <a:p>
            <a:r>
              <a:rPr lang="en-US" dirty="0"/>
              <a:t>People</a:t>
            </a:r>
          </a:p>
        </p:txBody>
      </p:sp>
      <p:sp>
        <p:nvSpPr>
          <p:cNvPr id="7" name="TextBox 6">
            <a:extLst>
              <a:ext uri="{FF2B5EF4-FFF2-40B4-BE49-F238E27FC236}">
                <a16:creationId xmlns:a16="http://schemas.microsoft.com/office/drawing/2014/main" id="{59FE74E2-3955-ED4E-390A-26AA5FC8AE73}"/>
              </a:ext>
            </a:extLst>
          </p:cNvPr>
          <p:cNvSpPr txBox="1"/>
          <p:nvPr/>
        </p:nvSpPr>
        <p:spPr>
          <a:xfrm>
            <a:off x="5974080" y="4206240"/>
            <a:ext cx="1965960" cy="369332"/>
          </a:xfrm>
          <a:prstGeom prst="rect">
            <a:avLst/>
          </a:prstGeom>
          <a:noFill/>
        </p:spPr>
        <p:txBody>
          <a:bodyPr wrap="square" rtlCol="0">
            <a:spAutoFit/>
          </a:bodyPr>
          <a:lstStyle/>
          <a:p>
            <a:r>
              <a:rPr lang="en-US" dirty="0"/>
              <a:t>Management</a:t>
            </a:r>
          </a:p>
        </p:txBody>
      </p:sp>
      <p:sp>
        <p:nvSpPr>
          <p:cNvPr id="10" name="TextBox 9">
            <a:extLst>
              <a:ext uri="{FF2B5EF4-FFF2-40B4-BE49-F238E27FC236}">
                <a16:creationId xmlns:a16="http://schemas.microsoft.com/office/drawing/2014/main" id="{63918DFB-87D0-A7FD-B5EC-22C908462B3B}"/>
              </a:ext>
            </a:extLst>
          </p:cNvPr>
          <p:cNvSpPr txBox="1"/>
          <p:nvPr/>
        </p:nvSpPr>
        <p:spPr>
          <a:xfrm>
            <a:off x="4023360" y="2926080"/>
            <a:ext cx="894284" cy="369332"/>
          </a:xfrm>
          <a:prstGeom prst="rect">
            <a:avLst/>
          </a:prstGeom>
          <a:noFill/>
        </p:spPr>
        <p:txBody>
          <a:bodyPr wrap="square" rtlCol="0">
            <a:spAutoFit/>
          </a:bodyPr>
          <a:lstStyle/>
          <a:p>
            <a:r>
              <a:rPr lang="en-US" dirty="0"/>
              <a:t>Process</a:t>
            </a:r>
          </a:p>
        </p:txBody>
      </p:sp>
      <p:sp>
        <p:nvSpPr>
          <p:cNvPr id="11" name="TextBox 10">
            <a:extLst>
              <a:ext uri="{FF2B5EF4-FFF2-40B4-BE49-F238E27FC236}">
                <a16:creationId xmlns:a16="http://schemas.microsoft.com/office/drawing/2014/main" id="{1DD1BD10-D5A6-2867-C6FB-622511BB8FB7}"/>
              </a:ext>
            </a:extLst>
          </p:cNvPr>
          <p:cNvSpPr txBox="1"/>
          <p:nvPr/>
        </p:nvSpPr>
        <p:spPr>
          <a:xfrm>
            <a:off x="3642360" y="4312920"/>
            <a:ext cx="1769457" cy="369332"/>
          </a:xfrm>
          <a:prstGeom prst="rect">
            <a:avLst/>
          </a:prstGeom>
          <a:noFill/>
        </p:spPr>
        <p:txBody>
          <a:bodyPr wrap="square" rtlCol="0">
            <a:spAutoFit/>
          </a:bodyPr>
          <a:lstStyle/>
          <a:p>
            <a:r>
              <a:rPr lang="en-US" dirty="0"/>
              <a:t>Environment</a:t>
            </a:r>
          </a:p>
        </p:txBody>
      </p:sp>
      <p:sp>
        <p:nvSpPr>
          <p:cNvPr id="12" name="TextBox 11">
            <a:extLst>
              <a:ext uri="{FF2B5EF4-FFF2-40B4-BE49-F238E27FC236}">
                <a16:creationId xmlns:a16="http://schemas.microsoft.com/office/drawing/2014/main" id="{91C707F0-31E1-AF6A-5825-836F2930DBBB}"/>
              </a:ext>
            </a:extLst>
          </p:cNvPr>
          <p:cNvSpPr txBox="1"/>
          <p:nvPr/>
        </p:nvSpPr>
        <p:spPr>
          <a:xfrm>
            <a:off x="1417320" y="2926080"/>
            <a:ext cx="1665479" cy="369332"/>
          </a:xfrm>
          <a:prstGeom prst="rect">
            <a:avLst/>
          </a:prstGeom>
          <a:noFill/>
        </p:spPr>
        <p:txBody>
          <a:bodyPr wrap="square" rtlCol="0">
            <a:spAutoFit/>
          </a:bodyPr>
          <a:lstStyle/>
          <a:p>
            <a:r>
              <a:rPr lang="en-US" dirty="0"/>
              <a:t>Equipment</a:t>
            </a:r>
          </a:p>
        </p:txBody>
      </p:sp>
      <p:sp>
        <p:nvSpPr>
          <p:cNvPr id="13" name="TextBox 12">
            <a:extLst>
              <a:ext uri="{FF2B5EF4-FFF2-40B4-BE49-F238E27FC236}">
                <a16:creationId xmlns:a16="http://schemas.microsoft.com/office/drawing/2014/main" id="{CA75BEE3-FA7F-3C44-2D3D-ADE6725BC1AC}"/>
              </a:ext>
            </a:extLst>
          </p:cNvPr>
          <p:cNvSpPr txBox="1"/>
          <p:nvPr/>
        </p:nvSpPr>
        <p:spPr>
          <a:xfrm>
            <a:off x="1310640" y="4206240"/>
            <a:ext cx="1266302" cy="369332"/>
          </a:xfrm>
          <a:prstGeom prst="rect">
            <a:avLst/>
          </a:prstGeom>
          <a:noFill/>
        </p:spPr>
        <p:txBody>
          <a:bodyPr wrap="square" rtlCol="0">
            <a:spAutoFit/>
          </a:bodyPr>
          <a:lstStyle/>
          <a:p>
            <a:r>
              <a:rPr lang="en-US" dirty="0"/>
              <a:t>Material</a:t>
            </a:r>
          </a:p>
        </p:txBody>
      </p:sp>
    </p:spTree>
    <p:extLst>
      <p:ext uri="{BB962C8B-B14F-4D97-AF65-F5344CB8AC3E}">
        <p14:creationId xmlns:p14="http://schemas.microsoft.com/office/powerpoint/2010/main" val="2069847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023B-2C54-C60E-BA1A-0F62B63EDC25}"/>
              </a:ext>
            </a:extLst>
          </p:cNvPr>
          <p:cNvSpPr>
            <a:spLocks noGrp="1"/>
          </p:cNvSpPr>
          <p:nvPr>
            <p:ph type="title"/>
          </p:nvPr>
        </p:nvSpPr>
        <p:spPr>
          <a:xfrm>
            <a:off x="1653363" y="365760"/>
            <a:ext cx="9367203" cy="1188720"/>
          </a:xfrm>
        </p:spPr>
        <p:txBody>
          <a:bodyPr>
            <a:normAutofit/>
          </a:bodyPr>
          <a:lstStyle/>
          <a:p>
            <a:r>
              <a:rPr lang="en-US" sz="2800" dirty="0">
                <a:latin typeface="Arial" panose="020B0604020202020204" pitchFamily="34" charset="0"/>
                <a:cs typeface="Arial" panose="020B0604020202020204" pitchFamily="34" charset="0"/>
              </a:rPr>
              <a:t>Absenteeism</a:t>
            </a:r>
            <a:r>
              <a:rPr lang="en-US" sz="2800" dirty="0"/>
              <a:t> </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D1CD090-B1B3-510B-497E-5F92C5A499DC}"/>
              </a:ext>
            </a:extLst>
          </p:cNvPr>
          <p:cNvSpPr>
            <a:spLocks noGrp="1"/>
          </p:cNvSpPr>
          <p:nvPr>
            <p:ph idx="1"/>
          </p:nvPr>
        </p:nvSpPr>
        <p:spPr>
          <a:xfrm>
            <a:off x="1653363" y="2176272"/>
            <a:ext cx="9367204" cy="4041648"/>
          </a:xfrm>
        </p:spPr>
        <p:txBody>
          <a:bodyPr anchor="t">
            <a:normAutofit/>
          </a:bodyPr>
          <a:lstStyle/>
          <a:p>
            <a:r>
              <a:rPr lang="en-US" sz="2400" dirty="0">
                <a:latin typeface="Arial" panose="020B0604020202020204" pitchFamily="34" charset="0"/>
                <a:cs typeface="Arial" panose="020B0604020202020204" pitchFamily="34" charset="0"/>
              </a:rPr>
              <a:t>The main causes: insufficient workers, overwork, deficient supervision; compromised motivation, lack of performance evaluation, inadequacy of the organizational climate, illnesses, accidents, among other causes.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However, it is not difficult to perceive that every absence of a worker, regardless of the reason, reflects in costs for the company. However, in order to solve the problem, many organizations adopt different programs for this purpose, noting that every program adopted, also incurs costs for it.</a:t>
            </a:r>
          </a:p>
          <a:p>
            <a:endParaRPr lang="en-US" sz="2400" dirty="0"/>
          </a:p>
          <a:p>
            <a:endParaRPr lang="en-US" sz="2400" dirty="0"/>
          </a:p>
        </p:txBody>
      </p:sp>
    </p:spTree>
    <p:extLst>
      <p:ext uri="{BB962C8B-B14F-4D97-AF65-F5344CB8AC3E}">
        <p14:creationId xmlns:p14="http://schemas.microsoft.com/office/powerpoint/2010/main" val="3837358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0"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24AAB8E-C32A-5807-4A26-549AE6294C57}"/>
              </a:ext>
            </a:extLst>
          </p:cNvPr>
          <p:cNvSpPr>
            <a:spLocks noGrp="1"/>
          </p:cNvSpPr>
          <p:nvPr>
            <p:ph type="title"/>
          </p:nvPr>
        </p:nvSpPr>
        <p:spPr>
          <a:xfrm>
            <a:off x="1142998" y="921656"/>
            <a:ext cx="9906000" cy="685800"/>
          </a:xfrm>
        </p:spPr>
        <p:txBody>
          <a:bodyPr anchor="t">
            <a:normAutofit/>
          </a:bodyPr>
          <a:lstStyle/>
          <a:p>
            <a:r>
              <a:rPr lang="en-US" sz="2800" dirty="0">
                <a:latin typeface="Arial" panose="020B0604020202020204" pitchFamily="34" charset="0"/>
                <a:cs typeface="Arial" panose="020B0604020202020204" pitchFamily="34" charset="0"/>
              </a:rPr>
              <a:t>Alternative solutions to absenteeism</a:t>
            </a:r>
          </a:p>
        </p:txBody>
      </p:sp>
      <p:graphicFrame>
        <p:nvGraphicFramePr>
          <p:cNvPr id="21" name="Content Placeholder 2">
            <a:extLst>
              <a:ext uri="{FF2B5EF4-FFF2-40B4-BE49-F238E27FC236}">
                <a16:creationId xmlns:a16="http://schemas.microsoft.com/office/drawing/2014/main" id="{0010D7C9-4D52-9FD5-9A43-DD0AB1459F1F}"/>
              </a:ext>
            </a:extLst>
          </p:cNvPr>
          <p:cNvGraphicFramePr>
            <a:graphicFrameLocks noGrp="1"/>
          </p:cNvGraphicFramePr>
          <p:nvPr>
            <p:ph idx="1"/>
            <p:extLst>
              <p:ext uri="{D42A27DB-BD31-4B8C-83A1-F6EECF244321}">
                <p14:modId xmlns:p14="http://schemas.microsoft.com/office/powerpoint/2010/main" val="280868431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30359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TotalTime>
  <Words>939</Words>
  <Application>Microsoft Macintosh PowerPoint</Application>
  <PresentationFormat>Widescreen</PresentationFormat>
  <Paragraphs>91</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Assignment Title: Natures and impact complex problem on employees and their organisations </vt:lpstr>
      <vt:lpstr>Complex problem to natures impact on employees and their organisations </vt:lpstr>
      <vt:lpstr>Natures and impact complex problem on employees and their organisations </vt:lpstr>
      <vt:lpstr>A PESTLE analysis of the macro-environmental</vt:lpstr>
      <vt:lpstr>Political</vt:lpstr>
      <vt:lpstr>Economic</vt:lpstr>
      <vt:lpstr>Social</vt:lpstr>
      <vt:lpstr>Technology</vt:lpstr>
      <vt:lpstr>Legal</vt:lpstr>
      <vt:lpstr>Environmental </vt:lpstr>
      <vt:lpstr>Fishbone Diagram  </vt:lpstr>
      <vt:lpstr>Fishbone Diagram</vt:lpstr>
      <vt:lpstr>Absenteeism </vt:lpstr>
      <vt:lpstr>Alternative solutions to absenteeism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Natures and impact complex problem on employees and their organisations </dc:title>
  <dc:creator>elaynedacruz@gmail.com</dc:creator>
  <cp:lastModifiedBy>Nelma Capela</cp:lastModifiedBy>
  <cp:revision>2</cp:revision>
  <dcterms:created xsi:type="dcterms:W3CDTF">2022-07-04T22:09:26Z</dcterms:created>
  <dcterms:modified xsi:type="dcterms:W3CDTF">2022-07-07T23:22:20Z</dcterms:modified>
</cp:coreProperties>
</file>