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8CFC33-B541-4BB6-AF2C-1355E9FCD17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A299CE-3CA1-432C-9022-3403F2F4D5EF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558807C-E6DA-490D-9ABC-2834682E6327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E747F1A-A21E-4CC7-99E9-9182B35B1C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BCEE264-15AC-48C1-9909-B4FD207AC0E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D8DB11-890E-4E45-95BA-425EFB107C56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58C36-913A-4E77-81BC-A52692FF1B6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C3079A1-E757-4C69-99A5-F596DC2C32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21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E2B4B1-7F17-4BDC-8CDB-E1475E2295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3D9D3A-FFD4-43C2-B5E6-FDC38B2548E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638C96-1E54-494F-A96B-2195440AECB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5AF8A22-72D6-41A7-A1DB-AFD005FF4222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BBD1BA-9B98-41A4-9F14-03CD8D235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85550A-E17C-44C7-8691-946DE33940F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4AFE6C-C723-46AF-8A43-957F60397EC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3DA07C-21A9-491B-8348-99A843BB5263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4AE30E-41DD-4EFA-A184-ADC3D7B7A1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43EDA5-4D1E-498C-AF8F-5E4A3B33C2F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A7FD17-CD6D-4341-BECD-CE44DD7E6A6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2685E00-B384-4CBF-95AC-274A48B0F974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B127654D-099C-493E-A8B5-02719E4FC7F3}"/>
              </a:ext>
            </a:extLst>
          </p:cNvPr>
          <p:cNvGrpSpPr/>
          <p:nvPr/>
        </p:nvGrpSpPr>
        <p:grpSpPr>
          <a:xfrm>
            <a:off x="-19" y="-8467"/>
            <a:ext cx="12192024" cy="6866467"/>
            <a:chOff x="-19" y="-8467"/>
            <a:chExt cx="12192024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5240BD35-2EA1-4C58-8096-4F8FB9DB0AC3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CA77510-4C2D-4E4C-AA12-B135ABCAFA30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880D51C8-7F6D-4EC9-9A16-82DE9F1BC6F3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5DAB8E18-AE2E-48BB-A16C-AB3B82DEF0B4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C32A7BE8-DDE6-46F2-BE0C-D9CAA13F91CF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800D412F-A023-4C88-9435-8BCFBBCD7FBF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DF630D96-6C31-426E-918B-6B974BADEABE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B3FE6961-D808-439A-A655-14D38775066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EDCEFC45-B82A-4588-B4F0-73FE0B30ED53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1379EED9-0DDD-475A-B243-38032942FC04}"/>
                </a:ext>
              </a:extLst>
            </p:cNvPr>
            <p:cNvSpPr/>
            <p:nvPr/>
          </p:nvSpPr>
          <p:spPr>
            <a:xfrm rot="10799991">
              <a:off x="-19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37B051B-4B3A-49BC-9BA8-EB9CDE2EBFF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/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600BE9B0-D8E0-4728-9B7E-DD04D6668A3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A00D4A4F-D0D0-46E6-BDF1-401A3B861D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279065-647A-4FA1-8809-A6386798E8F4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171A09C-0F77-47CC-BF1C-D7849EC060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07C9E786-630B-4F3A-B32E-984C46AAB1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DA0055-6683-4731-829D-B2BCE6F9A5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5040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8B48-3681-4E7C-A9F5-3D1E9C797C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10347-F288-4194-BFE2-AF82205E997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8F3DDA-5DDF-436D-A8BA-5AF2A9B049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B97BEA-39C6-4374-9F08-6D106E111A97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C3198-5C59-4F71-9B49-D75A0B77DD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FDAA6-A36B-48C4-ABD6-3C5AB7D310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917B34-4951-49E1-B69B-59B198A0DA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54902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79EFC-78F8-49D7-A8A1-02C43AA3A3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2944C-94E5-4EE7-9E58-EEBD8AD749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C620A-048F-4319-BFE6-D320EF1254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2F64F8-B629-4754-8A80-C886A255F678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02D21-2A53-42C5-9765-1705F1A22A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C0F1A-128C-428B-8552-62A8028F2E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924E70-4051-4F0E-8578-4CEB36FDAF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29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77107-D55D-422F-AE4D-786E942814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D6F7C-9239-4FF2-BCCE-9D1E5E26E68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BDF7AD-160B-408D-A04D-74F4DB3CEC1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D9899-5347-4D23-8211-78C537E866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BBDA0D-1B0F-4641-A9C3-63236BC79B51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17EFC-4F43-471E-BFA8-D57E53AF0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5F831-3F8C-4539-BAC3-C45BEDDDC6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902A16-75AA-4C52-9A22-ACEC8F70760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24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49D43-7A2C-4344-9C8A-15BF84DF8C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40A53-C48F-4FC5-98CB-4F988594043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D00E8-7A37-4033-9DAF-D424A52416B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C7619D-E5D7-4775-9438-395230F4863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D7DD86-40F9-4EE0-B7DF-B9A391BE7A1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C0A8F8-A63D-4268-A4CA-B0ED1CE608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31E078-1FF2-4A85-BEA2-EF2E23D87224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D6AA7E-748E-4541-8BAD-B43301BBD1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0EB2C4-E148-4C53-96F3-CEBB57283F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DFAFF7-748C-4C10-89F8-15AEEB6605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920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B3621-B8A8-4650-A2A6-B372CFD18B2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42FA9B-2B06-4D9B-830C-AF78E8EFBB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E32066-2FBD-45B4-AA8D-FBB77BD6DEA3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5CED1A-B531-48A0-9729-52E7929783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C504E2-EB12-4577-8626-5430E16AF7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45CB8C-5162-4493-85F1-9A73C4E7F6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66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0D3E46-2024-4909-B4FC-9C5B8DF708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19208B-102C-4781-8005-B8E996B40EB1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D44E7C-36EF-4A72-A59A-6403244BAA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8D9A2-F39A-428F-BDFB-3E86DDA351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EDCC9-E23A-47C7-80EB-CC31022F231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755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5A6ED-C101-4FC7-9103-CE30EFBEBC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FE34D-440A-4474-BA50-C3245A76B7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258E54-AEB1-4D36-9810-CF2BF62A622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22278-8818-41B5-BB05-4CE6576EA4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2D3E2-FA45-4307-A5A7-2AFA96104FFA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B4FED-FAF5-41DE-9BF6-9BF9FDF93E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4E0EC-21CF-442A-9BBF-F6BD254CE0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1AE8D8-7C26-4D66-88AE-7CBC41082A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0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4B7D8-B6C5-4659-9C82-6A9CB9227C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DD9E5-4CF9-4B8C-A96C-7298C24365F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EB890A-A76F-46BF-9ED2-DD0871991BC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A51972-5BA5-491B-AA39-6F1841185F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385B2-3623-4CB1-BABC-67FD4D6D6B2C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7D10-E560-4D3E-AE69-B1EAC2978C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374E9-BFB4-4222-A952-128C98B9D7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714D5F-4734-4249-8AAF-D7F7B0ECDE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31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C08C3-D984-4B0C-BFCF-DABEEB0A5F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C1DCF-3CDD-4B79-AC53-788E0D6F4C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CE40A-8696-46FB-9E6E-36A3AA7FD4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E57617-EFC7-44AE-9934-38F4DD819FC5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9FF8B-6B00-45B9-A29D-397475E979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DCE8A-49FA-4982-923A-72F7A18772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118031-9972-4390-BB78-90A3186B47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2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0180D-BF05-4F71-BC69-7A1633DEB7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AEC1D850-A636-4073-BC9D-E49F77EAC97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/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B4450F7-20D7-4A03-A2D7-0DF410DA32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A22AB7-C5E7-44A7-9CC6-FFE963A72A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2DBF95-CCFA-402A-8816-89DB7353F32E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1558ED6-BD80-42D6-8833-C0778B2D02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ECFA068-80FC-479F-AAAC-649199BB7A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FEBE14-9A33-4A91-BE32-AF614ADB3230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54821AEA-9ECF-4424-B2F3-4BFD7494EC4E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9B0CA0DA-F0E9-446F-A5A7-502203D8E897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9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34829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8CF21-A93A-4E37-9D1A-6D4A60837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19AD1-3A33-464F-8624-52917D7BAA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FFF63-E38D-4A04-91E5-6055032E9D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872466-BBFC-440A-AF94-A0CF1AABEFB2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95394-FF6B-4C86-B301-24BC481866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79516-5382-4E62-94A1-BFE1AB8EED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812001-13BD-4484-A481-D89B993980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428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820F4-1A9A-4A2F-8679-068A870DC7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BA698AE0-85AD-4250-8966-D6D8D34A9E2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F20BBF4-B4EB-4EB9-9D5C-1F38A6C311A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2967A0A-925B-4210-BDFB-5084B8D73E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26CF11-440B-4DA2-95B1-559B93E6DBA3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30B9414-DAB9-42C3-9F04-4D67E3724F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1E85DC-6A9A-4D97-BD26-A029134CE3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5C2D75-1AD2-4605-B2F5-6E52CFDF1FBB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2D82142D-1431-4E5D-A9B4-BAB743485BDA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BE0A7BE6-9557-4DDA-ABB7-94A7A324FA7B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9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8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0426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AA300-A766-4EDB-8093-1633800DC2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E87C4A5-FB52-47D6-9A39-864D66FE3C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/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1BAA997-B832-4C1F-A3C4-162959CE148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A81803-5756-4072-8252-A003360C64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ACC61B-23F6-41B8-BCF6-7FA2FABA4CB8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B233044-17C0-480C-9E0D-E3E882D868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594D1F0-A946-4F97-AA20-671D104E2A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6CFF42-975C-4C64-B41F-ACBC6939C7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324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89F06-B877-4DB9-AC2B-A4B74CC2F9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827AA4-1BEE-41C3-A142-E7419C9ADAA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0E833-E960-459D-B28C-D4B107BA6A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4CEFCB-7669-4D22-9471-9CF5A90678BF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C6D0F-9D4F-4C86-926C-16E2C9858E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EBF32-B988-47F8-A0D4-577FB2A972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C4BE84-1896-4EC8-BEC1-D6A49DB2A1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36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597FD4-F160-4580-9AA1-1B9ADEDE76F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EA7672-0EFF-45C3-9EEE-B66C782B7B5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50923-AB3F-4232-A8B9-F2C184232C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CEE022-A4B0-4D87-9213-E6FA6EFB576C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BF6C2-0BFB-4CB1-9881-DD97B8D538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652EF-F61D-4AFE-BF86-8B08541DC4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7BB95-A06F-4491-B7F1-3D37AE7EF0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03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7D4FC0BE-37E5-43EE-846C-B0773F87E121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0492E640-DFC1-442F-A63D-C78BC61CA00D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416DFC6-4017-45A5-BF6C-5EC70629FEE4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D32B4B40-2377-471A-AB2E-42D173230B14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82C48533-B382-4856-A8E9-376EF2214BA7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8D22CE48-D686-4938-9105-622AD48DDF78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B5425A2A-55BC-4ACA-866F-7FCA0B25D875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579D2017-68DC-4CD0-872E-760A9684566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64B31EA1-FC2E-443B-8487-014F36FB61A1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38733EDF-BE34-4CBD-A17C-DC92F27C1112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98E448FB-B82C-478E-A3C7-CEDE7F923405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rm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CA8CFA57-2E62-4FB8-B327-8E1E0A1700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106DBC0-DD7B-4AA9-BCAF-614175B842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8CBA39B-0E2A-4B7D-A5D3-EC550F0F67A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BD7C1263-B9CF-4695-9F58-6813FBDEC1AF}" type="datetime1">
              <a:rPr lang="en-GB"/>
              <a:pPr lvl="0"/>
              <a:t>18/03/2020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CA9E2452-EFF9-4275-AE21-8DE90464839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D9DCEE69-D201-4504-8A09-116FB24894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EEA4F546-04B3-4BB3-8CB3-877907B3177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7D3E-B146-468A-8D94-AD4D718B59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0352" y="270095"/>
            <a:ext cx="8596667" cy="1320795"/>
          </a:xfrm>
        </p:spPr>
        <p:txBody>
          <a:bodyPr/>
          <a:lstStyle/>
          <a:p>
            <a:pPr lvl="0"/>
            <a:br>
              <a:rPr lang="en-IN" sz="2400">
                <a:solidFill>
                  <a:srgbClr val="92D050"/>
                </a:solidFill>
              </a:rPr>
            </a:br>
            <a:r>
              <a:rPr lang="en-IN" sz="2400">
                <a:solidFill>
                  <a:srgbClr val="92D050"/>
                </a:solidFill>
              </a:rPr>
              <a:t>Understanding and Engaging in the Customer Experience</a:t>
            </a:r>
            <a:br>
              <a:rPr lang="en-IN" sz="2400">
                <a:solidFill>
                  <a:srgbClr val="92D050"/>
                </a:solidFill>
              </a:rPr>
            </a:br>
            <a:r>
              <a:rPr lang="en-IN" sz="2400">
                <a:solidFill>
                  <a:srgbClr val="92D050"/>
                </a:solidFill>
              </a:rPr>
              <a:t>Module Code: </a:t>
            </a:r>
            <a:r>
              <a:rPr lang="en-GB" sz="2400"/>
              <a:t>BMSW5103 </a:t>
            </a:r>
            <a:br>
              <a:rPr lang="en-GB" sz="2400"/>
            </a:br>
            <a:r>
              <a:rPr lang="en-GB" sz="2400"/>
              <a:t>Student Name: MOHBUB ALI</a:t>
            </a:r>
            <a:br>
              <a:rPr lang="en-GB" sz="2400"/>
            </a:br>
            <a:r>
              <a:rPr lang="en-GB" sz="2400"/>
              <a:t>Student Number:1711155</a:t>
            </a:r>
            <a:br>
              <a:rPr lang="en-US" sz="2900">
                <a:solidFill>
                  <a:srgbClr val="00B050"/>
                </a:solidFill>
              </a:rPr>
            </a:br>
            <a:endParaRPr lang="en-US" sz="290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9743BE9C-C3DA-49A0-B484-091D2FF92E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0352" y="2697909"/>
            <a:ext cx="7459702" cy="3161656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3D793-C8A3-4B9A-B1AB-AC964761FEE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774167"/>
          </a:xfrm>
        </p:spPr>
        <p:txBody>
          <a:bodyPr/>
          <a:lstStyle/>
          <a:p>
            <a:pPr lvl="0"/>
            <a:r>
              <a:rPr lang="en-US" sz="4400"/>
              <a:t>Customer Relationship Management</a:t>
            </a: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53FC88-E408-45DF-8578-DA367E37905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2278255"/>
            <a:ext cx="7766931" cy="2869469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US">
                <a:solidFill>
                  <a:srgbClr val="404040"/>
                </a:solidFill>
              </a:rPr>
              <a:t>CRM, also known as Customer Relationship Management is something that is used to broaden and increase the relationship between the Company or business and the customer.</a:t>
            </a:r>
          </a:p>
          <a:p>
            <a:pPr lvl="0">
              <a:lnSpc>
                <a:spcPct val="80000"/>
              </a:lnSpc>
            </a:pPr>
            <a:r>
              <a:rPr lang="en-US">
                <a:solidFill>
                  <a:srgbClr val="404040"/>
                </a:solidFill>
              </a:rPr>
              <a:t>CRM is used by Asda/Tesco/Sainsbury’s to help increase their level of customer satisfaction and quality of the relationship with the customer.</a:t>
            </a:r>
            <a:endParaRPr lang="en-GB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4413B-9DB8-428C-9FB8-A6D47115FC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Ethics and Sustainability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BEA5D-3F25-44F9-ACD5-9BEACEA8B18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ASDA/Tesco/Sainsbury’s have many policies and their service is required to follow the rules for business ethics and applying ethical  principles.</a:t>
            </a:r>
          </a:p>
          <a:p>
            <a:pPr lvl="0">
              <a:buNone/>
            </a:pPr>
            <a:r>
              <a:rPr lang="en-US"/>
              <a:t>These businesses maintain their sustainability by recycling and reusing waste and other products.</a:t>
            </a: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CCDA1-8A0B-4381-94B4-271512B7BD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Quality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31D62-3D9C-4AC8-90E8-DBA2F0D9E76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ASDA/Tesco/Sainsbury’s maintain all of their quality at the different sections and stages</a:t>
            </a:r>
          </a:p>
          <a:p>
            <a:pPr lvl="0">
              <a:buNone/>
            </a:pPr>
            <a:r>
              <a:rPr lang="en-GB"/>
              <a:t>They also provide good solutions and meet expectations</a:t>
            </a:r>
          </a:p>
          <a:p>
            <a:pPr lvl="0">
              <a:buNone/>
            </a:pPr>
            <a:r>
              <a:rPr lang="en-GB"/>
              <a:t>Machinery, food products, stock control is all maintained within quality control measures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0EC6E-76E2-423C-B26D-8B1D9F4226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SWOT Analysis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11220-80E4-49ED-B391-E60BAD61A43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270001"/>
            <a:ext cx="8596667" cy="3880768"/>
          </a:xfrm>
        </p:spPr>
        <p:txBody>
          <a:bodyPr/>
          <a:lstStyle/>
          <a:p>
            <a:pPr lvl="0">
              <a:buNone/>
            </a:pPr>
            <a:r>
              <a:rPr lang="en-US"/>
              <a:t>A SWOT analysis is done for ASDA to show how they market and work with their customers to keep a healthy relationship.</a:t>
            </a:r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4B5DEDF-4A63-47FD-BAC4-3001B2FF47C5}"/>
              </a:ext>
            </a:extLst>
          </p:cNvPr>
          <p:cNvGraphicFramePr>
            <a:graphicFrameLocks noGrp="1"/>
          </p:cNvGraphicFramePr>
          <p:nvPr/>
        </p:nvGraphicFramePr>
        <p:xfrm>
          <a:off x="677332" y="2061277"/>
          <a:ext cx="8730142" cy="4168438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4362739">
                  <a:extLst>
                    <a:ext uri="{9D8B030D-6E8A-4147-A177-3AD203B41FA5}">
                      <a16:colId xmlns:a16="http://schemas.microsoft.com/office/drawing/2014/main" val="2052661266"/>
                    </a:ext>
                  </a:extLst>
                </a:gridCol>
                <a:gridCol w="4367403">
                  <a:extLst>
                    <a:ext uri="{9D8B030D-6E8A-4147-A177-3AD203B41FA5}">
                      <a16:colId xmlns:a16="http://schemas.microsoft.com/office/drawing/2014/main" val="1932993908"/>
                    </a:ext>
                  </a:extLst>
                </a:gridCol>
              </a:tblGrid>
              <a:tr h="1833856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STRENGTHS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A strong dealer community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Product innovation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skilled workforce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strong free cash flow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performance in new markets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strong brand portfolio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good return on capital expenditure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OPPORTUNITIES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New markets can be opened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Investment for product segments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Manipulations of consumer behaviour and new trends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Environmental policies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Procurement of asda products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Taxation policies increase profits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Dilution of competitor advantages from market development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Increased customer spending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717629"/>
                  </a:ext>
                </a:extLst>
              </a:tr>
              <a:tr h="2149205">
                <a:tc>
                  <a:txBody>
                    <a:bodyPr/>
                    <a:lstStyle/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WEAKNESS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integrating firms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product range gaps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New challenges from new competitors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Level of attrition in the work force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Competing with leading competitors for innovation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Investment in new technology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>
                          <a:solidFill>
                            <a:srgbClr val="000000"/>
                          </a:solidFill>
                        </a:rPr>
                        <a:t>Profitability ratio to net contribution percentage is below average</a:t>
                      </a:r>
                      <a:endParaRPr lang="en-GB" sz="1100" b="1">
                        <a:solidFill>
                          <a:srgbClr val="000000"/>
                        </a:solidFill>
                      </a:endParaRPr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</a:rPr>
                        <a:t> </a:t>
                      </a:r>
                      <a:endParaRPr lang="en-GB" sz="1100" b="1">
                        <a:solidFill>
                          <a:srgbClr val="0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GB" sz="1100" b="1"/>
                        <a:t>THREATS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No supply of innovative products on stand by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Many liability claims can be exposed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Shortage of skilled workforce in global market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Isolationism in American economy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High demand in different seasons for products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Rise of raw materials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Paris agreement 2016 environment regulations</a:t>
                      </a:r>
                      <a:endParaRPr lang="en-GB" sz="1100" b="1"/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SzPct val="100000"/>
                        <a:buFont typeface="Symbol" pitchFamily="2"/>
                        <a:buChar char=""/>
                      </a:pPr>
                      <a:r>
                        <a:rPr lang="en-US" sz="1100" b="1"/>
                        <a:t>Currency fluctuations</a:t>
                      </a:r>
                      <a:endParaRPr lang="en-GB" sz="1100" b="1"/>
                    </a:p>
                    <a:p>
                      <a:pPr lvl="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b="1"/>
                        <a:t> </a:t>
                      </a:r>
                      <a:endParaRPr lang="en-GB" sz="1100" b="1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47521" marR="47521" marT="0" marB="0">
                    <a:solidFill>
                      <a:srgbClr val="FF260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78403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B1305-CAD5-414D-BF25-5558850650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Strengths of ASDA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991DA-6CF1-4417-9E6D-E5EA41F3C00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A strong dealer community</a:t>
            </a:r>
          </a:p>
          <a:p>
            <a:pPr lvl="0">
              <a:buNone/>
            </a:pPr>
            <a:r>
              <a:rPr lang="en-US"/>
              <a:t>Product innovation</a:t>
            </a:r>
          </a:p>
          <a:p>
            <a:pPr lvl="0">
              <a:buNone/>
            </a:pPr>
            <a:r>
              <a:rPr lang="en-US"/>
              <a:t>Skilled workforce</a:t>
            </a:r>
          </a:p>
          <a:p>
            <a:pPr lvl="0">
              <a:buNone/>
            </a:pPr>
            <a:r>
              <a:rPr lang="en-US"/>
              <a:t>Strong free crash flow</a:t>
            </a:r>
          </a:p>
          <a:p>
            <a:pPr lvl="0">
              <a:buNone/>
            </a:pPr>
            <a:r>
              <a:rPr lang="en-US"/>
              <a:t>Performance in new markets</a:t>
            </a:r>
          </a:p>
          <a:p>
            <a:pPr lvl="0">
              <a:buNone/>
            </a:pPr>
            <a:r>
              <a:rPr lang="en-US"/>
              <a:t>Strong brand portfolio </a:t>
            </a:r>
          </a:p>
          <a:p>
            <a:pPr lvl="0">
              <a:buNone/>
            </a:pPr>
            <a:r>
              <a:rPr lang="en-US"/>
              <a:t>Good return on capital expenditure</a:t>
            </a: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AD7E2-D488-46CB-9219-54F34A31F1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Weaknesses of ASDA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B235E-3A32-4D16-89D9-BC3C2681769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Integrating Firms</a:t>
            </a:r>
          </a:p>
          <a:p>
            <a:pPr lvl="0">
              <a:buNone/>
            </a:pPr>
            <a:r>
              <a:rPr lang="en-US"/>
              <a:t>Product range gaps</a:t>
            </a:r>
          </a:p>
          <a:p>
            <a:pPr lvl="0">
              <a:buNone/>
            </a:pPr>
            <a:r>
              <a:rPr lang="en-US"/>
              <a:t>New challenges from new competitors</a:t>
            </a:r>
          </a:p>
          <a:p>
            <a:pPr lvl="0">
              <a:buNone/>
            </a:pPr>
            <a:r>
              <a:rPr lang="en-US"/>
              <a:t>Level of attrition in the work force</a:t>
            </a:r>
          </a:p>
          <a:p>
            <a:pPr lvl="0">
              <a:buNone/>
            </a:pPr>
            <a:r>
              <a:rPr lang="en-US"/>
              <a:t>Competing with leading competitors for innovation</a:t>
            </a:r>
          </a:p>
          <a:p>
            <a:pPr lvl="0">
              <a:buNone/>
            </a:pPr>
            <a:r>
              <a:rPr lang="en-US"/>
              <a:t>Investment in new technology</a:t>
            </a:r>
          </a:p>
          <a:p>
            <a:pPr lvl="0">
              <a:buNone/>
            </a:pPr>
            <a:r>
              <a:rPr lang="en-US"/>
              <a:t>Profitability ratio to new contribution percentage is below average</a:t>
            </a: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64327-1D36-4506-A83A-624008E80CC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Opportunities and Recommendations of ASDA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17786-58E7-4496-8E27-F6EDE2BA182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New markets can be opened</a:t>
            </a:r>
          </a:p>
          <a:p>
            <a:pPr lvl="0">
              <a:buNone/>
            </a:pPr>
            <a:r>
              <a:rPr lang="en-US"/>
              <a:t>Investment for product segments</a:t>
            </a:r>
          </a:p>
          <a:p>
            <a:pPr lvl="0">
              <a:buNone/>
            </a:pPr>
            <a:r>
              <a:rPr lang="en-US"/>
              <a:t>Manipulations of consumer behavior and new trends</a:t>
            </a:r>
          </a:p>
          <a:p>
            <a:pPr lvl="0">
              <a:buNone/>
            </a:pPr>
            <a:r>
              <a:rPr lang="en-GB"/>
              <a:t>Environmental policies</a:t>
            </a:r>
          </a:p>
          <a:p>
            <a:pPr lvl="0">
              <a:buNone/>
            </a:pPr>
            <a:r>
              <a:rPr lang="en-GB"/>
              <a:t>Procurement of ASDA products</a:t>
            </a:r>
          </a:p>
          <a:p>
            <a:pPr lvl="0">
              <a:buNone/>
            </a:pPr>
            <a:r>
              <a:rPr lang="en-GB"/>
              <a:t>Taxation policies increase profits</a:t>
            </a:r>
          </a:p>
          <a:p>
            <a:pPr lvl="0">
              <a:buNone/>
            </a:pPr>
            <a:r>
              <a:rPr lang="en-GB"/>
              <a:t>Dilution of competitor advantages from market development</a:t>
            </a:r>
          </a:p>
          <a:p>
            <a:pPr lvl="0">
              <a:buNone/>
            </a:pPr>
            <a:r>
              <a:rPr lang="en-GB"/>
              <a:t>Increased customer spending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4955-3DEE-4004-B3DF-B1BB9F94581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Threats of ASDA	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EA634-2EB9-4F41-AD08-99847486606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No supply of innovative products on stand by</a:t>
            </a:r>
          </a:p>
          <a:p>
            <a:pPr lvl="0">
              <a:buNone/>
            </a:pPr>
            <a:r>
              <a:rPr lang="en-US"/>
              <a:t>Many liability claims can be exposed</a:t>
            </a:r>
          </a:p>
          <a:p>
            <a:pPr lvl="0">
              <a:buNone/>
            </a:pPr>
            <a:r>
              <a:rPr lang="en-US"/>
              <a:t>Shortage of skilled workforce in global market</a:t>
            </a:r>
          </a:p>
          <a:p>
            <a:pPr lvl="0">
              <a:buNone/>
            </a:pPr>
            <a:r>
              <a:rPr lang="en-US"/>
              <a:t>Isolationism in American economy</a:t>
            </a:r>
          </a:p>
          <a:p>
            <a:pPr lvl="0">
              <a:buNone/>
            </a:pPr>
            <a:r>
              <a:rPr lang="en-US"/>
              <a:t>High demand in different season for products</a:t>
            </a:r>
          </a:p>
          <a:p>
            <a:pPr lvl="0">
              <a:buNone/>
            </a:pPr>
            <a:r>
              <a:rPr lang="en-US"/>
              <a:t>Rise of raw materials</a:t>
            </a:r>
          </a:p>
          <a:p>
            <a:pPr lvl="0">
              <a:buNone/>
            </a:pPr>
            <a:r>
              <a:rPr lang="en-US"/>
              <a:t>Paris agreement 2016 environment regulations</a:t>
            </a:r>
          </a:p>
          <a:p>
            <a:pPr lvl="0">
              <a:buNone/>
            </a:pPr>
            <a:r>
              <a:rPr lang="en-US"/>
              <a:t>Currency fluctuations</a:t>
            </a: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0569-FB6D-430B-9A77-B73108B386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900"/>
              <a:t>Ethical Policies that affect Customer relationship management quality and Conclusion</a:t>
            </a:r>
            <a:endParaRPr lang="en-GB" sz="2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4B8E1-023B-47A1-AB09-302A6DCDDE5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US"/>
              <a:t>There is a responsibility for looking at the Ethical side of Customer Relationship Management Quality</a:t>
            </a:r>
            <a:endParaRPr lang="en-GB"/>
          </a:p>
          <a:p>
            <a:pPr lvl="0">
              <a:buNone/>
            </a:pPr>
            <a:r>
              <a:rPr lang="en-US"/>
              <a:t>Misrepresentation affects the Ethical relationship such as mis-advertisement</a:t>
            </a:r>
          </a:p>
          <a:p>
            <a:pPr lvl="0">
              <a:buNone/>
            </a:pPr>
            <a:r>
              <a:rPr lang="en-US"/>
              <a:t>Following your promises</a:t>
            </a:r>
          </a:p>
          <a:p>
            <a:pPr lvl="0">
              <a:buNone/>
            </a:pPr>
            <a:r>
              <a:rPr lang="en-US"/>
              <a:t>Making sure that the customer is better off after finishing with your business/company</a:t>
            </a:r>
          </a:p>
          <a:p>
            <a:pPr lvl="0">
              <a:buNone/>
            </a:pPr>
            <a:r>
              <a:rPr lang="en-GB"/>
              <a:t>SWOT analysis is very good for an organisation to improve on and know what their strengths and weaknesses are, but this does not mean SWOT analysis itself is a concrete and perfect model as further evaluation is still possible.</a:t>
            </a:r>
            <a:endParaRPr lang="en-US"/>
          </a:p>
          <a:p>
            <a:pPr lvl="0">
              <a:buNone/>
            </a:pPr>
            <a:r>
              <a:rPr lang="en-US"/>
              <a:t>What I recommend for ASDA and SWOT analysis</a:t>
            </a: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4C459-EB86-4D90-8B4D-632015330F5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CB932-ED1C-44C1-A844-F06CC727375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1487838"/>
            <a:ext cx="8596667" cy="4507022"/>
          </a:xfrm>
        </p:spPr>
        <p:txBody>
          <a:bodyPr/>
          <a:lstStyle/>
          <a:p>
            <a:pPr lvl="0">
              <a:lnSpc>
                <a:spcPct val="90000"/>
              </a:lnSpc>
              <a:buNone/>
            </a:pPr>
            <a:r>
              <a:rPr lang="en-US" sz="1500"/>
              <a:t>Baldwin, C., 2017. </a:t>
            </a:r>
            <a:r>
              <a:rPr lang="en-US" sz="1500" i="1"/>
              <a:t>How Asda uses data to put the customer first. </a:t>
            </a:r>
            <a:r>
              <a:rPr lang="en-US" sz="1500"/>
              <a:t>[Online] </a:t>
            </a:r>
            <a:br>
              <a:rPr lang="en-US" sz="1500"/>
            </a:br>
            <a:r>
              <a:rPr lang="en-US" sz="1500"/>
              <a:t>Available at: </a:t>
            </a:r>
            <a:r>
              <a:rPr lang="en-US" sz="1500" u="sng"/>
              <a:t>https://www.essentialretail.com/analysis/5a045dc274748-how-asda-uses-data-to-put-the-customer-first/</a:t>
            </a:r>
            <a:br>
              <a:rPr lang="en-US" sz="1500"/>
            </a:br>
            <a:r>
              <a:rPr lang="en-US" sz="1500"/>
              <a:t>[Accessed 14 02 2020].</a:t>
            </a:r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Chen, M.-F. &amp; Mau, L.-H., 2009. The impacts of ethical sales behaviour on customer loyalty in the life insurance industry. </a:t>
            </a:r>
            <a:r>
              <a:rPr lang="en-US" sz="1500" i="1"/>
              <a:t>The Service Industries Journal, </a:t>
            </a:r>
            <a:r>
              <a:rPr lang="en-US" sz="1500"/>
              <a:t>29(1), pp. 59-74.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Chen, S.-C. &amp; Lin, C.-P., 2015. The impact of customer experience and perceived value on sustainable social relationship in blogs: An empirical study. </a:t>
            </a:r>
            <a:r>
              <a:rPr lang="en-US" sz="1500" i="1"/>
              <a:t>Technological Forecasting and Social Change, </a:t>
            </a:r>
            <a:r>
              <a:rPr lang="en-US" sz="1500"/>
              <a:t>Volume 96, pp. 40-50.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Chermack, T. J. &amp; Kasshanna, B. K., 2007. The Use and Misuse of SWOT Analysis and Implications for HRD Professionals. </a:t>
            </a:r>
            <a:r>
              <a:rPr lang="en-US" sz="1500" i="1"/>
              <a:t>Human Resource Development International, </a:t>
            </a:r>
            <a:r>
              <a:rPr lang="en-US" sz="1500"/>
              <a:t>10(4), pp. 383-399.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Fern Fort University, 2020. </a:t>
            </a:r>
            <a:r>
              <a:rPr lang="en-US" sz="1500" i="1"/>
              <a:t>ASDA SWOT Analysis / Matrix. </a:t>
            </a:r>
            <a:r>
              <a:rPr lang="en-US" sz="1500"/>
              <a:t>[Online] </a:t>
            </a:r>
            <a:br>
              <a:rPr lang="en-US" sz="1500"/>
            </a:br>
            <a:r>
              <a:rPr lang="en-US" sz="1500"/>
              <a:t>Available at: </a:t>
            </a:r>
            <a:r>
              <a:rPr lang="en-US" sz="1500" u="sng"/>
              <a:t>http://fernfortuniversity.com/term-papers/swot/1433/1162-asda.php</a:t>
            </a:r>
            <a:br>
              <a:rPr lang="en-US" sz="1500"/>
            </a:br>
            <a:r>
              <a:rPr lang="en-US" sz="1500"/>
              <a:t>[Accessed 19 02 2020].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r>
              <a:rPr lang="en-US" sz="1500"/>
              <a:t>Ommani, A. R., 2011. Strengths, weaknesses, opportunities and threats (SWOT) analysis for farming system businesses (SWOT) analysis for farming system businesses District, Shoushtar Township, Iran. </a:t>
            </a:r>
            <a:r>
              <a:rPr lang="en-US" sz="1500" i="1"/>
              <a:t>African Journal of Business Management, </a:t>
            </a:r>
            <a:r>
              <a:rPr lang="en-US" sz="1500"/>
              <a:t>5(22), pp. 9448-9454.</a:t>
            </a:r>
            <a:endParaRPr lang="en-GB" sz="1500"/>
          </a:p>
          <a:p>
            <a:pPr lvl="0">
              <a:lnSpc>
                <a:spcPct val="90000"/>
              </a:lnSpc>
              <a:buNone/>
            </a:pPr>
            <a:endParaRPr lang="en-US" sz="15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428</TotalTime>
  <Words>850</Words>
  <Application>Microsoft Office PowerPoint</Application>
  <PresentationFormat>Widescreen</PresentationFormat>
  <Paragraphs>101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 Understanding and Engaging in the Customer Experience Module Code: BMSW5103  Student Name: MOHBUB ALI Student Number:1711155 </vt:lpstr>
      <vt:lpstr>Customer Relationship Management</vt:lpstr>
      <vt:lpstr>Ethics and Sustainability</vt:lpstr>
      <vt:lpstr>Quality</vt:lpstr>
      <vt:lpstr>SWOT Analysis</vt:lpstr>
      <vt:lpstr>Strengths of ASDA</vt:lpstr>
      <vt:lpstr>Weaknesses of ASDA</vt:lpstr>
      <vt:lpstr>Opportunities and Recommendations of ASDA</vt:lpstr>
      <vt:lpstr>Threats of ASDA </vt:lpstr>
      <vt:lpstr>Ethical Policies that affect Customer relationship management quality and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</dc:title>
  <dc:creator>Javed ali</dc:creator>
  <cp:lastModifiedBy>Stevie Davidson</cp:lastModifiedBy>
  <cp:revision>11</cp:revision>
  <dcterms:created xsi:type="dcterms:W3CDTF">2020-03-08T17:18:15Z</dcterms:created>
  <dcterms:modified xsi:type="dcterms:W3CDTF">2020-03-18T09:51:30Z</dcterms:modified>
</cp:coreProperties>
</file>