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792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E0C6B2-1D21-8F82-11C2-56B8620B1BD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02853F0-4BA4-AE67-3145-473545FF08C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E74679-8270-614F-1318-9545783733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21DCAC-AD2B-4F73-A6BB-80D5A6DAC3FD}" type="datetimeFigureOut">
              <a:rPr lang="en-GB" smtClean="0"/>
              <a:t>21/05/2023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D8A358-4FCB-3839-7444-6703DDE146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D940B3-E194-620D-6257-86B385CE4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7832BC-8ABF-4E7F-B251-A655B3C355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77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CAD630-84C7-D4B4-7072-542897FDB4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FA86AD-11A2-2CD7-767A-015B9DF9B9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39FC2B-44F0-2030-8762-EF94B89915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21DCAC-AD2B-4F73-A6BB-80D5A6DAC3FD}" type="datetimeFigureOut">
              <a:rPr lang="en-GB" smtClean="0"/>
              <a:t>21/05/2023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D003B1-2B30-76E1-735E-B84FA06D74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F7717F-6CD1-C38D-C0A0-47ACE74E1C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7832BC-8ABF-4E7F-B251-A655B3C355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13900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77BA96-D697-B0C3-735F-5D8A96704C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C620EA-0D70-185F-816D-DAAEC196ADD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12EB74-58A8-57B2-C0DC-8F5BEC46A5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21DCAC-AD2B-4F73-A6BB-80D5A6DAC3FD}" type="datetimeFigureOut">
              <a:rPr lang="en-GB" smtClean="0"/>
              <a:t>21/05/2023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775E85-5CC9-63E0-904A-A5C92C9F9D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EDA51D-7E98-8F10-2F72-CC8F8AD608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7832BC-8ABF-4E7F-B251-A655B3C355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11008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B45D93-9A1B-0348-7118-EF04C190F1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406C3B-677B-5689-8DE2-02485F71371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84ABB8-008F-9AAA-89EC-3D6E86AEF4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E55880-0209-11B8-CD68-20BDA00913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21DCAC-AD2B-4F73-A6BB-80D5A6DAC3FD}" type="datetimeFigureOut">
              <a:rPr lang="en-GB" smtClean="0"/>
              <a:t>21/05/2023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449BAA-8ABA-A9CB-2ECF-9A4AB28B3D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C08C2D9-BB5D-80E1-03AF-3C755A243B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7832BC-8ABF-4E7F-B251-A655B3C355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38530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1DB2CD-AC3C-A473-E0F4-3A2E7C94BA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A1FBFF-316C-4EFC-D522-42CAA3EEBDB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181D8AA-2E1E-656D-9DB8-124F6037C5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5EFCDB7-F6FF-D246-9280-BD4F77FB33B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7E86549-EDC0-9740-F789-3E5A3599AC3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AA804A8-E7DD-7754-7334-7D42D19D16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21DCAC-AD2B-4F73-A6BB-80D5A6DAC3FD}" type="datetimeFigureOut">
              <a:rPr lang="en-GB" smtClean="0"/>
              <a:t>21/05/2023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8C58543-A825-7F16-364B-ED311B6CDC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1B496B0-8B70-A0A1-EC4F-8BC49C3BB8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7832BC-8ABF-4E7F-B251-A655B3C355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23132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241079-DD16-8576-D3B3-21E01BD3BC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9EAC046-2E4F-4ADF-74A1-83EB2272F7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21DCAC-AD2B-4F73-A6BB-80D5A6DAC3FD}" type="datetimeFigureOut">
              <a:rPr lang="en-GB" smtClean="0"/>
              <a:t>21/05/2023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6316AE8-6FA7-897C-5751-D8FE3E0CA4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B5B3AA1-ADC2-7901-2AB2-CEFFEAD200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7832BC-8ABF-4E7F-B251-A655B3C355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86347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82AD8D7-5210-B1B1-53B3-BF3EDE4948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21DCAC-AD2B-4F73-A6BB-80D5A6DAC3FD}" type="datetimeFigureOut">
              <a:rPr lang="en-GB" smtClean="0"/>
              <a:t>21/05/2023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84C03F6-C328-EC22-579D-9958D10165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C583213-2DCB-1D0C-A474-EB01480D4D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7832BC-8ABF-4E7F-B251-A655B3C355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44527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68E1A4-2375-A403-20B8-5985197558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408AFB-2212-62B4-B7AF-D2527B76DE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F1C95B0-ACE7-6918-634D-F9E4E2B2C77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CE7529-D95B-768C-F844-4301444C83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21DCAC-AD2B-4F73-A6BB-80D5A6DAC3FD}" type="datetimeFigureOut">
              <a:rPr lang="en-GB" smtClean="0"/>
              <a:t>21/05/2023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F6C3ED-5C98-E5DA-07ED-59C64D41E1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E62CCDF-C0BC-A906-CF0C-FE72987FE9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7832BC-8ABF-4E7F-B251-A655B3C355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11166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5B2806-2DC1-8CCE-FF7D-F2135314BB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B853EE2-3085-5FD2-B775-1D751353DB4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27D98D0-1A63-24CD-C041-156EE0370E0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80A7925-2928-F8B9-F434-6626A0CCBC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21DCAC-AD2B-4F73-A6BB-80D5A6DAC3FD}" type="datetimeFigureOut">
              <a:rPr lang="en-GB" smtClean="0"/>
              <a:t>21/05/2023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30A00FD-01F0-C85B-797E-0F792717C1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090AD95-1845-F0D2-354C-44FFAFF83E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7832BC-8ABF-4E7F-B251-A655B3C355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39683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9FB869-49FE-2676-2905-4AB9EF881D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C48BE41-EE7D-2A7D-7DB8-C17B8F7E203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109DE7-F074-01E8-46D4-2901F7BA7E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21DCAC-AD2B-4F73-A6BB-80D5A6DAC3FD}" type="datetimeFigureOut">
              <a:rPr lang="en-GB" smtClean="0"/>
              <a:t>21/05/2023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B114E2-5A0B-E1FD-07EF-13B796694C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7CC8F9-E24D-D5F6-2399-5726EECEEF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7832BC-8ABF-4E7F-B251-A655B3C355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84560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1A10A1B-9CA2-780D-9670-A51A5780883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9D26E3F-75C5-0F9B-27C9-9B67BE3D883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A7013F-0703-BE4F-5DE9-5B69168F9E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21DCAC-AD2B-4F73-A6BB-80D5A6DAC3FD}" type="datetimeFigureOut">
              <a:rPr lang="en-GB" smtClean="0"/>
              <a:t>21/05/2023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BE5679-4920-DD97-BE50-D495504C0B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ECB820-CB99-FA73-E1DC-A9B93828F6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7832BC-8ABF-4E7F-B251-A655B3C355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30571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741E1C3-8F57-4A87-F372-EBE9107720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009EFA-9763-37BD-E0FA-8692AE0E5FB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54BA7B-B9CD-3375-DC79-4676DCB3FB0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21DCAC-AD2B-4F73-A6BB-80D5A6DAC3FD}" type="datetimeFigureOut">
              <a:rPr lang="en-GB" smtClean="0"/>
              <a:t>21/05/2023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76DB7B-AEFF-F221-8E1A-347BC904674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D7344F-5D78-9A55-D3DB-1C63881305C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7832BC-8ABF-4E7F-B251-A655B3C355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60814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ro.traasgpu.com/ritz-carlton-de-servicii-exceptionale-hotel-si-cum-a-ajuns-in-acest-fel/" TargetMode="External"/><Relationship Id="rId3" Type="http://schemas.openxmlformats.org/officeDocument/2006/relationships/hyperlink" Target="https://d3.harvard.edu/platform-rctom/submission/the-ritz-carlton-ladies-and-gentlemen-serving-ladies-and-gentlemen" TargetMode="External"/><Relationship Id="rId7" Type="http://schemas.openxmlformats.org/officeDocument/2006/relationships/hyperlink" Target="https://www.ritzcarlton.com/en/about/gold-standards" TargetMode="External"/><Relationship Id="rId2" Type="http://schemas.openxmlformats.org/officeDocument/2006/relationships/hyperlink" Target="https://crm.org/articles/ritz-carlton-gold-standard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news.gallup.com/businessjournal/112906/how-ritzcarlton-manages-mystique.aspx" TargetMode="External"/><Relationship Id="rId5" Type="http://schemas.openxmlformats.org/officeDocument/2006/relationships/hyperlink" Target="https://www.forbes.com/sites/micahsolomon/2015/09/24/your-customer-service-style-is-your-brand-the-ritz-carlton-case-study/" TargetMode="External"/><Relationship Id="rId10" Type="http://schemas.openxmlformats.org/officeDocument/2006/relationships/hyperlink" Target="https://thestrategystory.com/2021/06/09/ritz-carlton-business-strategy/" TargetMode="External"/><Relationship Id="rId4" Type="http://schemas.openxmlformats.org/officeDocument/2006/relationships/hyperlink" Target="https://en.wikipedia.org/wiki/The_Ritz_Hotel,_London" TargetMode="External"/><Relationship Id="rId9" Type="http://schemas.openxmlformats.org/officeDocument/2006/relationships/hyperlink" Target="https://www.theritzlondon.com/why-stay-with-u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561AEE4-4E38-4BAC-976D-E0DE523FC5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0BC676B-D19A-44DB-910A-0C0E6D433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4431" y="3985"/>
            <a:ext cx="9772765" cy="6858000"/>
            <a:chOff x="1303402" y="3985"/>
            <a:chExt cx="9772765" cy="68580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999AA485-A13F-4455-814E-C116AD7E04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985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C90D55F-0AFB-45E5-8815-A4701774CE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985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D476B6C1-4A41-48E6-8540-FC48FCD769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985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3347F445-D2CA-4FEB-AB8E-7A47AB57CD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985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2F1B3D8-301E-4A54-9284-EB14E9056B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985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>
                <a:alpha val="5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E4B9C67-860A-4569-AC84-3ADE433D1C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985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1175B763-A6E6-4AD1-9138-9B1164A7A8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985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18C081A-342F-4520-54A8-931C315C98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34268" y="991261"/>
            <a:ext cx="9570442" cy="183734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800"/>
              </a:spcAft>
            </a:pPr>
            <a:r>
              <a:rPr lang="en-US" sz="2000" kern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role and importance of quality service, hospitality and guest service within the hotel industry</a:t>
            </a:r>
            <a:br>
              <a:rPr lang="en-US" sz="2000" kern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kern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Ritz Carlton</a:t>
            </a:r>
            <a:br>
              <a:rPr lang="en-US" sz="2500" kern="120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2500" kern="12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CE10271-9DF0-79E2-545B-AFD1B480DCC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57604" y="3815886"/>
            <a:ext cx="7608072" cy="2205086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 algn="l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600" u="sng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MIHAELA TEODORESCU</a:t>
            </a:r>
            <a:endParaRPr lang="en-US" sz="16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 algn="l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600" u="sng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ID NUMBER: 2233479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 algn="l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600" u="sng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MODULE TITLE: </a:t>
            </a:r>
            <a:r>
              <a:rPr lang="en-US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Hospitality and Guest Service Management (BMIH4003)</a:t>
            </a:r>
          </a:p>
          <a:p>
            <a:pPr indent="-228600" algn="l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600" u="sng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LECTURER: Luciana </a:t>
            </a:r>
            <a:r>
              <a:rPr lang="en-US" sz="1600" u="sng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Suardi</a:t>
            </a:r>
            <a:endParaRPr lang="en-US" sz="16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 algn="l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600" u="sng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WORD COUNT : 439</a:t>
            </a:r>
            <a:endParaRPr lang="en-US" sz="16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6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71504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9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695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11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60FDD8-9B77-4E8D-69C9-F9983B4896E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1" y="3812345"/>
            <a:ext cx="5300658" cy="2096086"/>
          </a:xfrm>
        </p:spPr>
        <p:txBody>
          <a:bodyPr anchor="t">
            <a:normAutofit/>
          </a:bodyPr>
          <a:lstStyle/>
          <a:p>
            <a:pPr algn="l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	 The Ritz Carlton offers some of the best services and personal amenities for guests. They will always enjoy a warm, relaxed, but also luxurious atmosphere.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2BA3ADC-BD82-E5E3-DE7A-C88AEE608FE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24444" y="1547446"/>
            <a:ext cx="5553267" cy="2096086"/>
          </a:xfrm>
        </p:spPr>
        <p:txBody>
          <a:bodyPr anchor="b">
            <a:normAutofit/>
          </a:bodyPr>
          <a:lstStyle/>
          <a:p>
            <a:pPr algn="l"/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The Ritz-Carlton is the gold standard in luxury hospitality worldwide. </a:t>
            </a:r>
          </a:p>
          <a:p>
            <a:pPr algn="l"/>
            <a:r>
              <a:rPr lang="en-GB" sz="1800" kern="1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Ritz-Carlton is renowned for its commitment to providing exceptional quality service, hospitality and guest service in the hotel industry.</a:t>
            </a:r>
          </a:p>
          <a:p>
            <a:pPr algn="l"/>
            <a:endParaRPr lang="en-GB" sz="2000" dirty="0">
              <a:solidFill>
                <a:schemeClr val="tx2"/>
              </a:solidFill>
            </a:endParaRPr>
          </a:p>
        </p:txBody>
      </p:sp>
      <p:pic>
        <p:nvPicPr>
          <p:cNvPr id="5" name="Picture 4" descr="A logo of a lion with a crown&#10;&#10;Description automatically generated with medium confidence">
            <a:extLst>
              <a:ext uri="{FF2B5EF4-FFF2-40B4-BE49-F238E27FC236}">
                <a16:creationId xmlns:a16="http://schemas.microsoft.com/office/drawing/2014/main" id="{0D97B3CD-3261-9ADA-7B48-B7125E1F197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0470" y="2438894"/>
            <a:ext cx="4141760" cy="2894612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grpSp>
        <p:nvGrpSpPr>
          <p:cNvPr id="26" name="Group 13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253" y="-5977"/>
            <a:ext cx="6238675" cy="6863979"/>
            <a:chOff x="305" y="-5977"/>
            <a:chExt cx="6238675" cy="6863979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7" name="Freeform: Shape 15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3040576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7">
            <a:extLst>
              <a:ext uri="{FF2B5EF4-FFF2-40B4-BE49-F238E27FC236}">
                <a16:creationId xmlns:a16="http://schemas.microsoft.com/office/drawing/2014/main" id="{CF75AD06-DFC4-4B3A-8490-330823D081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9">
            <a:extLst>
              <a:ext uri="{FF2B5EF4-FFF2-40B4-BE49-F238E27FC236}">
                <a16:creationId xmlns:a16="http://schemas.microsoft.com/office/drawing/2014/main" id="{FC587C93-0840-40DF-96D5-D1F2137E64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44B69C-828E-FA54-C223-66AC08CA3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1401859"/>
            <a:ext cx="4130185" cy="4054282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tx2"/>
                </a:solidFill>
              </a:rPr>
              <a:t>The Ritz customer segment involves :</a:t>
            </a:r>
          </a:p>
        </p:txBody>
      </p:sp>
      <p:grpSp>
        <p:nvGrpSpPr>
          <p:cNvPr id="25" name="Group 11">
            <a:extLst>
              <a:ext uri="{FF2B5EF4-FFF2-40B4-BE49-F238E27FC236}">
                <a16:creationId xmlns:a16="http://schemas.microsoft.com/office/drawing/2014/main" id="{5E02D55A-F529-4B19-BAF9-F63240A7B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13839" y="0"/>
            <a:ext cx="4324865" cy="264114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26" name="Freeform: Shape 12">
              <a:extLst>
                <a:ext uri="{FF2B5EF4-FFF2-40B4-BE49-F238E27FC236}">
                  <a16:creationId xmlns:a16="http://schemas.microsoft.com/office/drawing/2014/main" id="{60367E3C-3947-493D-9458-5955DB20AE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Freeform: Shape 13">
              <a:extLst>
                <a:ext uri="{FF2B5EF4-FFF2-40B4-BE49-F238E27FC236}">
                  <a16:creationId xmlns:a16="http://schemas.microsoft.com/office/drawing/2014/main" id="{1E8D9785-21DB-4CE6-B138-2999AD6161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Freeform: Shape 14">
              <a:extLst>
                <a:ext uri="{FF2B5EF4-FFF2-40B4-BE49-F238E27FC236}">
                  <a16:creationId xmlns:a16="http://schemas.microsoft.com/office/drawing/2014/main" id="{43AA5AD5-8F29-4165-8112-305DDDDDD0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Freeform: Shape 15">
              <a:extLst>
                <a:ext uri="{FF2B5EF4-FFF2-40B4-BE49-F238E27FC236}">
                  <a16:creationId xmlns:a16="http://schemas.microsoft.com/office/drawing/2014/main" id="{2A4EC0CF-F38F-4D7F-B48D-9A26E814DF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58EF7A-2805-F053-5CFD-AAB389B14A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7800" y="1553134"/>
            <a:ext cx="6128539" cy="3751732"/>
          </a:xfrm>
        </p:spPr>
        <p:txBody>
          <a:bodyPr anchor="ctr">
            <a:normAutofit/>
          </a:bodyPr>
          <a:lstStyle/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business men;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Worldly celebrities;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national/international athletes;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leisure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travelers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Corporate;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upper middle class and upper class of society.</a:t>
            </a:r>
          </a:p>
        </p:txBody>
      </p:sp>
      <p:grpSp>
        <p:nvGrpSpPr>
          <p:cNvPr id="30" name="Group 17">
            <a:extLst>
              <a:ext uri="{FF2B5EF4-FFF2-40B4-BE49-F238E27FC236}">
                <a16:creationId xmlns:a16="http://schemas.microsoft.com/office/drawing/2014/main" id="{47A3A52F-BCB3-444D-9372-EE018B135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8535970" y="4114799"/>
            <a:ext cx="3655725" cy="2743201"/>
            <a:chOff x="-305" y="-1"/>
            <a:chExt cx="3832880" cy="2876136"/>
          </a:xfrm>
        </p:grpSpPr>
        <p:sp>
          <p:nvSpPr>
            <p:cNvPr id="31" name="Freeform: Shape 18">
              <a:extLst>
                <a:ext uri="{FF2B5EF4-FFF2-40B4-BE49-F238E27FC236}">
                  <a16:creationId xmlns:a16="http://schemas.microsoft.com/office/drawing/2014/main" id="{91E32C13-DED6-4967-85B8-68DD77103F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8DDA515-BC6A-47FB-951E-E1E7928750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B97EEFA7-6787-4EC0-8284-6D3D273061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1A9621AC-50AB-4B43-896D-78FE571A38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1760331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5" name="Title 1">
            <a:extLst>
              <a:ext uri="{FF2B5EF4-FFF2-40B4-BE49-F238E27FC236}">
                <a16:creationId xmlns:a16="http://schemas.microsoft.com/office/drawing/2014/main" id="{2FA446AA-2487-1AB6-B979-0F6F55E364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47446" y="1744393"/>
            <a:ext cx="8721969" cy="429128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	At the Ritz, the stages of service are a warm and sincere greeting, using the guest's name, anticipating and meeting each guest's needs, and a simple goodbye.</a:t>
            </a:r>
          </a:p>
          <a:p>
            <a:pPr marL="0" indent="0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	At Ritz Carlton, service values can be fulfilled where strong guest relationships are built, being created for life, there is always a reception of the expressed and unexpressed wishes and needs of the guests, or unique, memorable and personal experiences are created.</a:t>
            </a:r>
          </a:p>
          <a:p>
            <a:pPr marL="0" indent="0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	The Ritz Carlton's amenities cater to all guests, from private conference rooms to in-room game consoles, a selection of books and DVDs, or a complimentary Ritz teddy bear for younger children to cuddle.</a:t>
            </a:r>
          </a:p>
        </p:txBody>
      </p:sp>
    </p:spTree>
    <p:extLst>
      <p:ext uri="{BB962C8B-B14F-4D97-AF65-F5344CB8AC3E}">
        <p14:creationId xmlns:p14="http://schemas.microsoft.com/office/powerpoint/2010/main" val="2483204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7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1" name="Group 9">
            <a:extLst>
              <a:ext uri="{FF2B5EF4-FFF2-40B4-BE49-F238E27FC236}">
                <a16:creationId xmlns:a16="http://schemas.microsoft.com/office/drawing/2014/main" id="{05545017-2445-4AB3-95A6-48F17C8026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67135" y="0"/>
            <a:ext cx="4324865" cy="264114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F3B5D580-007D-4215-A10B-C8CF12EE02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24228C19-035F-4E8E-BAFD-56EC684B6F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C10D7C81-A1BE-4720-A66D-AEF9A11A54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1BF18FEE-BE44-4F4A-AA4E-EC795CB0B9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06B7259D-F2AD-42FE-B984-6D1D74321C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-456264" y="3658536"/>
            <a:ext cx="3655725" cy="2743201"/>
            <a:chOff x="-305" y="-1"/>
            <a:chExt cx="3832880" cy="2876136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9E5C38C6-2516-45D1-ADFC-3F59F8E34A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6C274C95-E7A7-401D-A8F5-FFF5EB9291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61D598C3-55D0-44FB-8766-A89B34B317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9EBC5C7-E54F-42F3-93F0-75AAC99FF9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" name="Title 1">
            <a:extLst>
              <a:ext uri="{FF2B5EF4-FFF2-40B4-BE49-F238E27FC236}">
                <a16:creationId xmlns:a16="http://schemas.microsoft.com/office/drawing/2014/main" id="{CC0A877A-01AD-7170-C062-1029745ABE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700" y="1589648"/>
            <a:ext cx="11225213" cy="4952439"/>
          </a:xfrm>
        </p:spPr>
        <p:txBody>
          <a:bodyPr>
            <a:normAutofit/>
          </a:bodyPr>
          <a:lstStyle/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The role and functions of Ritz guest services are important because these things make a luxury stay, whether it is arranging clothes in a walk-in closet or planning a private party or event, the Ritz Carlton Hotel team provides the perfect service that is synonymous with a stay at The Ritz.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In a competitive industry, quality service, hospitality and guest service sets The Ritz-Carlton apart from its competitors. 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Consistently offering exceptional experiences, the hotel establishes itself as a premier luxury brand, attracting discerning guests who appreciate personalized attention and impeccable service.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The main purpose of quality service, hospitality and guest services is to ensure guest satisfaction. 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By exceeding guest expectations and creating memorable experiences, The Ritz-Carlton aims to build lasting relationships with its clientele. Satisfied guests are more likely to become repeat customers and brand ambassadors, sharing their positive experiences with others.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343641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E112DF30-5C96-46A5-81A0-341076AFC8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9E44E6C6-920F-4AC8-83F4-7F94687E7A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68DE60DE-A968-4121-AFBB-E1A35832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 flipH="1">
            <a:off x="-145401" y="145708"/>
            <a:ext cx="2151670" cy="1860256"/>
            <a:chOff x="-305" y="-4155"/>
            <a:chExt cx="2514948" cy="2174333"/>
          </a:xfrm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3B467C38-3593-435B-8852-5CFF00FBFC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E029EC23-B12D-440F-851D-188AB8A80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65080C5B-B10E-4C97-B3DD-97CFBF5E8F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1CC2843D-B312-4705-B377-1141FF6844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50" name="Graphic 23" descr="Building">
            <a:extLst>
              <a:ext uri="{FF2B5EF4-FFF2-40B4-BE49-F238E27FC236}">
                <a16:creationId xmlns:a16="http://schemas.microsoft.com/office/drawing/2014/main" id="{3D1DFB6D-BF74-3448-1F85-A8DDCCBDB1A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668204" y="660767"/>
            <a:ext cx="3227626" cy="3227626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3CAAAA8D-1C8D-346B-2EC0-CE55880B0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04714" y="872196"/>
            <a:ext cx="7512148" cy="5325037"/>
          </a:xfrm>
        </p:spPr>
        <p:txBody>
          <a:bodyPr anchor="ctr">
            <a:normAutofit/>
          </a:bodyPr>
          <a:lstStyle/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The Ritz-Carlton's commitment to quality service, hospitality and guest service has helped establish its reputation as a world-class luxury hotel chain. 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 strong brand reputation increases customer trust and confidence, leading to increased bookings, positive reviews and a competitive edge in the marketplace.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The Ritz-Carlton places significant emphasis on its employees, empowering it to provide exceptional service. 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The hotel invests in employee training, empowerment and recognition programs to ensure staff members are motivated, engaged and passionate about delivering outstanding service. Engaged employees contribute to a positive work environment and are more likely to go the extra mile for guests.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In short, quality service, hospitality and guest service are integral to The Ritz-Carlton's success in the hotel industry.</a:t>
            </a:r>
          </a:p>
        </p:txBody>
      </p:sp>
      <p:grpSp>
        <p:nvGrpSpPr>
          <p:cNvPr id="51" name="Group 36">
            <a:extLst>
              <a:ext uri="{FF2B5EF4-FFF2-40B4-BE49-F238E27FC236}">
                <a16:creationId xmlns:a16="http://schemas.microsoft.com/office/drawing/2014/main" id="{69E22CE9-7281-4287-84CA-AE7F80310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8164748" y="3839134"/>
            <a:ext cx="4023079" cy="3018865"/>
            <a:chOff x="-305" y="-1"/>
            <a:chExt cx="3832880" cy="2876136"/>
          </a:xfrm>
        </p:grpSpPr>
        <p:sp>
          <p:nvSpPr>
            <p:cNvPr id="52" name="Freeform: Shape 37">
              <a:extLst>
                <a:ext uri="{FF2B5EF4-FFF2-40B4-BE49-F238E27FC236}">
                  <a16:creationId xmlns:a16="http://schemas.microsoft.com/office/drawing/2014/main" id="{FB7187AB-AC55-4912-943A-8EB2DA74B6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Freeform: Shape 38">
              <a:extLst>
                <a:ext uri="{FF2B5EF4-FFF2-40B4-BE49-F238E27FC236}">
                  <a16:creationId xmlns:a16="http://schemas.microsoft.com/office/drawing/2014/main" id="{6C7A5046-6B7A-4C74-834D-26B12A3CC4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4" name="Freeform: Shape 39">
              <a:extLst>
                <a:ext uri="{FF2B5EF4-FFF2-40B4-BE49-F238E27FC236}">
                  <a16:creationId xmlns:a16="http://schemas.microsoft.com/office/drawing/2014/main" id="{E175BB57-CAD0-46E7-ACCA-C4193784D0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5" name="Freeform: Shape 40">
              <a:extLst>
                <a:ext uri="{FF2B5EF4-FFF2-40B4-BE49-F238E27FC236}">
                  <a16:creationId xmlns:a16="http://schemas.microsoft.com/office/drawing/2014/main" id="{EC936F17-A396-40BC-9A97-9B0A72A916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7899098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561AEE4-4E38-4BAC-976D-E0DE523FC5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0BC676B-D19A-44DB-910A-0C0E6D433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4431" y="3985"/>
            <a:ext cx="9772765" cy="6858000"/>
            <a:chOff x="1303402" y="3985"/>
            <a:chExt cx="9772765" cy="68580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999AA485-A13F-4455-814E-C116AD7E04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985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C90D55F-0AFB-45E5-8815-A4701774CE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985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D476B6C1-4A41-48E6-8540-FC48FCD769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985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3347F445-D2CA-4FEB-AB8E-7A47AB57CD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985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2F1B3D8-301E-4A54-9284-EB14E9056B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985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>
                <a:alpha val="5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E4B9C67-860A-4569-AC84-3ADE433D1C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985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1175B763-A6E6-4AD1-9138-9B1164A7A8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985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4BBDEB-709B-9545-BA9F-D2F749606F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9318" y="1350498"/>
            <a:ext cx="10832122" cy="4825219"/>
          </a:xfrm>
        </p:spPr>
        <p:txBody>
          <a:bodyPr anchor="t">
            <a:normAutofit/>
          </a:bodyPr>
          <a:lstStyle/>
          <a:p>
            <a:pPr algn="ctr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1. </a:t>
            </a:r>
            <a:r>
              <a:rPr lang="en-GB" sz="18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https://crm.org/articles/ritz-carlton-gold-standards</a:t>
            </a:r>
            <a:endParaRPr lang="en-GB" sz="1800" u="sng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800" u="sng" dirty="0">
                <a:latin typeface="Arial" panose="020B0604020202020204" pitchFamily="34" charset="0"/>
                <a:cs typeface="Arial" panose="020B0604020202020204" pitchFamily="34" charset="0"/>
              </a:rPr>
              <a:t>2. 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https://d3.harvard.edu/platform-rctom/submission/the-ritz-carlton-ladies-and-gentlemen-serving-ladies-and-gentlemen</a:t>
            </a:r>
            <a:endParaRPr lang="en-GB" sz="1800" u="sng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800" u="sng" dirty="0">
                <a:latin typeface="Arial" panose="020B0604020202020204" pitchFamily="34" charset="0"/>
                <a:cs typeface="Arial" panose="020B0604020202020204" pitchFamily="34" charset="0"/>
              </a:rPr>
              <a:t>3. </a:t>
            </a:r>
            <a:r>
              <a:rPr lang="en-GB" sz="18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https://en.wikipedia.org/wiki/The_Ritz_Hotel,_London</a:t>
            </a:r>
            <a:endParaRPr lang="en-GB" sz="1800" u="sng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800" u="sng" dirty="0">
                <a:latin typeface="Arial" panose="020B0604020202020204" pitchFamily="34" charset="0"/>
                <a:cs typeface="Arial" panose="020B0604020202020204" pitchFamily="34" charset="0"/>
              </a:rPr>
              <a:t>4. </a:t>
            </a:r>
            <a:r>
              <a:rPr lang="en-GB" sz="18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https://www.forbes.com/sites/micahsolomon/2015/09/24/your-customer-service-style-is-your-brand-the-ritz-carlton-case-study/</a:t>
            </a:r>
            <a:endParaRPr lang="en-GB" sz="1800" u="sng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800" u="sng" dirty="0">
                <a:latin typeface="Arial" panose="020B0604020202020204" pitchFamily="34" charset="0"/>
                <a:cs typeface="Arial" panose="020B0604020202020204" pitchFamily="34" charset="0"/>
              </a:rPr>
              <a:t>5. 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Hosco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(2017) Creating WOW Moments at The Ritz-Carlton [video]. </a:t>
            </a:r>
            <a:r>
              <a:rPr lang="en-GB" sz="18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Creating WOW Moments at the Ritz-Carlton: The job of Guest Services (Accessed: 24thSeptember 2022).</a:t>
            </a:r>
            <a:endParaRPr lang="en-GB" sz="1800" u="sng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800" u="sng" dirty="0">
                <a:latin typeface="Arial" panose="020B0604020202020204" pitchFamily="34" charset="0"/>
                <a:cs typeface="Arial" panose="020B0604020202020204" pitchFamily="34" charset="0"/>
              </a:rPr>
              <a:t>6. </a:t>
            </a:r>
            <a:r>
              <a:rPr lang="en-GB" sz="18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https://news.gallup.com/businessjournal/112906/how-ritzcarlton-manages-mystique.aspx</a:t>
            </a:r>
            <a:endParaRPr lang="en-GB" sz="1800" u="sng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800" u="sng" dirty="0">
                <a:latin typeface="Arial" panose="020B0604020202020204" pitchFamily="34" charset="0"/>
                <a:cs typeface="Arial" panose="020B0604020202020204" pitchFamily="34" charset="0"/>
              </a:rPr>
              <a:t>7. </a:t>
            </a:r>
            <a:r>
              <a:rPr lang="en-GB" sz="18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https://www.ritzcarlton.com/en/about/gold-standards</a:t>
            </a:r>
            <a:endParaRPr lang="en-GB" sz="1800" u="sng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800" u="sng" dirty="0">
                <a:latin typeface="Arial" panose="020B0604020202020204" pitchFamily="34" charset="0"/>
                <a:cs typeface="Arial" panose="020B0604020202020204" pitchFamily="34" charset="0"/>
              </a:rPr>
              <a:t>8. </a:t>
            </a:r>
            <a:r>
              <a:rPr lang="en-GB" sz="18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https://ro.traasgpu.com/ritz-carlton-de-servicii-exceptionale-hotel-si-cum-a-ajuns-in-acest-fel/</a:t>
            </a:r>
            <a:endParaRPr lang="en-GB" sz="1800" u="sng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800" u="sng" dirty="0">
                <a:latin typeface="Arial" panose="020B0604020202020204" pitchFamily="34" charset="0"/>
                <a:cs typeface="Arial" panose="020B0604020202020204" pitchFamily="34" charset="0"/>
              </a:rPr>
              <a:t>9. </a:t>
            </a:r>
            <a:r>
              <a:rPr lang="en-GB" sz="18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https://www.theritzlondon.com/why-stay-with-us/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</a:p>
          <a:p>
            <a:pPr algn="ctr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10. </a:t>
            </a:r>
            <a:r>
              <a:rPr lang="en-GB" sz="18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https://thestrategystory.com/2021/06/09/ritz-carlton-business-strategy/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7620301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62</TotalTime>
  <Words>718</Words>
  <Application>Microsoft Office PowerPoint</Application>
  <PresentationFormat>Widescreen</PresentationFormat>
  <Paragraphs>39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The role and importance of quality service, hospitality and guest service within the hotel industry The Ritz Carlton </vt:lpstr>
      <vt:lpstr>  The Ritz Carlton offers some of the best services and personal amenities for guests. They will always enjoy a warm, relaxed, but also luxurious atmosphere.</vt:lpstr>
      <vt:lpstr>The Ritz customer segment involves :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role and importance of quality service, hospitality and guest service within the hotel industry The Ritz Carlton </dc:title>
  <dc:creator>Mihaela Teodorescu (2233479)</dc:creator>
  <cp:lastModifiedBy>Mihaela Teodorescu (2233479)</cp:lastModifiedBy>
  <cp:revision>3</cp:revision>
  <dcterms:created xsi:type="dcterms:W3CDTF">2023-05-21T18:13:18Z</dcterms:created>
  <dcterms:modified xsi:type="dcterms:W3CDTF">2023-05-21T19:19:40Z</dcterms:modified>
</cp:coreProperties>
</file>