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5"/>
  </p:notesMasterIdLst>
  <p:sldIdLst>
    <p:sldId id="262" r:id="rId2"/>
    <p:sldId id="268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1" r:id="rId14"/>
  </p:sldIdLst>
  <p:sldSz cx="14630400" cy="8229600"/>
  <p:notesSz cx="8229600" cy="14630400"/>
  <p:embeddedFontLst>
    <p:embeddedFont>
      <p:font typeface="Instrument Sans Medium" pitchFamily="2" charset="0"/>
      <p:regular r:id="rId16"/>
    </p:embeddedFont>
    <p:embeddedFont>
      <p:font typeface="Open Sans" panose="020B0606030504020204" pitchFamily="34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50"/>
    <p:restoredTop sz="96224" autoAdjust="0"/>
  </p:normalViewPr>
  <p:slideViewPr>
    <p:cSldViewPr snapToGrid="0" snapToObjects="1">
      <p:cViewPr varScale="1">
        <p:scale>
          <a:sx n="97" d="100"/>
          <a:sy n="97" d="100"/>
        </p:scale>
        <p:origin x="216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9613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llnesstourism.com/article/wellness-tourism-and-the-environment-how-to-travel-responsibly-and-sustainably" TargetMode="External"/><Relationship Id="rId3" Type="http://schemas.openxmlformats.org/officeDocument/2006/relationships/hyperlink" Target="https://www.bathecho.co.uk/news/community/repairs-begin-kings-bath-pump-room-81013/" TargetMode="External"/><Relationship Id="rId7" Type="http://schemas.openxmlformats.org/officeDocument/2006/relationships/hyperlink" Target="https://www-doi-org.ezproxy.uwtsd.ac.uk/10.4135/9781473914742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ceeol.com/search/article-detail?id=616621" TargetMode="External"/><Relationship Id="rId5" Type="http://schemas.openxmlformats.org/officeDocument/2006/relationships/hyperlink" Target="https://ibn.idsi.md/vizualizare_articol/207912" TargetMode="External"/><Relationship Id="rId4" Type="http://schemas.openxmlformats.org/officeDocument/2006/relationships/hyperlink" Target="http://dspace.ksaeu.kherson.ua/handle/123456789/7492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8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4086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504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Bath Echo (2018) ‘Repairs to begin on King’s Bath at heart of the Pump Room complex’. [online] Bath Echo. Available at: </a:t>
            </a:r>
            <a:r>
              <a:rPr lang="en-US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https://www.bathecho.co.uk/news/community/repairs-begin-kings-bath-pump-room-81013/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15 May 2025].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Bladen, C. et al. (2012)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‘Events Management: An Introduction’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Abingdon: Routledge Seven.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Boiko, V. (2021) ‘Glamping as a promising niche in tourism and hotel business’.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Lviv-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Toruń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Liha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-Pres.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http://dspace.ksaeu.kherson.ua/handle/123456789/7492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Bowdin, G., Allen, J., O’Toole, W., Harris, R., and McDonnell, I. (2023)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‘Events Management’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Oxford: Elsevier. (Chapter Eleven)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Colesnicova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T., Sarkisian, G.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Dobrianska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(2024) ‘Retreats as innovative form of tourism development’.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Research on Trade, Management and Economic Development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pp.62-77.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https://ibn.idsi.md/vizualizare_articol/207912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Global Wellness Institute (2018) ‘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Global Wellness Tourism Economy Report - Global Wellness Institute’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Global Wellness Institute. Available at: https://globalwellnessinstitute.org/industry-research/global-wellness-tourism-economy/ [Accessed 11 May 2025].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Joseph, B. (2025) ‘The Future of Sustainable Event Planning — Going Beyond the Basics’ |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Executivevents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Executivevents.com. Available at: https://www.executivevents.com/post/the-future-of-sustainable-event-planning-going-beyond-the-basics [Accessed 15 May 2025].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Lynch, R. (2009)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‘Strategic Management, 5th ed’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Prentice Hall: Harlow.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Mazur, B. and Mazur-Małek, M. (2017) ‘Towards corporate wellness: Health culture and wellness programs’.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Intercultural Management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pp.45-61.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https://www.ceeol.com/search/article-detail?id=616621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Quick, L (2020)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‘Managing Events, Real Challenges Real Outcomes’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Sage.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Quinn, B. (2013) ‘Key concepts in event management’. SAGE Publications Ltd,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https://www-doi-org.ezproxy.uwtsd.ac.uk/10.4135/9781473914742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11 May 2025]</a:t>
            </a:r>
          </a:p>
          <a:p>
            <a:pPr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WellnessTourism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(2024) ‘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Wellness Tourism and the Environment: How to Travel Responsibly and Sustainably’ | Wellness Tourism Magazine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www.wellnesstourism.com.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https://www.wellnesstourism.com/article/wellness-tourism-and-the-environment-how-to-travel-responsibly-and-sustainably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11 May 2025].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027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0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0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0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0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0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92D3A-90A3-4857-2713-7BE4CEC9C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F0FA80-A75E-E521-3520-633884EE4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793" y="652129"/>
            <a:ext cx="2233207" cy="934603"/>
          </a:xfrm>
          <a:prstGeom prst="rect">
            <a:avLst/>
          </a:prstGeom>
        </p:spPr>
      </p:pic>
      <p:sp>
        <p:nvSpPr>
          <p:cNvPr id="5" name="Text 1">
            <a:extLst>
              <a:ext uri="{FF2B5EF4-FFF2-40B4-BE49-F238E27FC236}">
                <a16:creationId xmlns:a16="http://schemas.microsoft.com/office/drawing/2014/main" id="{402A2A40-E3D1-911D-2267-9D6795A467C9}"/>
              </a:ext>
            </a:extLst>
          </p:cNvPr>
          <p:cNvSpPr/>
          <p:nvPr/>
        </p:nvSpPr>
        <p:spPr>
          <a:xfrm>
            <a:off x="4314998" y="4455981"/>
            <a:ext cx="5584746" cy="5393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endParaRPr lang="en-US" sz="6000" dirty="0">
              <a:solidFill>
                <a:schemeClr val="bg1"/>
              </a:solidFill>
              <a:latin typeface="Instrument Sans Medium" panose="020B060402020202020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0C8484-E296-D29C-D0A8-EED52E70E318}"/>
              </a:ext>
            </a:extLst>
          </p:cNvPr>
          <p:cNvSpPr txBox="1"/>
          <p:nvPr/>
        </p:nvSpPr>
        <p:spPr>
          <a:xfrm>
            <a:off x="1572768" y="2139696"/>
            <a:ext cx="11458070" cy="7233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4200"/>
              </a:lnSpc>
              <a:buNone/>
            </a:pPr>
            <a:r>
              <a:rPr lang="en-GB" sz="4400" b="1" dirty="0">
                <a:solidFill>
                  <a:schemeClr val="bg1"/>
                </a:solidFill>
                <a:effectLst/>
                <a:latin typeface="Instrument Sans Medium" panose="020B0604020202020204" charset="0"/>
                <a:ea typeface="Calibri" panose="020F0502020204030204" pitchFamily="34" charset="0"/>
                <a:cs typeface="Arial" panose="020B0604020202020204" pitchFamily="34" charset="0"/>
              </a:rPr>
              <a:t>            Event: Wales Wellness Retreat</a:t>
            </a:r>
            <a:r>
              <a:rPr lang="en-US" sz="7200" b="1" dirty="0">
                <a:solidFill>
                  <a:schemeClr val="bg1"/>
                </a:solidFill>
                <a:latin typeface="Instrument Sans Medium" panose="020B0604020202020204" charset="0"/>
                <a:ea typeface="Instrument Sans Medium" pitchFamily="34" charset="-122"/>
                <a:cs typeface="Instrument Sans Medium" pitchFamily="34" charset="-120"/>
              </a:rPr>
              <a:t> </a:t>
            </a:r>
            <a:endParaRPr lang="en-US" sz="7200" dirty="0">
              <a:solidFill>
                <a:schemeClr val="bg1"/>
              </a:solidFill>
              <a:latin typeface="Instrument Sans Medium" panose="020B060402020202020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1760B-0D3A-F528-FB0F-D57968F26F90}"/>
              </a:ext>
            </a:extLst>
          </p:cNvPr>
          <p:cNvSpPr txBox="1"/>
          <p:nvPr/>
        </p:nvSpPr>
        <p:spPr>
          <a:xfrm>
            <a:off x="423333" y="6214533"/>
            <a:ext cx="13783733" cy="136293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AE5F46-BABD-E865-92E3-B832A98B9F02}"/>
              </a:ext>
            </a:extLst>
          </p:cNvPr>
          <p:cNvSpPr txBox="1"/>
          <p:nvPr/>
        </p:nvSpPr>
        <p:spPr>
          <a:xfrm>
            <a:off x="423333" y="6295837"/>
            <a:ext cx="137949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 acknowledge the use of Grammarly (https://www.grammarly.com/) on 14 May 2025 to check my work using the prompt(s): 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Please check the following text for readability, grammar, and syntax.  </a:t>
            </a:r>
          </a:p>
          <a:p>
            <a:pPr algn="just"/>
            <a:r>
              <a:rPr lang="en-US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 confirm that I have not presented any AI-generated text as my own work. I confirm I have copies of my drafts, notes, and other resources I used before and after using AI tools, which I may be asked to provide in evidence. </a:t>
            </a:r>
            <a:endParaRPr lang="en-GB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771E20-8DC0-03DC-314D-EEBACF8C8288}"/>
              </a:ext>
            </a:extLst>
          </p:cNvPr>
          <p:cNvSpPr txBox="1"/>
          <p:nvPr/>
        </p:nvSpPr>
        <p:spPr>
          <a:xfrm>
            <a:off x="423332" y="4346713"/>
            <a:ext cx="6068907" cy="240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Name: Roxana Pesu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Student Number: 2243649</a:t>
            </a:r>
          </a:p>
          <a:p>
            <a:pPr algn="l" rtl="0"/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Module Title: </a:t>
            </a:r>
            <a:r>
              <a:rPr lang="en-GB" sz="1200" i="0" u="none" strike="noStrike" dirty="0">
                <a:solidFill>
                  <a:srgbClr val="FFFFFF"/>
                </a:solidFill>
                <a:effectLst/>
                <a:latin typeface="-apple-system"/>
              </a:rPr>
              <a:t>International </a:t>
            </a:r>
            <a:r>
              <a:rPr lang="en-GB" sz="1200" i="0" u="none" strike="noStrike">
                <a:solidFill>
                  <a:srgbClr val="FFFFFF"/>
                </a:solidFill>
                <a:effectLst/>
                <a:latin typeface="-apple-system"/>
              </a:rPr>
              <a:t>Meetings  Management </a:t>
            </a:r>
            <a:r>
              <a:rPr lang="en-GB" sz="1200" i="0" u="none" strike="noStrike" dirty="0">
                <a:solidFill>
                  <a:srgbClr val="FFFFFF"/>
                </a:solidFill>
                <a:effectLst/>
                <a:latin typeface="-apple-system"/>
              </a:rPr>
              <a:t>for the Hotel Industry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Module Code: </a:t>
            </a:r>
            <a:r>
              <a:rPr lang="en-GB" sz="1200" i="0" u="none" strike="noStrike" dirty="0">
                <a:solidFill>
                  <a:srgbClr val="FFFFFF"/>
                </a:solidFill>
                <a:effectLst/>
                <a:latin typeface="-apple-system"/>
              </a:rPr>
              <a:t>BMIH6007</a:t>
            </a:r>
            <a:endParaRPr lang="en-GB" sz="1200" kern="100" dirty="0">
              <a:solidFill>
                <a:schemeClr val="bg1">
                  <a:lumMod val="9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Helvetica" pitchFamily="2" charset="0"/>
                <a:ea typeface="Calibri" panose="020F0502020204030204" pitchFamily="34" charset="0"/>
                <a:cs typeface="Helvetica" pitchFamily="2" charset="0"/>
              </a:rPr>
              <a:t>L</a:t>
            </a:r>
            <a:r>
              <a:rPr lang="en-GB" sz="1200" kern="1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ecturer Name: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Kathryn Flynn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endParaRPr lang="en-GB" sz="1800" kern="100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 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22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93790" y="936562"/>
            <a:ext cx="5735122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36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Summary – Wales Wellness Retreat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793790" y="1862652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Event Overview</a:t>
            </a: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3-day MICE event positioning Wales as a wellness tourism destination, combining corporate networking with immersive experiences during Year of Croeso 2025.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2667752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Target Market</a:t>
            </a: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Corporate executives, wellness enthusiasts, and international travelers – eco-conscious, health-focused individuals aged 30-55.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347285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Venue and Location</a:t>
            </a: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391505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Victorian Pump Room for business symposium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93790" y="435724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Elan Valley for outdoor wellness activities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4799447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Eco-friendly accommodations including glamping pods and boutique spa hotels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93790" y="5241645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Operational Factors</a:t>
            </a: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Event managers, wellness experts, and catering teams utilizing sustainable resources, eco-friendly lighting, and shuttle services.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93790" y="6046746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Financial Overview</a:t>
            </a:r>
            <a:r>
              <a:rPr lang="en-US" sz="175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Projected £22,000 profit from ticket sales, sponsorships, and merchandise (£65,000 revenue, £43,000 expenses).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>
              <a:alpha val="8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604123" y="474702"/>
            <a:ext cx="5584746" cy="5393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6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Event Content and Context</a:t>
            </a:r>
            <a:endParaRPr lang="en-US" sz="3600" dirty="0"/>
          </a:p>
        </p:txBody>
      </p:sp>
      <p:sp>
        <p:nvSpPr>
          <p:cNvPr id="5" name="Shape 2"/>
          <p:cNvSpPr/>
          <p:nvPr/>
        </p:nvSpPr>
        <p:spPr>
          <a:xfrm>
            <a:off x="604123" y="1272897"/>
            <a:ext cx="388263" cy="388263"/>
          </a:xfrm>
          <a:prstGeom prst="roundRect">
            <a:avLst>
              <a:gd name="adj" fmla="val 6669"/>
            </a:avLst>
          </a:prstGeom>
          <a:solidFill>
            <a:srgbClr val="3E3E3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68774" y="1305163"/>
            <a:ext cx="258842" cy="323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BFBFBF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1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164908" y="1332190"/>
            <a:ext cx="2362200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Event Type: MICE Event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1164907" y="1705332"/>
            <a:ext cx="6426627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Wales Wellness Retreat seeks to establish Wales as a leading destination for wellness tourism, offering a three-day-longing unique blend of corporate networking and immersive wellness experiences during the Year of Croeso 2025.</a:t>
            </a:r>
            <a:endParaRPr lang="en-US" dirty="0"/>
          </a:p>
        </p:txBody>
      </p:sp>
      <p:sp>
        <p:nvSpPr>
          <p:cNvPr id="9" name="Shape 6"/>
          <p:cNvSpPr/>
          <p:nvPr/>
        </p:nvSpPr>
        <p:spPr>
          <a:xfrm>
            <a:off x="7423071" y="1272897"/>
            <a:ext cx="388263" cy="388263"/>
          </a:xfrm>
          <a:prstGeom prst="roundRect">
            <a:avLst>
              <a:gd name="adj" fmla="val 6669"/>
            </a:avLst>
          </a:prstGeom>
          <a:solidFill>
            <a:srgbClr val="3E3E3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7487722" y="1305163"/>
            <a:ext cx="258842" cy="323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BFBFBF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2</a:t>
            </a:r>
            <a:endParaRPr lang="en-US" sz="2000" dirty="0"/>
          </a:p>
        </p:txBody>
      </p:sp>
      <p:sp>
        <p:nvSpPr>
          <p:cNvPr id="11" name="Text 8"/>
          <p:cNvSpPr/>
          <p:nvPr/>
        </p:nvSpPr>
        <p:spPr>
          <a:xfrm>
            <a:off x="7983855" y="1332190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Nature of the Event: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7983854" y="1705332"/>
            <a:ext cx="6426627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Wellness Business Symposium: Corporate networking with health discussions (Mazur and Mazur-Małek, 2017).</a:t>
            </a:r>
            <a:endParaRPr lang="en-US" dirty="0"/>
          </a:p>
        </p:txBody>
      </p:sp>
      <p:sp>
        <p:nvSpPr>
          <p:cNvPr id="13" name="Text 10"/>
          <p:cNvSpPr/>
          <p:nvPr/>
        </p:nvSpPr>
        <p:spPr>
          <a:xfrm>
            <a:off x="7983854" y="2318147"/>
            <a:ext cx="6426627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Immersive Experiences: Exploring Wales's landscapes, heritage, and holistic practices.</a:t>
            </a:r>
            <a:endParaRPr lang="en-US" dirty="0"/>
          </a:p>
        </p:txBody>
      </p:sp>
      <p:sp>
        <p:nvSpPr>
          <p:cNvPr id="14" name="Shape 11"/>
          <p:cNvSpPr/>
          <p:nvPr/>
        </p:nvSpPr>
        <p:spPr>
          <a:xfrm>
            <a:off x="604123" y="3215759"/>
            <a:ext cx="388263" cy="388263"/>
          </a:xfrm>
          <a:prstGeom prst="roundRect">
            <a:avLst>
              <a:gd name="adj" fmla="val 6669"/>
            </a:avLst>
          </a:prstGeom>
          <a:solidFill>
            <a:srgbClr val="3E3E3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668774" y="3248025"/>
            <a:ext cx="258842" cy="3236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BFBFBF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3</a:t>
            </a:r>
            <a:endParaRPr lang="en-US" sz="2000" dirty="0"/>
          </a:p>
        </p:txBody>
      </p:sp>
      <p:sp>
        <p:nvSpPr>
          <p:cNvPr id="16" name="Text 13"/>
          <p:cNvSpPr/>
          <p:nvPr/>
        </p:nvSpPr>
        <p:spPr>
          <a:xfrm>
            <a:off x="1164908" y="3275052"/>
            <a:ext cx="4760595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The proposed focus is "Wales Wellness Retreat"</a:t>
            </a:r>
            <a:endParaRPr lang="en-US" b="1" dirty="0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23" y="3798094"/>
            <a:ext cx="431483" cy="431483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604123" y="4402098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Attractions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9" name="Text 15"/>
          <p:cNvSpPr/>
          <p:nvPr/>
        </p:nvSpPr>
        <p:spPr>
          <a:xfrm>
            <a:off x="604123" y="4775240"/>
            <a:ext cx="3193733" cy="828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Access to ancient healing wells and Victorian Pump Room in Llandrindod Wells.</a:t>
            </a:r>
            <a:endParaRPr lang="en-US" dirty="0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3597" y="3798094"/>
            <a:ext cx="431483" cy="431483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4013597" y="4402098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Activities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22" name="Text 17"/>
          <p:cNvSpPr/>
          <p:nvPr/>
        </p:nvSpPr>
        <p:spPr>
          <a:xfrm>
            <a:off x="4013597" y="4775240"/>
            <a:ext cx="3193733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Yoga in Elan Valley, wild swimming, and Welsh herbal remedy classes.</a:t>
            </a:r>
            <a:endParaRPr lang="en-US" dirty="0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3071" y="3798094"/>
            <a:ext cx="431483" cy="431483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7423071" y="4402098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Accommodation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25" name="Text 19"/>
          <p:cNvSpPr/>
          <p:nvPr/>
        </p:nvSpPr>
        <p:spPr>
          <a:xfrm>
            <a:off x="7423071" y="4775240"/>
            <a:ext cx="3193733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Eco-friendly glamping pods and boutique spa hotels.</a:t>
            </a:r>
            <a:endParaRPr lang="en-US" dirty="0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32544" y="3798094"/>
            <a:ext cx="431483" cy="431483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0832544" y="4402098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Cuisine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28" name="Text 21"/>
          <p:cNvSpPr/>
          <p:nvPr/>
        </p:nvSpPr>
        <p:spPr>
          <a:xfrm>
            <a:off x="10832544" y="4775240"/>
            <a:ext cx="3193733" cy="828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Farm-to-table meals featuring Welsh superfoods: seaweed, honey, and organic vegetables.</a:t>
            </a:r>
            <a:endParaRPr lang="en-US" dirty="0"/>
          </a:p>
        </p:txBody>
      </p:sp>
      <p:pic>
        <p:nvPicPr>
          <p:cNvPr id="29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123" y="5949077"/>
            <a:ext cx="431483" cy="431483"/>
          </a:xfrm>
          <a:prstGeom prst="rect">
            <a:avLst/>
          </a:prstGeom>
        </p:spPr>
      </p:pic>
      <p:sp>
        <p:nvSpPr>
          <p:cNvPr id="30" name="Text 22"/>
          <p:cNvSpPr/>
          <p:nvPr/>
        </p:nvSpPr>
        <p:spPr>
          <a:xfrm>
            <a:off x="604123" y="6553081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Cultural Experiences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31" name="Text 23"/>
          <p:cNvSpPr/>
          <p:nvPr/>
        </p:nvSpPr>
        <p:spPr>
          <a:xfrm>
            <a:off x="604123" y="6926223"/>
            <a:ext cx="3193733" cy="552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Welsh clog dancing and Mabinogion-inspired storytelling demonstrations.</a:t>
            </a:r>
            <a:endParaRPr lang="en-US" dirty="0"/>
          </a:p>
        </p:txBody>
      </p:sp>
      <p:pic>
        <p:nvPicPr>
          <p:cNvPr id="32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3597" y="5949077"/>
            <a:ext cx="431483" cy="431483"/>
          </a:xfrm>
          <a:prstGeom prst="rect">
            <a:avLst/>
          </a:prstGeom>
        </p:spPr>
      </p:pic>
      <p:sp>
        <p:nvSpPr>
          <p:cNvPr id="33" name="Text 24"/>
          <p:cNvSpPr/>
          <p:nvPr/>
        </p:nvSpPr>
        <p:spPr>
          <a:xfrm>
            <a:off x="4013597" y="6553081"/>
            <a:ext cx="2157532" cy="269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Landscape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34" name="Text 25"/>
          <p:cNvSpPr/>
          <p:nvPr/>
        </p:nvSpPr>
        <p:spPr>
          <a:xfrm>
            <a:off x="4013597" y="6926223"/>
            <a:ext cx="3193733" cy="828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Stargazing walks in the Cambrian Mountains (International Dark Sky area).</a:t>
            </a:r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A7AE0D3-8808-ADDE-AE76-4C683A3614D9}"/>
              </a:ext>
            </a:extLst>
          </p:cNvPr>
          <p:cNvSpPr txBox="1"/>
          <p:nvPr/>
        </p:nvSpPr>
        <p:spPr>
          <a:xfrm>
            <a:off x="7487722" y="6030873"/>
            <a:ext cx="6692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bg1"/>
                </a:solidFill>
                <a:latin typeface="Instrument Sans Medium" panose="020B0604020202020204" charset="0"/>
                <a:ea typeface="Open Sans" panose="020B0606030504020204" pitchFamily="34" charset="0"/>
                <a:cs typeface="Open Sans" panose="020B0606030504020204" pitchFamily="34" charset="0"/>
              </a:rPr>
              <a:t>Venue Options for Moving People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 minimize logistical challenges, all activities will occur at </a:t>
            </a:r>
            <a:r>
              <a:rPr lang="en-US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Llandrindod Wells</a:t>
            </a:r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and surrounding areas. Shuttle services will be provided between venues (Victorian Pump Room, Elan Valley, and boutique accommodations) to ensure smooth transitions.</a:t>
            </a:r>
            <a:endParaRPr lang="en-GB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1623" y="781742"/>
            <a:ext cx="6306622" cy="537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6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Market Factors - Target Market</a:t>
            </a:r>
            <a:endParaRPr lang="en-US" sz="3600" b="1" dirty="0"/>
          </a:p>
        </p:txBody>
      </p:sp>
      <p:sp>
        <p:nvSpPr>
          <p:cNvPr id="3" name="Text 1"/>
          <p:cNvSpPr/>
          <p:nvPr/>
        </p:nvSpPr>
        <p:spPr>
          <a:xfrm>
            <a:off x="620316" y="1723539"/>
            <a:ext cx="13427154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Our retreat targets diverse audiences seeking professional growth and wellness experiences: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620316" y="4658874"/>
            <a:ext cx="2160984" cy="268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Corporate Attendees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620316" y="5030587"/>
            <a:ext cx="4332446" cy="825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Executives from wellness-focused industries are seeking networking and sustainable tourism development opportunities (</a:t>
            </a:r>
            <a:r>
              <a:rPr lang="en-US" dirty="0" err="1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Colesnicova</a:t>
            </a: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et al. 2024).</a:t>
            </a: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5698898" y="4658993"/>
            <a:ext cx="2148840" cy="268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Leisure Travellers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9" name="Text 5"/>
          <p:cNvSpPr/>
          <p:nvPr/>
        </p:nvSpPr>
        <p:spPr>
          <a:xfrm>
            <a:off x="5698898" y="5030706"/>
            <a:ext cx="4332565" cy="550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Wellness enthusiasts and influencers interested in mindfulness and sustainability.</a:t>
            </a:r>
            <a:endParaRPr lang="en-US" dirty="0"/>
          </a:p>
        </p:txBody>
      </p:sp>
      <p:sp>
        <p:nvSpPr>
          <p:cNvPr id="11" name="Text 6"/>
          <p:cNvSpPr/>
          <p:nvPr/>
        </p:nvSpPr>
        <p:spPr>
          <a:xfrm>
            <a:off x="10283318" y="4658874"/>
            <a:ext cx="2148840" cy="268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International Visitors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2" name="Text 7"/>
          <p:cNvSpPr/>
          <p:nvPr/>
        </p:nvSpPr>
        <p:spPr>
          <a:xfrm>
            <a:off x="10283318" y="5030587"/>
            <a:ext cx="4332446" cy="550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dirty="0" err="1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Travellers</a:t>
            </a: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seeking authentic Welsh natural and cultural experiences.</a:t>
            </a:r>
            <a:endParaRPr lang="en-US" dirty="0"/>
          </a:p>
        </p:txBody>
      </p:sp>
      <p:sp>
        <p:nvSpPr>
          <p:cNvPr id="13" name="Text 8"/>
          <p:cNvSpPr/>
          <p:nvPr/>
        </p:nvSpPr>
        <p:spPr>
          <a:xfrm>
            <a:off x="300681" y="5957228"/>
            <a:ext cx="2164913" cy="268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endParaRPr lang="en-US" b="1" dirty="0"/>
          </a:p>
        </p:txBody>
      </p:sp>
      <p:sp>
        <p:nvSpPr>
          <p:cNvPr id="14" name="Text 9"/>
          <p:cNvSpPr/>
          <p:nvPr/>
        </p:nvSpPr>
        <p:spPr>
          <a:xfrm>
            <a:off x="601623" y="6418827"/>
            <a:ext cx="13427154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endParaRPr lang="en-US" sz="1350" dirty="0"/>
          </a:p>
        </p:txBody>
      </p:sp>
      <p:sp>
        <p:nvSpPr>
          <p:cNvPr id="15" name="Text 10"/>
          <p:cNvSpPr/>
          <p:nvPr/>
        </p:nvSpPr>
        <p:spPr>
          <a:xfrm>
            <a:off x="601623" y="6951631"/>
            <a:ext cx="2148840" cy="268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endParaRPr lang="en-US" sz="1650" dirty="0"/>
          </a:p>
        </p:txBody>
      </p:sp>
      <p:sp>
        <p:nvSpPr>
          <p:cNvPr id="16" name="Text 11"/>
          <p:cNvSpPr/>
          <p:nvPr/>
        </p:nvSpPr>
        <p:spPr>
          <a:xfrm>
            <a:off x="601623" y="7478007"/>
            <a:ext cx="13427154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endParaRPr lang="en-US" sz="135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D3A401-08D3-E85D-E1DC-82568245DD4D}"/>
              </a:ext>
            </a:extLst>
          </p:cNvPr>
          <p:cNvSpPr txBox="1"/>
          <p:nvPr/>
        </p:nvSpPr>
        <p:spPr>
          <a:xfrm>
            <a:off x="597179" y="6407586"/>
            <a:ext cx="13947753" cy="646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50"/>
              </a:lnSpc>
            </a:pPr>
            <a:r>
              <a:rPr lang="en-US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Target Demographics: </a:t>
            </a:r>
            <a:r>
              <a:rPr lang="en-US" b="1" dirty="0"/>
              <a:t> </a:t>
            </a:r>
            <a:r>
              <a:rPr lang="en-US" dirty="0">
                <a:solidFill>
                  <a:schemeClr val="bg1">
                    <a:lumMod val="8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Our target audience consists of health-conscious, eco-minded professionals from Europe, North America, and English-speaking regions aged 30-55, seeking both relaxation and business networking opportunities.</a:t>
            </a:r>
            <a:endParaRPr lang="en-US" sz="1800" dirty="0">
              <a:solidFill>
                <a:schemeClr val="bg1">
                  <a:lumMod val="8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486323-007F-F47B-0280-853E42763A10}"/>
              </a:ext>
            </a:extLst>
          </p:cNvPr>
          <p:cNvSpPr txBox="1"/>
          <p:nvPr/>
        </p:nvSpPr>
        <p:spPr>
          <a:xfrm>
            <a:off x="601623" y="7117616"/>
            <a:ext cx="13223006" cy="363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50"/>
              </a:lnSpc>
            </a:pPr>
            <a:r>
              <a:rPr lang="en-US" sz="18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Key Audience Traits:</a:t>
            </a:r>
            <a:r>
              <a:rPr lang="en-US" b="1" dirty="0"/>
              <a:t>: </a:t>
            </a:r>
            <a:r>
              <a:rPr lang="en-US" sz="1800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Health-conscious, sustainability-minded individuals seeking both relaxation and networking.</a:t>
            </a:r>
            <a:endParaRPr lang="en-US" sz="1800" dirty="0"/>
          </a:p>
        </p:txBody>
      </p:sp>
      <p:pic>
        <p:nvPicPr>
          <p:cNvPr id="1026" name="Picture 2" descr="Participant - Free business and finance icons">
            <a:extLst>
              <a:ext uri="{FF2B5EF4-FFF2-40B4-BE49-F238E27FC236}">
                <a16:creationId xmlns:a16="http://schemas.microsoft.com/office/drawing/2014/main" id="{8F1EBC52-501D-421F-9317-7DA18FA5D9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42" y="2256343"/>
            <a:ext cx="2198322" cy="219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raveler - Free people icons">
            <a:extLst>
              <a:ext uri="{FF2B5EF4-FFF2-40B4-BE49-F238E27FC236}">
                <a16:creationId xmlns:a16="http://schemas.microsoft.com/office/drawing/2014/main" id="{860FC004-B5C2-529E-74A3-C77074427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782" y="2358964"/>
            <a:ext cx="2148840" cy="214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isitor Icons - Free SVG &amp; PNG Visitor Images - Noun Project">
            <a:extLst>
              <a:ext uri="{FF2B5EF4-FFF2-40B4-BE49-F238E27FC236}">
                <a16:creationId xmlns:a16="http://schemas.microsoft.com/office/drawing/2014/main" id="{83DBB852-5585-73DA-1BAD-841F30CFE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676" y="2238555"/>
            <a:ext cx="2148840" cy="214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40417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9726" y="2369590"/>
            <a:ext cx="8517493" cy="604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40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Market Factors - Demand and Supply</a:t>
            </a:r>
            <a:endParaRPr lang="en-US" sz="4000" dirty="0"/>
          </a:p>
        </p:txBody>
      </p:sp>
      <p:sp>
        <p:nvSpPr>
          <p:cNvPr id="4" name="Text 1"/>
          <p:cNvSpPr/>
          <p:nvPr/>
        </p:nvSpPr>
        <p:spPr>
          <a:xfrm>
            <a:off x="677347" y="3384513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1. Demand for the Event: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677347" y="3868264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Global Wellness Tourism Growth:</a:t>
            </a:r>
            <a:endParaRPr lang="en-US" b="1" dirty="0"/>
          </a:p>
        </p:txBody>
      </p:sp>
      <p:sp>
        <p:nvSpPr>
          <p:cNvPr id="6" name="Text 3"/>
          <p:cNvSpPr/>
          <p:nvPr/>
        </p:nvSpPr>
        <p:spPr>
          <a:xfrm>
            <a:off x="677347" y="4245573"/>
            <a:ext cx="6401753" cy="619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Global wellness tourism is growing 7.5% annually, outpacing general tourism (Global Wellness Institute, 2018).</a:t>
            </a: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677347" y="5963508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669726" y="5677205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Growing Interest in Wales:</a:t>
            </a:r>
            <a:endParaRPr lang="en-US" b="1" dirty="0"/>
          </a:p>
        </p:txBody>
      </p:sp>
      <p:sp>
        <p:nvSpPr>
          <p:cNvPr id="9" name="Text 6"/>
          <p:cNvSpPr/>
          <p:nvPr/>
        </p:nvSpPr>
        <p:spPr>
          <a:xfrm>
            <a:off x="669726" y="6054514"/>
            <a:ext cx="6401753" cy="619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Wales gaining recognition for natural beauty and sustainable tourism.</a:t>
            </a:r>
            <a:endParaRPr lang="en-US" dirty="0"/>
          </a:p>
        </p:txBody>
      </p:sp>
      <p:sp>
        <p:nvSpPr>
          <p:cNvPr id="10" name="Text 7"/>
          <p:cNvSpPr/>
          <p:nvPr/>
        </p:nvSpPr>
        <p:spPr>
          <a:xfrm>
            <a:off x="669726" y="6741505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"Year of Croeso" campaign creates tourism opportunity.</a:t>
            </a:r>
            <a:endParaRPr lang="en-US" dirty="0"/>
          </a:p>
        </p:txBody>
      </p:sp>
      <p:sp>
        <p:nvSpPr>
          <p:cNvPr id="11" name="Text 8"/>
          <p:cNvSpPr/>
          <p:nvPr/>
        </p:nvSpPr>
        <p:spPr>
          <a:xfrm>
            <a:off x="7558921" y="3384513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2. Supply for the Event: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7558921" y="3868264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Available Venues and Resources:</a:t>
            </a:r>
            <a:endParaRPr lang="en-US" b="1" dirty="0"/>
          </a:p>
        </p:txBody>
      </p:sp>
      <p:sp>
        <p:nvSpPr>
          <p:cNvPr id="13" name="Text 10"/>
          <p:cNvSpPr/>
          <p:nvPr/>
        </p:nvSpPr>
        <p:spPr>
          <a:xfrm>
            <a:off x="7558921" y="4245573"/>
            <a:ext cx="6401753" cy="619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Eco-friendly accommodation: glamping pods and boutique hotels.</a:t>
            </a:r>
            <a:endParaRPr lang="en-US" dirty="0"/>
          </a:p>
        </p:txBody>
      </p:sp>
      <p:sp>
        <p:nvSpPr>
          <p:cNvPr id="14" name="Text 11"/>
          <p:cNvSpPr/>
          <p:nvPr/>
        </p:nvSpPr>
        <p:spPr>
          <a:xfrm>
            <a:off x="7558921" y="4932563"/>
            <a:ext cx="6401753" cy="619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Natural venues for outdoor activities (yoga, swimming, stargazing).</a:t>
            </a:r>
            <a:endParaRPr lang="en-US" dirty="0"/>
          </a:p>
        </p:txBody>
      </p:sp>
      <p:sp>
        <p:nvSpPr>
          <p:cNvPr id="15" name="Text 12"/>
          <p:cNvSpPr/>
          <p:nvPr/>
        </p:nvSpPr>
        <p:spPr>
          <a:xfrm>
            <a:off x="7558921" y="5774395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Local Partners &amp; Suppliers:</a:t>
            </a:r>
            <a:endParaRPr lang="en-US" b="1" dirty="0"/>
          </a:p>
        </p:txBody>
      </p:sp>
      <p:sp>
        <p:nvSpPr>
          <p:cNvPr id="16" name="Text 13"/>
          <p:cNvSpPr/>
          <p:nvPr/>
        </p:nvSpPr>
        <p:spPr>
          <a:xfrm>
            <a:off x="7558921" y="6151704"/>
            <a:ext cx="6401753" cy="3096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Farm-to-table cuisine featuring Welsh superfoods.</a:t>
            </a: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7558921" y="6529013"/>
            <a:ext cx="6401753" cy="619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Local artisans and performers for authentic cultural experiences.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BCBC10F-7BFF-9CA0-D60A-26B6DF0E2019}"/>
              </a:ext>
            </a:extLst>
          </p:cNvPr>
          <p:cNvSpPr txBox="1"/>
          <p:nvPr/>
        </p:nvSpPr>
        <p:spPr>
          <a:xfrm>
            <a:off x="543340" y="5164847"/>
            <a:ext cx="7686260" cy="38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1" indent="-342900" algn="l">
              <a:lnSpc>
                <a:spcPts val="2400"/>
              </a:lnSpc>
              <a:buSzPct val="100000"/>
              <a:buChar char="•"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Post-pandemic focus on mental health drives retreat demand.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>
              <a:alpha val="8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720090" y="664607"/>
            <a:ext cx="12885063" cy="6429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Market Factors - Competition and Marketing Activity</a:t>
            </a:r>
            <a:endParaRPr lang="en-US" sz="4050" dirty="0"/>
          </a:p>
        </p:txBody>
      </p:sp>
      <p:sp>
        <p:nvSpPr>
          <p:cNvPr id="5" name="Text 2"/>
          <p:cNvSpPr/>
          <p:nvPr/>
        </p:nvSpPr>
        <p:spPr>
          <a:xfrm>
            <a:off x="720090" y="1616154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Competition: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720090" y="2176701"/>
            <a:ext cx="13190220" cy="6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Other Wellness Retreats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Established events in Bali, Costa Rica, and Swiss Alps offering similar yoga, outdoor, and wellness programs.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720090" y="2906792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720090" y="3599735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chemeClr val="bg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Marketing Activity: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720090" y="4027884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b="1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Branding and Promotion</a:t>
            </a:r>
            <a:r>
              <a:rPr lang="en-US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</a:t>
            </a:r>
            <a:endParaRPr lang="en-US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720090" y="4428887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Leverage "Year of Croeso 2025" campaign through Visit Wales, influencers, and bloggers.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720090" y="4829889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Showcase Wales' unique offerings (healing wells, stargazing, culture) with compelling visuals and testimonials.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720090" y="5230892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b="1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Partnerships</a:t>
            </a:r>
            <a:r>
              <a:rPr lang="en-US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</a:t>
            </a:r>
            <a:endParaRPr lang="en-US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Text 10"/>
          <p:cNvSpPr/>
          <p:nvPr/>
        </p:nvSpPr>
        <p:spPr>
          <a:xfrm>
            <a:off x="720090" y="5631894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Collaborate with health brands, eco-organizations, and tourism boards (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WellnessTourism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2024).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Text 11"/>
          <p:cNvSpPr/>
          <p:nvPr/>
        </p:nvSpPr>
        <p:spPr>
          <a:xfrm>
            <a:off x="720090" y="6032897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Create special offers with airlines, hotels, and wellness influencers.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Text 12"/>
          <p:cNvSpPr/>
          <p:nvPr/>
        </p:nvSpPr>
        <p:spPr>
          <a:xfrm>
            <a:off x="720090" y="6433899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b="1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Digital Campaigns</a:t>
            </a:r>
            <a:r>
              <a:rPr lang="en-US" dirty="0">
                <a:solidFill>
                  <a:schemeClr val="bg1">
                    <a:lumMod val="8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</a:t>
            </a:r>
            <a:endParaRPr lang="en-US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6" name="Text 13"/>
          <p:cNvSpPr/>
          <p:nvPr/>
        </p:nvSpPr>
        <p:spPr>
          <a:xfrm>
            <a:off x="720090" y="6834902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Utilize social media with strategic hashtags (#YearofCroeso2025, #WalesWellnessRetreat).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Text 14"/>
          <p:cNvSpPr/>
          <p:nvPr/>
        </p:nvSpPr>
        <p:spPr>
          <a:xfrm>
            <a:off x="720090" y="7235904"/>
            <a:ext cx="13190220" cy="329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685800" lvl="1" indent="-342900" algn="l">
              <a:lnSpc>
                <a:spcPts val="255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Develop content showcasing preparations and interviews with speakers and local suppliers.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0244F10-89AE-149F-7A1D-5CD344865FF0}"/>
              </a:ext>
            </a:extLst>
          </p:cNvPr>
          <p:cNvSpPr txBox="1"/>
          <p:nvPr/>
        </p:nvSpPr>
        <p:spPr>
          <a:xfrm>
            <a:off x="622852" y="2771562"/>
            <a:ext cx="13716000" cy="1070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ts val="2550"/>
              </a:lnSpc>
              <a:buSzPct val="100000"/>
              <a:buFontTx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Local Competition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: Wales is home to well-established wellness retreats, such as The Dreaming Retreat and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Sunsetbay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Wellness, known for their focus on nature and holistic practices. 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 algn="l">
              <a:lnSpc>
                <a:spcPts val="2550"/>
              </a:lnSpc>
              <a:buSzPct val="10000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180332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04944" y="2200751"/>
            <a:ext cx="7086600" cy="4507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3200" b="1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Operational Factors - Venue and Location</a:t>
            </a:r>
            <a:endParaRPr lang="en-US" sz="3200" b="1" dirty="0"/>
          </a:p>
        </p:txBody>
      </p:sp>
      <p:sp>
        <p:nvSpPr>
          <p:cNvPr id="4" name="Text 1"/>
          <p:cNvSpPr/>
          <p:nvPr/>
        </p:nvSpPr>
        <p:spPr>
          <a:xfrm>
            <a:off x="504944" y="2867858"/>
            <a:ext cx="13620512" cy="230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2000" b="1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Proposed Location: Llandrindod Wells, Wales</a:t>
            </a:r>
            <a:endParaRPr lang="en-US" sz="20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944" y="3261003"/>
            <a:ext cx="721281" cy="1928099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442561" y="3405188"/>
            <a:ext cx="1803321" cy="2253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Venue Availability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944" y="5879080"/>
            <a:ext cx="721281" cy="182459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442561" y="6023264"/>
            <a:ext cx="1803321" cy="2253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Alternative Locations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4E90BED-B1B5-36D8-73C6-5B7D9AEDC523}"/>
              </a:ext>
            </a:extLst>
          </p:cNvPr>
          <p:cNvSpPr txBox="1"/>
          <p:nvPr/>
        </p:nvSpPr>
        <p:spPr>
          <a:xfrm>
            <a:off x="1345495" y="3711774"/>
            <a:ext cx="814449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 ensure smooth transitions between venues, we will arrange regular shuttle services between the Victorian Pump Room and Elan Valley for activities like yoga, wild swimming, and stargazing.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Dedicated parking and easy access to all locations will be available for attendees.</a:t>
            </a:r>
            <a:endParaRPr lang="en-GB" dirty="0">
              <a:solidFill>
                <a:schemeClr val="bg1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A75CF41-34EC-6947-EC18-38DAF0461048}"/>
              </a:ext>
            </a:extLst>
          </p:cNvPr>
          <p:cNvSpPr txBox="1"/>
          <p:nvPr/>
        </p:nvSpPr>
        <p:spPr>
          <a:xfrm>
            <a:off x="1442561" y="6226344"/>
            <a:ext cx="804742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If logistical challenges arise in moving attendees between multiple locations, we propose hosting the entire event at a centrally located wellness resort in Wales. This venue would offer both the symposium and wellness activities on-site, ensuring a streamlined event flow and reducing transportation concerns (Joseph, 2025; Bladen, 2012 ).</a:t>
            </a:r>
            <a:endParaRPr lang="en-GB" dirty="0">
              <a:solidFill>
                <a:schemeClr val="bg1">
                  <a:lumMod val="7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2051" name="Picture 3" descr="Shuttle - Free travel icons">
            <a:extLst>
              <a:ext uri="{FF2B5EF4-FFF2-40B4-BE49-F238E27FC236}">
                <a16:creationId xmlns:a16="http://schemas.microsoft.com/office/drawing/2014/main" id="{5798F412-458B-23CC-9AF1-AEC0CC21A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656" y="3204743"/>
            <a:ext cx="48768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0190" y="1886426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Operational Factors: Skills Required and Staffing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644146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dirty="0">
                <a:solidFill>
                  <a:srgbClr val="FEFE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Key Staff: </a:t>
            </a: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Event Manager, Venue Coordinators, Wellness Experts (Yoga, Herbal Remedies), Catering Team, Technical Support, Transportation Staff.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6280190" y="4812149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dirty="0">
                <a:solidFill>
                  <a:srgbClr val="FEFE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Skills Needed:</a:t>
            </a: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Project Management, Customer Service, Sustainability Expertise (Quinn, 2013).</a:t>
            </a: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6280190" y="5617250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dirty="0">
                <a:solidFill>
                  <a:srgbClr val="FEFE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Staff Responsibilities:</a:t>
            </a: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Event logistics, ensuring smooth execution, and maintaining sustainability (Bowdin et al. 2023).</a:t>
            </a:r>
            <a:endParaRPr lang="en-US" dirty="0"/>
          </a:p>
        </p:txBody>
      </p:sp>
      <p:pic>
        <p:nvPicPr>
          <p:cNvPr id="3074" name="Picture 2" descr="Operational Risk Line Icon Vector, Operational Risk Icon, Operational Risk, Operational  PNG and Vector with Transparent Background for Free Download">
            <a:extLst>
              <a:ext uri="{FF2B5EF4-FFF2-40B4-BE49-F238E27FC236}">
                <a16:creationId xmlns:a16="http://schemas.microsoft.com/office/drawing/2014/main" id="{4C161E7A-6C7B-D54C-B995-68080446A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97" y="1977082"/>
            <a:ext cx="4812149" cy="481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F1F">
              <a:alpha val="8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614974" y="1575613"/>
            <a:ext cx="12636937" cy="6459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50" dirty="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Operational Factors: Venue Suitability</a:t>
            </a:r>
            <a:endParaRPr lang="en-US" sz="405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0252" y="6218099"/>
            <a:ext cx="348734" cy="435888"/>
          </a:xfrm>
          <a:prstGeom prst="rect">
            <a:avLst/>
          </a:prstGeom>
        </p:spPr>
      </p:pic>
      <p:pic>
        <p:nvPicPr>
          <p:cNvPr id="8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5572" y="4612779"/>
            <a:ext cx="348734" cy="435888"/>
          </a:xfrm>
          <a:prstGeom prst="rect">
            <a:avLst/>
          </a:prstGeom>
        </p:spPr>
      </p:pic>
      <p:pic>
        <p:nvPicPr>
          <p:cNvPr id="10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5975" y="4612779"/>
            <a:ext cx="348734" cy="435888"/>
          </a:xfrm>
          <a:prstGeom prst="rect">
            <a:avLst/>
          </a:prstGeom>
        </p:spPr>
      </p:pic>
      <p:pic>
        <p:nvPicPr>
          <p:cNvPr id="12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81295" y="6218099"/>
            <a:ext cx="348734" cy="435888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9756F86-861E-D834-78A8-80869FA53578}"/>
              </a:ext>
            </a:extLst>
          </p:cNvPr>
          <p:cNvSpPr txBox="1"/>
          <p:nvPr/>
        </p:nvSpPr>
        <p:spPr>
          <a:xfrm>
            <a:off x="834223" y="3006925"/>
            <a:ext cx="8009735" cy="2956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Victorian Pump Room: </a:t>
            </a:r>
            <a:r>
              <a:rPr lang="en-GB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Perfect for the wellness business symposium, offering a historic setting for networking and health discussions.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Elan Valley: </a:t>
            </a:r>
            <a:r>
              <a:rPr lang="en-GB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Ideal for outdoor activities like yoga, wild swimming, and stargazing, providing a serene natural environment for wellness.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Eco-Friendly Accommodations: </a:t>
            </a:r>
            <a:r>
              <a:rPr lang="en-GB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Glamping pods and boutique spa hotels provide sustainable, comfortable lodging for attendees (Lynch, 2009).</a:t>
            </a:r>
          </a:p>
        </p:txBody>
      </p:sp>
      <p:pic>
        <p:nvPicPr>
          <p:cNvPr id="1029" name="Picture 5" descr="Bath at heart of the Pump Room complex ...">
            <a:extLst>
              <a:ext uri="{FF2B5EF4-FFF2-40B4-BE49-F238E27FC236}">
                <a16:creationId xmlns:a16="http://schemas.microsoft.com/office/drawing/2014/main" id="{89FBF781-14DF-62EA-EA04-7D96148B6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3493" y="3058654"/>
            <a:ext cx="4167371" cy="254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8DA35A8-1B05-88EB-5DC1-305D2B4D79CB}"/>
              </a:ext>
            </a:extLst>
          </p:cNvPr>
          <p:cNvSpPr txBox="1"/>
          <p:nvPr/>
        </p:nvSpPr>
        <p:spPr>
          <a:xfrm>
            <a:off x="10339653" y="5728074"/>
            <a:ext cx="30707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Victorian Pump Room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Source: (Bath Echo, 2018)</a:t>
            </a:r>
            <a:endParaRPr lang="en-GB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31181"/>
            <a:ext cx="1097553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>
                <a:solidFill>
                  <a:srgbClr val="FEFEFE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Operational Factors: Resource Allocations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99358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9D93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860" y="3036094"/>
            <a:ext cx="340162" cy="42529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530906" y="307145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Catering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1530906" y="3561874"/>
            <a:ext cx="342149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Sustainable meals with local ingredients; eco-friendly packaging (Quick, 2020).</a:t>
            </a:r>
            <a:endParaRPr lang="en-US" dirty="0"/>
          </a:p>
        </p:txBody>
      </p:sp>
      <p:sp>
        <p:nvSpPr>
          <p:cNvPr id="7" name="Shape 4"/>
          <p:cNvSpPr/>
          <p:nvPr/>
        </p:nvSpPr>
        <p:spPr>
          <a:xfrm>
            <a:off x="5235893" y="299358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9D93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0963" y="3036094"/>
            <a:ext cx="340162" cy="425291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973008" y="307145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Lighting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10" name="Text 6"/>
          <p:cNvSpPr/>
          <p:nvPr/>
        </p:nvSpPr>
        <p:spPr>
          <a:xfrm>
            <a:off x="5973008" y="3561874"/>
            <a:ext cx="342149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Soft lighting for the symposium, LED lighting for outdoor activities.</a:t>
            </a:r>
            <a:endParaRPr lang="en-US" dirty="0"/>
          </a:p>
        </p:txBody>
      </p:sp>
      <p:sp>
        <p:nvSpPr>
          <p:cNvPr id="11" name="Shape 7"/>
          <p:cNvSpPr/>
          <p:nvPr/>
        </p:nvSpPr>
        <p:spPr>
          <a:xfrm>
            <a:off x="9677995" y="299358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9D93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065" y="3036094"/>
            <a:ext cx="340162" cy="425291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0415111" y="307145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Parking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14" name="Text 9"/>
          <p:cNvSpPr/>
          <p:nvPr/>
        </p:nvSpPr>
        <p:spPr>
          <a:xfrm>
            <a:off x="10415111" y="3561874"/>
            <a:ext cx="342149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Ample parking at each venue; shuttle service between locations.</a:t>
            </a:r>
            <a:endParaRPr lang="en-US" dirty="0"/>
          </a:p>
        </p:txBody>
      </p:sp>
      <p:sp>
        <p:nvSpPr>
          <p:cNvPr id="15" name="Shape 10"/>
          <p:cNvSpPr/>
          <p:nvPr/>
        </p:nvSpPr>
        <p:spPr>
          <a:xfrm>
            <a:off x="793790" y="5104209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9D93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860" y="5146715"/>
            <a:ext cx="340162" cy="425291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1530906" y="518207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Seating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18" name="Text 12"/>
          <p:cNvSpPr/>
          <p:nvPr/>
        </p:nvSpPr>
        <p:spPr>
          <a:xfrm>
            <a:off x="1530906" y="5672495"/>
            <a:ext cx="564261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Flexible seating arrangements for symposiums, yoga mats for outdoor activities.</a:t>
            </a:r>
            <a:endParaRPr lang="en-US" dirty="0"/>
          </a:p>
        </p:txBody>
      </p:sp>
      <p:sp>
        <p:nvSpPr>
          <p:cNvPr id="19" name="Shape 13"/>
          <p:cNvSpPr/>
          <p:nvPr/>
        </p:nvSpPr>
        <p:spPr>
          <a:xfrm>
            <a:off x="7457003" y="5104209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9D93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2074" y="5146715"/>
            <a:ext cx="340162" cy="425291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8194119" y="518207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chemeClr val="bg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Additional Resources</a:t>
            </a:r>
            <a:endParaRPr lang="en-US" sz="2200" b="1" dirty="0">
              <a:solidFill>
                <a:schemeClr val="bg1"/>
              </a:solidFill>
            </a:endParaRPr>
          </a:p>
        </p:txBody>
      </p:sp>
      <p:sp>
        <p:nvSpPr>
          <p:cNvPr id="22" name="Text 15"/>
          <p:cNvSpPr/>
          <p:nvPr/>
        </p:nvSpPr>
        <p:spPr>
          <a:xfrm>
            <a:off x="8194119" y="5672495"/>
            <a:ext cx="564261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>
                <a:solidFill>
                  <a:srgbClr val="BFBFB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AV setup for presentations and eco-friendly waste management.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30D58266-F08F-E638-907A-760F3447D02E}"/>
              </a:ext>
            </a:extLst>
          </p:cNvPr>
          <p:cNvSpPr/>
          <p:nvPr/>
        </p:nvSpPr>
        <p:spPr>
          <a:xfrm>
            <a:off x="633152" y="706716"/>
            <a:ext cx="1097553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endParaRPr lang="en-US" sz="4450" dirty="0">
              <a:solidFill>
                <a:schemeClr val="bg1"/>
              </a:solidFill>
              <a:latin typeface="Instrument Sans Medium" panose="020B060402020202020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9CE270-C951-7CDF-5DED-50678680BCB5}"/>
              </a:ext>
            </a:extLst>
          </p:cNvPr>
          <p:cNvSpPr txBox="1"/>
          <p:nvPr/>
        </p:nvSpPr>
        <p:spPr>
          <a:xfrm>
            <a:off x="696173" y="166592"/>
            <a:ext cx="13550900" cy="744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600" b="1" dirty="0">
                <a:solidFill>
                  <a:schemeClr val="bg1"/>
                </a:solidFill>
                <a:latin typeface="Instrument Sans Medium" panose="020B0604020202020204" charset="0"/>
              </a:rPr>
              <a:t>Financial Factors – Costs, Revenues, and Funding Sources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C6762B5-7A5F-2571-8B46-D6041754E2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1943575"/>
              </p:ext>
            </p:extLst>
          </p:nvPr>
        </p:nvGraphicFramePr>
        <p:xfrm>
          <a:off x="7975600" y="1593988"/>
          <a:ext cx="6210300" cy="262128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3105150">
                  <a:extLst>
                    <a:ext uri="{9D8B030D-6E8A-4147-A177-3AD203B41FA5}">
                      <a16:colId xmlns:a16="http://schemas.microsoft.com/office/drawing/2014/main" val="1280754370"/>
                    </a:ext>
                  </a:extLst>
                </a:gridCol>
                <a:gridCol w="3105150">
                  <a:extLst>
                    <a:ext uri="{9D8B030D-6E8A-4147-A177-3AD203B41FA5}">
                      <a16:colId xmlns:a16="http://schemas.microsoft.com/office/drawing/2014/main" val="227952667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Expense Item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Amount (£)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16901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Venue and Accommodation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£20,000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99434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Catering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£8,000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9718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Transport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£3,000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08705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Activities and Workshops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£7,000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791731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Staff &amp; Administration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£5,000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985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Marketing and Promotion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£4,000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1885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Total Expenses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£43,000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004626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895BC6A-207C-3E46-66E3-D07ECC4259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200025"/>
              </p:ext>
            </p:extLst>
          </p:nvPr>
        </p:nvGraphicFramePr>
        <p:xfrm>
          <a:off x="774700" y="1593988"/>
          <a:ext cx="6934200" cy="163830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3467100">
                  <a:extLst>
                    <a:ext uri="{9D8B030D-6E8A-4147-A177-3AD203B41FA5}">
                      <a16:colId xmlns:a16="http://schemas.microsoft.com/office/drawing/2014/main" val="3770504855"/>
                    </a:ext>
                  </a:extLst>
                </a:gridCol>
                <a:gridCol w="3467100">
                  <a:extLst>
                    <a:ext uri="{9D8B030D-6E8A-4147-A177-3AD203B41FA5}">
                      <a16:colId xmlns:a16="http://schemas.microsoft.com/office/drawing/2014/main" val="287313931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Revenue Source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Amount (£)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8073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Ticket Sales (250 attendees)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£50,000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97971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Sponsorships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£10,000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80405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Merchandise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£5,000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4655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Total Income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£65,000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7228259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982A741-72B0-8247-99AE-99346B9339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121686"/>
              </p:ext>
            </p:extLst>
          </p:nvPr>
        </p:nvGraphicFramePr>
        <p:xfrm>
          <a:off x="774700" y="3661229"/>
          <a:ext cx="6934200" cy="240792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3467100">
                  <a:extLst>
                    <a:ext uri="{9D8B030D-6E8A-4147-A177-3AD203B41FA5}">
                      <a16:colId xmlns:a16="http://schemas.microsoft.com/office/drawing/2014/main" val="4273730577"/>
                    </a:ext>
                  </a:extLst>
                </a:gridCol>
                <a:gridCol w="3467100">
                  <a:extLst>
                    <a:ext uri="{9D8B030D-6E8A-4147-A177-3AD203B41FA5}">
                      <a16:colId xmlns:a16="http://schemas.microsoft.com/office/drawing/2014/main" val="36692887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Funding Source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Details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080666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Ticket Sales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Main revenue from attendees (e.g., £200 per ticket for 250 people)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44602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Sponsorship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Corporate wellness brands, eco-companies, and tourism boards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42451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Merchandise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Event-themed products (eco-friendly items, local crafts)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730041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6713EEF-F234-81DD-81DD-BEE1B91FE5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8355551"/>
              </p:ext>
            </p:extLst>
          </p:nvPr>
        </p:nvGraphicFramePr>
        <p:xfrm>
          <a:off x="7975600" y="4779360"/>
          <a:ext cx="6210300" cy="131064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3105150">
                  <a:extLst>
                    <a:ext uri="{9D8B030D-6E8A-4147-A177-3AD203B41FA5}">
                      <a16:colId xmlns:a16="http://schemas.microsoft.com/office/drawing/2014/main" val="2412506500"/>
                    </a:ext>
                  </a:extLst>
                </a:gridCol>
                <a:gridCol w="3105150">
                  <a:extLst>
                    <a:ext uri="{9D8B030D-6E8A-4147-A177-3AD203B41FA5}">
                      <a16:colId xmlns:a16="http://schemas.microsoft.com/office/drawing/2014/main" val="39672650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Item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Amount (£)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62657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Total Revenue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£65,000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241813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Total Expenses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£43,000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19892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Expected Profit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£22,000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166625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D29CCF7-95F9-BF14-035D-7B573EFB2C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8108607"/>
              </p:ext>
            </p:extLst>
          </p:nvPr>
        </p:nvGraphicFramePr>
        <p:xfrm>
          <a:off x="774700" y="6447239"/>
          <a:ext cx="6934200" cy="167640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2274711">
                  <a:extLst>
                    <a:ext uri="{9D8B030D-6E8A-4147-A177-3AD203B41FA5}">
                      <a16:colId xmlns:a16="http://schemas.microsoft.com/office/drawing/2014/main" val="3208320358"/>
                    </a:ext>
                  </a:extLst>
                </a:gridCol>
                <a:gridCol w="4659489">
                  <a:extLst>
                    <a:ext uri="{9D8B030D-6E8A-4147-A177-3AD203B41FA5}">
                      <a16:colId xmlns:a16="http://schemas.microsoft.com/office/drawing/2014/main" val="371067669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Strategy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Details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61582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Sponsorship Packages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Partnering with eco-friendly brands, wellness companies, and local tourism boards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19899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Ticket Pricing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Tiered pricing for general attendees and VIPs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34108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Merchandise Sales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Selling event-branded eco-friendly products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1295733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8964A5EB-5BBE-D536-EB36-D85F59961E77}"/>
              </a:ext>
            </a:extLst>
          </p:cNvPr>
          <p:cNvSpPr txBox="1"/>
          <p:nvPr/>
        </p:nvSpPr>
        <p:spPr>
          <a:xfrm>
            <a:off x="660400" y="1111618"/>
            <a:ext cx="7315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Predicted Breakdown of Costs</a:t>
            </a:r>
            <a:endParaRPr lang="en-GB" sz="20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9D8D27-F650-CB0F-AEC5-312E2C9C6752}"/>
              </a:ext>
            </a:extLst>
          </p:cNvPr>
          <p:cNvSpPr txBox="1"/>
          <p:nvPr/>
        </p:nvSpPr>
        <p:spPr>
          <a:xfrm>
            <a:off x="673100" y="3245218"/>
            <a:ext cx="7315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Predicted Revenues</a:t>
            </a:r>
            <a:endParaRPr lang="en-GB" sz="20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0C67B4-AC7E-7DD9-C551-9D93397D3BD1}"/>
              </a:ext>
            </a:extLst>
          </p:cNvPr>
          <p:cNvSpPr txBox="1"/>
          <p:nvPr/>
        </p:nvSpPr>
        <p:spPr>
          <a:xfrm>
            <a:off x="673100" y="6072957"/>
            <a:ext cx="7315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Funding Sources</a:t>
            </a:r>
            <a:endParaRPr lang="en-GB" sz="20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E028DA-1F73-9A99-226F-2B420CE173A0}"/>
              </a:ext>
            </a:extLst>
          </p:cNvPr>
          <p:cNvSpPr txBox="1"/>
          <p:nvPr/>
        </p:nvSpPr>
        <p:spPr>
          <a:xfrm>
            <a:off x="7874000" y="4358457"/>
            <a:ext cx="7315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Revenue Generation Strategy</a:t>
            </a:r>
            <a:endParaRPr lang="en-GB" sz="20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1AB013-2BD5-E7E9-F3ED-AED24C04492D}"/>
              </a:ext>
            </a:extLst>
          </p:cNvPr>
          <p:cNvSpPr txBox="1"/>
          <p:nvPr/>
        </p:nvSpPr>
        <p:spPr>
          <a:xfrm>
            <a:off x="7886700" y="1183457"/>
            <a:ext cx="7315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Profit/Loss Projection</a:t>
            </a:r>
            <a:endParaRPr lang="en-GB" sz="2000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97F982-C559-CFF4-3A4E-D66A811F4A6F}"/>
              </a:ext>
            </a:extLst>
          </p:cNvPr>
          <p:cNvSpPr txBox="1"/>
          <p:nvPr/>
        </p:nvSpPr>
        <p:spPr>
          <a:xfrm>
            <a:off x="7886700" y="6240819"/>
            <a:ext cx="62992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Financial projection for the event, with total expected revenue of £65,000 and total expenses of £43,000, resulting in an expected profit of £22,000. The event's revenue will primarily come from ticket sales, sponsorships, and merchandise, ensuring it remains profitable.</a:t>
            </a:r>
            <a:endParaRPr lang="en-GB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07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2CFC04-0F9A-7439-A7CD-52C50FC28243}"/>
              </a:ext>
            </a:extLst>
          </p:cNvPr>
          <p:cNvSpPr txBox="1"/>
          <p:nvPr/>
        </p:nvSpPr>
        <p:spPr>
          <a:xfrm>
            <a:off x="696173" y="325618"/>
            <a:ext cx="13550900" cy="744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600" b="1" dirty="0">
                <a:solidFill>
                  <a:schemeClr val="bg1"/>
                </a:solidFill>
                <a:latin typeface="Instrument Sans Medium" panose="020B0604020202020204" charset="0"/>
              </a:rPr>
              <a:t>Even Gantt Chart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6C1759D-FDAD-D3D2-B3D5-4C985856E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1501374"/>
              </p:ext>
            </p:extLst>
          </p:nvPr>
        </p:nvGraphicFramePr>
        <p:xfrm>
          <a:off x="821633" y="1093931"/>
          <a:ext cx="13132904" cy="651433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283226">
                  <a:extLst>
                    <a:ext uri="{9D8B030D-6E8A-4147-A177-3AD203B41FA5}">
                      <a16:colId xmlns:a16="http://schemas.microsoft.com/office/drawing/2014/main" val="884014201"/>
                    </a:ext>
                  </a:extLst>
                </a:gridCol>
                <a:gridCol w="3283226">
                  <a:extLst>
                    <a:ext uri="{9D8B030D-6E8A-4147-A177-3AD203B41FA5}">
                      <a16:colId xmlns:a16="http://schemas.microsoft.com/office/drawing/2014/main" val="3199235732"/>
                    </a:ext>
                  </a:extLst>
                </a:gridCol>
                <a:gridCol w="3283226">
                  <a:extLst>
                    <a:ext uri="{9D8B030D-6E8A-4147-A177-3AD203B41FA5}">
                      <a16:colId xmlns:a16="http://schemas.microsoft.com/office/drawing/2014/main" val="3873785405"/>
                    </a:ext>
                  </a:extLst>
                </a:gridCol>
                <a:gridCol w="3283226">
                  <a:extLst>
                    <a:ext uri="{9D8B030D-6E8A-4147-A177-3AD203B41FA5}">
                      <a16:colId xmlns:a16="http://schemas.microsoft.com/office/drawing/2014/main" val="10382058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Tasks</a:t>
                      </a:r>
                      <a:endParaRPr lang="en-GB" sz="1800" dirty="0">
                        <a:solidFill>
                          <a:schemeClr val="bg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800" dirty="0"/>
                        <a:t>Day 1</a:t>
                      </a:r>
                      <a:endParaRPr lang="en-GB" sz="18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800" dirty="0"/>
                        <a:t>Day 2</a:t>
                      </a:r>
                      <a:endParaRPr lang="en-GB" sz="18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800" dirty="0"/>
                        <a:t>Day 3</a:t>
                      </a:r>
                      <a:endParaRPr lang="en-GB" sz="18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4732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Event Concept Development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√</a:t>
                      </a: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6877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Venue Selection and Booking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1254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Staff Recruitment and Training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12067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Marketing and Promotion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800" b="1" dirty="0"/>
                        <a:t>√</a:t>
                      </a: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5099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Sponsorship Deals and Partnerships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4628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Logistics and Transportation Setup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3032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Catering and Accommodation Setup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584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Event Execution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 dirty="0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8127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  <a:ea typeface="Open Sans" panose="020B0606030504020204" pitchFamily="34" charset="0"/>
                          <a:cs typeface="Open Sans" panose="020B0606030504020204" pitchFamily="34" charset="0"/>
                        </a:rPr>
                        <a:t>Post-Event Evaluation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en-GB" sz="1800" b="1"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</a:rPr>
                        <a:t>√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Open Sans" panose="020B0606030504020204" pitchFamily="34" charset="0"/>
                        <a:ea typeface="Open Sans" panose="020B0606030504020204" pitchFamily="34" charset="0"/>
                        <a:cs typeface="Open Sans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8048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603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129E88E-C540-1D83-5E24-9125DAD88BEA}"/>
              </a:ext>
            </a:extLst>
          </p:cNvPr>
          <p:cNvSpPr/>
          <p:nvPr/>
        </p:nvSpPr>
        <p:spPr>
          <a:xfrm>
            <a:off x="454144" y="371763"/>
            <a:ext cx="7086600" cy="4507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3200" b="1" dirty="0">
                <a:solidFill>
                  <a:srgbClr val="FEFEFE"/>
                </a:solidFill>
                <a:latin typeface="Instrument Sans Medium" pitchFamily="34" charset="0"/>
              </a:rPr>
              <a:t>Reference</a:t>
            </a: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794E8D-EF35-1C8D-24F0-A842835772B6}"/>
              </a:ext>
            </a:extLst>
          </p:cNvPr>
          <p:cNvSpPr txBox="1"/>
          <p:nvPr/>
        </p:nvSpPr>
        <p:spPr>
          <a:xfrm>
            <a:off x="237067" y="1036428"/>
            <a:ext cx="14059701" cy="6844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Bath Echo (2018) ‘Repairs to begin on King’s Bath at heart of the Pump Room complex’. [online] Bath Echo. Available at: https://www.bathecho.co.uk/news/community/repairs-begin-kings-bath-pump-room-81013/ [Accessed 15 May 2025].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Bladen, C. et al. (2012) ‘Events Management: An Introduction’. Abingdon: Routledge Seven.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Boiko, V. (2021) ‘Glamping as a promising niche in tourism and hotel business’. Lviv-</a:t>
            </a: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Toruń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</a:t>
            </a: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Liha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-Pres. Available at: http://dspace.ksaeu.kherson.ua/handle/123456789/7492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Bowdin, G., Allen, J., O’Toole, W., Harris, R., and McDonnell, I. (2023) ‘Events Management’. Oxford: Elsevier. (Chapter Eleven)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Colesnicova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T., Sarkisian, G. and </a:t>
            </a: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Dobrianska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N., (2024) ‘Retreats as innovative form of tourism development’. Journal of Research on Trade, Management and Economic Development, 21(1), pp.62-77. Available at: https://ibn.idsi.md/vizualizare_articol/207912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Global Wellness Institute (2018) ‘Global Wellness Tourism Economy Report - Global Wellness Institute’. [online] Global Wellness Institute. Available at: https://globalwellnessinstitute.org/industry-research/global-wellness-tourism-economy/ [Accessed 11 May 2025].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Joseph, B. (2025) ‘The Future of Sustainable Event Planning — Going Beyond the Basics’ | </a:t>
            </a: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Executivevents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Executivevents.com. Available at: https://www.executivevents.com/post/the-future-of-sustainable-event-planning-going-beyond-the-basics [Accessed 15 May 2025].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Lynch, R. (2009) ‘Strategic Management, 5th ed’. Prentice Hall: Harlow.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Mazur, B. and Mazur-Małek, M. (2017) ‘Towards corporate wellness: Health culture and wellness programs’. Journal of Intercultural Management, 9(3), pp.45-61. Available at: https://www.ceeol.com/search/article-detail?id=616621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Quick, L (2020) ‘Managing Events, Real Challenges Real Outcomes’. Sage.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Quinn, B. (2013) ‘Key concepts in event management’. SAGE Publications Ltd, https://www-doi-org.ezproxy.uwtsd.ac.uk/10.4135/9781473914742 [Accessed 11 May 2025]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 err="1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WellnessTourism</a:t>
            </a:r>
            <a:r>
              <a:rPr lang="en-GB" sz="14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(2024) ‘Wellness Tourism and the Environment: How to Travel Responsibly and Sustainably’ | Wellness Tourism Magazine. [online] www.wellnesstourism.com. Available at: https://www.wellnesstourism.com/article/wellness-tourism-and-the-environment-how-to-travel-responsibly-and-sustainably [Accessed 11 May 2025].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solidFill>
                <a:schemeClr val="bg1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103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2454</Words>
  <Application>Microsoft Macintosh PowerPoint</Application>
  <PresentationFormat>Custom</PresentationFormat>
  <Paragraphs>225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Wingdings</vt:lpstr>
      <vt:lpstr>-apple-system</vt:lpstr>
      <vt:lpstr>Instrument Sans Medium</vt:lpstr>
      <vt:lpstr>Arial</vt:lpstr>
      <vt:lpstr>Helvetica</vt:lpstr>
      <vt:lpstr>Open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2025-05-10T10:28:46Z</dcterms:created>
  <dcterms:modified xsi:type="dcterms:W3CDTF">2025-05-19T10:08:14Z</dcterms:modified>
</cp:coreProperties>
</file>