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4"/>
  </p:sldMasterIdLst>
  <p:sldIdLst>
    <p:sldId id="256" r:id="rId5"/>
    <p:sldId id="258" r:id="rId6"/>
    <p:sldId id="268" r:id="rId7"/>
    <p:sldId id="269" r:id="rId8"/>
    <p:sldId id="296" r:id="rId9"/>
    <p:sldId id="310" r:id="rId10"/>
    <p:sldId id="302" r:id="rId11"/>
    <p:sldId id="298" r:id="rId12"/>
    <p:sldId id="301" r:id="rId13"/>
    <p:sldId id="309" r:id="rId14"/>
    <p:sldId id="283" r:id="rId15"/>
    <p:sldId id="284" r:id="rId16"/>
    <p:sldId id="285" r:id="rId17"/>
    <p:sldId id="288" r:id="rId18"/>
    <p:sldId id="289" r:id="rId19"/>
    <p:sldId id="290" r:id="rId20"/>
    <p:sldId id="291" r:id="rId21"/>
    <p:sldId id="311" r:id="rId22"/>
    <p:sldId id="312" r:id="rId23"/>
    <p:sldId id="300" r:id="rId24"/>
    <p:sldId id="308" r:id="rId25"/>
    <p:sldId id="313" r:id="rId26"/>
    <p:sldId id="266" r:id="rId27"/>
    <p:sldId id="277"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3AD1E2-5932-497F-AF21-0C5B424D59DD}" v="37" dt="2021-01-28T14:47:06.6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4" autoAdjust="0"/>
    <p:restoredTop sz="94679" autoAdjust="0"/>
  </p:normalViewPr>
  <p:slideViewPr>
    <p:cSldViewPr>
      <p:cViewPr varScale="1">
        <p:scale>
          <a:sx n="88" d="100"/>
          <a:sy n="88" d="100"/>
        </p:scale>
        <p:origin x="885" y="6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08D4E3-FBE2-4D00-B597-1F949B6DFFF4}" type="datetimeFigureOut">
              <a:rPr lang="cy-GB" smtClean="0"/>
              <a:t>03/02/2021</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BE2AEFFE-DF3D-4B03-AE7F-DB17DC12ED3B}" type="slidenum">
              <a:rPr lang="cy-GB" smtClean="0"/>
              <a:t>‹#›</a:t>
            </a:fld>
            <a:endParaRPr lang="cy-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5742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08D4E3-FBE2-4D00-B597-1F949B6DFFF4}" type="datetimeFigureOut">
              <a:rPr lang="cy-GB" smtClean="0"/>
              <a:t>03/02/2021</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BE2AEFFE-DF3D-4B03-AE7F-DB17DC12ED3B}" type="slidenum">
              <a:rPr lang="cy-GB" smtClean="0"/>
              <a:t>‹#›</a:t>
            </a:fld>
            <a:endParaRPr lang="cy-GB"/>
          </a:p>
        </p:txBody>
      </p:sp>
    </p:spTree>
    <p:extLst>
      <p:ext uri="{BB962C8B-B14F-4D97-AF65-F5344CB8AC3E}">
        <p14:creationId xmlns:p14="http://schemas.microsoft.com/office/powerpoint/2010/main" val="38427334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08D4E3-FBE2-4D00-B597-1F949B6DFFF4}" type="datetimeFigureOut">
              <a:rPr lang="cy-GB" smtClean="0"/>
              <a:t>03/02/2021</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BE2AEFFE-DF3D-4B03-AE7F-DB17DC12ED3B}" type="slidenum">
              <a:rPr lang="cy-GB" smtClean="0"/>
              <a:t>‹#›</a:t>
            </a:fld>
            <a:endParaRPr lang="cy-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117749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5"/>
            <a:ext cx="370332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08D4E3-FBE2-4D00-B597-1F949B6DFFF4}" type="datetimeFigureOut">
              <a:rPr lang="cy-GB" smtClean="0"/>
              <a:t>03/02/2021</a:t>
            </a:fld>
            <a:endParaRPr lang="cy-GB"/>
          </a:p>
        </p:txBody>
      </p:sp>
      <p:sp>
        <p:nvSpPr>
          <p:cNvPr id="6" name="Footer Placeholder 5"/>
          <p:cNvSpPr>
            <a:spLocks noGrp="1"/>
          </p:cNvSpPr>
          <p:nvPr>
            <p:ph type="ftr" sz="quarter" idx="11"/>
          </p:nvPr>
        </p:nvSpPr>
        <p:spPr/>
        <p:txBody>
          <a:bodyPr/>
          <a:lstStyle/>
          <a:p>
            <a:endParaRPr lang="cy-GB"/>
          </a:p>
        </p:txBody>
      </p:sp>
      <p:sp>
        <p:nvSpPr>
          <p:cNvPr id="7" name="Slide Number Placeholder 6"/>
          <p:cNvSpPr>
            <a:spLocks noGrp="1"/>
          </p:cNvSpPr>
          <p:nvPr>
            <p:ph type="sldNum" sz="quarter" idx="12"/>
          </p:nvPr>
        </p:nvSpPr>
        <p:spPr/>
        <p:txBody>
          <a:bodyPr/>
          <a:lstStyle/>
          <a:p>
            <a:fld id="{BE2AEFFE-DF3D-4B03-AE7F-DB17DC12ED3B}" type="slidenum">
              <a:rPr lang="cy-GB" smtClean="0"/>
              <a:t>‹#›</a:t>
            </a:fld>
            <a:endParaRPr lang="cy-GB"/>
          </a:p>
        </p:txBody>
      </p:sp>
    </p:spTree>
    <p:extLst>
      <p:ext uri="{BB962C8B-B14F-4D97-AF65-F5344CB8AC3E}">
        <p14:creationId xmlns:p14="http://schemas.microsoft.com/office/powerpoint/2010/main" val="3685822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22960" y="2582335"/>
            <a:ext cx="370332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08D4E3-FBE2-4D00-B597-1F949B6DFFF4}" type="datetimeFigureOut">
              <a:rPr lang="cy-GB" smtClean="0"/>
              <a:t>03/02/2021</a:t>
            </a:fld>
            <a:endParaRPr lang="cy-GB"/>
          </a:p>
        </p:txBody>
      </p:sp>
      <p:sp>
        <p:nvSpPr>
          <p:cNvPr id="8" name="Footer Placeholder 7"/>
          <p:cNvSpPr>
            <a:spLocks noGrp="1"/>
          </p:cNvSpPr>
          <p:nvPr>
            <p:ph type="ftr" sz="quarter" idx="11"/>
          </p:nvPr>
        </p:nvSpPr>
        <p:spPr/>
        <p:txBody>
          <a:bodyPr/>
          <a:lstStyle/>
          <a:p>
            <a:endParaRPr lang="cy-GB"/>
          </a:p>
        </p:txBody>
      </p:sp>
      <p:sp>
        <p:nvSpPr>
          <p:cNvPr id="9" name="Slide Number Placeholder 8"/>
          <p:cNvSpPr>
            <a:spLocks noGrp="1"/>
          </p:cNvSpPr>
          <p:nvPr>
            <p:ph type="sldNum" sz="quarter" idx="12"/>
          </p:nvPr>
        </p:nvSpPr>
        <p:spPr/>
        <p:txBody>
          <a:bodyPr/>
          <a:lstStyle/>
          <a:p>
            <a:fld id="{BE2AEFFE-DF3D-4B03-AE7F-DB17DC12ED3B}" type="slidenum">
              <a:rPr lang="cy-GB" smtClean="0"/>
              <a:t>‹#›</a:t>
            </a:fld>
            <a:endParaRPr lang="cy-GB"/>
          </a:p>
        </p:txBody>
      </p:sp>
    </p:spTree>
    <p:extLst>
      <p:ext uri="{BB962C8B-B14F-4D97-AF65-F5344CB8AC3E}">
        <p14:creationId xmlns:p14="http://schemas.microsoft.com/office/powerpoint/2010/main" val="2190766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08D4E3-FBE2-4D00-B597-1F949B6DFFF4}" type="datetimeFigureOut">
              <a:rPr lang="cy-GB" smtClean="0"/>
              <a:t>03/02/2021</a:t>
            </a:fld>
            <a:endParaRPr lang="cy-GB"/>
          </a:p>
        </p:txBody>
      </p:sp>
      <p:sp>
        <p:nvSpPr>
          <p:cNvPr id="4" name="Footer Placeholder 3"/>
          <p:cNvSpPr>
            <a:spLocks noGrp="1"/>
          </p:cNvSpPr>
          <p:nvPr>
            <p:ph type="ftr" sz="quarter" idx="11"/>
          </p:nvPr>
        </p:nvSpPr>
        <p:spPr/>
        <p:txBody>
          <a:bodyPr/>
          <a:lstStyle/>
          <a:p>
            <a:endParaRPr lang="cy-GB"/>
          </a:p>
        </p:txBody>
      </p:sp>
      <p:sp>
        <p:nvSpPr>
          <p:cNvPr id="5" name="Slide Number Placeholder 4"/>
          <p:cNvSpPr>
            <a:spLocks noGrp="1"/>
          </p:cNvSpPr>
          <p:nvPr>
            <p:ph type="sldNum" sz="quarter" idx="12"/>
          </p:nvPr>
        </p:nvSpPr>
        <p:spPr/>
        <p:txBody>
          <a:bodyPr/>
          <a:lstStyle/>
          <a:p>
            <a:fld id="{BE2AEFFE-DF3D-4B03-AE7F-DB17DC12ED3B}" type="slidenum">
              <a:rPr lang="cy-GB" smtClean="0"/>
              <a:t>‹#›</a:t>
            </a:fld>
            <a:endParaRPr lang="cy-GB"/>
          </a:p>
        </p:txBody>
      </p:sp>
    </p:spTree>
    <p:extLst>
      <p:ext uri="{BB962C8B-B14F-4D97-AF65-F5344CB8AC3E}">
        <p14:creationId xmlns:p14="http://schemas.microsoft.com/office/powerpoint/2010/main" val="42510618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608D4E3-FBE2-4D00-B597-1F949B6DFFF4}" type="datetimeFigureOut">
              <a:rPr lang="cy-GB" smtClean="0"/>
              <a:t>03/02/2021</a:t>
            </a:fld>
            <a:endParaRPr lang="cy-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cy-GB"/>
          </a:p>
        </p:txBody>
      </p:sp>
      <p:sp>
        <p:nvSpPr>
          <p:cNvPr id="9" name="Slide Number Placeholder 8"/>
          <p:cNvSpPr>
            <a:spLocks noGrp="1"/>
          </p:cNvSpPr>
          <p:nvPr>
            <p:ph type="sldNum" sz="quarter" idx="12"/>
          </p:nvPr>
        </p:nvSpPr>
        <p:spPr/>
        <p:txBody>
          <a:bodyPr/>
          <a:lstStyle/>
          <a:p>
            <a:fld id="{BE2AEFFE-DF3D-4B03-AE7F-DB17DC12ED3B}" type="slidenum">
              <a:rPr lang="cy-GB" smtClean="0"/>
              <a:t>‹#›</a:t>
            </a:fld>
            <a:endParaRPr lang="cy-GB"/>
          </a:p>
        </p:txBody>
      </p:sp>
    </p:spTree>
    <p:extLst>
      <p:ext uri="{BB962C8B-B14F-4D97-AF65-F5344CB8AC3E}">
        <p14:creationId xmlns:p14="http://schemas.microsoft.com/office/powerpoint/2010/main" val="2126791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B608D4E3-FBE2-4D00-B597-1F949B6DFFF4}" type="datetimeFigureOut">
              <a:rPr lang="cy-GB" smtClean="0"/>
              <a:t>03/02/2021</a:t>
            </a:fld>
            <a:endParaRPr lang="cy-GB"/>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cy-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BE2AEFFE-DF3D-4B03-AE7F-DB17DC12ED3B}" type="slidenum">
              <a:rPr lang="cy-GB" smtClean="0"/>
              <a:t>‹#›</a:t>
            </a:fld>
            <a:endParaRPr lang="cy-GB"/>
          </a:p>
        </p:txBody>
      </p:sp>
    </p:spTree>
    <p:extLst>
      <p:ext uri="{BB962C8B-B14F-4D97-AF65-F5344CB8AC3E}">
        <p14:creationId xmlns:p14="http://schemas.microsoft.com/office/powerpoint/2010/main" val="31288327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08D4E3-FBE2-4D00-B597-1F949B6DFFF4}" type="datetimeFigureOut">
              <a:rPr lang="cy-GB" smtClean="0"/>
              <a:t>03/02/2021</a:t>
            </a:fld>
            <a:endParaRPr lang="cy-GB"/>
          </a:p>
        </p:txBody>
      </p:sp>
      <p:sp>
        <p:nvSpPr>
          <p:cNvPr id="6" name="Footer Placeholder 5"/>
          <p:cNvSpPr>
            <a:spLocks noGrp="1"/>
          </p:cNvSpPr>
          <p:nvPr>
            <p:ph type="ftr" sz="quarter" idx="11"/>
          </p:nvPr>
        </p:nvSpPr>
        <p:spPr/>
        <p:txBody>
          <a:bodyPr/>
          <a:lstStyle/>
          <a:p>
            <a:endParaRPr lang="cy-GB"/>
          </a:p>
        </p:txBody>
      </p:sp>
      <p:sp>
        <p:nvSpPr>
          <p:cNvPr id="7" name="Slide Number Placeholder 6"/>
          <p:cNvSpPr>
            <a:spLocks noGrp="1"/>
          </p:cNvSpPr>
          <p:nvPr>
            <p:ph type="sldNum" sz="quarter" idx="12"/>
          </p:nvPr>
        </p:nvSpPr>
        <p:spPr/>
        <p:txBody>
          <a:bodyPr/>
          <a:lstStyle/>
          <a:p>
            <a:fld id="{BE2AEFFE-DF3D-4B03-AE7F-DB17DC12ED3B}" type="slidenum">
              <a:rPr lang="cy-GB" smtClean="0"/>
              <a:t>‹#›</a:t>
            </a:fld>
            <a:endParaRPr lang="cy-GB"/>
          </a:p>
        </p:txBody>
      </p:sp>
    </p:spTree>
    <p:extLst>
      <p:ext uri="{BB962C8B-B14F-4D97-AF65-F5344CB8AC3E}">
        <p14:creationId xmlns:p14="http://schemas.microsoft.com/office/powerpoint/2010/main" val="862135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08D4E3-FBE2-4D00-B597-1F949B6DFFF4}" type="datetimeFigureOut">
              <a:rPr lang="cy-GB" smtClean="0"/>
              <a:t>03/02/2021</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BE2AEFFE-DF3D-4B03-AE7F-DB17DC12ED3B}" type="slidenum">
              <a:rPr lang="cy-GB" smtClean="0"/>
              <a:t>‹#›</a:t>
            </a:fld>
            <a:endParaRPr lang="cy-GB"/>
          </a:p>
        </p:txBody>
      </p:sp>
    </p:spTree>
    <p:extLst>
      <p:ext uri="{BB962C8B-B14F-4D97-AF65-F5344CB8AC3E}">
        <p14:creationId xmlns:p14="http://schemas.microsoft.com/office/powerpoint/2010/main" val="361139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08D4E3-FBE2-4D00-B597-1F949B6DFFF4}" type="datetimeFigureOut">
              <a:rPr lang="cy-GB" smtClean="0"/>
              <a:t>03/02/2021</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BE2AEFFE-DF3D-4B03-AE7F-DB17DC12ED3B}" type="slidenum">
              <a:rPr lang="cy-GB" smtClean="0"/>
              <a:t>‹#›</a:t>
            </a:fld>
            <a:endParaRPr lang="cy-GB"/>
          </a:p>
        </p:txBody>
      </p:sp>
    </p:spTree>
    <p:extLst>
      <p:ext uri="{BB962C8B-B14F-4D97-AF65-F5344CB8AC3E}">
        <p14:creationId xmlns:p14="http://schemas.microsoft.com/office/powerpoint/2010/main" val="39440527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9144001"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B608D4E3-FBE2-4D00-B597-1F949B6DFFF4}" type="datetimeFigureOut">
              <a:rPr lang="cy-GB" smtClean="0"/>
              <a:t>03/02/2021</a:t>
            </a:fld>
            <a:endParaRPr lang="cy-GB"/>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cy-GB"/>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BE2AEFFE-DF3D-4B03-AE7F-DB17DC12ED3B}" type="slidenum">
              <a:rPr lang="cy-GB" smtClean="0"/>
              <a:t>‹#›</a:t>
            </a:fld>
            <a:endParaRPr lang="cy-GB"/>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6985036"/>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www.childcomwales.org.uk/wp-content/uploads/2020/10/Annual-Report-2019-20.pdf" TargetMode="External"/><Relationship Id="rId2" Type="http://schemas.openxmlformats.org/officeDocument/2006/relationships/hyperlink" Target="https://www.childcomwales.org.uk/wp-content/uploads/2020/10/Adroddiad-Blynyddol-19-20-1.pdf" TargetMode="External"/><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hparliament.wales/" TargetMode="External"/><Relationship Id="rId2" Type="http://schemas.openxmlformats.org/officeDocument/2006/relationships/hyperlink" Target="https://www.seneddieuenctid.cymru/hafan/" TargetMode="Externa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hyperlink" Target="https://beta.gov.wales/sites/default/files/publications/2018-06/aln-factsheet-how-will-the-act-affect-children-young-people-and-parents-carers.pdf" TargetMode="Externa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hyperlink" Target="https://www.bing.com/videos/search?q=aln+bill+wales+delay&amp;view=detail&amp;mid=D755C254C83218047B84D755C254C83218047B84&amp;FORM=VIRE" TargetMode="External"/><Relationship Id="rId2" Type="http://schemas.openxmlformats.org/officeDocument/2006/relationships/hyperlink" Target="https://www.youtube.com/watch?v=XGqP4FsrBcA" TargetMode="Externa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www.estyn.gov.wales/effective-practice/using-person-centred-planning-across-school" TargetMode="External"/><Relationship Id="rId2" Type="http://schemas.openxmlformats.org/officeDocument/2006/relationships/hyperlink" Target="https://www.estyn.llyw.cymru/arfer-effeithiol/defnyddio-cynllunio-syn-canolbwyntio-ar-yr-unigolyn-ar-draws-yr-ysgol?_ga=2.55011819.1702685811.1612349860-611700609.1612349860" TargetMode="Externa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hyperlink" Target="https://llyw.cymru/sites/default/files/publications/2019-01/ymarfer-sy-n-canolbwyntio-ar-unigolion-mewn-addysg-canllaw-ar-gyfer-blynyddoedd-cynnar-ysgolion-a-cholegau-yng-nghymru.pdf" TargetMode="External"/><Relationship Id="rId2" Type="http://schemas.openxmlformats.org/officeDocument/2006/relationships/hyperlink" Target="https://gov.wales/sites/default/files/publications/2019-01/person-centred-practice-in-education-a-guide-for-early-years-schools-and-colleges-in-wales.pdf"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orca.cf.ac.uk/114526/8/Power_et_al-2018-Review_of_Education.pdf"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funkydragon.org/en/" TargetMode="External"/><Relationship Id="rId2" Type="http://schemas.openxmlformats.org/officeDocument/2006/relationships/hyperlink" Target="http://wales.gov.uk/newsroom/childrenandyoungpeople/2014/140911-voice-of-children/?lang=en" TargetMode="External"/><Relationship Id="rId1" Type="http://schemas.openxmlformats.org/officeDocument/2006/relationships/slideLayout" Target="../slideLayouts/slideLayout2.xml"/><Relationship Id="rId4" Type="http://schemas.openxmlformats.org/officeDocument/2006/relationships/hyperlink" Target="https://gov.wales/docs/dsjlg/publications/cyp/170314-participation-good-practice-2016-en.pdf"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conwyyouthcouncil.org.uk/conwy-funky-dragon-reps/" TargetMode="External"/><Relationship Id="rId2" Type="http://schemas.openxmlformats.org/officeDocument/2006/relationships/hyperlink" Target="http://www.estyn.gov.uk/" TargetMode="External"/><Relationship Id="rId1" Type="http://schemas.openxmlformats.org/officeDocument/2006/relationships/slideLayout" Target="../slideLayouts/slideLayout2.xml"/><Relationship Id="rId5" Type="http://schemas.openxmlformats.org/officeDocument/2006/relationships/hyperlink" Target="http://www.thewaleswewant.co.uk/about/well-being-future-generations-wales-act-2015" TargetMode="External"/><Relationship Id="rId4" Type="http://schemas.openxmlformats.org/officeDocument/2006/relationships/hyperlink" Target="http://www.wales.nhs.uk/sites3/home.cfm?orgid=97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4400" dirty="0"/>
              <a:t>ECES6009/C</a:t>
            </a:r>
            <a:br>
              <a:rPr lang="en-GB" sz="4400" dirty="0"/>
            </a:br>
            <a:r>
              <a:rPr lang="en-GB" sz="4400" dirty="0"/>
              <a:t>Gwneud </a:t>
            </a:r>
            <a:r>
              <a:rPr lang="en-GB" sz="4400" dirty="0" err="1"/>
              <a:t>Gwahaniaeth</a:t>
            </a:r>
            <a:r>
              <a:rPr lang="en-GB" sz="4400" dirty="0"/>
              <a:t>/</a:t>
            </a:r>
            <a:br>
              <a:rPr lang="en-GB" sz="4400" dirty="0"/>
            </a:br>
            <a:r>
              <a:rPr lang="en-GB" sz="4400" dirty="0"/>
              <a:t>Making a Difference </a:t>
            </a:r>
            <a:br>
              <a:rPr lang="en-GB" sz="4400" dirty="0"/>
            </a:br>
            <a:endParaRPr lang="cy-GB" sz="4400" dirty="0"/>
          </a:p>
        </p:txBody>
      </p:sp>
      <p:sp>
        <p:nvSpPr>
          <p:cNvPr id="3" name="Subtitle 2"/>
          <p:cNvSpPr>
            <a:spLocks noGrp="1"/>
          </p:cNvSpPr>
          <p:nvPr>
            <p:ph type="subTitle" idx="1"/>
          </p:nvPr>
        </p:nvSpPr>
        <p:spPr/>
        <p:txBody>
          <a:bodyPr/>
          <a:lstStyle/>
          <a:p>
            <a:r>
              <a:rPr lang="en-GB" dirty="0" err="1"/>
              <a:t>Sesiwn</a:t>
            </a:r>
            <a:r>
              <a:rPr lang="en-GB" dirty="0"/>
              <a:t> 7b/ </a:t>
            </a:r>
            <a:r>
              <a:rPr lang="en-GB" i="1" dirty="0"/>
              <a:t>Session 7B</a:t>
            </a:r>
            <a:endParaRPr lang="cy-GB" dirty="0"/>
          </a:p>
        </p:txBody>
      </p:sp>
    </p:spTree>
    <p:extLst>
      <p:ext uri="{BB962C8B-B14F-4D97-AF65-F5344CB8AC3E}">
        <p14:creationId xmlns:p14="http://schemas.microsoft.com/office/powerpoint/2010/main" val="28509466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Gorolwg</a:t>
            </a:r>
            <a:r>
              <a:rPr lang="en-GB" dirty="0"/>
              <a:t> / Overview</a:t>
            </a:r>
            <a:endParaRPr lang="cy-GB" dirty="0"/>
          </a:p>
        </p:txBody>
      </p:sp>
      <p:sp>
        <p:nvSpPr>
          <p:cNvPr id="3" name="Content Placeholder 2"/>
          <p:cNvSpPr>
            <a:spLocks noGrp="1"/>
          </p:cNvSpPr>
          <p:nvPr>
            <p:ph sz="half" idx="1"/>
          </p:nvPr>
        </p:nvSpPr>
        <p:spPr/>
        <p:txBody>
          <a:bodyPr/>
          <a:lstStyle/>
          <a:p>
            <a:r>
              <a:rPr lang="en-GB" dirty="0" err="1"/>
              <a:t>Deddfwriaeth</a:t>
            </a:r>
            <a:r>
              <a:rPr lang="en-GB" dirty="0"/>
              <a:t> a </a:t>
            </a:r>
            <a:r>
              <a:rPr lang="en-GB" dirty="0" err="1"/>
              <a:t>Pholisiau</a:t>
            </a:r>
            <a:r>
              <a:rPr lang="en-GB" dirty="0"/>
              <a:t> sy’n Datblygu </a:t>
            </a:r>
          </a:p>
          <a:p>
            <a:r>
              <a:rPr lang="en-GB" dirty="0" err="1"/>
              <a:t>Agweddau</a:t>
            </a:r>
            <a:r>
              <a:rPr lang="en-GB" dirty="0"/>
              <a:t> o </a:t>
            </a:r>
            <a:r>
              <a:rPr lang="en-GB" dirty="0" err="1"/>
              <a:t>Arfer</a:t>
            </a:r>
            <a:r>
              <a:rPr lang="en-GB" dirty="0"/>
              <a:t> </a:t>
            </a:r>
            <a:r>
              <a:rPr lang="en-GB" dirty="0" err="1"/>
              <a:t>Dda</a:t>
            </a:r>
            <a:endParaRPr lang="en-GB" dirty="0"/>
          </a:p>
          <a:p>
            <a:endParaRPr lang="cy-GB" dirty="0"/>
          </a:p>
        </p:txBody>
      </p:sp>
      <p:sp>
        <p:nvSpPr>
          <p:cNvPr id="4" name="Content Placeholder 3"/>
          <p:cNvSpPr>
            <a:spLocks noGrp="1"/>
          </p:cNvSpPr>
          <p:nvPr>
            <p:ph sz="half" idx="2"/>
          </p:nvPr>
        </p:nvSpPr>
        <p:spPr/>
        <p:txBody>
          <a:bodyPr/>
          <a:lstStyle/>
          <a:p>
            <a:r>
              <a:rPr lang="en-GB" i="1" dirty="0"/>
              <a:t>Evolving Legislation</a:t>
            </a:r>
            <a:r>
              <a:rPr lang="en-GB" dirty="0"/>
              <a:t> and Policy</a:t>
            </a:r>
          </a:p>
          <a:p>
            <a:r>
              <a:rPr lang="en-GB" i="1" dirty="0"/>
              <a:t>Examples of Good Practice</a:t>
            </a:r>
          </a:p>
          <a:p>
            <a:pPr marL="64008" indent="0">
              <a:buNone/>
            </a:pPr>
            <a:endParaRPr lang="cy-GB" dirty="0"/>
          </a:p>
        </p:txBody>
      </p:sp>
      <p:pic>
        <p:nvPicPr>
          <p:cNvPr id="1027" name="Picture 3" descr="C:\Users\l.roberts\AppData\Local\Microsoft\Windows\Temporary Internet Files\Content.IE5\S9T0P2O1\MP90043881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3645024"/>
            <a:ext cx="6858000"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59254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br>
              <a:rPr lang="en-GB" sz="2800" dirty="0"/>
            </a:br>
            <a:r>
              <a:rPr lang="en-GB" sz="3600" dirty="0" err="1"/>
              <a:t>Cymru</a:t>
            </a:r>
            <a:br>
              <a:rPr lang="en-GB" sz="3600" dirty="0"/>
            </a:br>
            <a:r>
              <a:rPr lang="en-GB" sz="3600" dirty="0"/>
              <a:t>Wales</a:t>
            </a:r>
            <a:endParaRPr lang="cy-GB" sz="3600" dirty="0"/>
          </a:p>
        </p:txBody>
      </p:sp>
      <p:sp>
        <p:nvSpPr>
          <p:cNvPr id="3" name="Content Placeholder 2"/>
          <p:cNvSpPr>
            <a:spLocks noGrp="1"/>
          </p:cNvSpPr>
          <p:nvPr>
            <p:ph sz="half" idx="1"/>
          </p:nvPr>
        </p:nvSpPr>
        <p:spPr>
          <a:xfrm>
            <a:off x="467544" y="1845736"/>
            <a:ext cx="3703320" cy="4023359"/>
          </a:xfrm>
        </p:spPr>
        <p:txBody>
          <a:bodyPr>
            <a:normAutofit/>
          </a:bodyPr>
          <a:lstStyle/>
          <a:p>
            <a:r>
              <a:rPr lang="en-GB" dirty="0" err="1"/>
              <a:t>Gwlad</a:t>
            </a:r>
            <a:r>
              <a:rPr lang="en-GB" dirty="0"/>
              <a:t> </a:t>
            </a:r>
            <a:r>
              <a:rPr lang="en-GB" dirty="0" err="1"/>
              <a:t>gynta’r</a:t>
            </a:r>
            <a:r>
              <a:rPr lang="en-GB" dirty="0"/>
              <a:t> DU </a:t>
            </a:r>
            <a:r>
              <a:rPr lang="en-GB" dirty="0" err="1"/>
              <a:t>i</a:t>
            </a:r>
            <a:r>
              <a:rPr lang="en-GB" dirty="0"/>
              <a:t> </a:t>
            </a:r>
            <a:r>
              <a:rPr lang="en-GB" dirty="0" err="1"/>
              <a:t>apwyntio</a:t>
            </a:r>
            <a:r>
              <a:rPr lang="en-GB" dirty="0"/>
              <a:t> </a:t>
            </a:r>
            <a:r>
              <a:rPr lang="en-GB" dirty="0" err="1"/>
              <a:t>Comisiynydd</a:t>
            </a:r>
            <a:r>
              <a:rPr lang="en-GB" dirty="0"/>
              <a:t> Plant</a:t>
            </a:r>
          </a:p>
          <a:p>
            <a:r>
              <a:rPr lang="en-GB" dirty="0" err="1"/>
              <a:t>Gwlad</a:t>
            </a:r>
            <a:r>
              <a:rPr lang="en-GB" dirty="0"/>
              <a:t> </a:t>
            </a:r>
            <a:r>
              <a:rPr lang="en-GB" dirty="0" err="1"/>
              <a:t>gyntaf</a:t>
            </a:r>
            <a:r>
              <a:rPr lang="en-GB" dirty="0"/>
              <a:t> y </a:t>
            </a:r>
            <a:r>
              <a:rPr lang="en-GB" dirty="0" err="1"/>
              <a:t>byd</a:t>
            </a:r>
            <a:r>
              <a:rPr lang="en-GB" dirty="0"/>
              <a:t> </a:t>
            </a:r>
            <a:r>
              <a:rPr lang="en-GB" dirty="0" err="1"/>
              <a:t>i</a:t>
            </a:r>
            <a:r>
              <a:rPr lang="en-GB" dirty="0"/>
              <a:t> </a:t>
            </a:r>
            <a:r>
              <a:rPr lang="en-GB" dirty="0" err="1"/>
              <a:t>ddeddfu</a:t>
            </a:r>
            <a:r>
              <a:rPr lang="en-GB" dirty="0"/>
              <a:t> </a:t>
            </a:r>
            <a:r>
              <a:rPr lang="en-GB" dirty="0" err="1"/>
              <a:t>ar</a:t>
            </a:r>
            <a:r>
              <a:rPr lang="en-GB" dirty="0"/>
              <a:t> </a:t>
            </a:r>
            <a:r>
              <a:rPr lang="en-GB" dirty="0" err="1"/>
              <a:t>chwarae</a:t>
            </a:r>
            <a:endParaRPr lang="en-GB" dirty="0"/>
          </a:p>
          <a:p>
            <a:r>
              <a:rPr lang="en-GB" dirty="0" err="1"/>
              <a:t>Gwlad</a:t>
            </a:r>
            <a:r>
              <a:rPr lang="en-GB" dirty="0"/>
              <a:t> </a:t>
            </a:r>
            <a:r>
              <a:rPr lang="en-GB" dirty="0" err="1"/>
              <a:t>gyntaf</a:t>
            </a:r>
            <a:r>
              <a:rPr lang="en-GB" dirty="0"/>
              <a:t> y DU </a:t>
            </a:r>
            <a:r>
              <a:rPr lang="en-GB" dirty="0" err="1"/>
              <a:t>i</a:t>
            </a:r>
            <a:r>
              <a:rPr lang="en-GB" dirty="0"/>
              <a:t> </a:t>
            </a:r>
            <a:r>
              <a:rPr lang="en-GB" dirty="0" err="1"/>
              <a:t>osod</a:t>
            </a:r>
            <a:r>
              <a:rPr lang="en-GB" dirty="0"/>
              <a:t> </a:t>
            </a:r>
            <a:r>
              <a:rPr lang="en-GB" dirty="0" err="1"/>
              <a:t>Confensiwn</a:t>
            </a:r>
            <a:r>
              <a:rPr lang="en-GB" dirty="0"/>
              <a:t> y </a:t>
            </a:r>
            <a:r>
              <a:rPr lang="en-GB" dirty="0" err="1"/>
              <a:t>Cenhedloedd</a:t>
            </a:r>
            <a:r>
              <a:rPr lang="en-GB" dirty="0"/>
              <a:t> </a:t>
            </a:r>
            <a:r>
              <a:rPr lang="en-GB" dirty="0" err="1"/>
              <a:t>Unedig</a:t>
            </a:r>
            <a:r>
              <a:rPr lang="en-GB" dirty="0"/>
              <a:t> </a:t>
            </a:r>
            <a:r>
              <a:rPr lang="en-GB" dirty="0" err="1"/>
              <a:t>ar</a:t>
            </a:r>
            <a:r>
              <a:rPr lang="en-GB" dirty="0"/>
              <a:t> </a:t>
            </a:r>
            <a:r>
              <a:rPr lang="en-GB" dirty="0" err="1"/>
              <a:t>Hawliau</a:t>
            </a:r>
            <a:r>
              <a:rPr lang="en-GB" dirty="0"/>
              <a:t> Plant </a:t>
            </a:r>
            <a:r>
              <a:rPr lang="en-GB" dirty="0" err="1"/>
              <a:t>i</a:t>
            </a:r>
            <a:r>
              <a:rPr lang="en-GB" dirty="0"/>
              <a:t> </a:t>
            </a:r>
            <a:r>
              <a:rPr lang="en-GB" dirty="0" err="1"/>
              <a:t>gyfraith</a:t>
            </a:r>
            <a:endParaRPr lang="cy-GB" dirty="0"/>
          </a:p>
        </p:txBody>
      </p:sp>
      <p:sp>
        <p:nvSpPr>
          <p:cNvPr id="4" name="Content Placeholder 3"/>
          <p:cNvSpPr>
            <a:spLocks noGrp="1"/>
          </p:cNvSpPr>
          <p:nvPr>
            <p:ph sz="half" idx="2"/>
          </p:nvPr>
        </p:nvSpPr>
        <p:spPr/>
        <p:txBody>
          <a:bodyPr>
            <a:normAutofit/>
          </a:bodyPr>
          <a:lstStyle/>
          <a:p>
            <a:r>
              <a:rPr lang="cy-GB" i="1" dirty="0"/>
              <a:t>The </a:t>
            </a:r>
            <a:r>
              <a:rPr lang="cy-GB" i="1" dirty="0" err="1"/>
              <a:t>first</a:t>
            </a:r>
            <a:r>
              <a:rPr lang="cy-GB" i="1" dirty="0"/>
              <a:t> </a:t>
            </a:r>
            <a:r>
              <a:rPr lang="en-US" i="1" dirty="0"/>
              <a:t>UK country to appoint a Children’s Commissioner </a:t>
            </a:r>
          </a:p>
          <a:p>
            <a:r>
              <a:rPr lang="en-US" i="1" dirty="0"/>
              <a:t>The first country in the world to legislate on play </a:t>
            </a:r>
          </a:p>
          <a:p>
            <a:r>
              <a:rPr lang="en-US" i="1" dirty="0"/>
              <a:t>The first in the UK to embed the UN Convention on the Rights of the Child into law</a:t>
            </a:r>
            <a:endParaRPr lang="cy-GB" i="1" dirty="0"/>
          </a:p>
        </p:txBody>
      </p:sp>
      <p:pic>
        <p:nvPicPr>
          <p:cNvPr id="2050" name="Picture 2" descr="C:\Users\l.roberts\AppData\Local\Microsoft\Windows\Temporary Internet Files\Content.IE5\FDGQFACQ\MC90032697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67241"/>
            <a:ext cx="1115616" cy="1345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21075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GB" dirty="0" err="1"/>
              <a:t>Ond</a:t>
            </a:r>
            <a:r>
              <a:rPr lang="en-GB" dirty="0"/>
              <a:t>: </a:t>
            </a:r>
            <a:r>
              <a:rPr lang="en-GB" dirty="0" err="1"/>
              <a:t>Cymru</a:t>
            </a:r>
            <a:br>
              <a:rPr lang="en-GB" dirty="0"/>
            </a:br>
            <a:r>
              <a:rPr lang="en-GB" dirty="0"/>
              <a:t>But : Wales</a:t>
            </a:r>
            <a:endParaRPr lang="cy-GB" dirty="0"/>
          </a:p>
        </p:txBody>
      </p:sp>
      <p:sp>
        <p:nvSpPr>
          <p:cNvPr id="3" name="Content Placeholder 2"/>
          <p:cNvSpPr>
            <a:spLocks noGrp="1"/>
          </p:cNvSpPr>
          <p:nvPr>
            <p:ph sz="half" idx="1"/>
          </p:nvPr>
        </p:nvSpPr>
        <p:spPr>
          <a:xfrm>
            <a:off x="457200" y="1722437"/>
            <a:ext cx="4038600" cy="4730899"/>
          </a:xfrm>
        </p:spPr>
        <p:txBody>
          <a:bodyPr>
            <a:normAutofit lnSpcReduction="10000"/>
          </a:bodyPr>
          <a:lstStyle/>
          <a:p>
            <a:pPr>
              <a:lnSpc>
                <a:spcPct val="120000"/>
              </a:lnSpc>
            </a:pPr>
            <a:r>
              <a:rPr lang="en-GB" dirty="0"/>
              <a:t>Un </a:t>
            </a:r>
            <a:r>
              <a:rPr lang="en-GB" dirty="0" err="1"/>
              <a:t>o’r</a:t>
            </a:r>
            <a:r>
              <a:rPr lang="en-GB" dirty="0"/>
              <a:t> </a:t>
            </a:r>
            <a:r>
              <a:rPr lang="en-GB" dirty="0" err="1"/>
              <a:t>graddau</a:t>
            </a:r>
            <a:r>
              <a:rPr lang="en-GB" dirty="0"/>
              <a:t> </a:t>
            </a:r>
            <a:r>
              <a:rPr lang="en-GB" dirty="0" err="1"/>
              <a:t>uchaf</a:t>
            </a:r>
            <a:r>
              <a:rPr lang="en-GB" dirty="0"/>
              <a:t> o </a:t>
            </a:r>
            <a:r>
              <a:rPr lang="en-GB" dirty="0" err="1"/>
              <a:t>dlodi</a:t>
            </a:r>
            <a:r>
              <a:rPr lang="en-GB" dirty="0"/>
              <a:t> plant </a:t>
            </a:r>
            <a:r>
              <a:rPr lang="en-GB" dirty="0" err="1"/>
              <a:t>yn</a:t>
            </a:r>
            <a:r>
              <a:rPr lang="en-GB" dirty="0"/>
              <a:t> y DU</a:t>
            </a:r>
          </a:p>
          <a:p>
            <a:pPr>
              <a:lnSpc>
                <a:spcPct val="120000"/>
              </a:lnSpc>
            </a:pPr>
            <a:r>
              <a:rPr lang="en-GB" dirty="0" err="1"/>
              <a:t>Canlyniadau</a:t>
            </a:r>
            <a:r>
              <a:rPr lang="en-GB" dirty="0"/>
              <a:t> </a:t>
            </a:r>
            <a:r>
              <a:rPr lang="en-GB" dirty="0" err="1"/>
              <a:t>ar</a:t>
            </a:r>
            <a:r>
              <a:rPr lang="en-GB" dirty="0"/>
              <a:t> </a:t>
            </a:r>
            <a:r>
              <a:rPr lang="en-GB" dirty="0" err="1"/>
              <a:t>gyfer</a:t>
            </a:r>
            <a:r>
              <a:rPr lang="en-GB" dirty="0"/>
              <a:t> plant a </a:t>
            </a:r>
            <a:r>
              <a:rPr lang="en-GB" dirty="0" err="1"/>
              <a:t>phobl</a:t>
            </a:r>
            <a:r>
              <a:rPr lang="en-GB" dirty="0"/>
              <a:t> </a:t>
            </a:r>
            <a:r>
              <a:rPr lang="en-GB" dirty="0" err="1"/>
              <a:t>ifanc</a:t>
            </a:r>
            <a:r>
              <a:rPr lang="en-GB" dirty="0"/>
              <a:t> </a:t>
            </a:r>
            <a:r>
              <a:rPr lang="en-GB" dirty="0" err="1"/>
              <a:t>bregus</a:t>
            </a:r>
            <a:r>
              <a:rPr lang="en-GB" dirty="0"/>
              <a:t> </a:t>
            </a:r>
            <a:r>
              <a:rPr lang="en-GB" dirty="0" err="1"/>
              <a:t>ddim</a:t>
            </a:r>
            <a:r>
              <a:rPr lang="en-GB" dirty="0"/>
              <a:t> </a:t>
            </a:r>
            <a:r>
              <a:rPr lang="en-GB" dirty="0" err="1"/>
              <a:t>yn</a:t>
            </a:r>
            <a:r>
              <a:rPr lang="en-GB" dirty="0"/>
              <a:t> </a:t>
            </a:r>
            <a:r>
              <a:rPr lang="en-GB" dirty="0" err="1"/>
              <a:t>adlewyrchu</a:t>
            </a:r>
            <a:r>
              <a:rPr lang="en-GB" dirty="0"/>
              <a:t> </a:t>
            </a:r>
            <a:r>
              <a:rPr lang="en-GB" dirty="0" err="1"/>
              <a:t>ein</a:t>
            </a:r>
            <a:r>
              <a:rPr lang="en-GB" dirty="0"/>
              <a:t> </a:t>
            </a:r>
            <a:r>
              <a:rPr lang="en-GB" dirty="0" err="1"/>
              <a:t>ymrwymiad</a:t>
            </a:r>
            <a:r>
              <a:rPr lang="en-GB" dirty="0"/>
              <a:t> </a:t>
            </a:r>
            <a:r>
              <a:rPr lang="en-GB" dirty="0" err="1"/>
              <a:t>i</a:t>
            </a:r>
            <a:r>
              <a:rPr lang="en-GB" dirty="0"/>
              <a:t> </a:t>
            </a:r>
            <a:r>
              <a:rPr lang="en-GB" dirty="0" err="1"/>
              <a:t>hawliau</a:t>
            </a:r>
            <a:r>
              <a:rPr lang="en-GB" dirty="0"/>
              <a:t> plant</a:t>
            </a:r>
          </a:p>
          <a:p>
            <a:pPr>
              <a:lnSpc>
                <a:spcPct val="120000"/>
              </a:lnSpc>
            </a:pPr>
            <a:r>
              <a:rPr lang="en-GB" dirty="0" err="1"/>
              <a:t>Ymwybyddiaeth</a:t>
            </a:r>
            <a:r>
              <a:rPr lang="en-GB" dirty="0"/>
              <a:t> </a:t>
            </a:r>
            <a:r>
              <a:rPr lang="en-GB" dirty="0" err="1"/>
              <a:t>ehangach</a:t>
            </a:r>
            <a:r>
              <a:rPr lang="en-GB" dirty="0"/>
              <a:t> o </a:t>
            </a:r>
            <a:r>
              <a:rPr lang="en-GB" dirty="0" err="1"/>
              <a:t>gamdrin</a:t>
            </a:r>
            <a:r>
              <a:rPr lang="en-GB" dirty="0"/>
              <a:t> </a:t>
            </a:r>
            <a:r>
              <a:rPr lang="en-GB" dirty="0" err="1"/>
              <a:t>hanesyddol</a:t>
            </a:r>
            <a:endParaRPr lang="en-GB" dirty="0"/>
          </a:p>
          <a:p>
            <a:pPr>
              <a:lnSpc>
                <a:spcPct val="120000"/>
              </a:lnSpc>
            </a:pPr>
            <a:r>
              <a:rPr lang="en-GB" dirty="0"/>
              <a:t>Does dim </a:t>
            </a:r>
            <a:r>
              <a:rPr lang="en-GB" dirty="0" err="1"/>
              <a:t>Gweinidog</a:t>
            </a:r>
            <a:r>
              <a:rPr lang="en-GB" dirty="0"/>
              <a:t> Cabinet </a:t>
            </a:r>
            <a:r>
              <a:rPr lang="en-GB" dirty="0" err="1"/>
              <a:t>ar</a:t>
            </a:r>
            <a:r>
              <a:rPr lang="en-GB" dirty="0"/>
              <a:t> gyfer plant a </a:t>
            </a:r>
            <a:r>
              <a:rPr lang="en-GB" dirty="0" err="1"/>
              <a:t>phobl</a:t>
            </a:r>
            <a:r>
              <a:rPr lang="en-GB" dirty="0"/>
              <a:t> </a:t>
            </a:r>
            <a:r>
              <a:rPr lang="en-GB" dirty="0" err="1"/>
              <a:t>ifanc</a:t>
            </a:r>
            <a:r>
              <a:rPr lang="en-GB" dirty="0"/>
              <a:t>, ond </a:t>
            </a:r>
            <a:r>
              <a:rPr lang="en-GB" dirty="0" err="1"/>
              <a:t>mae</a:t>
            </a:r>
            <a:r>
              <a:rPr lang="en-GB" dirty="0"/>
              <a:t> </a:t>
            </a:r>
            <a:r>
              <a:rPr lang="en-GB" dirty="0" err="1"/>
              <a:t>gweinidog</a:t>
            </a:r>
            <a:r>
              <a:rPr lang="en-GB" dirty="0"/>
              <a:t> </a:t>
            </a:r>
            <a:r>
              <a:rPr lang="en-GB" dirty="0" err="1"/>
              <a:t>ar</a:t>
            </a:r>
            <a:r>
              <a:rPr lang="en-GB" dirty="0"/>
              <a:t> gyfer </a:t>
            </a:r>
            <a:r>
              <a:rPr lang="en-GB" dirty="0" err="1"/>
              <a:t>Iechyd</a:t>
            </a:r>
            <a:r>
              <a:rPr lang="en-GB" dirty="0"/>
              <a:t> a </a:t>
            </a:r>
            <a:r>
              <a:rPr lang="en-GB" dirty="0" err="1"/>
              <a:t>Gwasanaethau</a:t>
            </a:r>
            <a:r>
              <a:rPr lang="en-GB" dirty="0"/>
              <a:t> </a:t>
            </a:r>
            <a:r>
              <a:rPr lang="en-GB" dirty="0" err="1"/>
              <a:t>Cymedeithasol</a:t>
            </a:r>
            <a:r>
              <a:rPr lang="en-GB" dirty="0"/>
              <a:t> – Vaughan </a:t>
            </a:r>
            <a:r>
              <a:rPr lang="en-GB" dirty="0" err="1"/>
              <a:t>Gething</a:t>
            </a:r>
            <a:endParaRPr lang="en-GB" dirty="0"/>
          </a:p>
        </p:txBody>
      </p:sp>
      <p:sp>
        <p:nvSpPr>
          <p:cNvPr id="4" name="Content Placeholder 3"/>
          <p:cNvSpPr>
            <a:spLocks noGrp="1"/>
          </p:cNvSpPr>
          <p:nvPr>
            <p:ph sz="half" idx="2"/>
          </p:nvPr>
        </p:nvSpPr>
        <p:spPr/>
        <p:txBody>
          <a:bodyPr>
            <a:noAutofit/>
          </a:bodyPr>
          <a:lstStyle/>
          <a:p>
            <a:r>
              <a:rPr lang="en-US" sz="2000" i="1" dirty="0"/>
              <a:t>One of the highest rates of child </a:t>
            </a:r>
            <a:r>
              <a:rPr lang="cy-GB" sz="2000" i="1" dirty="0" err="1"/>
              <a:t>poverty</a:t>
            </a:r>
            <a:r>
              <a:rPr lang="cy-GB" sz="2000" i="1" dirty="0"/>
              <a:t> </a:t>
            </a:r>
            <a:r>
              <a:rPr lang="cy-GB" sz="2000" i="1" dirty="0" err="1"/>
              <a:t>in</a:t>
            </a:r>
            <a:r>
              <a:rPr lang="cy-GB" sz="2000" i="1" dirty="0"/>
              <a:t> the UK</a:t>
            </a:r>
          </a:p>
          <a:p>
            <a:r>
              <a:rPr lang="cy-GB" sz="2000" i="1" dirty="0" err="1"/>
              <a:t>Outcomes</a:t>
            </a:r>
            <a:r>
              <a:rPr lang="cy-GB" sz="2000" i="1" dirty="0"/>
              <a:t> </a:t>
            </a:r>
            <a:r>
              <a:rPr lang="cy-GB" sz="2000" i="1" dirty="0" err="1"/>
              <a:t>for</a:t>
            </a:r>
            <a:r>
              <a:rPr lang="cy-GB" sz="2000" i="1" dirty="0"/>
              <a:t> </a:t>
            </a:r>
            <a:r>
              <a:rPr lang="en-US" sz="2000" i="1" dirty="0"/>
              <a:t>some of our most vulnerable children and young people don’t match our </a:t>
            </a:r>
            <a:r>
              <a:rPr lang="cy-GB" sz="2000" i="1" dirty="0"/>
              <a:t>commitment to children’s rights</a:t>
            </a:r>
          </a:p>
          <a:p>
            <a:r>
              <a:rPr lang="cy-GB" sz="2000" i="1" dirty="0"/>
              <a:t>An increasing awareness of historical abuse</a:t>
            </a:r>
          </a:p>
          <a:p>
            <a:r>
              <a:rPr lang="en-US" sz="2000" i="1" dirty="0"/>
              <a:t>We do not have a Cabinet Minister for children and young people, but we do have a Cabinet Minister for Health and Social Services – Vaughan </a:t>
            </a:r>
            <a:r>
              <a:rPr lang="en-US" sz="2000" i="1" dirty="0" err="1"/>
              <a:t>Gething</a:t>
            </a:r>
            <a:endParaRPr lang="en-US" sz="2000" i="1" dirty="0"/>
          </a:p>
        </p:txBody>
      </p:sp>
      <p:pic>
        <p:nvPicPr>
          <p:cNvPr id="3074" name="Picture 2" descr="C:\Users\l.roberts\AppData\Local\Microsoft\Windows\Temporary Internet Files\Content.IE5\FDGQFACQ\MC90032697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7712" y="228518"/>
            <a:ext cx="1467612" cy="1397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8490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22960" y="260649"/>
            <a:ext cx="7543800" cy="1440160"/>
          </a:xfrm>
        </p:spPr>
        <p:txBody>
          <a:bodyPr>
            <a:normAutofit/>
          </a:bodyPr>
          <a:lstStyle/>
          <a:p>
            <a:pPr algn="r"/>
            <a:r>
              <a:rPr lang="en-GB" dirty="0"/>
              <a:t>Y </a:t>
            </a:r>
            <a:r>
              <a:rPr lang="en-GB" dirty="0" err="1"/>
              <a:t>sefyllfa</a:t>
            </a:r>
            <a:r>
              <a:rPr lang="en-GB" dirty="0"/>
              <a:t> </a:t>
            </a:r>
            <a:r>
              <a:rPr lang="en-GB" dirty="0" err="1"/>
              <a:t>gyfredol</a:t>
            </a:r>
            <a:br>
              <a:rPr lang="en-GB" dirty="0"/>
            </a:br>
            <a:r>
              <a:rPr lang="en-GB" dirty="0"/>
              <a:t>The current situation</a:t>
            </a:r>
            <a:endParaRPr lang="en-US" dirty="0"/>
          </a:p>
        </p:txBody>
      </p:sp>
      <p:sp>
        <p:nvSpPr>
          <p:cNvPr id="6" name="Content Placeholder 5"/>
          <p:cNvSpPr>
            <a:spLocks noGrp="1"/>
          </p:cNvSpPr>
          <p:nvPr>
            <p:ph sz="half" idx="1"/>
          </p:nvPr>
        </p:nvSpPr>
        <p:spPr>
          <a:xfrm>
            <a:off x="539552" y="1845735"/>
            <a:ext cx="3986728" cy="4023359"/>
          </a:xfrm>
        </p:spPr>
        <p:txBody>
          <a:bodyPr/>
          <a:lstStyle/>
          <a:p>
            <a:r>
              <a:rPr lang="en-GB" dirty="0" err="1"/>
              <a:t>Comisiynydd</a:t>
            </a:r>
            <a:r>
              <a:rPr lang="en-GB" dirty="0"/>
              <a:t> Plant </a:t>
            </a:r>
            <a:r>
              <a:rPr lang="en-GB" dirty="0" err="1"/>
              <a:t>Cymru</a:t>
            </a:r>
            <a:endParaRPr lang="en-GB" dirty="0"/>
          </a:p>
          <a:p>
            <a:r>
              <a:rPr lang="en-GB" dirty="0">
                <a:hlinkClick r:id="rId2"/>
              </a:rPr>
              <a:t>Adroddiad Blynyddol 2019-2020</a:t>
            </a:r>
            <a:endParaRPr lang="en-GB" dirty="0"/>
          </a:p>
          <a:p>
            <a:r>
              <a:rPr lang="en-GB" dirty="0"/>
              <a:t>Beth yw’r </a:t>
            </a:r>
            <a:r>
              <a:rPr lang="en-GB" dirty="0" err="1"/>
              <a:t>negeseuon</a:t>
            </a:r>
            <a:r>
              <a:rPr lang="en-GB" dirty="0"/>
              <a:t> </a:t>
            </a:r>
            <a:r>
              <a:rPr lang="en-GB" dirty="0" err="1"/>
              <a:t>allweddol</a:t>
            </a:r>
            <a:r>
              <a:rPr lang="en-GB" dirty="0"/>
              <a:t> yma?</a:t>
            </a:r>
          </a:p>
          <a:p>
            <a:endParaRPr lang="en-GB" dirty="0"/>
          </a:p>
        </p:txBody>
      </p:sp>
      <p:sp>
        <p:nvSpPr>
          <p:cNvPr id="7" name="Content Placeholder 6"/>
          <p:cNvSpPr>
            <a:spLocks noGrp="1"/>
          </p:cNvSpPr>
          <p:nvPr>
            <p:ph sz="half" idx="2"/>
          </p:nvPr>
        </p:nvSpPr>
        <p:spPr/>
        <p:txBody>
          <a:bodyPr/>
          <a:lstStyle/>
          <a:p>
            <a:r>
              <a:rPr lang="en-GB" dirty="0"/>
              <a:t>Children’s Commissioner for Wales</a:t>
            </a:r>
          </a:p>
          <a:p>
            <a:r>
              <a:rPr lang="en-GB" dirty="0">
                <a:hlinkClick r:id="rId3"/>
              </a:rPr>
              <a:t>Annual Review 2019 -2020</a:t>
            </a:r>
            <a:endParaRPr lang="en-GB" dirty="0"/>
          </a:p>
          <a:p>
            <a:r>
              <a:rPr lang="en-GB" dirty="0"/>
              <a:t>What are the key messages here?</a:t>
            </a:r>
          </a:p>
          <a:p>
            <a:pPr marL="0" indent="0">
              <a:buNone/>
            </a:pPr>
            <a:endParaRPr lang="en-GB" u="sng" dirty="0">
              <a:solidFill>
                <a:srgbClr val="C00000"/>
              </a:solidFill>
            </a:endParaRPr>
          </a:p>
          <a:p>
            <a:endParaRPr lang="en-GB" dirty="0"/>
          </a:p>
          <a:p>
            <a:endParaRPr lang="en-GB" dirty="0"/>
          </a:p>
          <a:p>
            <a:endParaRPr lang="en-GB" dirty="0"/>
          </a:p>
          <a:p>
            <a:endParaRPr lang="en-US" dirty="0"/>
          </a:p>
        </p:txBody>
      </p:sp>
      <p:pic>
        <p:nvPicPr>
          <p:cNvPr id="1026" name="Picture 2">
            <a:extLst>
              <a:ext uri="{FF2B5EF4-FFF2-40B4-BE49-F238E27FC236}">
                <a16:creationId xmlns:a16="http://schemas.microsoft.com/office/drawing/2014/main" id="{3097E815-5BD8-45EA-AD9A-EE57DEBDCC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37832" y="3362917"/>
            <a:ext cx="4314056" cy="28472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92101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C54ADB9-AA7A-42AD-AB4C-C428840B402A}"/>
              </a:ext>
            </a:extLst>
          </p:cNvPr>
          <p:cNvSpPr>
            <a:spLocks noGrp="1"/>
          </p:cNvSpPr>
          <p:nvPr>
            <p:ph type="title"/>
          </p:nvPr>
        </p:nvSpPr>
        <p:spPr/>
        <p:txBody>
          <a:bodyPr>
            <a:normAutofit fontScale="90000"/>
          </a:bodyPr>
          <a:lstStyle/>
          <a:p>
            <a:r>
              <a:rPr lang="en-GB" dirty="0" err="1"/>
              <a:t>Bil</a:t>
            </a:r>
            <a:r>
              <a:rPr lang="en-GB" dirty="0"/>
              <a:t> </a:t>
            </a:r>
            <a:r>
              <a:rPr lang="en-GB" dirty="0" err="1"/>
              <a:t>Senedd</a:t>
            </a:r>
            <a:r>
              <a:rPr lang="en-GB" dirty="0"/>
              <a:t> ac </a:t>
            </a:r>
            <a:r>
              <a:rPr lang="en-GB" dirty="0" err="1"/>
              <a:t>Etholiadau</a:t>
            </a:r>
            <a:r>
              <a:rPr lang="en-GB" dirty="0"/>
              <a:t> </a:t>
            </a:r>
            <a:r>
              <a:rPr lang="en-GB" dirty="0" err="1"/>
              <a:t>Cymru</a:t>
            </a:r>
            <a:r>
              <a:rPr lang="en-GB" dirty="0"/>
              <a:t>  </a:t>
            </a:r>
            <a:r>
              <a:rPr lang="en-GB" dirty="0" err="1"/>
              <a:t>Senedd</a:t>
            </a:r>
            <a:r>
              <a:rPr lang="en-GB" dirty="0"/>
              <a:t> and Elections Bill (2019)</a:t>
            </a:r>
          </a:p>
        </p:txBody>
      </p:sp>
      <p:sp>
        <p:nvSpPr>
          <p:cNvPr id="8" name="Content Placeholder 7">
            <a:extLst>
              <a:ext uri="{FF2B5EF4-FFF2-40B4-BE49-F238E27FC236}">
                <a16:creationId xmlns:a16="http://schemas.microsoft.com/office/drawing/2014/main" id="{47A76D4A-AF31-42DB-A704-EB9549098962}"/>
              </a:ext>
            </a:extLst>
          </p:cNvPr>
          <p:cNvSpPr>
            <a:spLocks noGrp="1"/>
          </p:cNvSpPr>
          <p:nvPr>
            <p:ph sz="half" idx="1"/>
          </p:nvPr>
        </p:nvSpPr>
        <p:spPr>
          <a:xfrm>
            <a:off x="467544" y="1916832"/>
            <a:ext cx="3703320" cy="4391577"/>
          </a:xfrm>
        </p:spPr>
        <p:txBody>
          <a:bodyPr>
            <a:normAutofit fontScale="77500" lnSpcReduction="20000"/>
          </a:bodyPr>
          <a:lstStyle/>
          <a:p>
            <a:r>
              <a:rPr lang="cy-GB" altLang="en-US" dirty="0">
                <a:solidFill>
                  <a:srgbClr val="202124"/>
                </a:solidFill>
                <a:latin typeface="Google Sans"/>
              </a:rPr>
              <a:t>Mae Cynulliad Cenedlaethol Cymru wedi pasio’r Mesur Senedd ac Etholiadau, a fydd yn caniatáu i bobl ifanc 16 a 17 oed bleidleisio dros bwy sy’n eu cynrychioli yn y Senedd. </a:t>
            </a:r>
          </a:p>
          <a:p>
            <a:r>
              <a:rPr lang="cy-GB" altLang="en-US" dirty="0">
                <a:solidFill>
                  <a:srgbClr val="202124"/>
                </a:solidFill>
                <a:latin typeface="Google Sans"/>
              </a:rPr>
              <a:t>Y cyfle nesaf sydd ganddyn nhw mae'n debyg fydd Etholiad Cyffredinol Cymru yn 2021. </a:t>
            </a:r>
          </a:p>
          <a:p>
            <a:r>
              <a:rPr lang="cy-GB" altLang="en-US" dirty="0">
                <a:solidFill>
                  <a:srgbClr val="202124"/>
                </a:solidFill>
                <a:latin typeface="Google Sans"/>
              </a:rPr>
              <a:t>Pasiwyd y Bil Senedd ac Etholiadau ar 27 Tachwedd 2019, ac yn ychwanegol at ganiatáu i bobl ifanc 16 a 17 oed gymryd rhan mewn etholiadau datganoledig yng Nghymru, newidiodd enw'r Cynulliad i Senedd Cymru a gwneud y Comisiwn Etholiadol yn atebol i'r Cynulliad ar gyfer etholiadau Cymru. </a:t>
            </a:r>
          </a:p>
          <a:p>
            <a:r>
              <a:rPr lang="cy-GB" altLang="en-US" dirty="0">
                <a:solidFill>
                  <a:srgbClr val="202124"/>
                </a:solidFill>
                <a:latin typeface="Google Sans"/>
              </a:rPr>
              <a:t>Derbyniodd y ddeddfwriaeth newydd Gydsyniad Brenhinol ym mis Ionawr 2020.</a:t>
            </a:r>
            <a:r>
              <a:rPr lang="cy-GB" altLang="en-US" sz="400" dirty="0">
                <a:solidFill>
                  <a:schemeClr val="tx1"/>
                </a:solidFill>
              </a:rPr>
              <a:t> </a:t>
            </a:r>
            <a:endParaRPr lang="cy-GB" altLang="en-US" sz="1600" dirty="0">
              <a:solidFill>
                <a:schemeClr val="tx1"/>
              </a:solidFill>
              <a:latin typeface="Arial" panose="020B0604020202020204" pitchFamily="34" charset="0"/>
            </a:endParaRPr>
          </a:p>
          <a:p>
            <a:endParaRPr lang="en-GB" dirty="0"/>
          </a:p>
        </p:txBody>
      </p:sp>
      <p:sp>
        <p:nvSpPr>
          <p:cNvPr id="9" name="Content Placeholder 8">
            <a:extLst>
              <a:ext uri="{FF2B5EF4-FFF2-40B4-BE49-F238E27FC236}">
                <a16:creationId xmlns:a16="http://schemas.microsoft.com/office/drawing/2014/main" id="{78B45675-07ED-400E-A6B3-500CF623712F}"/>
              </a:ext>
            </a:extLst>
          </p:cNvPr>
          <p:cNvSpPr>
            <a:spLocks noGrp="1"/>
          </p:cNvSpPr>
          <p:nvPr>
            <p:ph sz="half" idx="2"/>
          </p:nvPr>
        </p:nvSpPr>
        <p:spPr>
          <a:xfrm>
            <a:off x="4788024" y="1988840"/>
            <a:ext cx="3703320" cy="4023360"/>
          </a:xfrm>
        </p:spPr>
        <p:txBody>
          <a:bodyPr>
            <a:normAutofit fontScale="77500" lnSpcReduction="20000"/>
          </a:bodyPr>
          <a:lstStyle/>
          <a:p>
            <a:r>
              <a:rPr lang="en-GB" dirty="0"/>
              <a:t>The National Assembly for Wales has passed the Senedd and Elections Bill, which will allow 16 and 17 year olds to vote for who represents them in the Senedd.</a:t>
            </a:r>
          </a:p>
          <a:p>
            <a:r>
              <a:rPr lang="en-GB" dirty="0"/>
              <a:t>The next opportunity that they have will likely be the Welsh General Election in 2021.</a:t>
            </a:r>
          </a:p>
          <a:p>
            <a:r>
              <a:rPr lang="en-GB" dirty="0"/>
              <a:t>The Senedd and Elections Bill was passed on 27 November 2019, and in addition to allowing 16 and 17 year olds to participate in devolved elections in Wales, changed the name of the Assembly to Welsh Parliament or Senedd Cymru and made the Electoral Commission accountable to the Assembly for Welsh elections.</a:t>
            </a:r>
          </a:p>
          <a:p>
            <a:r>
              <a:rPr lang="en-GB" dirty="0"/>
              <a:t>The new legislation received Royal Assent in January 2020.</a:t>
            </a:r>
          </a:p>
          <a:p>
            <a:endParaRPr lang="en-GB" dirty="0"/>
          </a:p>
        </p:txBody>
      </p:sp>
    </p:spTree>
    <p:extLst>
      <p:ext uri="{BB962C8B-B14F-4D97-AF65-F5344CB8AC3E}">
        <p14:creationId xmlns:p14="http://schemas.microsoft.com/office/powerpoint/2010/main" val="3745473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US" dirty="0"/>
              <a:t>Senedd </a:t>
            </a:r>
            <a:r>
              <a:rPr lang="en-US" dirty="0" err="1"/>
              <a:t>Ieuenctid</a:t>
            </a:r>
            <a:r>
              <a:rPr lang="en-US" dirty="0"/>
              <a:t> Cymru</a:t>
            </a:r>
            <a:br>
              <a:rPr lang="en-US" dirty="0"/>
            </a:br>
            <a:r>
              <a:rPr lang="en-US" dirty="0"/>
              <a:t>Welsh Youth Parliament </a:t>
            </a:r>
          </a:p>
        </p:txBody>
      </p:sp>
      <p:sp>
        <p:nvSpPr>
          <p:cNvPr id="3" name="Content Placeholder 2"/>
          <p:cNvSpPr>
            <a:spLocks noGrp="1"/>
          </p:cNvSpPr>
          <p:nvPr>
            <p:ph sz="half" idx="1"/>
          </p:nvPr>
        </p:nvSpPr>
        <p:spPr/>
        <p:txBody>
          <a:bodyPr/>
          <a:lstStyle/>
          <a:p>
            <a:r>
              <a:rPr lang="en-GB" dirty="0" err="1">
                <a:hlinkClick r:id="rId2"/>
              </a:rPr>
              <a:t>Senedd</a:t>
            </a:r>
            <a:r>
              <a:rPr lang="en-GB" dirty="0">
                <a:hlinkClick r:id="rId2"/>
              </a:rPr>
              <a:t> </a:t>
            </a:r>
            <a:r>
              <a:rPr lang="en-GB" dirty="0" err="1">
                <a:hlinkClick r:id="rId2"/>
              </a:rPr>
              <a:t>Ieuenctid</a:t>
            </a:r>
            <a:r>
              <a:rPr lang="en-GB" dirty="0">
                <a:hlinkClick r:id="rId2"/>
              </a:rPr>
              <a:t> </a:t>
            </a:r>
            <a:r>
              <a:rPr lang="en-GB" dirty="0" err="1">
                <a:hlinkClick r:id="rId2"/>
              </a:rPr>
              <a:t>Cymru</a:t>
            </a:r>
            <a:endParaRPr lang="en-GB" dirty="0"/>
          </a:p>
          <a:p>
            <a:r>
              <a:rPr lang="en-GB" dirty="0"/>
              <a:t>Barn ?</a:t>
            </a:r>
          </a:p>
          <a:p>
            <a:r>
              <a:rPr lang="en-GB" dirty="0" err="1"/>
              <a:t>Cyfle</a:t>
            </a:r>
            <a:r>
              <a:rPr lang="en-GB" dirty="0"/>
              <a:t> ?</a:t>
            </a:r>
          </a:p>
          <a:p>
            <a:r>
              <a:rPr lang="en-GB" dirty="0" err="1"/>
              <a:t>Gofidiau</a:t>
            </a:r>
            <a:r>
              <a:rPr lang="en-GB" dirty="0"/>
              <a:t>?</a:t>
            </a:r>
          </a:p>
          <a:p>
            <a:r>
              <a:rPr lang="en-GB" dirty="0" err="1"/>
              <a:t>Materion</a:t>
            </a:r>
            <a:r>
              <a:rPr lang="en-GB" dirty="0"/>
              <a:t> </a:t>
            </a:r>
            <a:r>
              <a:rPr lang="en-GB" dirty="0" err="1"/>
              <a:t>amlasiantaethol</a:t>
            </a:r>
            <a:r>
              <a:rPr lang="en-GB" dirty="0"/>
              <a:t>?  </a:t>
            </a:r>
            <a:endParaRPr lang="en-US" dirty="0"/>
          </a:p>
        </p:txBody>
      </p:sp>
      <p:sp>
        <p:nvSpPr>
          <p:cNvPr id="4" name="Content Placeholder 3"/>
          <p:cNvSpPr>
            <a:spLocks noGrp="1"/>
          </p:cNvSpPr>
          <p:nvPr>
            <p:ph sz="half" idx="2"/>
          </p:nvPr>
        </p:nvSpPr>
        <p:spPr/>
        <p:txBody>
          <a:bodyPr/>
          <a:lstStyle/>
          <a:p>
            <a:r>
              <a:rPr lang="en-US" dirty="0">
                <a:hlinkClick r:id="rId3"/>
              </a:rPr>
              <a:t>Welsh Youth Parliament </a:t>
            </a:r>
            <a:endParaRPr lang="en-US" dirty="0"/>
          </a:p>
          <a:p>
            <a:r>
              <a:rPr lang="en-GB" dirty="0"/>
              <a:t>Opinion?</a:t>
            </a:r>
          </a:p>
          <a:p>
            <a:r>
              <a:rPr lang="en-GB" dirty="0"/>
              <a:t>Opportunities?</a:t>
            </a:r>
          </a:p>
          <a:p>
            <a:r>
              <a:rPr lang="en-GB" dirty="0"/>
              <a:t>Concerns? </a:t>
            </a:r>
          </a:p>
          <a:p>
            <a:r>
              <a:rPr lang="en-GB" dirty="0"/>
              <a:t>Multiagency perspective? </a:t>
            </a:r>
            <a:endParaRPr lang="en-US" dirty="0"/>
          </a:p>
        </p:txBody>
      </p:sp>
    </p:spTree>
    <p:extLst>
      <p:ext uri="{BB962C8B-B14F-4D97-AF65-F5344CB8AC3E}">
        <p14:creationId xmlns:p14="http://schemas.microsoft.com/office/powerpoint/2010/main" val="3816454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p:cNvSpPr>
            <a:spLocks noGrp="1"/>
          </p:cNvSpPr>
          <p:nvPr>
            <p:ph type="title"/>
          </p:nvPr>
        </p:nvSpPr>
        <p:spPr/>
        <p:txBody>
          <a:bodyPr/>
          <a:lstStyle/>
          <a:p>
            <a:endParaRPr lang="en-US" dirty="0"/>
          </a:p>
        </p:txBody>
      </p:sp>
      <p:sp>
        <p:nvSpPr>
          <p:cNvPr id="20" name="Content Placeholder 19"/>
          <p:cNvSpPr>
            <a:spLocks noGrp="1"/>
          </p:cNvSpPr>
          <p:nvPr>
            <p:ph sz="half" idx="1"/>
          </p:nvPr>
        </p:nvSpPr>
        <p:spPr>
          <a:xfrm>
            <a:off x="457200" y="1873298"/>
            <a:ext cx="4038600" cy="4652046"/>
          </a:xfrm>
        </p:spPr>
        <p:txBody>
          <a:bodyPr>
            <a:noAutofit/>
          </a:bodyPr>
          <a:lstStyle/>
          <a:p>
            <a:pPr>
              <a:lnSpc>
                <a:spcPct val="120000"/>
              </a:lnSpc>
            </a:pPr>
            <a:r>
              <a:rPr lang="en-GB" sz="1800" dirty="0" err="1"/>
              <a:t>Darpara</a:t>
            </a:r>
            <a:r>
              <a:rPr lang="en-GB" sz="1800" dirty="0"/>
              <a:t> </a:t>
            </a:r>
            <a:r>
              <a:rPr lang="en-GB" sz="1800" dirty="0" err="1"/>
              <a:t>Llywdraeth</a:t>
            </a:r>
            <a:r>
              <a:rPr lang="en-GB" sz="1800" dirty="0"/>
              <a:t> Cymru </a:t>
            </a:r>
            <a:r>
              <a:rPr lang="en-GB" sz="1800" dirty="0" err="1"/>
              <a:t>gyllid</a:t>
            </a:r>
            <a:r>
              <a:rPr lang="en-GB" sz="1800" dirty="0"/>
              <a:t> </a:t>
            </a:r>
            <a:r>
              <a:rPr lang="en-GB" sz="1800" dirty="0" err="1"/>
              <a:t>ar</a:t>
            </a:r>
            <a:r>
              <a:rPr lang="en-GB" sz="1800" dirty="0"/>
              <a:t> </a:t>
            </a:r>
            <a:r>
              <a:rPr lang="en-GB" sz="1800" dirty="0" err="1"/>
              <a:t>gyfer</a:t>
            </a:r>
            <a:r>
              <a:rPr lang="en-GB" sz="1800" dirty="0"/>
              <a:t> </a:t>
            </a:r>
            <a:r>
              <a:rPr lang="en-GB" sz="1800" dirty="0" err="1"/>
              <a:t>prosiect</a:t>
            </a:r>
            <a:r>
              <a:rPr lang="en-GB" sz="1800" dirty="0"/>
              <a:t> Cymru </a:t>
            </a:r>
            <a:r>
              <a:rPr lang="en-GB" sz="1800" dirty="0" err="1"/>
              <a:t>Ifanc</a:t>
            </a:r>
            <a:r>
              <a:rPr lang="en-GB" sz="1800" dirty="0"/>
              <a:t>, a </a:t>
            </a:r>
            <a:r>
              <a:rPr lang="en-GB" sz="1800" dirty="0" err="1"/>
              <a:t>hwylusir</a:t>
            </a:r>
            <a:r>
              <a:rPr lang="en-GB" sz="1800" dirty="0"/>
              <a:t> </a:t>
            </a:r>
            <a:r>
              <a:rPr lang="en-GB" sz="1800" dirty="0" err="1"/>
              <a:t>gan</a:t>
            </a:r>
            <a:r>
              <a:rPr lang="en-GB" sz="1800" dirty="0"/>
              <a:t> Plant </a:t>
            </a:r>
            <a:r>
              <a:rPr lang="en-GB" sz="1800" dirty="0" err="1"/>
              <a:t>yng</a:t>
            </a:r>
            <a:r>
              <a:rPr lang="en-GB" sz="1800" dirty="0"/>
              <a:t> </a:t>
            </a:r>
            <a:r>
              <a:rPr lang="en-GB" sz="1800" dirty="0" err="1"/>
              <a:t>Nghymru</a:t>
            </a:r>
            <a:r>
              <a:rPr lang="en-GB" sz="1800" dirty="0"/>
              <a:t>, </a:t>
            </a:r>
            <a:r>
              <a:rPr lang="en-GB" sz="1800" dirty="0" err="1"/>
              <a:t>sefydliad</a:t>
            </a:r>
            <a:r>
              <a:rPr lang="en-GB" sz="1800" dirty="0"/>
              <a:t> </a:t>
            </a:r>
            <a:r>
              <a:rPr lang="en-GB" sz="1800" dirty="0" err="1"/>
              <a:t>ymbarel</a:t>
            </a:r>
            <a:r>
              <a:rPr lang="en-GB" sz="1800" dirty="0"/>
              <a:t> </a:t>
            </a:r>
            <a:r>
              <a:rPr lang="en-GB" sz="1800" dirty="0" err="1"/>
              <a:t>ar</a:t>
            </a:r>
            <a:r>
              <a:rPr lang="en-GB" sz="1800" dirty="0"/>
              <a:t> </a:t>
            </a:r>
            <a:r>
              <a:rPr lang="en-GB" sz="1800" dirty="0" err="1"/>
              <a:t>gyfer</a:t>
            </a:r>
            <a:r>
              <a:rPr lang="en-GB" sz="1800" dirty="0"/>
              <a:t> </a:t>
            </a:r>
            <a:r>
              <a:rPr lang="en-GB" sz="1800" dirty="0" err="1"/>
              <a:t>sefydliadau</a:t>
            </a:r>
            <a:r>
              <a:rPr lang="en-GB" sz="1800" dirty="0"/>
              <a:t> plant</a:t>
            </a:r>
          </a:p>
          <a:p>
            <a:pPr>
              <a:lnSpc>
                <a:spcPct val="120000"/>
              </a:lnSpc>
            </a:pPr>
            <a:r>
              <a:rPr lang="en-GB" sz="1800" dirty="0" err="1"/>
              <a:t>Gweithia</a:t>
            </a:r>
            <a:r>
              <a:rPr lang="en-GB" sz="1800" dirty="0"/>
              <a:t> </a:t>
            </a:r>
            <a:r>
              <a:rPr lang="en-GB" sz="1800" dirty="0" err="1"/>
              <a:t>Cymru</a:t>
            </a:r>
            <a:r>
              <a:rPr lang="en-GB" sz="1800" dirty="0"/>
              <a:t> </a:t>
            </a:r>
            <a:r>
              <a:rPr lang="en-GB" sz="1800" dirty="0" err="1"/>
              <a:t>Ifanc</a:t>
            </a:r>
            <a:r>
              <a:rPr lang="en-GB" sz="1800" dirty="0"/>
              <a:t> gyda </a:t>
            </a:r>
            <a:r>
              <a:rPr lang="en-GB" sz="1800" dirty="0" err="1"/>
              <a:t>grwpiau</a:t>
            </a:r>
            <a:r>
              <a:rPr lang="en-GB" sz="1800" dirty="0"/>
              <a:t>, </a:t>
            </a:r>
            <a:r>
              <a:rPr lang="en-GB" sz="1800" dirty="0" err="1"/>
              <a:t>fforymau</a:t>
            </a:r>
            <a:r>
              <a:rPr lang="en-GB" sz="1800" dirty="0"/>
              <a:t> a </a:t>
            </a:r>
            <a:r>
              <a:rPr lang="en-GB" sz="1800" dirty="0" err="1"/>
              <a:t>chynghorau</a:t>
            </a:r>
            <a:r>
              <a:rPr lang="en-GB" sz="1800" dirty="0"/>
              <a:t> </a:t>
            </a:r>
            <a:r>
              <a:rPr lang="en-GB" sz="1800" dirty="0" err="1"/>
              <a:t>ieuenctid</a:t>
            </a:r>
            <a:r>
              <a:rPr lang="en-GB" sz="1800" dirty="0"/>
              <a:t> </a:t>
            </a:r>
            <a:r>
              <a:rPr lang="en-GB" sz="1800" dirty="0" err="1"/>
              <a:t>i</a:t>
            </a:r>
            <a:r>
              <a:rPr lang="en-GB" sz="1800" dirty="0"/>
              <a:t> gasglu </a:t>
            </a:r>
            <a:r>
              <a:rPr lang="en-GB" sz="1800" dirty="0" err="1"/>
              <a:t>llais</a:t>
            </a:r>
            <a:r>
              <a:rPr lang="en-GB" sz="1800" dirty="0"/>
              <a:t> plant a </a:t>
            </a:r>
            <a:r>
              <a:rPr lang="en-GB" sz="1800" dirty="0" err="1"/>
              <a:t>phobl</a:t>
            </a:r>
            <a:r>
              <a:rPr lang="en-GB" sz="1800" dirty="0"/>
              <a:t> </a:t>
            </a:r>
            <a:r>
              <a:rPr lang="en-GB" sz="1800" dirty="0" err="1"/>
              <a:t>ifanc</a:t>
            </a:r>
            <a:r>
              <a:rPr lang="en-GB" sz="1800" dirty="0"/>
              <a:t> </a:t>
            </a:r>
            <a:r>
              <a:rPr lang="en-GB" sz="1800" dirty="0" err="1"/>
              <a:t>er</a:t>
            </a:r>
            <a:r>
              <a:rPr lang="en-GB" sz="1800" dirty="0"/>
              <a:t> mwyn </a:t>
            </a:r>
            <a:r>
              <a:rPr lang="en-GB" sz="1800" dirty="0" err="1"/>
              <a:t>cael</a:t>
            </a:r>
            <a:r>
              <a:rPr lang="en-GB" sz="1800" dirty="0"/>
              <a:t> </a:t>
            </a:r>
            <a:r>
              <a:rPr lang="en-GB" sz="1800" dirty="0" err="1"/>
              <a:t>dylanwad</a:t>
            </a:r>
            <a:r>
              <a:rPr lang="en-GB" sz="1800" dirty="0"/>
              <a:t> </a:t>
            </a:r>
            <a:r>
              <a:rPr lang="en-GB" sz="1800" dirty="0" err="1"/>
              <a:t>ar</a:t>
            </a:r>
            <a:r>
              <a:rPr lang="en-GB" sz="1800" dirty="0"/>
              <a:t> </a:t>
            </a:r>
            <a:r>
              <a:rPr lang="en-GB" sz="1800" dirty="0" err="1"/>
              <a:t>bolisiau</a:t>
            </a:r>
            <a:r>
              <a:rPr lang="en-GB" sz="1800" dirty="0"/>
              <a:t> a </a:t>
            </a:r>
            <a:r>
              <a:rPr lang="en-GB" sz="1800" dirty="0" err="1"/>
              <a:t>rhaglenni</a:t>
            </a:r>
            <a:endParaRPr lang="en-GB" sz="1800" dirty="0"/>
          </a:p>
          <a:p>
            <a:pPr>
              <a:lnSpc>
                <a:spcPct val="120000"/>
              </a:lnSpc>
            </a:pPr>
            <a:r>
              <a:rPr lang="en-GB" sz="1800" dirty="0"/>
              <a:t>(</a:t>
            </a:r>
            <a:r>
              <a:rPr lang="en-GB" sz="1800" dirty="0" err="1"/>
              <a:t>Llywodraeth</a:t>
            </a:r>
            <a:r>
              <a:rPr lang="en-GB" sz="1800" dirty="0"/>
              <a:t> </a:t>
            </a:r>
            <a:r>
              <a:rPr lang="en-GB" sz="1800" dirty="0" err="1"/>
              <a:t>Cymru</a:t>
            </a:r>
            <a:r>
              <a:rPr lang="en-GB" sz="1800" dirty="0"/>
              <a:t>, 2016)</a:t>
            </a:r>
          </a:p>
          <a:p>
            <a:pPr>
              <a:lnSpc>
                <a:spcPct val="120000"/>
              </a:lnSpc>
            </a:pPr>
            <a:r>
              <a:rPr lang="en-GB" sz="1800" dirty="0" err="1"/>
              <a:t>Agweddau</a:t>
            </a:r>
            <a:r>
              <a:rPr lang="en-GB" sz="1800" dirty="0"/>
              <a:t> </a:t>
            </a:r>
            <a:r>
              <a:rPr lang="en-GB" sz="1800" dirty="0" err="1"/>
              <a:t>i</a:t>
            </a:r>
            <a:r>
              <a:rPr lang="en-GB" sz="1800" dirty="0"/>
              <a:t> </a:t>
            </a:r>
            <a:r>
              <a:rPr lang="en-GB" sz="1800" dirty="0" err="1"/>
              <a:t>ddathlu</a:t>
            </a:r>
            <a:r>
              <a:rPr lang="en-GB" sz="1800" dirty="0"/>
              <a:t>?</a:t>
            </a:r>
          </a:p>
          <a:p>
            <a:pPr>
              <a:lnSpc>
                <a:spcPct val="120000"/>
              </a:lnSpc>
            </a:pPr>
            <a:r>
              <a:rPr lang="en-GB" sz="1800" dirty="0" err="1"/>
              <a:t>Agweddau</a:t>
            </a:r>
            <a:r>
              <a:rPr lang="en-GB" sz="1800" dirty="0"/>
              <a:t> o </a:t>
            </a:r>
            <a:r>
              <a:rPr lang="en-GB" sz="1800" dirty="0" err="1"/>
              <a:t>ofid</a:t>
            </a:r>
            <a:r>
              <a:rPr lang="en-GB" sz="1800" dirty="0"/>
              <a:t>? </a:t>
            </a:r>
          </a:p>
        </p:txBody>
      </p:sp>
      <p:sp>
        <p:nvSpPr>
          <p:cNvPr id="21" name="Content Placeholder 20"/>
          <p:cNvSpPr>
            <a:spLocks noGrp="1"/>
          </p:cNvSpPr>
          <p:nvPr>
            <p:ph sz="half" idx="2"/>
          </p:nvPr>
        </p:nvSpPr>
        <p:spPr>
          <a:xfrm>
            <a:off x="4648200" y="1873298"/>
            <a:ext cx="4038600" cy="4796062"/>
          </a:xfrm>
        </p:spPr>
        <p:txBody>
          <a:bodyPr>
            <a:noAutofit/>
          </a:bodyPr>
          <a:lstStyle/>
          <a:p>
            <a:r>
              <a:rPr lang="en-US" sz="1800" dirty="0"/>
              <a:t>The Welsh Government provides funding for the Young Wales project, facilitated by Children in Wales, an umbrella organisation for children’s organisations.</a:t>
            </a:r>
          </a:p>
          <a:p>
            <a:r>
              <a:rPr lang="en-US" sz="1800" dirty="0"/>
              <a:t>Young Wales works with existing youth groups, forums and councils to gather the collective voice of children and young people to influence legislation, policies and </a:t>
            </a:r>
            <a:r>
              <a:rPr lang="en-US" sz="1800" dirty="0" err="1"/>
              <a:t>programmes</a:t>
            </a:r>
            <a:r>
              <a:rPr lang="en-US" sz="1800" dirty="0"/>
              <a:t>. </a:t>
            </a:r>
          </a:p>
          <a:p>
            <a:r>
              <a:rPr lang="en-GB" sz="1600" dirty="0"/>
              <a:t>(Welsh Government, 2016)</a:t>
            </a:r>
            <a:endParaRPr lang="en-US" sz="1800" dirty="0"/>
          </a:p>
          <a:p>
            <a:r>
              <a:rPr lang="en-GB" sz="1800" dirty="0"/>
              <a:t>Issues to celebrate?</a:t>
            </a:r>
          </a:p>
          <a:p>
            <a:r>
              <a:rPr lang="en-GB" sz="1800" dirty="0"/>
              <a:t>Issues of concern? </a:t>
            </a:r>
            <a:endParaRPr lang="en-US" sz="1800" dirty="0"/>
          </a:p>
        </p:txBody>
      </p:sp>
      <p:pic>
        <p:nvPicPr>
          <p:cNvPr id="24" name="Content Placeholder 5"/>
          <p:cNvPicPr>
            <a:picLocks noGrp="1" noChangeAspect="1"/>
          </p:cNvPicPr>
          <p:nvPr>
            <p:ph idx="4294967295"/>
          </p:nvPr>
        </p:nvPicPr>
        <p:blipFill>
          <a:blip r:embed="rId2"/>
          <a:stretch>
            <a:fillRect/>
          </a:stretch>
        </p:blipFill>
        <p:spPr>
          <a:xfrm>
            <a:off x="0" y="115888"/>
            <a:ext cx="6346825" cy="1606550"/>
          </a:xfrm>
          <a:prstGeom prst="rect">
            <a:avLst/>
          </a:prstGeom>
        </p:spPr>
      </p:pic>
    </p:spTree>
    <p:extLst>
      <p:ext uri="{BB962C8B-B14F-4D97-AF65-F5344CB8AC3E}">
        <p14:creationId xmlns:p14="http://schemas.microsoft.com/office/powerpoint/2010/main" val="13065988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sz="half" idx="1"/>
          </p:nvPr>
        </p:nvSpPr>
        <p:spPr>
          <a:xfrm>
            <a:off x="323528" y="1908077"/>
            <a:ext cx="3703320" cy="4023359"/>
          </a:xfrm>
        </p:spPr>
        <p:txBody>
          <a:bodyPr>
            <a:normAutofit/>
          </a:bodyPr>
          <a:lstStyle/>
          <a:p>
            <a:r>
              <a:rPr lang="en-GB" sz="2800" dirty="0"/>
              <a:t>Mae hefyd yn </a:t>
            </a:r>
            <a:r>
              <a:rPr lang="en-GB" sz="2800" dirty="0" err="1"/>
              <a:t>defnyddio</a:t>
            </a:r>
            <a:r>
              <a:rPr lang="en-GB" sz="2800" dirty="0"/>
              <a:t> </a:t>
            </a:r>
            <a:r>
              <a:rPr lang="en-GB" sz="2800" dirty="0" err="1"/>
              <a:t>cyfryngau</a:t>
            </a:r>
            <a:r>
              <a:rPr lang="en-GB" sz="2800" dirty="0"/>
              <a:t> </a:t>
            </a:r>
            <a:r>
              <a:rPr lang="en-GB" sz="2800" dirty="0" err="1"/>
              <a:t>cymdeithasol</a:t>
            </a:r>
            <a:r>
              <a:rPr lang="en-GB" sz="2800" dirty="0"/>
              <a:t> </a:t>
            </a:r>
            <a:r>
              <a:rPr lang="en-GB" sz="2800" dirty="0" err="1"/>
              <a:t>i</a:t>
            </a:r>
            <a:r>
              <a:rPr lang="en-GB" sz="2800" dirty="0"/>
              <a:t> </a:t>
            </a:r>
            <a:r>
              <a:rPr lang="en-GB" sz="2800" dirty="0" err="1"/>
              <a:t>gyrraedd</a:t>
            </a:r>
            <a:r>
              <a:rPr lang="en-GB" sz="2800" dirty="0"/>
              <a:t> plant a </a:t>
            </a:r>
            <a:r>
              <a:rPr lang="en-GB" sz="2800" dirty="0" err="1"/>
              <a:t>phobl</a:t>
            </a:r>
            <a:r>
              <a:rPr lang="en-GB" sz="2800" dirty="0"/>
              <a:t> </a:t>
            </a:r>
            <a:r>
              <a:rPr lang="en-GB" sz="2800" dirty="0" err="1"/>
              <a:t>ifanc</a:t>
            </a:r>
            <a:r>
              <a:rPr lang="en-GB" sz="2800" dirty="0"/>
              <a:t> sydd wedi </a:t>
            </a:r>
            <a:r>
              <a:rPr lang="en-GB" sz="2800" dirty="0" err="1"/>
              <a:t>eu</a:t>
            </a:r>
            <a:r>
              <a:rPr lang="en-GB" sz="2800" dirty="0"/>
              <a:t> </a:t>
            </a:r>
            <a:r>
              <a:rPr lang="en-GB" sz="2800" dirty="0" err="1"/>
              <a:t>ymyleiddio</a:t>
            </a:r>
            <a:r>
              <a:rPr lang="en-GB" sz="2800" dirty="0"/>
              <a:t>, yn </a:t>
            </a:r>
            <a:r>
              <a:rPr lang="en-GB" sz="2800" dirty="0" err="1"/>
              <a:t>swil</a:t>
            </a:r>
            <a:r>
              <a:rPr lang="en-GB" sz="2800" dirty="0"/>
              <a:t>, </a:t>
            </a:r>
            <a:r>
              <a:rPr lang="en-GB" sz="2800" dirty="0" err="1"/>
              <a:t>dan</a:t>
            </a:r>
            <a:r>
              <a:rPr lang="en-GB" sz="2800" dirty="0"/>
              <a:t> </a:t>
            </a:r>
            <a:r>
              <a:rPr lang="en-GB" sz="2800" dirty="0" err="1"/>
              <a:t>anfantais</a:t>
            </a:r>
            <a:r>
              <a:rPr lang="en-GB" sz="2800" dirty="0"/>
              <a:t>, yn </a:t>
            </a:r>
            <a:r>
              <a:rPr lang="en-GB" sz="2800" dirty="0" err="1"/>
              <a:t>ddihyder</a:t>
            </a:r>
            <a:r>
              <a:rPr lang="en-GB" sz="2800" dirty="0"/>
              <a:t> neu wedi </a:t>
            </a:r>
            <a:r>
              <a:rPr lang="en-GB" sz="2800" dirty="0" err="1"/>
              <a:t>eu</a:t>
            </a:r>
            <a:r>
              <a:rPr lang="en-GB" sz="2800" dirty="0"/>
              <a:t> </a:t>
            </a:r>
            <a:r>
              <a:rPr lang="en-GB" sz="2800" dirty="0" err="1"/>
              <a:t>neilltuo</a:t>
            </a:r>
            <a:r>
              <a:rPr lang="en-GB" sz="2800" dirty="0"/>
              <a:t>, i’w </a:t>
            </a:r>
            <a:r>
              <a:rPr lang="en-GB" sz="2800" dirty="0" err="1"/>
              <a:t>galluogi</a:t>
            </a:r>
            <a:r>
              <a:rPr lang="en-GB" sz="2800" dirty="0"/>
              <a:t> </a:t>
            </a:r>
            <a:r>
              <a:rPr lang="en-GB" sz="2800" dirty="0" err="1"/>
              <a:t>i</a:t>
            </a:r>
            <a:r>
              <a:rPr lang="en-GB" sz="2800" dirty="0"/>
              <a:t> </a:t>
            </a:r>
            <a:r>
              <a:rPr lang="en-GB" sz="2800" dirty="0" err="1"/>
              <a:t>gael</a:t>
            </a:r>
            <a:r>
              <a:rPr lang="en-GB" sz="2800" dirty="0"/>
              <a:t> </a:t>
            </a:r>
            <a:r>
              <a:rPr lang="en-GB" sz="2800" dirty="0" err="1"/>
              <a:t>llais</a:t>
            </a:r>
            <a:endParaRPr lang="en-US" sz="2800" dirty="0"/>
          </a:p>
          <a:p>
            <a:endParaRPr lang="en-US" dirty="0"/>
          </a:p>
        </p:txBody>
      </p:sp>
      <p:sp>
        <p:nvSpPr>
          <p:cNvPr id="4" name="Content Placeholder 3"/>
          <p:cNvSpPr>
            <a:spLocks noGrp="1"/>
          </p:cNvSpPr>
          <p:nvPr>
            <p:ph sz="half" idx="2"/>
          </p:nvPr>
        </p:nvSpPr>
        <p:spPr/>
        <p:txBody>
          <a:bodyPr>
            <a:normAutofit/>
          </a:bodyPr>
          <a:lstStyle/>
          <a:p>
            <a:r>
              <a:rPr lang="en-US" sz="2800" dirty="0"/>
              <a:t>It also uses social media in order to reach children and young people who are </a:t>
            </a:r>
            <a:r>
              <a:rPr lang="en-US" sz="2800" dirty="0" err="1"/>
              <a:t>marginalised</a:t>
            </a:r>
            <a:r>
              <a:rPr lang="en-US" sz="2800" dirty="0"/>
              <a:t>, shy, disadvantaged, unconfident, or secluded, enabling them to also have a voice</a:t>
            </a:r>
          </a:p>
          <a:p>
            <a:pPr marL="64008" indent="0">
              <a:buNone/>
            </a:pPr>
            <a:r>
              <a:rPr lang="en-GB" sz="1900" dirty="0"/>
              <a:t>(Welsh Government, 2016) </a:t>
            </a:r>
            <a:endParaRPr lang="en-US" sz="1900" dirty="0"/>
          </a:p>
          <a:p>
            <a:endParaRPr lang="en-US" dirty="0"/>
          </a:p>
        </p:txBody>
      </p:sp>
      <p:pic>
        <p:nvPicPr>
          <p:cNvPr id="5" name="Content Placeholder 5"/>
          <p:cNvPicPr>
            <a:picLocks noGrp="1" noChangeAspect="1"/>
          </p:cNvPicPr>
          <p:nvPr>
            <p:ph idx="4294967295"/>
          </p:nvPr>
        </p:nvPicPr>
        <p:blipFill>
          <a:blip r:embed="rId2"/>
          <a:stretch>
            <a:fillRect/>
          </a:stretch>
        </p:blipFill>
        <p:spPr>
          <a:xfrm>
            <a:off x="0" y="115888"/>
            <a:ext cx="6346825" cy="1606550"/>
          </a:xfrm>
          <a:prstGeom prst="rect">
            <a:avLst/>
          </a:prstGeom>
        </p:spPr>
      </p:pic>
    </p:spTree>
    <p:extLst>
      <p:ext uri="{BB962C8B-B14F-4D97-AF65-F5344CB8AC3E}">
        <p14:creationId xmlns:p14="http://schemas.microsoft.com/office/powerpoint/2010/main" val="219022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1"/>
          </p:nvPr>
        </p:nvPicPr>
        <p:blipFill rotWithShape="1">
          <a:blip r:embed="rId2"/>
          <a:srcRect l="4969" t="17915" r="5879" b="10081"/>
          <a:stretch/>
        </p:blipFill>
        <p:spPr>
          <a:xfrm>
            <a:off x="683568" y="1484784"/>
            <a:ext cx="7776864" cy="4536504"/>
          </a:xfrm>
          <a:prstGeom prst="rect">
            <a:avLst/>
          </a:prstGeom>
        </p:spPr>
      </p:pic>
      <p:sp>
        <p:nvSpPr>
          <p:cNvPr id="6" name="TextBox 5"/>
          <p:cNvSpPr txBox="1"/>
          <p:nvPr/>
        </p:nvSpPr>
        <p:spPr>
          <a:xfrm>
            <a:off x="1619672" y="288405"/>
            <a:ext cx="5976664" cy="954107"/>
          </a:xfrm>
          <a:prstGeom prst="rect">
            <a:avLst/>
          </a:prstGeom>
          <a:noFill/>
        </p:spPr>
        <p:txBody>
          <a:bodyPr wrap="square" rtlCol="0">
            <a:spAutoFit/>
          </a:bodyPr>
          <a:lstStyle/>
          <a:p>
            <a:r>
              <a:rPr lang="en-GB" sz="2800" b="1" dirty="0" err="1"/>
              <a:t>Deddf</a:t>
            </a:r>
            <a:r>
              <a:rPr lang="en-GB" sz="2800" b="1" dirty="0"/>
              <a:t> </a:t>
            </a:r>
            <a:r>
              <a:rPr lang="en-GB" sz="2800" b="1" dirty="0" err="1"/>
              <a:t>Llesiant</a:t>
            </a:r>
            <a:r>
              <a:rPr lang="en-GB" sz="2800" b="1" dirty="0"/>
              <a:t> </a:t>
            </a:r>
            <a:r>
              <a:rPr lang="en-GB" sz="2800" b="1" dirty="0" err="1"/>
              <a:t>Cenedlaethau’r</a:t>
            </a:r>
            <a:r>
              <a:rPr lang="en-GB" sz="2800" b="1" dirty="0"/>
              <a:t> </a:t>
            </a:r>
            <a:r>
              <a:rPr lang="en-GB" sz="2800" b="1" dirty="0" err="1"/>
              <a:t>Dyfodol</a:t>
            </a:r>
            <a:r>
              <a:rPr lang="en-GB" sz="2800" b="1" dirty="0"/>
              <a:t> (</a:t>
            </a:r>
            <a:r>
              <a:rPr lang="en-GB" sz="2800" b="1" dirty="0" err="1"/>
              <a:t>Cymru</a:t>
            </a:r>
            <a:r>
              <a:rPr lang="en-GB" sz="2800" b="1" dirty="0"/>
              <a:t>) 2015: </a:t>
            </a:r>
            <a:r>
              <a:rPr lang="en-GB" sz="2800" b="1" dirty="0" err="1"/>
              <a:t>Nodau</a:t>
            </a:r>
            <a:endParaRPr lang="en-GB" sz="2800" b="1" dirty="0"/>
          </a:p>
        </p:txBody>
      </p:sp>
    </p:spTree>
    <p:extLst>
      <p:ext uri="{BB962C8B-B14F-4D97-AF65-F5344CB8AC3E}">
        <p14:creationId xmlns:p14="http://schemas.microsoft.com/office/powerpoint/2010/main" val="7803806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9552" y="568975"/>
            <a:ext cx="7543800" cy="1203841"/>
          </a:xfrm>
        </p:spPr>
        <p:txBody>
          <a:bodyPr>
            <a:normAutofit fontScale="90000"/>
          </a:bodyPr>
          <a:lstStyle/>
          <a:p>
            <a:r>
              <a:rPr lang="en-GB" dirty="0"/>
              <a:t>Well- being of Future Generations </a:t>
            </a:r>
            <a:br>
              <a:rPr lang="en-GB" dirty="0"/>
            </a:br>
            <a:r>
              <a:rPr lang="en-GB" dirty="0"/>
              <a:t>(Wales) Act 2015: Goals</a:t>
            </a:r>
            <a:endParaRPr lang="cy-GB"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43608" y="1513922"/>
            <a:ext cx="6768752" cy="5301208"/>
          </a:xfrm>
        </p:spPr>
      </p:pic>
      <p:sp>
        <p:nvSpPr>
          <p:cNvPr id="7" name="TextBox 6"/>
          <p:cNvSpPr txBox="1"/>
          <p:nvPr/>
        </p:nvSpPr>
        <p:spPr>
          <a:xfrm>
            <a:off x="4644008" y="6309320"/>
            <a:ext cx="3312368" cy="369332"/>
          </a:xfrm>
          <a:prstGeom prst="rect">
            <a:avLst/>
          </a:prstGeom>
          <a:noFill/>
        </p:spPr>
        <p:txBody>
          <a:bodyPr wrap="square" rtlCol="0">
            <a:spAutoFit/>
          </a:bodyPr>
          <a:lstStyle/>
          <a:p>
            <a:r>
              <a:rPr lang="en-GB" dirty="0"/>
              <a:t>www.thewaleswewant.co.uk</a:t>
            </a:r>
            <a:endParaRPr lang="cy-GB" dirty="0"/>
          </a:p>
        </p:txBody>
      </p:sp>
    </p:spTree>
    <p:extLst>
      <p:ext uri="{BB962C8B-B14F-4D97-AF65-F5344CB8AC3E}">
        <p14:creationId xmlns:p14="http://schemas.microsoft.com/office/powerpoint/2010/main" val="10017014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Pam y </a:t>
            </a:r>
            <a:r>
              <a:rPr lang="en-GB" dirty="0" err="1"/>
              <a:t>gyfraith</a:t>
            </a:r>
            <a:r>
              <a:rPr lang="en-GB" dirty="0"/>
              <a:t> </a:t>
            </a:r>
            <a:r>
              <a:rPr lang="en-GB" dirty="0" err="1"/>
              <a:t>hon</a:t>
            </a:r>
            <a:r>
              <a:rPr lang="en-GB" dirty="0"/>
              <a:t>?</a:t>
            </a:r>
            <a:br>
              <a:rPr lang="en-GB" dirty="0"/>
            </a:br>
            <a:r>
              <a:rPr lang="en-GB" dirty="0"/>
              <a:t>Why do we need this law?</a:t>
            </a:r>
            <a:endParaRPr lang="cy-GB" dirty="0"/>
          </a:p>
        </p:txBody>
      </p:sp>
      <p:sp>
        <p:nvSpPr>
          <p:cNvPr id="3" name="Content Placeholder 2"/>
          <p:cNvSpPr>
            <a:spLocks noGrp="1"/>
          </p:cNvSpPr>
          <p:nvPr>
            <p:ph sz="half" idx="1"/>
          </p:nvPr>
        </p:nvSpPr>
        <p:spPr/>
        <p:txBody>
          <a:bodyPr>
            <a:normAutofit/>
          </a:bodyPr>
          <a:lstStyle/>
          <a:p>
            <a:r>
              <a:rPr lang="en-GB" dirty="0"/>
              <a:t>Mae </a:t>
            </a:r>
            <a:r>
              <a:rPr lang="en-GB" dirty="0" err="1"/>
              <a:t>Cymru</a:t>
            </a:r>
            <a:r>
              <a:rPr lang="en-GB" dirty="0"/>
              <a:t> </a:t>
            </a:r>
            <a:r>
              <a:rPr lang="en-GB" dirty="0" err="1"/>
              <a:t>yn</a:t>
            </a:r>
            <a:r>
              <a:rPr lang="en-GB" dirty="0"/>
              <a:t> </a:t>
            </a:r>
            <a:r>
              <a:rPr lang="en-GB" dirty="0" err="1"/>
              <a:t>wynebu</a:t>
            </a:r>
            <a:r>
              <a:rPr lang="en-GB" dirty="0"/>
              <a:t> </a:t>
            </a:r>
            <a:r>
              <a:rPr lang="en-GB" dirty="0" err="1"/>
              <a:t>nifer</a:t>
            </a:r>
            <a:r>
              <a:rPr lang="en-GB" dirty="0"/>
              <a:t> o </a:t>
            </a:r>
            <a:r>
              <a:rPr lang="en-GB" dirty="0" err="1"/>
              <a:t>heriau</a:t>
            </a:r>
            <a:r>
              <a:rPr lang="en-GB" dirty="0"/>
              <a:t> </a:t>
            </a:r>
            <a:r>
              <a:rPr lang="en-GB" dirty="0" err="1"/>
              <a:t>nawr</a:t>
            </a:r>
            <a:r>
              <a:rPr lang="en-GB" dirty="0"/>
              <a:t> ac </a:t>
            </a:r>
            <a:r>
              <a:rPr lang="en-GB" dirty="0" err="1"/>
              <a:t>yn</a:t>
            </a:r>
            <a:r>
              <a:rPr lang="en-GB" dirty="0"/>
              <a:t> y </a:t>
            </a:r>
            <a:r>
              <a:rPr lang="en-GB" dirty="0" err="1"/>
              <a:t>dyfodol</a:t>
            </a:r>
            <a:endParaRPr lang="en-GB" dirty="0"/>
          </a:p>
          <a:p>
            <a:pPr lvl="1"/>
            <a:r>
              <a:rPr lang="en-GB" dirty="0" err="1"/>
              <a:t>Newid</a:t>
            </a:r>
            <a:r>
              <a:rPr lang="en-GB" dirty="0"/>
              <a:t> </a:t>
            </a:r>
            <a:r>
              <a:rPr lang="en-GB" dirty="0" err="1"/>
              <a:t>hinsawdd</a:t>
            </a:r>
            <a:endParaRPr lang="en-GB" dirty="0"/>
          </a:p>
          <a:p>
            <a:pPr lvl="1"/>
            <a:r>
              <a:rPr lang="en-GB" dirty="0" err="1"/>
              <a:t>Tlodi</a:t>
            </a:r>
            <a:endParaRPr lang="en-GB" dirty="0"/>
          </a:p>
          <a:p>
            <a:pPr lvl="1"/>
            <a:r>
              <a:rPr lang="en-GB" dirty="0" err="1"/>
              <a:t>Anghyfartaledd</a:t>
            </a:r>
            <a:r>
              <a:rPr lang="en-GB" dirty="0"/>
              <a:t> </a:t>
            </a:r>
            <a:r>
              <a:rPr lang="en-GB" dirty="0" err="1"/>
              <a:t>iechyd</a:t>
            </a:r>
            <a:endParaRPr lang="en-GB" dirty="0"/>
          </a:p>
          <a:p>
            <a:pPr lvl="1"/>
            <a:r>
              <a:rPr lang="en-GB" dirty="0" err="1"/>
              <a:t>Swyddi</a:t>
            </a:r>
            <a:endParaRPr lang="en-GB" dirty="0"/>
          </a:p>
          <a:p>
            <a:pPr lvl="1"/>
            <a:r>
              <a:rPr lang="en-GB" dirty="0" err="1"/>
              <a:t>Tyfiant</a:t>
            </a:r>
            <a:endParaRPr lang="en-GB" dirty="0"/>
          </a:p>
          <a:p>
            <a:r>
              <a:rPr lang="en-GB" dirty="0" err="1"/>
              <a:t>Er</a:t>
            </a:r>
            <a:r>
              <a:rPr lang="en-GB" dirty="0"/>
              <a:t> </a:t>
            </a:r>
            <a:r>
              <a:rPr lang="en-GB" dirty="0" err="1"/>
              <a:t>mwyn</a:t>
            </a:r>
            <a:r>
              <a:rPr lang="en-GB" dirty="0"/>
              <a:t> </a:t>
            </a:r>
            <a:r>
              <a:rPr lang="en-GB" dirty="0" err="1"/>
              <a:t>taclo</a:t>
            </a:r>
            <a:r>
              <a:rPr lang="en-GB" dirty="0"/>
              <a:t> </a:t>
            </a:r>
            <a:r>
              <a:rPr lang="en-GB" dirty="0" err="1"/>
              <a:t>rhain</a:t>
            </a:r>
            <a:r>
              <a:rPr lang="en-GB" dirty="0"/>
              <a:t> </a:t>
            </a:r>
            <a:r>
              <a:rPr lang="en-GB" dirty="0" err="1"/>
              <a:t>rhaid</a:t>
            </a:r>
            <a:r>
              <a:rPr lang="en-GB" dirty="0"/>
              <a:t> </a:t>
            </a:r>
            <a:r>
              <a:rPr lang="en-GB" dirty="0" err="1"/>
              <a:t>i</a:t>
            </a:r>
            <a:r>
              <a:rPr lang="en-GB" dirty="0"/>
              <a:t> </a:t>
            </a:r>
            <a:r>
              <a:rPr lang="en-GB" dirty="0" err="1"/>
              <a:t>ni</a:t>
            </a:r>
            <a:r>
              <a:rPr lang="en-GB" dirty="0"/>
              <a:t> </a:t>
            </a:r>
            <a:r>
              <a:rPr lang="en-GB" dirty="0" err="1"/>
              <a:t>weithio</a:t>
            </a:r>
            <a:r>
              <a:rPr lang="en-GB" dirty="0"/>
              <a:t> </a:t>
            </a:r>
            <a:r>
              <a:rPr lang="en-GB" dirty="0" err="1"/>
              <a:t>gyda’n</a:t>
            </a:r>
            <a:r>
              <a:rPr lang="en-GB" dirty="0"/>
              <a:t> </a:t>
            </a:r>
            <a:r>
              <a:rPr lang="en-GB" dirty="0" err="1"/>
              <a:t>gilydd</a:t>
            </a:r>
            <a:endParaRPr lang="cy-GB" dirty="0"/>
          </a:p>
        </p:txBody>
      </p:sp>
      <p:sp>
        <p:nvSpPr>
          <p:cNvPr id="4" name="Content Placeholder 3"/>
          <p:cNvSpPr>
            <a:spLocks noGrp="1"/>
          </p:cNvSpPr>
          <p:nvPr>
            <p:ph sz="half" idx="2"/>
          </p:nvPr>
        </p:nvSpPr>
        <p:spPr/>
        <p:txBody>
          <a:bodyPr>
            <a:normAutofit/>
          </a:bodyPr>
          <a:lstStyle/>
          <a:p>
            <a:r>
              <a:rPr lang="en-GB" i="1" dirty="0"/>
              <a:t>Wales faces a number of challenges now and in the future such as </a:t>
            </a:r>
          </a:p>
          <a:p>
            <a:pPr lvl="1"/>
            <a:r>
              <a:rPr lang="en-GB" i="1" dirty="0"/>
              <a:t>Climate change</a:t>
            </a:r>
          </a:p>
          <a:p>
            <a:pPr lvl="1"/>
            <a:r>
              <a:rPr lang="en-GB" i="1" dirty="0"/>
              <a:t>Poverty</a:t>
            </a:r>
          </a:p>
          <a:p>
            <a:pPr lvl="1"/>
            <a:r>
              <a:rPr lang="en-GB" i="1" dirty="0"/>
              <a:t>Health inequalities</a:t>
            </a:r>
          </a:p>
          <a:p>
            <a:pPr lvl="1"/>
            <a:r>
              <a:rPr lang="en-GB" i="1" dirty="0"/>
              <a:t>Jobs</a:t>
            </a:r>
          </a:p>
          <a:p>
            <a:pPr lvl="1"/>
            <a:r>
              <a:rPr lang="en-GB" i="1" dirty="0"/>
              <a:t>Growth</a:t>
            </a:r>
          </a:p>
          <a:p>
            <a:r>
              <a:rPr lang="en-GB" i="1" dirty="0"/>
              <a:t>To tackle these we need to work together</a:t>
            </a:r>
          </a:p>
          <a:p>
            <a:r>
              <a:rPr lang="en-GB" sz="1800" i="1" dirty="0"/>
              <a:t>WAG 2015</a:t>
            </a:r>
          </a:p>
        </p:txBody>
      </p:sp>
    </p:spTree>
    <p:extLst>
      <p:ext uri="{BB962C8B-B14F-4D97-AF65-F5344CB8AC3E}">
        <p14:creationId xmlns:p14="http://schemas.microsoft.com/office/powerpoint/2010/main" val="38442643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Pam y </a:t>
            </a:r>
            <a:r>
              <a:rPr lang="en-GB" dirty="0" err="1"/>
              <a:t>gyfraith</a:t>
            </a:r>
            <a:r>
              <a:rPr lang="en-GB" dirty="0"/>
              <a:t> </a:t>
            </a:r>
            <a:r>
              <a:rPr lang="en-GB" dirty="0" err="1"/>
              <a:t>hon</a:t>
            </a:r>
            <a:r>
              <a:rPr lang="en-GB" dirty="0"/>
              <a:t>?</a:t>
            </a:r>
            <a:br>
              <a:rPr lang="en-GB" dirty="0"/>
            </a:br>
            <a:r>
              <a:rPr lang="en-GB" dirty="0"/>
              <a:t>Why do we need this law?</a:t>
            </a:r>
            <a:endParaRPr lang="cy-GB" dirty="0"/>
          </a:p>
        </p:txBody>
      </p:sp>
      <p:sp>
        <p:nvSpPr>
          <p:cNvPr id="3" name="Content Placeholder 2"/>
          <p:cNvSpPr>
            <a:spLocks noGrp="1"/>
          </p:cNvSpPr>
          <p:nvPr>
            <p:ph sz="half" idx="1"/>
          </p:nvPr>
        </p:nvSpPr>
        <p:spPr>
          <a:xfrm>
            <a:off x="611560" y="2492896"/>
            <a:ext cx="3703320" cy="4023359"/>
          </a:xfrm>
        </p:spPr>
        <p:txBody>
          <a:bodyPr>
            <a:normAutofit/>
          </a:bodyPr>
          <a:lstStyle/>
          <a:p>
            <a:r>
              <a:rPr lang="en-GB" dirty="0" err="1"/>
              <a:t>Er</a:t>
            </a:r>
            <a:r>
              <a:rPr lang="en-GB" dirty="0"/>
              <a:t> mwyn rhoi </a:t>
            </a:r>
            <a:r>
              <a:rPr lang="en-GB" dirty="0" err="1"/>
              <a:t>ansawdd</a:t>
            </a:r>
            <a:r>
              <a:rPr lang="en-GB" dirty="0"/>
              <a:t> da o </a:t>
            </a:r>
            <a:r>
              <a:rPr lang="en-GB" dirty="0" err="1"/>
              <a:t>fywyd</a:t>
            </a:r>
            <a:r>
              <a:rPr lang="en-GB" dirty="0"/>
              <a:t> </a:t>
            </a:r>
            <a:r>
              <a:rPr lang="en-GB" dirty="0" err="1"/>
              <a:t>i’n</a:t>
            </a:r>
            <a:r>
              <a:rPr lang="en-GB" dirty="0"/>
              <a:t> plant ac </a:t>
            </a:r>
            <a:r>
              <a:rPr lang="en-GB" dirty="0" err="1"/>
              <a:t>i’n</a:t>
            </a:r>
            <a:r>
              <a:rPr lang="en-GB" dirty="0"/>
              <a:t> </a:t>
            </a:r>
            <a:r>
              <a:rPr lang="en-GB" dirty="0" err="1"/>
              <a:t>hwyrion</a:t>
            </a:r>
            <a:r>
              <a:rPr lang="en-GB" dirty="0"/>
              <a:t> </a:t>
            </a:r>
            <a:r>
              <a:rPr lang="en-GB" dirty="0" err="1"/>
              <a:t>mae</a:t>
            </a:r>
            <a:r>
              <a:rPr lang="en-GB" dirty="0"/>
              <a:t> angen </a:t>
            </a:r>
            <a:r>
              <a:rPr lang="en-GB" dirty="0" err="1"/>
              <a:t>i</a:t>
            </a:r>
            <a:r>
              <a:rPr lang="en-GB" dirty="0"/>
              <a:t> </a:t>
            </a:r>
            <a:r>
              <a:rPr lang="en-GB" dirty="0" err="1"/>
              <a:t>ni</a:t>
            </a:r>
            <a:r>
              <a:rPr lang="en-GB" dirty="0"/>
              <a:t> </a:t>
            </a:r>
            <a:r>
              <a:rPr lang="en-GB" dirty="0" err="1"/>
              <a:t>ystyried</a:t>
            </a:r>
            <a:r>
              <a:rPr lang="en-GB" dirty="0"/>
              <a:t> sut mae’r </a:t>
            </a:r>
            <a:r>
              <a:rPr lang="en-GB" dirty="0" err="1"/>
              <a:t>penderfyniadau</a:t>
            </a:r>
            <a:r>
              <a:rPr lang="en-GB" dirty="0"/>
              <a:t> y </a:t>
            </a:r>
            <a:r>
              <a:rPr lang="en-GB" dirty="0" err="1"/>
              <a:t>gwnawn</a:t>
            </a:r>
            <a:r>
              <a:rPr lang="en-GB" dirty="0"/>
              <a:t> nawr yn mynd i’w </a:t>
            </a:r>
            <a:r>
              <a:rPr lang="en-GB" dirty="0" err="1"/>
              <a:t>heffeithio</a:t>
            </a:r>
            <a:r>
              <a:rPr lang="en-GB" dirty="0"/>
              <a:t> nhw</a:t>
            </a:r>
          </a:p>
          <a:p>
            <a:r>
              <a:rPr lang="en-GB" dirty="0"/>
              <a:t>Fe </a:t>
            </a:r>
            <a:r>
              <a:rPr lang="en-GB" dirty="0" err="1"/>
              <a:t>fydd</a:t>
            </a:r>
            <a:r>
              <a:rPr lang="en-GB" dirty="0"/>
              <a:t> y </a:t>
            </a:r>
            <a:r>
              <a:rPr lang="en-GB" dirty="0" err="1"/>
              <a:t>gyfraith</a:t>
            </a:r>
            <a:r>
              <a:rPr lang="en-GB" dirty="0"/>
              <a:t> </a:t>
            </a:r>
            <a:r>
              <a:rPr lang="en-GB" dirty="0" err="1"/>
              <a:t>hon</a:t>
            </a:r>
            <a:r>
              <a:rPr lang="en-GB" dirty="0"/>
              <a:t> </a:t>
            </a:r>
            <a:r>
              <a:rPr lang="en-GB" dirty="0" err="1"/>
              <a:t>yn</a:t>
            </a:r>
            <a:r>
              <a:rPr lang="en-GB" dirty="0"/>
              <a:t> </a:t>
            </a:r>
            <a:r>
              <a:rPr lang="en-GB" dirty="0" err="1"/>
              <a:t>sicrhau</a:t>
            </a:r>
            <a:r>
              <a:rPr lang="en-GB" dirty="0"/>
              <a:t> </a:t>
            </a:r>
            <a:r>
              <a:rPr lang="en-GB" dirty="0" err="1"/>
              <a:t>fod</a:t>
            </a:r>
            <a:r>
              <a:rPr lang="en-GB" dirty="0"/>
              <a:t> y sector </a:t>
            </a:r>
            <a:r>
              <a:rPr lang="en-GB" dirty="0" err="1"/>
              <a:t>gyhoeddus</a:t>
            </a:r>
            <a:r>
              <a:rPr lang="en-GB" dirty="0"/>
              <a:t> </a:t>
            </a:r>
            <a:r>
              <a:rPr lang="en-GB" dirty="0" err="1"/>
              <a:t>yn</a:t>
            </a:r>
            <a:r>
              <a:rPr lang="en-GB" dirty="0"/>
              <a:t> </a:t>
            </a:r>
            <a:r>
              <a:rPr lang="en-GB" dirty="0" err="1"/>
              <a:t>gwneud</a:t>
            </a:r>
            <a:r>
              <a:rPr lang="en-GB" dirty="0"/>
              <a:t> </a:t>
            </a:r>
            <a:r>
              <a:rPr lang="en-GB" dirty="0" err="1"/>
              <a:t>hyn</a:t>
            </a:r>
            <a:endParaRPr lang="cy-GB" dirty="0"/>
          </a:p>
        </p:txBody>
      </p:sp>
      <p:sp>
        <p:nvSpPr>
          <p:cNvPr id="4" name="Content Placeholder 3"/>
          <p:cNvSpPr>
            <a:spLocks noGrp="1"/>
          </p:cNvSpPr>
          <p:nvPr>
            <p:ph sz="half" idx="2"/>
          </p:nvPr>
        </p:nvSpPr>
        <p:spPr>
          <a:xfrm>
            <a:off x="4860032" y="2492895"/>
            <a:ext cx="3703320" cy="4023360"/>
          </a:xfrm>
        </p:spPr>
        <p:txBody>
          <a:bodyPr>
            <a:normAutofit/>
          </a:bodyPr>
          <a:lstStyle/>
          <a:p>
            <a:r>
              <a:rPr lang="en-GB" i="1" dirty="0"/>
              <a:t>To give our children and grandchildren a good quality of life we need to think about how the decisions we make now will impact them</a:t>
            </a:r>
          </a:p>
          <a:p>
            <a:r>
              <a:rPr lang="en-GB" i="1" dirty="0"/>
              <a:t>This law will make sure that our public sector does this</a:t>
            </a:r>
          </a:p>
          <a:p>
            <a:r>
              <a:rPr lang="en-GB" sz="1600" dirty="0"/>
              <a:t>WAG 2015</a:t>
            </a:r>
            <a:endParaRPr lang="cy-GB" sz="1600" dirty="0"/>
          </a:p>
        </p:txBody>
      </p:sp>
    </p:spTree>
    <p:extLst>
      <p:ext uri="{BB962C8B-B14F-4D97-AF65-F5344CB8AC3E}">
        <p14:creationId xmlns:p14="http://schemas.microsoft.com/office/powerpoint/2010/main" val="40343829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l.roberts\AppData\Local\Microsoft\Windows\Temporary Internet Files\Content.IE5\HEPN0LIZ\handsheart[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614" y="3989762"/>
            <a:ext cx="4000500" cy="232298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91540" y="332657"/>
            <a:ext cx="7543800" cy="1368151"/>
          </a:xfrm>
        </p:spPr>
        <p:txBody>
          <a:bodyPr>
            <a:noAutofit/>
          </a:bodyPr>
          <a:lstStyle/>
          <a:p>
            <a:r>
              <a:rPr lang="en-GB" sz="4000" dirty="0" err="1"/>
              <a:t>Egwyddor</a:t>
            </a:r>
            <a:r>
              <a:rPr lang="en-GB" sz="4000" dirty="0"/>
              <a:t> </a:t>
            </a:r>
            <a:r>
              <a:rPr lang="en-GB" sz="4000" dirty="0" err="1"/>
              <a:t>Datblygiad</a:t>
            </a:r>
            <a:r>
              <a:rPr lang="en-GB" sz="4000" dirty="0"/>
              <a:t> </a:t>
            </a:r>
            <a:r>
              <a:rPr lang="en-GB" sz="4000" dirty="0" err="1"/>
              <a:t>Cynaladwy</a:t>
            </a:r>
            <a:br>
              <a:rPr lang="en-GB" sz="4000" dirty="0"/>
            </a:br>
            <a:r>
              <a:rPr lang="en-GB" sz="4000" dirty="0"/>
              <a:t>Sustainable Development Principle</a:t>
            </a:r>
            <a:endParaRPr lang="cy-GB" sz="4000" dirty="0"/>
          </a:p>
        </p:txBody>
      </p:sp>
      <p:sp>
        <p:nvSpPr>
          <p:cNvPr id="3" name="Content Placeholder 2"/>
          <p:cNvSpPr>
            <a:spLocks noGrp="1"/>
          </p:cNvSpPr>
          <p:nvPr>
            <p:ph sz="half" idx="1"/>
          </p:nvPr>
        </p:nvSpPr>
        <p:spPr>
          <a:xfrm>
            <a:off x="467544" y="1978083"/>
            <a:ext cx="3703320" cy="4023359"/>
          </a:xfrm>
        </p:spPr>
        <p:txBody>
          <a:bodyPr/>
          <a:lstStyle/>
          <a:p>
            <a:r>
              <a:rPr lang="en-GB" dirty="0" err="1"/>
              <a:t>Hir</a:t>
            </a:r>
            <a:r>
              <a:rPr lang="en-GB" dirty="0"/>
              <a:t> </a:t>
            </a:r>
            <a:r>
              <a:rPr lang="en-GB" dirty="0" err="1"/>
              <a:t>dymor</a:t>
            </a:r>
            <a:endParaRPr lang="en-GB" dirty="0"/>
          </a:p>
          <a:p>
            <a:r>
              <a:rPr lang="en-GB" dirty="0"/>
              <a:t>Atal</a:t>
            </a:r>
          </a:p>
          <a:p>
            <a:r>
              <a:rPr lang="en-GB" dirty="0" err="1"/>
              <a:t>Integreiddio</a:t>
            </a:r>
            <a:endParaRPr lang="en-GB" dirty="0"/>
          </a:p>
          <a:p>
            <a:r>
              <a:rPr lang="en-GB" dirty="0" err="1"/>
              <a:t>Cydweithio</a:t>
            </a:r>
            <a:endParaRPr lang="en-GB" dirty="0"/>
          </a:p>
          <a:p>
            <a:r>
              <a:rPr lang="en-GB" dirty="0"/>
              <a:t>Ymwneud</a:t>
            </a:r>
          </a:p>
          <a:p>
            <a:r>
              <a:rPr lang="en-GB" dirty="0"/>
              <a:t>(</a:t>
            </a:r>
            <a:r>
              <a:rPr lang="en-GB" dirty="0" err="1"/>
              <a:t>Llywodraeth</a:t>
            </a:r>
            <a:r>
              <a:rPr lang="en-GB" dirty="0"/>
              <a:t> </a:t>
            </a:r>
            <a:r>
              <a:rPr lang="en-GB" dirty="0" err="1"/>
              <a:t>Cymru</a:t>
            </a:r>
            <a:r>
              <a:rPr lang="en-GB" dirty="0"/>
              <a:t>, 2015)</a:t>
            </a:r>
            <a:endParaRPr lang="cy-GB" dirty="0"/>
          </a:p>
        </p:txBody>
      </p:sp>
      <p:sp>
        <p:nvSpPr>
          <p:cNvPr id="4" name="Content Placeholder 3"/>
          <p:cNvSpPr>
            <a:spLocks noGrp="1"/>
          </p:cNvSpPr>
          <p:nvPr>
            <p:ph sz="half" idx="2"/>
          </p:nvPr>
        </p:nvSpPr>
        <p:spPr>
          <a:xfrm>
            <a:off x="5440680" y="1967685"/>
            <a:ext cx="3703320" cy="4023360"/>
          </a:xfrm>
        </p:spPr>
        <p:txBody>
          <a:bodyPr/>
          <a:lstStyle/>
          <a:p>
            <a:r>
              <a:rPr lang="en-GB" i="1" dirty="0"/>
              <a:t>Long term</a:t>
            </a:r>
          </a:p>
          <a:p>
            <a:r>
              <a:rPr lang="en-GB" i="1" dirty="0"/>
              <a:t>Prevention</a:t>
            </a:r>
          </a:p>
          <a:p>
            <a:r>
              <a:rPr lang="en-GB" i="1" dirty="0"/>
              <a:t>Integration</a:t>
            </a:r>
          </a:p>
          <a:p>
            <a:r>
              <a:rPr lang="en-GB" i="1" dirty="0"/>
              <a:t>Collaboration</a:t>
            </a:r>
          </a:p>
          <a:p>
            <a:r>
              <a:rPr lang="en-GB" i="1" dirty="0"/>
              <a:t>Involvement</a:t>
            </a:r>
          </a:p>
          <a:p>
            <a:r>
              <a:rPr lang="en-GB" sz="1800" i="1" dirty="0"/>
              <a:t>(WAG, 2015)</a:t>
            </a:r>
            <a:endParaRPr lang="cy-GB" sz="1800" i="1" dirty="0"/>
          </a:p>
        </p:txBody>
      </p:sp>
    </p:spTree>
    <p:extLst>
      <p:ext uri="{BB962C8B-B14F-4D97-AF65-F5344CB8AC3E}">
        <p14:creationId xmlns:p14="http://schemas.microsoft.com/office/powerpoint/2010/main" val="14504807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Egwyddorion</a:t>
            </a:r>
            <a:r>
              <a:rPr lang="en-GB" dirty="0"/>
              <a:t> </a:t>
            </a:r>
            <a:r>
              <a:rPr lang="en-GB" dirty="0" err="1"/>
              <a:t>eraill</a:t>
            </a:r>
            <a:r>
              <a:rPr lang="en-GB" dirty="0"/>
              <a:t> y </a:t>
            </a:r>
            <a:r>
              <a:rPr lang="en-GB" dirty="0" err="1"/>
              <a:t>Ddeddf</a:t>
            </a:r>
            <a:br>
              <a:rPr lang="en-GB" dirty="0"/>
            </a:br>
            <a:r>
              <a:rPr lang="en-GB" dirty="0"/>
              <a:t>Other principles of the Act</a:t>
            </a:r>
            <a:endParaRPr lang="cy-GB" dirty="0"/>
          </a:p>
        </p:txBody>
      </p:sp>
      <p:sp>
        <p:nvSpPr>
          <p:cNvPr id="3" name="Content Placeholder 2"/>
          <p:cNvSpPr>
            <a:spLocks noGrp="1"/>
          </p:cNvSpPr>
          <p:nvPr>
            <p:ph sz="half" idx="1"/>
          </p:nvPr>
        </p:nvSpPr>
        <p:spPr/>
        <p:txBody>
          <a:bodyPr>
            <a:normAutofit/>
          </a:bodyPr>
          <a:lstStyle/>
          <a:p>
            <a:r>
              <a:rPr lang="en-GB" dirty="0" err="1"/>
              <a:t>Dyletswydd</a:t>
            </a:r>
            <a:r>
              <a:rPr lang="en-GB" dirty="0"/>
              <a:t> </a:t>
            </a:r>
            <a:r>
              <a:rPr lang="en-GB" dirty="0" err="1"/>
              <a:t>lles</a:t>
            </a:r>
            <a:endParaRPr lang="en-GB" dirty="0"/>
          </a:p>
          <a:p>
            <a:r>
              <a:rPr lang="en-GB" dirty="0" err="1"/>
              <a:t>Tryloywder</a:t>
            </a:r>
            <a:endParaRPr lang="en-GB" dirty="0"/>
          </a:p>
          <a:p>
            <a:r>
              <a:rPr lang="en-GB" dirty="0" err="1"/>
              <a:t>Comisiynydd</a:t>
            </a:r>
            <a:r>
              <a:rPr lang="en-GB" dirty="0"/>
              <a:t> </a:t>
            </a:r>
            <a:r>
              <a:rPr lang="en-GB" dirty="0" err="1"/>
              <a:t>Cenedlaethau’r</a:t>
            </a:r>
            <a:r>
              <a:rPr lang="en-GB" dirty="0"/>
              <a:t> </a:t>
            </a:r>
            <a:r>
              <a:rPr lang="en-GB" dirty="0" err="1"/>
              <a:t>Dyfodol</a:t>
            </a:r>
            <a:endParaRPr lang="en-GB" dirty="0"/>
          </a:p>
          <a:p>
            <a:r>
              <a:rPr lang="en-GB" dirty="0" err="1"/>
              <a:t>Dangosyddion</a:t>
            </a:r>
            <a:r>
              <a:rPr lang="en-GB" dirty="0"/>
              <a:t> a </a:t>
            </a:r>
            <a:r>
              <a:rPr lang="en-GB" dirty="0" err="1"/>
              <a:t>cherrig</a:t>
            </a:r>
            <a:r>
              <a:rPr lang="en-GB" dirty="0"/>
              <a:t> </a:t>
            </a:r>
            <a:r>
              <a:rPr lang="en-GB" dirty="0" err="1"/>
              <a:t>milltir</a:t>
            </a:r>
            <a:r>
              <a:rPr lang="en-GB" dirty="0"/>
              <a:t> </a:t>
            </a:r>
            <a:r>
              <a:rPr lang="en-GB" dirty="0" err="1"/>
              <a:t>cenedlaethol</a:t>
            </a:r>
            <a:endParaRPr lang="en-GB" dirty="0"/>
          </a:p>
          <a:p>
            <a:r>
              <a:rPr lang="en-GB" dirty="0"/>
              <a:t>Adroddiad </a:t>
            </a:r>
            <a:r>
              <a:rPr lang="en-GB" dirty="0" err="1"/>
              <a:t>Tueddiadau’r</a:t>
            </a:r>
            <a:r>
              <a:rPr lang="en-GB" dirty="0"/>
              <a:t> </a:t>
            </a:r>
            <a:r>
              <a:rPr lang="en-GB" dirty="0" err="1"/>
              <a:t>Dyfodol</a:t>
            </a:r>
            <a:endParaRPr lang="en-GB" dirty="0"/>
          </a:p>
          <a:p>
            <a:r>
              <a:rPr lang="en-GB" dirty="0" err="1"/>
              <a:t>Byrddau</a:t>
            </a:r>
            <a:r>
              <a:rPr lang="en-GB" dirty="0"/>
              <a:t> </a:t>
            </a:r>
            <a:r>
              <a:rPr lang="en-GB" dirty="0" err="1"/>
              <a:t>Gwasanaethau</a:t>
            </a:r>
            <a:r>
              <a:rPr lang="en-GB" dirty="0"/>
              <a:t> </a:t>
            </a:r>
            <a:r>
              <a:rPr lang="en-GB" dirty="0" err="1"/>
              <a:t>Cyhoeddus</a:t>
            </a:r>
            <a:endParaRPr lang="cy-GB" dirty="0"/>
          </a:p>
        </p:txBody>
      </p:sp>
      <p:sp>
        <p:nvSpPr>
          <p:cNvPr id="4" name="Content Placeholder 3"/>
          <p:cNvSpPr>
            <a:spLocks noGrp="1"/>
          </p:cNvSpPr>
          <p:nvPr>
            <p:ph sz="half" idx="2"/>
          </p:nvPr>
        </p:nvSpPr>
        <p:spPr/>
        <p:txBody>
          <a:bodyPr>
            <a:normAutofit/>
          </a:bodyPr>
          <a:lstStyle/>
          <a:p>
            <a:r>
              <a:rPr lang="en-GB" i="1" dirty="0"/>
              <a:t>Wellbeing duty</a:t>
            </a:r>
          </a:p>
          <a:p>
            <a:r>
              <a:rPr lang="en-GB" i="1" dirty="0"/>
              <a:t>Transparency </a:t>
            </a:r>
          </a:p>
          <a:p>
            <a:r>
              <a:rPr lang="en-GB" i="1" dirty="0"/>
              <a:t>Future Generations Commissioner for Wales</a:t>
            </a:r>
          </a:p>
          <a:p>
            <a:r>
              <a:rPr lang="en-GB" i="1" dirty="0"/>
              <a:t>National indicators and milestones</a:t>
            </a:r>
          </a:p>
          <a:p>
            <a:r>
              <a:rPr lang="en-GB" i="1" dirty="0"/>
              <a:t>Future Trends report</a:t>
            </a:r>
          </a:p>
          <a:p>
            <a:r>
              <a:rPr lang="en-GB" i="1" dirty="0"/>
              <a:t>Public Services Boards</a:t>
            </a:r>
            <a:endParaRPr lang="cy-GB" i="1" dirty="0"/>
          </a:p>
        </p:txBody>
      </p:sp>
    </p:spTree>
    <p:extLst>
      <p:ext uri="{BB962C8B-B14F-4D97-AF65-F5344CB8AC3E}">
        <p14:creationId xmlns:p14="http://schemas.microsoft.com/office/powerpoint/2010/main" val="3272110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Tasg</a:t>
            </a:r>
            <a:r>
              <a:rPr lang="en-GB" dirty="0"/>
              <a:t> / Task</a:t>
            </a:r>
            <a:endParaRPr lang="cy-GB" dirty="0"/>
          </a:p>
        </p:txBody>
      </p:sp>
      <p:sp>
        <p:nvSpPr>
          <p:cNvPr id="3" name="Content Placeholder 2"/>
          <p:cNvSpPr>
            <a:spLocks noGrp="1"/>
          </p:cNvSpPr>
          <p:nvPr>
            <p:ph sz="half" idx="1"/>
          </p:nvPr>
        </p:nvSpPr>
        <p:spPr/>
        <p:txBody>
          <a:bodyPr/>
          <a:lstStyle/>
          <a:p>
            <a:r>
              <a:rPr lang="en-GB" dirty="0" err="1"/>
              <a:t>Ystyriwch</a:t>
            </a:r>
            <a:r>
              <a:rPr lang="en-GB" dirty="0"/>
              <a:t> y </a:t>
            </a:r>
            <a:r>
              <a:rPr lang="en-GB" dirty="0" err="1"/>
              <a:t>Ddeddf</a:t>
            </a:r>
            <a:r>
              <a:rPr lang="en-GB" dirty="0"/>
              <a:t> </a:t>
            </a:r>
            <a:r>
              <a:rPr lang="en-GB" dirty="0" err="1"/>
              <a:t>newydd</a:t>
            </a:r>
            <a:endParaRPr lang="en-GB" dirty="0"/>
          </a:p>
          <a:p>
            <a:r>
              <a:rPr lang="en-GB" dirty="0"/>
              <a:t>Pa effaith </a:t>
            </a:r>
            <a:r>
              <a:rPr lang="en-GB" dirty="0" err="1"/>
              <a:t>fedr</a:t>
            </a:r>
            <a:r>
              <a:rPr lang="en-GB" dirty="0"/>
              <a:t> </a:t>
            </a:r>
            <a:r>
              <a:rPr lang="en-GB" dirty="0" err="1"/>
              <a:t>gael</a:t>
            </a:r>
            <a:r>
              <a:rPr lang="en-GB" dirty="0"/>
              <a:t> </a:t>
            </a:r>
            <a:r>
              <a:rPr lang="en-GB" dirty="0" err="1"/>
              <a:t>ar</a:t>
            </a:r>
            <a:r>
              <a:rPr lang="en-GB" dirty="0"/>
              <a:t> waith o </a:t>
            </a:r>
            <a:r>
              <a:rPr lang="en-GB" dirty="0" err="1"/>
              <a:t>ddydd</a:t>
            </a:r>
            <a:r>
              <a:rPr lang="en-GB" dirty="0"/>
              <a:t> </a:t>
            </a:r>
            <a:r>
              <a:rPr lang="en-GB" dirty="0" err="1"/>
              <a:t>i</a:t>
            </a:r>
            <a:r>
              <a:rPr lang="en-GB" dirty="0"/>
              <a:t> </a:t>
            </a:r>
            <a:r>
              <a:rPr lang="en-GB" dirty="0" err="1"/>
              <a:t>ddydd</a:t>
            </a:r>
            <a:r>
              <a:rPr lang="en-GB" dirty="0"/>
              <a:t> </a:t>
            </a:r>
            <a:r>
              <a:rPr lang="en-GB" dirty="0" err="1"/>
              <a:t>yng</a:t>
            </a:r>
            <a:r>
              <a:rPr lang="en-GB" dirty="0"/>
              <a:t> </a:t>
            </a:r>
            <a:r>
              <a:rPr lang="en-GB" dirty="0" err="1"/>
              <a:t>nghyd-destun</a:t>
            </a:r>
            <a:r>
              <a:rPr lang="en-GB" dirty="0"/>
              <a:t> gweithio </a:t>
            </a:r>
            <a:r>
              <a:rPr lang="en-GB" dirty="0" err="1"/>
              <a:t>amlasiantaethol</a:t>
            </a:r>
            <a:r>
              <a:rPr lang="en-GB" dirty="0"/>
              <a:t>?</a:t>
            </a:r>
            <a:endParaRPr lang="cy-GB" dirty="0"/>
          </a:p>
        </p:txBody>
      </p:sp>
      <p:sp>
        <p:nvSpPr>
          <p:cNvPr id="4" name="Content Placeholder 3"/>
          <p:cNvSpPr>
            <a:spLocks noGrp="1"/>
          </p:cNvSpPr>
          <p:nvPr>
            <p:ph sz="half" idx="2"/>
          </p:nvPr>
        </p:nvSpPr>
        <p:spPr/>
        <p:txBody>
          <a:bodyPr/>
          <a:lstStyle/>
          <a:p>
            <a:r>
              <a:rPr lang="en-GB" i="1" dirty="0"/>
              <a:t>Consider the new Act</a:t>
            </a:r>
          </a:p>
          <a:p>
            <a:r>
              <a:rPr lang="en-GB" i="1" dirty="0"/>
              <a:t>What impact could the Act have on day to day working in the context of multi-agency work?</a:t>
            </a:r>
            <a:endParaRPr lang="cy-GB" i="1" dirty="0"/>
          </a:p>
        </p:txBody>
      </p:sp>
      <p:pic>
        <p:nvPicPr>
          <p:cNvPr id="2050" name="Picture 2" descr="C:\Users\l.roberts\AppData\Local\Microsoft\Windows\Temporary Internet Files\Content.IE5\VT7L4AUG\blog-commentin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3857414"/>
            <a:ext cx="3895725" cy="2016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22214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2094"/>
            <a:ext cx="8208912" cy="1450757"/>
          </a:xfrm>
        </p:spPr>
        <p:txBody>
          <a:bodyPr>
            <a:normAutofit fontScale="90000"/>
          </a:bodyPr>
          <a:lstStyle/>
          <a:p>
            <a:br>
              <a:rPr lang="en-GB" i="1" dirty="0"/>
            </a:br>
            <a:br>
              <a:rPr lang="cy-GB" dirty="0"/>
            </a:br>
            <a:br>
              <a:rPr lang="cy-GB" dirty="0"/>
            </a:br>
            <a:br>
              <a:rPr lang="cy-GB" dirty="0"/>
            </a:br>
            <a:br>
              <a:rPr lang="cy-GB" dirty="0"/>
            </a:br>
            <a:r>
              <a:rPr lang="cy-GB" sz="2700" b="1" i="1" dirty="0"/>
              <a:t>Bil Anghenion Dysgu Ychwanegol a’r Tribiwnlys Addysg (Cymru) (2018) </a:t>
            </a:r>
            <a:br>
              <a:rPr lang="cy-GB" sz="2700" b="1" i="1" dirty="0"/>
            </a:br>
            <a:br>
              <a:rPr lang="cy-GB" sz="2700" b="1" dirty="0"/>
            </a:br>
            <a:r>
              <a:rPr lang="en-GB" sz="2700" b="1" dirty="0"/>
              <a:t>Additional Learning Needs and Education Tribunal ( Wales) Bill (2018)</a:t>
            </a:r>
            <a:endParaRPr lang="en-GB" sz="2700" b="1" dirty="0">
              <a:solidFill>
                <a:srgbClr val="FF0000"/>
              </a:solidFill>
            </a:endParaRPr>
          </a:p>
        </p:txBody>
      </p:sp>
      <p:sp>
        <p:nvSpPr>
          <p:cNvPr id="3" name="Content Placeholder 2"/>
          <p:cNvSpPr>
            <a:spLocks noGrp="1"/>
          </p:cNvSpPr>
          <p:nvPr>
            <p:ph sz="half" idx="1"/>
          </p:nvPr>
        </p:nvSpPr>
        <p:spPr>
          <a:xfrm>
            <a:off x="323528" y="2132856"/>
            <a:ext cx="3657600" cy="4320480"/>
          </a:xfrm>
          <a:prstGeom prst="rect">
            <a:avLst/>
          </a:prstGeom>
        </p:spPr>
        <p:txBody>
          <a:bodyPr>
            <a:noAutofit/>
          </a:bodyPr>
          <a:lstStyle/>
          <a:p>
            <a:r>
              <a:rPr lang="cy-GB" sz="2200" dirty="0"/>
              <a:t>Bil Anghenion Dysgu Ychwanegol a’r Tribiwnlys Addysg (Cymru) </a:t>
            </a:r>
            <a:r>
              <a:rPr lang="en-GB" sz="2200" dirty="0">
                <a:hlinkClick r:id="rId2"/>
              </a:rPr>
              <a:t>2018</a:t>
            </a:r>
            <a:endParaRPr lang="cy-GB" sz="2200" dirty="0"/>
          </a:p>
          <a:p>
            <a:r>
              <a:rPr lang="en-GB" sz="2200" dirty="0" err="1"/>
              <a:t>Cyflwyno'r</a:t>
            </a:r>
            <a:r>
              <a:rPr lang="en-GB" sz="2200" dirty="0"/>
              <a:t> </a:t>
            </a:r>
            <a:r>
              <a:rPr lang="en-GB" sz="2200" dirty="0" err="1"/>
              <a:t>termau</a:t>
            </a:r>
            <a:r>
              <a:rPr lang="en-GB" sz="2200" dirty="0"/>
              <a:t> '</a:t>
            </a:r>
            <a:r>
              <a:rPr lang="en-GB" sz="2200" dirty="0" err="1"/>
              <a:t>anghenion</a:t>
            </a:r>
            <a:r>
              <a:rPr lang="en-GB" sz="2200" dirty="0"/>
              <a:t> </a:t>
            </a:r>
            <a:r>
              <a:rPr lang="en-GB" sz="2200" dirty="0" err="1"/>
              <a:t>dysgu</a:t>
            </a:r>
            <a:r>
              <a:rPr lang="en-GB" sz="2200" dirty="0"/>
              <a:t> </a:t>
            </a:r>
            <a:r>
              <a:rPr lang="en-GB" sz="2200" dirty="0" err="1"/>
              <a:t>ychwanegol</a:t>
            </a:r>
            <a:r>
              <a:rPr lang="en-GB" sz="2200" dirty="0"/>
              <a:t>' a '</a:t>
            </a:r>
            <a:r>
              <a:rPr lang="en-GB" sz="2200" dirty="0" err="1"/>
              <a:t>darpariaeth</a:t>
            </a:r>
            <a:r>
              <a:rPr lang="en-GB" sz="2200" dirty="0"/>
              <a:t> </a:t>
            </a:r>
            <a:r>
              <a:rPr lang="en-GB" sz="2200" dirty="0" err="1"/>
              <a:t>ddysgu</a:t>
            </a:r>
            <a:r>
              <a:rPr lang="en-GB" sz="2200" dirty="0"/>
              <a:t> </a:t>
            </a:r>
            <a:r>
              <a:rPr lang="en-GB" sz="2200" dirty="0" err="1"/>
              <a:t>ychwanegol</a:t>
            </a:r>
            <a:r>
              <a:rPr lang="en-GB" sz="2200" dirty="0"/>
              <a:t>' a </a:t>
            </a:r>
            <a:r>
              <a:rPr lang="en-GB" sz="2200" dirty="0" err="1"/>
              <a:t>fydd</a:t>
            </a:r>
            <a:r>
              <a:rPr lang="en-GB" sz="2200" dirty="0"/>
              <a:t> </a:t>
            </a:r>
            <a:r>
              <a:rPr lang="en-GB" sz="2200" dirty="0" err="1"/>
              <a:t>yn</a:t>
            </a:r>
            <a:r>
              <a:rPr lang="en-GB" sz="2200" dirty="0"/>
              <a:t> </a:t>
            </a:r>
            <a:r>
              <a:rPr lang="en-GB" sz="2200" b="1" dirty="0" err="1">
                <a:solidFill>
                  <a:srgbClr val="FF0000"/>
                </a:solidFill>
              </a:rPr>
              <a:t>disodli'r</a:t>
            </a:r>
            <a:r>
              <a:rPr lang="en-GB" sz="2200" dirty="0"/>
              <a:t> </a:t>
            </a:r>
            <a:r>
              <a:rPr lang="en-GB" sz="2200" dirty="0" err="1"/>
              <a:t>termau</a:t>
            </a:r>
            <a:r>
              <a:rPr lang="en-GB" sz="2200" dirty="0"/>
              <a:t> </a:t>
            </a:r>
            <a:r>
              <a:rPr lang="en-GB" sz="2200" dirty="0" err="1"/>
              <a:t>presennol</a:t>
            </a:r>
            <a:r>
              <a:rPr lang="en-GB" sz="2200" dirty="0"/>
              <a:t> </a:t>
            </a:r>
            <a:r>
              <a:rPr lang="en-GB" sz="2200" dirty="0" err="1"/>
              <a:t>sef</a:t>
            </a:r>
            <a:r>
              <a:rPr lang="en-GB" sz="2200" dirty="0"/>
              <a:t> '</a:t>
            </a:r>
            <a:r>
              <a:rPr lang="en-GB" sz="2200" dirty="0" err="1"/>
              <a:t>anghenion</a:t>
            </a:r>
            <a:r>
              <a:rPr lang="en-GB" sz="2200" dirty="0"/>
              <a:t> </a:t>
            </a:r>
            <a:r>
              <a:rPr lang="en-GB" sz="2200" dirty="0" err="1"/>
              <a:t>addysgol</a:t>
            </a:r>
            <a:r>
              <a:rPr lang="en-GB" sz="2200" dirty="0"/>
              <a:t> </a:t>
            </a:r>
            <a:r>
              <a:rPr lang="en-GB" sz="2200" dirty="0" err="1"/>
              <a:t>arbennig</a:t>
            </a:r>
            <a:r>
              <a:rPr lang="en-GB" sz="2200" dirty="0"/>
              <a:t>' a '</a:t>
            </a:r>
            <a:r>
              <a:rPr lang="en-GB" sz="2200" dirty="0" err="1"/>
              <a:t>darpariaeth</a:t>
            </a:r>
            <a:r>
              <a:rPr lang="en-GB" sz="2200" dirty="0"/>
              <a:t> </a:t>
            </a:r>
            <a:r>
              <a:rPr lang="en-GB" sz="2200" dirty="0" err="1"/>
              <a:t>addysgol</a:t>
            </a:r>
            <a:r>
              <a:rPr lang="en-GB" sz="2200" dirty="0"/>
              <a:t> </a:t>
            </a:r>
            <a:r>
              <a:rPr lang="en-GB" sz="2200" dirty="0" err="1"/>
              <a:t>arbennig</a:t>
            </a:r>
            <a:endParaRPr lang="en-GB" sz="2200" dirty="0"/>
          </a:p>
        </p:txBody>
      </p:sp>
      <p:sp>
        <p:nvSpPr>
          <p:cNvPr id="4" name="Content Placeholder 3"/>
          <p:cNvSpPr>
            <a:spLocks noGrp="1"/>
          </p:cNvSpPr>
          <p:nvPr>
            <p:ph sz="half" idx="2"/>
          </p:nvPr>
        </p:nvSpPr>
        <p:spPr>
          <a:xfrm>
            <a:off x="4860032" y="2204864"/>
            <a:ext cx="3657600" cy="4026768"/>
          </a:xfrm>
          <a:prstGeom prst="rect">
            <a:avLst/>
          </a:prstGeom>
        </p:spPr>
        <p:txBody>
          <a:bodyPr>
            <a:noAutofit/>
          </a:bodyPr>
          <a:lstStyle/>
          <a:p>
            <a:r>
              <a:rPr lang="en-GB" sz="2200" i="1" dirty="0"/>
              <a:t>Additional Learning Needs and Education Tribunal (Wales) Bill </a:t>
            </a:r>
          </a:p>
          <a:p>
            <a:r>
              <a:rPr lang="en-US" sz="2200" i="1" dirty="0"/>
              <a:t>Introducing the terms ‘additional learning needs’ and ‘additional learning provision’ to </a:t>
            </a:r>
            <a:r>
              <a:rPr lang="en-US" sz="2200" b="1" i="1" dirty="0">
                <a:solidFill>
                  <a:srgbClr val="FF0000"/>
                </a:solidFill>
              </a:rPr>
              <a:t>replace</a:t>
            </a:r>
            <a:r>
              <a:rPr lang="en-US" sz="2200" i="1" dirty="0"/>
              <a:t> the existing terms ‘special educational needs’ and ‘special educational </a:t>
            </a:r>
            <a:r>
              <a:rPr lang="en-GB" sz="2200" i="1" dirty="0"/>
              <a:t>provision</a:t>
            </a:r>
          </a:p>
        </p:txBody>
      </p:sp>
    </p:spTree>
    <p:extLst>
      <p:ext uri="{BB962C8B-B14F-4D97-AF65-F5344CB8AC3E}">
        <p14:creationId xmlns:p14="http://schemas.microsoft.com/office/powerpoint/2010/main" val="22257206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22C27-325E-4AB3-BD72-C5E75B6B8C9B}"/>
              </a:ext>
            </a:extLst>
          </p:cNvPr>
          <p:cNvSpPr>
            <a:spLocks noGrp="1"/>
          </p:cNvSpPr>
          <p:nvPr>
            <p:ph type="title"/>
          </p:nvPr>
        </p:nvSpPr>
        <p:spPr>
          <a:xfrm>
            <a:off x="395536" y="44624"/>
            <a:ext cx="8424936" cy="1450757"/>
          </a:xfrm>
        </p:spPr>
        <p:txBody>
          <a:bodyPr>
            <a:noAutofit/>
          </a:bodyPr>
          <a:lstStyle/>
          <a:p>
            <a:r>
              <a:rPr lang="cy-GB" sz="2400" b="1" i="1" dirty="0"/>
              <a:t>Bil Anghenion Dysgu Ychwanegol a’r Tribiwnlys Addysg (Cymru) (2018)</a:t>
            </a:r>
            <a:br>
              <a:rPr lang="cy-GB" sz="2400" b="1" i="1" dirty="0"/>
            </a:br>
            <a:r>
              <a:rPr lang="cy-GB" sz="2400" b="1" i="1" dirty="0"/>
              <a:t> </a:t>
            </a:r>
            <a:br>
              <a:rPr lang="cy-GB" sz="2400" b="1" dirty="0"/>
            </a:br>
            <a:r>
              <a:rPr lang="en-GB" sz="2400" b="1" dirty="0"/>
              <a:t>Additional Learning Needs and Education Tribunal ( Wales) Bill (2018)</a:t>
            </a:r>
          </a:p>
        </p:txBody>
      </p:sp>
      <p:sp>
        <p:nvSpPr>
          <p:cNvPr id="4" name="Content Placeholder 3">
            <a:extLst>
              <a:ext uri="{FF2B5EF4-FFF2-40B4-BE49-F238E27FC236}">
                <a16:creationId xmlns:a16="http://schemas.microsoft.com/office/drawing/2014/main" id="{F3F22072-94BF-44B8-8A62-FC54C22102E6}"/>
              </a:ext>
            </a:extLst>
          </p:cNvPr>
          <p:cNvSpPr>
            <a:spLocks noGrp="1"/>
          </p:cNvSpPr>
          <p:nvPr>
            <p:ph sz="half" idx="2"/>
          </p:nvPr>
        </p:nvSpPr>
        <p:spPr>
          <a:xfrm>
            <a:off x="323528" y="1998135"/>
            <a:ext cx="3703320" cy="4023360"/>
          </a:xfrm>
        </p:spPr>
        <p:txBody>
          <a:bodyPr>
            <a:normAutofit fontScale="85000" lnSpcReduction="10000"/>
          </a:bodyPr>
          <a:lstStyle/>
          <a:p>
            <a:pPr marL="0" lvl="0" indent="0" eaLnBrk="0" fontAlgn="base" hangingPunct="0">
              <a:lnSpc>
                <a:spcPct val="100000"/>
              </a:lnSpc>
              <a:spcBef>
                <a:spcPct val="0"/>
              </a:spcBef>
              <a:spcAft>
                <a:spcPct val="0"/>
              </a:spcAft>
              <a:buClrTx/>
              <a:buSzTx/>
              <a:buNone/>
            </a:pPr>
            <a:r>
              <a:rPr lang="cy-GB" altLang="en-US" dirty="0">
                <a:solidFill>
                  <a:srgbClr val="202124"/>
                </a:solidFill>
                <a:latin typeface="Google Sans"/>
              </a:rPr>
              <a:t>Mwy o ffocws ar gynllunio person-ganolog, canlyniadau, gweithio mewn partneriaeth rhwng asiantaethau lleol a mwy o gyfranogiad plant a theuluoedd wrth wneud penderfyniadau.</a:t>
            </a:r>
          </a:p>
          <a:p>
            <a:pPr marL="0" lvl="0" indent="0" eaLnBrk="0" fontAlgn="base" hangingPunct="0">
              <a:lnSpc>
                <a:spcPct val="100000"/>
              </a:lnSpc>
              <a:spcBef>
                <a:spcPct val="0"/>
              </a:spcBef>
              <a:spcAft>
                <a:spcPct val="0"/>
              </a:spcAft>
              <a:buClrTx/>
              <a:buSzTx/>
              <a:buNone/>
            </a:pPr>
            <a:endParaRPr lang="cy-GB" altLang="en-US" dirty="0">
              <a:solidFill>
                <a:srgbClr val="202124"/>
              </a:solidFill>
              <a:latin typeface="Google Sans"/>
            </a:endParaRPr>
          </a:p>
          <a:p>
            <a:pPr marL="0" lvl="0" indent="0" eaLnBrk="0" fontAlgn="base" hangingPunct="0">
              <a:lnSpc>
                <a:spcPct val="100000"/>
              </a:lnSpc>
              <a:spcBef>
                <a:spcPct val="0"/>
              </a:spcBef>
              <a:spcAft>
                <a:spcPct val="0"/>
              </a:spcAft>
              <a:buClrTx/>
              <a:buSzTx/>
              <a:buNone/>
            </a:pPr>
            <a:r>
              <a:rPr lang="cy-GB" altLang="en-US" dirty="0">
                <a:solidFill>
                  <a:srgbClr val="202124"/>
                </a:solidFill>
                <a:latin typeface="Google Sans"/>
              </a:rPr>
              <a:t>Roedd i fod i gael ei weithredu o fis Medi 2020 ond bydd yn digwydd nawr o fis Medi 2021. </a:t>
            </a:r>
          </a:p>
          <a:p>
            <a:pPr marL="0" lvl="0" indent="0" eaLnBrk="0" fontAlgn="base" hangingPunct="0">
              <a:lnSpc>
                <a:spcPct val="100000"/>
              </a:lnSpc>
              <a:spcBef>
                <a:spcPct val="0"/>
              </a:spcBef>
              <a:spcAft>
                <a:spcPct val="0"/>
              </a:spcAft>
              <a:buClrTx/>
              <a:buSzTx/>
              <a:buNone/>
            </a:pPr>
            <a:endParaRPr lang="cy-GB" altLang="en-US" dirty="0">
              <a:solidFill>
                <a:srgbClr val="202124"/>
              </a:solidFill>
              <a:latin typeface="Google Sans"/>
            </a:endParaRPr>
          </a:p>
          <a:p>
            <a:pPr marL="0" lvl="0" indent="0" eaLnBrk="0" fontAlgn="base" hangingPunct="0">
              <a:lnSpc>
                <a:spcPct val="100000"/>
              </a:lnSpc>
              <a:spcBef>
                <a:spcPct val="0"/>
              </a:spcBef>
              <a:spcAft>
                <a:spcPct val="0"/>
              </a:spcAft>
              <a:buClrTx/>
              <a:buSzTx/>
              <a:buNone/>
            </a:pPr>
            <a:r>
              <a:rPr lang="cy-GB" altLang="en-US" dirty="0">
                <a:solidFill>
                  <a:srgbClr val="202124"/>
                </a:solidFill>
                <a:latin typeface="Google Sans"/>
              </a:rPr>
              <a:t>Bydd y system ddatganiadau gyfredol yn parhau hyd nes y cyflwynir Cynlluniau Datblygiad Unigol (IDP) a fydd yn cael eu cyflwyno'n raddol.</a:t>
            </a:r>
            <a:r>
              <a:rPr lang="cy-GB" altLang="en-US" sz="400" dirty="0">
                <a:solidFill>
                  <a:schemeClr val="tx1"/>
                </a:solidFill>
              </a:rPr>
              <a:t> </a:t>
            </a:r>
            <a:endParaRPr lang="cy-GB" altLang="en-US" sz="1600" dirty="0">
              <a:solidFill>
                <a:schemeClr val="tx1"/>
              </a:solidFill>
              <a:latin typeface="Arial" panose="020B0604020202020204" pitchFamily="34" charset="0"/>
            </a:endParaRPr>
          </a:p>
          <a:p>
            <a:r>
              <a:rPr lang="en-GB" dirty="0" err="1">
                <a:hlinkClick r:id="rId2"/>
              </a:rPr>
              <a:t>Manteision</a:t>
            </a:r>
            <a:r>
              <a:rPr lang="en-GB" dirty="0">
                <a:hlinkClick r:id="rId2"/>
              </a:rPr>
              <a:t> y </a:t>
            </a:r>
            <a:r>
              <a:rPr lang="en-GB" dirty="0" err="1">
                <a:hlinkClick r:id="rId2"/>
              </a:rPr>
              <a:t>Bil</a:t>
            </a:r>
            <a:r>
              <a:rPr lang="en-GB" dirty="0">
                <a:hlinkClick r:id="rId2"/>
              </a:rPr>
              <a:t> ADY</a:t>
            </a:r>
            <a:endParaRPr lang="en-GB" dirty="0"/>
          </a:p>
          <a:p>
            <a:endParaRPr lang="en-GB" dirty="0"/>
          </a:p>
        </p:txBody>
      </p:sp>
      <p:sp>
        <p:nvSpPr>
          <p:cNvPr id="6" name="Content Placeholder 3">
            <a:extLst>
              <a:ext uri="{FF2B5EF4-FFF2-40B4-BE49-F238E27FC236}">
                <a16:creationId xmlns:a16="http://schemas.microsoft.com/office/drawing/2014/main" id="{F3F22072-94BF-44B8-8A62-FC54C22102E6}"/>
              </a:ext>
            </a:extLst>
          </p:cNvPr>
          <p:cNvSpPr txBox="1">
            <a:spLocks/>
          </p:cNvSpPr>
          <p:nvPr/>
        </p:nvSpPr>
        <p:spPr>
          <a:xfrm>
            <a:off x="4815840" y="1998135"/>
            <a:ext cx="3703320" cy="4023360"/>
          </a:xfrm>
          <a:prstGeom prst="rect">
            <a:avLst/>
          </a:prstGeom>
        </p:spPr>
        <p:txBody>
          <a:bodyPr vert="horz" lIns="0" tIns="45720" rIns="0" bIns="45720" rtlCol="0">
            <a:normAutofit fontScale="92500"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GB" dirty="0"/>
              <a:t>Greater focus upon person centred planning, outcomes, partnership working between local agencies and the greater participation of children and families in decision-making. </a:t>
            </a:r>
          </a:p>
          <a:p>
            <a:r>
              <a:rPr lang="en-GB" dirty="0"/>
              <a:t>It was scheduled to be implemented from September of 2020 but will now take place from September 2021. </a:t>
            </a:r>
          </a:p>
          <a:p>
            <a:r>
              <a:rPr lang="en-GB" dirty="0"/>
              <a:t>The current statementing system will continue until the introduction of Individual Development Plans (IDPs) which will be phased in. </a:t>
            </a:r>
          </a:p>
          <a:p>
            <a:r>
              <a:rPr lang="en-GB" dirty="0">
                <a:hlinkClick r:id="rId3"/>
              </a:rPr>
              <a:t>Benefits of the ALN Bill</a:t>
            </a:r>
            <a:endParaRPr lang="en-GB" dirty="0"/>
          </a:p>
          <a:p>
            <a:endParaRPr lang="en-GB" dirty="0"/>
          </a:p>
        </p:txBody>
      </p:sp>
      <p:sp>
        <p:nvSpPr>
          <p:cNvPr id="7" name="Rectangle 2"/>
          <p:cNvSpPr>
            <a:spLocks noChangeArrowheads="1"/>
          </p:cNvSpPr>
          <p:nvPr/>
        </p:nvSpPr>
        <p:spPr bwMode="auto">
          <a:xfrm>
            <a:off x="0" y="99715"/>
            <a:ext cx="65" cy="25776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9522" rIns="0" bIns="-9522"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941784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8F5C6-36C1-4497-A652-945A50897986}"/>
              </a:ext>
            </a:extLst>
          </p:cNvPr>
          <p:cNvSpPr>
            <a:spLocks noGrp="1"/>
          </p:cNvSpPr>
          <p:nvPr>
            <p:ph type="title"/>
          </p:nvPr>
        </p:nvSpPr>
        <p:spPr/>
        <p:txBody>
          <a:bodyPr/>
          <a:lstStyle/>
          <a:p>
            <a:r>
              <a:rPr lang="en-GB" dirty="0" err="1"/>
              <a:t>Esiampl</a:t>
            </a:r>
            <a:r>
              <a:rPr lang="en-GB" dirty="0"/>
              <a:t> o arfer da</a:t>
            </a:r>
            <a:br>
              <a:rPr lang="en-GB" dirty="0"/>
            </a:br>
            <a:r>
              <a:rPr lang="en-GB" dirty="0"/>
              <a:t>Example of good practice</a:t>
            </a:r>
          </a:p>
        </p:txBody>
      </p:sp>
      <p:sp>
        <p:nvSpPr>
          <p:cNvPr id="3" name="Content Placeholder 2">
            <a:extLst>
              <a:ext uri="{FF2B5EF4-FFF2-40B4-BE49-F238E27FC236}">
                <a16:creationId xmlns:a16="http://schemas.microsoft.com/office/drawing/2014/main" id="{892C0EAE-1916-437C-B3A7-B6C48D29B15D}"/>
              </a:ext>
            </a:extLst>
          </p:cNvPr>
          <p:cNvSpPr>
            <a:spLocks noGrp="1"/>
          </p:cNvSpPr>
          <p:nvPr>
            <p:ph sz="half" idx="1"/>
          </p:nvPr>
        </p:nvSpPr>
        <p:spPr/>
        <p:txBody>
          <a:bodyPr>
            <a:normAutofit fontScale="92500"/>
          </a:bodyPr>
          <a:lstStyle/>
          <a:p>
            <a:r>
              <a:rPr lang="en-GB" dirty="0" err="1"/>
              <a:t>Defnyddio</a:t>
            </a:r>
            <a:r>
              <a:rPr lang="en-GB" dirty="0"/>
              <a:t> </a:t>
            </a:r>
            <a:r>
              <a:rPr lang="en-GB" dirty="0" err="1"/>
              <a:t>Cynllunio</a:t>
            </a:r>
            <a:r>
              <a:rPr lang="en-GB" dirty="0"/>
              <a:t> Person </a:t>
            </a:r>
            <a:r>
              <a:rPr lang="en-GB" dirty="0" err="1"/>
              <a:t>Ganolog</a:t>
            </a:r>
            <a:r>
              <a:rPr lang="en-GB" dirty="0"/>
              <a:t> </a:t>
            </a:r>
            <a:r>
              <a:rPr lang="en-GB" dirty="0" err="1"/>
              <a:t>ar</a:t>
            </a:r>
            <a:r>
              <a:rPr lang="en-GB" dirty="0"/>
              <a:t> draws </a:t>
            </a:r>
            <a:r>
              <a:rPr lang="en-GB" dirty="0" err="1"/>
              <a:t>yr</a:t>
            </a:r>
            <a:r>
              <a:rPr lang="en-GB" dirty="0"/>
              <a:t> ysgol </a:t>
            </a:r>
            <a:r>
              <a:rPr lang="en-GB" dirty="0">
                <a:hlinkClick r:id="rId2"/>
              </a:rPr>
              <a:t>(ESTYN, 2020)</a:t>
            </a:r>
            <a:endParaRPr lang="en-GB" dirty="0"/>
          </a:p>
          <a:p>
            <a:r>
              <a:rPr lang="en-GB" dirty="0"/>
              <a:t>Mae </a:t>
            </a:r>
            <a:r>
              <a:rPr lang="en-GB" dirty="0" err="1"/>
              <a:t>Cynllunio</a:t>
            </a:r>
            <a:r>
              <a:rPr lang="en-GB" dirty="0"/>
              <a:t> Person </a:t>
            </a:r>
            <a:r>
              <a:rPr lang="en-GB" dirty="0" err="1"/>
              <a:t>Ganolog</a:t>
            </a:r>
            <a:r>
              <a:rPr lang="en-GB" dirty="0"/>
              <a:t> wrth </a:t>
            </a:r>
            <a:r>
              <a:rPr lang="en-GB" dirty="0" err="1"/>
              <a:t>wraidd</a:t>
            </a:r>
            <a:r>
              <a:rPr lang="en-GB" dirty="0"/>
              <a:t> </a:t>
            </a:r>
            <a:r>
              <a:rPr lang="en-GB" dirty="0" err="1"/>
              <a:t>adolygiadau</a:t>
            </a:r>
            <a:r>
              <a:rPr lang="en-GB" dirty="0"/>
              <a:t> o </a:t>
            </a:r>
            <a:r>
              <a:rPr lang="en-GB" dirty="0" err="1"/>
              <a:t>gynnydd</a:t>
            </a:r>
            <a:r>
              <a:rPr lang="en-GB" dirty="0"/>
              <a:t> disgyblion yn Ysgol </a:t>
            </a:r>
            <a:r>
              <a:rPr lang="en-GB" dirty="0" err="1"/>
              <a:t>Arbennig</a:t>
            </a:r>
            <a:r>
              <a:rPr lang="en-GB" dirty="0"/>
              <a:t> </a:t>
            </a:r>
            <a:r>
              <a:rPr lang="en-GB" dirty="0" err="1"/>
              <a:t>Crownbridge</a:t>
            </a:r>
            <a:r>
              <a:rPr lang="en-GB" dirty="0"/>
              <a:t>, Torfaen.</a:t>
            </a:r>
          </a:p>
          <a:p>
            <a:r>
              <a:rPr lang="en-GB" dirty="0"/>
              <a:t>Mae’r model hwn wedi </a:t>
            </a:r>
            <a:r>
              <a:rPr lang="en-GB" dirty="0" err="1"/>
              <a:t>newid</a:t>
            </a:r>
            <a:r>
              <a:rPr lang="en-GB" dirty="0"/>
              <a:t> ei proses </a:t>
            </a:r>
            <a:r>
              <a:rPr lang="en-GB" dirty="0" err="1"/>
              <a:t>adolygu</a:t>
            </a:r>
            <a:r>
              <a:rPr lang="en-GB" dirty="0"/>
              <a:t> </a:t>
            </a:r>
            <a:r>
              <a:rPr lang="en-GB" dirty="0" err="1"/>
              <a:t>dysgwyr</a:t>
            </a:r>
            <a:r>
              <a:rPr lang="en-GB" dirty="0"/>
              <a:t> ac yn cynnwys gwybodaeth o </a:t>
            </a:r>
            <a:r>
              <a:rPr lang="en-GB" dirty="0" err="1"/>
              <a:t>ddisgyblion</a:t>
            </a:r>
            <a:r>
              <a:rPr lang="en-GB" dirty="0"/>
              <a:t>, </a:t>
            </a:r>
            <a:r>
              <a:rPr lang="en-GB" dirty="0" err="1"/>
              <a:t>rhieni</a:t>
            </a:r>
            <a:r>
              <a:rPr lang="en-GB" dirty="0"/>
              <a:t> ac ystod o </a:t>
            </a:r>
            <a:r>
              <a:rPr lang="en-GB" dirty="0" err="1"/>
              <a:t>bartneriaid</a:t>
            </a:r>
            <a:r>
              <a:rPr lang="en-GB" dirty="0"/>
              <a:t>.</a:t>
            </a:r>
          </a:p>
          <a:p>
            <a:r>
              <a:rPr lang="en-GB" dirty="0"/>
              <a:t>Mae’r dull hwn hefyd wedi </a:t>
            </a:r>
            <a:r>
              <a:rPr lang="en-GB" dirty="0" err="1"/>
              <a:t>gwella</a:t>
            </a:r>
            <a:r>
              <a:rPr lang="en-GB" dirty="0"/>
              <a:t> </a:t>
            </a:r>
            <a:r>
              <a:rPr lang="en-GB" dirty="0" err="1"/>
              <a:t>perfformiad</a:t>
            </a:r>
            <a:r>
              <a:rPr lang="en-GB" dirty="0"/>
              <a:t> disgyblion.</a:t>
            </a:r>
          </a:p>
        </p:txBody>
      </p:sp>
      <p:sp>
        <p:nvSpPr>
          <p:cNvPr id="4" name="Content Placeholder 3">
            <a:extLst>
              <a:ext uri="{FF2B5EF4-FFF2-40B4-BE49-F238E27FC236}">
                <a16:creationId xmlns:a16="http://schemas.microsoft.com/office/drawing/2014/main" id="{3BFC379C-E125-4149-8AB5-77CB4ABE6917}"/>
              </a:ext>
            </a:extLst>
          </p:cNvPr>
          <p:cNvSpPr>
            <a:spLocks noGrp="1"/>
          </p:cNvSpPr>
          <p:nvPr>
            <p:ph sz="half" idx="2"/>
          </p:nvPr>
        </p:nvSpPr>
        <p:spPr/>
        <p:txBody>
          <a:bodyPr>
            <a:normAutofit fontScale="92500"/>
          </a:bodyPr>
          <a:lstStyle/>
          <a:p>
            <a:r>
              <a:rPr lang="en-GB" dirty="0"/>
              <a:t>Using Person Centred Planning across the school </a:t>
            </a:r>
            <a:r>
              <a:rPr lang="en-GB" dirty="0">
                <a:hlinkClick r:id="rId3"/>
              </a:rPr>
              <a:t>(ESTYN, 2020)</a:t>
            </a:r>
            <a:endParaRPr lang="en-GB" dirty="0"/>
          </a:p>
          <a:p>
            <a:r>
              <a:rPr lang="en-GB" dirty="0"/>
              <a:t>Person Centred Planning is central to reviewing pupil progress at </a:t>
            </a:r>
            <a:r>
              <a:rPr lang="en-GB" dirty="0" err="1"/>
              <a:t>Crownbridge</a:t>
            </a:r>
            <a:r>
              <a:rPr lang="en-GB" dirty="0"/>
              <a:t> Special Day School, Torfaen. </a:t>
            </a:r>
          </a:p>
          <a:p>
            <a:r>
              <a:rPr lang="en-GB" dirty="0"/>
              <a:t>This model has changed their learner review process and includes information from the pupils, parents and a range of partners. </a:t>
            </a:r>
          </a:p>
          <a:p>
            <a:r>
              <a:rPr lang="en-GB" dirty="0"/>
              <a:t>This approach has also improved pupil performance.</a:t>
            </a:r>
          </a:p>
          <a:p>
            <a:endParaRPr lang="en-GB" dirty="0"/>
          </a:p>
          <a:p>
            <a:endParaRPr lang="en-GB" dirty="0"/>
          </a:p>
        </p:txBody>
      </p:sp>
    </p:spTree>
    <p:extLst>
      <p:ext uri="{BB962C8B-B14F-4D97-AF65-F5344CB8AC3E}">
        <p14:creationId xmlns:p14="http://schemas.microsoft.com/office/powerpoint/2010/main" val="33160045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Tasg</a:t>
            </a:r>
            <a:r>
              <a:rPr lang="en-GB" dirty="0"/>
              <a:t>/ Task</a:t>
            </a:r>
            <a:endParaRPr lang="cy-GB" dirty="0"/>
          </a:p>
        </p:txBody>
      </p:sp>
      <p:sp>
        <p:nvSpPr>
          <p:cNvPr id="3" name="Content Placeholder 2"/>
          <p:cNvSpPr>
            <a:spLocks noGrp="1"/>
          </p:cNvSpPr>
          <p:nvPr>
            <p:ph sz="half" idx="1"/>
          </p:nvPr>
        </p:nvSpPr>
        <p:spPr/>
        <p:txBody>
          <a:bodyPr/>
          <a:lstStyle/>
          <a:p>
            <a:r>
              <a:rPr lang="en-GB" dirty="0" err="1"/>
              <a:t>Darllenwch</a:t>
            </a:r>
            <a:r>
              <a:rPr lang="en-GB" dirty="0"/>
              <a:t> </a:t>
            </a:r>
            <a:r>
              <a:rPr lang="en-GB" dirty="0" err="1"/>
              <a:t>adroddiad</a:t>
            </a:r>
            <a:r>
              <a:rPr lang="en-GB" dirty="0"/>
              <a:t> ESTYN o Ysgol </a:t>
            </a:r>
            <a:r>
              <a:rPr lang="en-GB" dirty="0" err="1"/>
              <a:t>Crownbridge</a:t>
            </a:r>
            <a:endParaRPr lang="en-GB" dirty="0"/>
          </a:p>
          <a:p>
            <a:r>
              <a:rPr lang="en-GB" dirty="0" err="1"/>
              <a:t>Nodwch</a:t>
            </a:r>
            <a:r>
              <a:rPr lang="en-GB" dirty="0"/>
              <a:t> y </a:t>
            </a:r>
            <a:r>
              <a:rPr lang="en-GB" dirty="0" err="1"/>
              <a:t>dulliau</a:t>
            </a:r>
            <a:r>
              <a:rPr lang="en-GB" dirty="0"/>
              <a:t> </a:t>
            </a:r>
            <a:r>
              <a:rPr lang="en-GB" dirty="0" err="1"/>
              <a:t>allweddol</a:t>
            </a:r>
            <a:r>
              <a:rPr lang="en-GB" dirty="0"/>
              <a:t> a </a:t>
            </a:r>
            <a:r>
              <a:rPr lang="en-GB" dirty="0" err="1"/>
              <a:t>ddefnyddir</a:t>
            </a:r>
            <a:r>
              <a:rPr lang="en-GB" dirty="0"/>
              <a:t> </a:t>
            </a:r>
            <a:r>
              <a:rPr lang="en-GB" dirty="0" err="1"/>
              <a:t>i</a:t>
            </a:r>
            <a:r>
              <a:rPr lang="en-GB" dirty="0"/>
              <a:t> </a:t>
            </a:r>
            <a:r>
              <a:rPr lang="en-GB" dirty="0" err="1"/>
              <a:t>weithredu</a:t>
            </a:r>
            <a:r>
              <a:rPr lang="en-GB" dirty="0"/>
              <a:t> CPG yn </a:t>
            </a:r>
            <a:r>
              <a:rPr lang="en-GB" dirty="0" err="1"/>
              <a:t>yr</a:t>
            </a:r>
            <a:r>
              <a:rPr lang="en-GB" dirty="0"/>
              <a:t> ysgol </a:t>
            </a:r>
          </a:p>
          <a:p>
            <a:r>
              <a:rPr lang="en-GB" dirty="0" err="1"/>
              <a:t>Ystyriwch</a:t>
            </a:r>
            <a:r>
              <a:rPr lang="en-GB" dirty="0"/>
              <a:t> y </a:t>
            </a:r>
            <a:r>
              <a:rPr lang="en-GB" dirty="0" err="1"/>
              <a:t>cyfleoedd</a:t>
            </a:r>
            <a:r>
              <a:rPr lang="en-GB" dirty="0"/>
              <a:t> a’r </a:t>
            </a:r>
            <a:r>
              <a:rPr lang="en-GB" dirty="0" err="1"/>
              <a:t>heriau</a:t>
            </a:r>
            <a:r>
              <a:rPr lang="en-GB" dirty="0"/>
              <a:t> o </a:t>
            </a:r>
            <a:r>
              <a:rPr lang="en-GB" dirty="0" err="1"/>
              <a:t>wrando</a:t>
            </a:r>
            <a:r>
              <a:rPr lang="en-GB" dirty="0"/>
              <a:t> </a:t>
            </a:r>
            <a:r>
              <a:rPr lang="en-GB" dirty="0" err="1"/>
              <a:t>ar</a:t>
            </a:r>
            <a:r>
              <a:rPr lang="en-GB" dirty="0"/>
              <a:t> </a:t>
            </a:r>
            <a:r>
              <a:rPr lang="en-GB" dirty="0" err="1"/>
              <a:t>farn</a:t>
            </a:r>
            <a:r>
              <a:rPr lang="en-GB" dirty="0"/>
              <a:t> y </a:t>
            </a:r>
            <a:r>
              <a:rPr lang="en-GB" dirty="0" err="1"/>
              <a:t>dysgwyr</a:t>
            </a:r>
            <a:endParaRPr lang="en-GB" dirty="0"/>
          </a:p>
        </p:txBody>
      </p:sp>
      <p:sp>
        <p:nvSpPr>
          <p:cNvPr id="4" name="Content Placeholder 3"/>
          <p:cNvSpPr>
            <a:spLocks noGrp="1"/>
          </p:cNvSpPr>
          <p:nvPr>
            <p:ph sz="half" idx="2"/>
          </p:nvPr>
        </p:nvSpPr>
        <p:spPr/>
        <p:txBody>
          <a:bodyPr/>
          <a:lstStyle/>
          <a:p>
            <a:r>
              <a:rPr lang="en-GB" i="1" dirty="0"/>
              <a:t>Read the ESTYN report for </a:t>
            </a:r>
            <a:r>
              <a:rPr lang="en-GB" i="1" dirty="0" err="1"/>
              <a:t>Crownbridge</a:t>
            </a:r>
            <a:r>
              <a:rPr lang="en-GB" i="1" dirty="0"/>
              <a:t> School</a:t>
            </a:r>
          </a:p>
          <a:p>
            <a:r>
              <a:rPr lang="en-GB" i="1" dirty="0"/>
              <a:t>Identify the key methods used to implement PCP in the school</a:t>
            </a:r>
          </a:p>
          <a:p>
            <a:r>
              <a:rPr lang="en-GB" i="1" dirty="0"/>
              <a:t>Consider the opportunities and the challenges of listening to the views of learners.</a:t>
            </a:r>
          </a:p>
          <a:p>
            <a:endParaRPr lang="cy-GB" i="1" dirty="0"/>
          </a:p>
        </p:txBody>
      </p:sp>
      <p:pic>
        <p:nvPicPr>
          <p:cNvPr id="5122" name="Picture 2" descr="C:\Users\l.roberts\AppData\Local\Microsoft\Windows\Temporary Internet Files\Content.IE5\UU4Z21D1\MP900439239[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52614" y="4293096"/>
            <a:ext cx="2421651" cy="17920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15862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err="1"/>
              <a:t>Darllen</a:t>
            </a:r>
            <a:r>
              <a:rPr lang="en-GB" dirty="0"/>
              <a:t> </a:t>
            </a:r>
            <a:br>
              <a:rPr lang="en-GB" dirty="0"/>
            </a:br>
            <a:r>
              <a:rPr lang="en-GB" dirty="0"/>
              <a:t>Reading</a:t>
            </a:r>
          </a:p>
        </p:txBody>
      </p:sp>
      <p:sp>
        <p:nvSpPr>
          <p:cNvPr id="5" name="Content Placeholder 4"/>
          <p:cNvSpPr>
            <a:spLocks noGrp="1"/>
          </p:cNvSpPr>
          <p:nvPr>
            <p:ph idx="1"/>
          </p:nvPr>
        </p:nvSpPr>
        <p:spPr>
          <a:xfrm>
            <a:off x="5004048" y="2996952"/>
            <a:ext cx="7543801" cy="2440094"/>
          </a:xfrm>
        </p:spPr>
        <p:txBody>
          <a:bodyPr>
            <a:normAutofit lnSpcReduction="10000"/>
          </a:bodyPr>
          <a:lstStyle/>
          <a:p>
            <a:endParaRPr lang="en-GB" dirty="0">
              <a:hlinkClick r:id="rId2"/>
            </a:endParaRPr>
          </a:p>
          <a:p>
            <a:endParaRPr lang="en-GB" dirty="0">
              <a:hlinkClick r:id="rId2"/>
            </a:endParaRPr>
          </a:p>
          <a:p>
            <a:endParaRPr lang="en-GB" dirty="0">
              <a:hlinkClick r:id="rId2"/>
            </a:endParaRPr>
          </a:p>
          <a:p>
            <a:endParaRPr lang="en-GB" dirty="0">
              <a:hlinkClick r:id="rId2"/>
            </a:endParaRPr>
          </a:p>
          <a:p>
            <a:r>
              <a:rPr lang="en-GB" sz="4400" dirty="0">
                <a:hlinkClick r:id="rId2"/>
              </a:rPr>
              <a:t>PCP guide </a:t>
            </a:r>
            <a:endParaRPr lang="en-GB" sz="4400" dirty="0"/>
          </a:p>
        </p:txBody>
      </p:sp>
      <p:sp>
        <p:nvSpPr>
          <p:cNvPr id="3" name="Rectangle 2"/>
          <p:cNvSpPr/>
          <p:nvPr/>
        </p:nvSpPr>
        <p:spPr>
          <a:xfrm>
            <a:off x="853841" y="2420888"/>
            <a:ext cx="4572000" cy="707886"/>
          </a:xfrm>
          <a:prstGeom prst="rect">
            <a:avLst/>
          </a:prstGeom>
        </p:spPr>
        <p:txBody>
          <a:bodyPr>
            <a:spAutoFit/>
          </a:bodyPr>
          <a:lstStyle/>
          <a:p>
            <a:r>
              <a:rPr lang="en-GB" sz="4000" dirty="0" err="1">
                <a:hlinkClick r:id="rId3"/>
              </a:rPr>
              <a:t>Canllaw</a:t>
            </a:r>
            <a:r>
              <a:rPr lang="en-GB" sz="4000" dirty="0">
                <a:hlinkClick r:id="rId3"/>
              </a:rPr>
              <a:t> CPG</a:t>
            </a:r>
            <a:endParaRPr lang="en-GB" sz="4000" dirty="0"/>
          </a:p>
        </p:txBody>
      </p:sp>
    </p:spTree>
    <p:extLst>
      <p:ext uri="{BB962C8B-B14F-4D97-AF65-F5344CB8AC3E}">
        <p14:creationId xmlns:p14="http://schemas.microsoft.com/office/powerpoint/2010/main" val="13743937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00BFF-47F3-4A45-B7B9-A00A492AD228}"/>
              </a:ext>
            </a:extLst>
          </p:cNvPr>
          <p:cNvSpPr>
            <a:spLocks noGrp="1"/>
          </p:cNvSpPr>
          <p:nvPr>
            <p:ph type="title"/>
          </p:nvPr>
        </p:nvSpPr>
        <p:spPr/>
        <p:txBody>
          <a:bodyPr/>
          <a:lstStyle/>
          <a:p>
            <a:r>
              <a:rPr lang="en-GB" dirty="0" err="1"/>
              <a:t>Darllen</a:t>
            </a:r>
            <a:r>
              <a:rPr lang="en-GB" dirty="0"/>
              <a:t> </a:t>
            </a:r>
            <a:r>
              <a:rPr lang="en-GB" dirty="0" err="1"/>
              <a:t>Pellach</a:t>
            </a:r>
            <a:br>
              <a:rPr lang="en-GB" dirty="0"/>
            </a:br>
            <a:r>
              <a:rPr lang="en-GB" dirty="0"/>
              <a:t>Further Reading</a:t>
            </a:r>
          </a:p>
        </p:txBody>
      </p:sp>
      <p:sp>
        <p:nvSpPr>
          <p:cNvPr id="3" name="Content Placeholder 2">
            <a:extLst>
              <a:ext uri="{FF2B5EF4-FFF2-40B4-BE49-F238E27FC236}">
                <a16:creationId xmlns:a16="http://schemas.microsoft.com/office/drawing/2014/main" id="{32DA330C-D2D1-4E47-A84A-D7D862A28CB4}"/>
              </a:ext>
            </a:extLst>
          </p:cNvPr>
          <p:cNvSpPr>
            <a:spLocks noGrp="1"/>
          </p:cNvSpPr>
          <p:nvPr>
            <p:ph idx="1"/>
          </p:nvPr>
        </p:nvSpPr>
        <p:spPr/>
        <p:txBody>
          <a:bodyPr/>
          <a:lstStyle/>
          <a:p>
            <a:r>
              <a:rPr lang="en-GB" dirty="0">
                <a:hlinkClick r:id="rId2"/>
              </a:rPr>
              <a:t>How child-centred education favours some learners more than others</a:t>
            </a:r>
            <a:r>
              <a:rPr lang="en-GB" dirty="0"/>
              <a:t> </a:t>
            </a:r>
          </a:p>
          <a:p>
            <a:r>
              <a:rPr lang="en-GB" dirty="0"/>
              <a:t>Power, S, Rhys, M., Taylor, C. and Waldron, S. (2019) How child-centred education favours some learners more than others. </a:t>
            </a:r>
            <a:r>
              <a:rPr lang="en-GB" i="1" dirty="0"/>
              <a:t>Review of Education</a:t>
            </a:r>
            <a:r>
              <a:rPr lang="en-GB" dirty="0"/>
              <a:t>, Vol. 7, No. 3, October 2019, pp. 570–592  https://doi.org/10.1002/rev3.3137 [Accessed 28</a:t>
            </a:r>
            <a:r>
              <a:rPr lang="en-GB" baseline="30000" dirty="0"/>
              <a:t>th</a:t>
            </a:r>
            <a:r>
              <a:rPr lang="en-GB" dirty="0"/>
              <a:t> January 2021]</a:t>
            </a:r>
          </a:p>
          <a:p>
            <a:endParaRPr lang="en-GB" dirty="0"/>
          </a:p>
        </p:txBody>
      </p:sp>
    </p:spTree>
    <p:extLst>
      <p:ext uri="{BB962C8B-B14F-4D97-AF65-F5344CB8AC3E}">
        <p14:creationId xmlns:p14="http://schemas.microsoft.com/office/powerpoint/2010/main" val="40555801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err="1"/>
              <a:t>Cyfeirnodau</a:t>
            </a:r>
            <a:br>
              <a:rPr lang="en-GB" dirty="0"/>
            </a:br>
            <a:r>
              <a:rPr lang="en-GB" dirty="0"/>
              <a:t>References</a:t>
            </a:r>
            <a:endParaRPr lang="cy-GB" dirty="0"/>
          </a:p>
        </p:txBody>
      </p:sp>
      <p:sp>
        <p:nvSpPr>
          <p:cNvPr id="6" name="Content Placeholder 5"/>
          <p:cNvSpPr>
            <a:spLocks noGrp="1"/>
          </p:cNvSpPr>
          <p:nvPr>
            <p:ph idx="1"/>
          </p:nvPr>
        </p:nvSpPr>
        <p:spPr/>
        <p:txBody>
          <a:bodyPr>
            <a:normAutofit/>
          </a:bodyPr>
          <a:lstStyle/>
          <a:p>
            <a:pPr marL="107950" indent="0">
              <a:lnSpc>
                <a:spcPct val="80000"/>
              </a:lnSpc>
              <a:buNone/>
            </a:pPr>
            <a:r>
              <a:rPr lang="en-GB" altLang="en-US" sz="1600" dirty="0">
                <a:ea typeface="ＭＳ Ｐゴシック" pitchFamily="34" charset="-128"/>
              </a:rPr>
              <a:t>Cuthbert, J. (2014) </a:t>
            </a:r>
            <a:r>
              <a:rPr lang="en-US" sz="1600" i="1" dirty="0"/>
              <a:t>Voice of children being heard loud and clear</a:t>
            </a:r>
            <a:r>
              <a:rPr lang="en-US" sz="1600" dirty="0"/>
              <a:t>. Available at </a:t>
            </a:r>
            <a:r>
              <a:rPr lang="cy-GB" sz="1600" dirty="0">
                <a:hlinkClick r:id="rId2"/>
              </a:rPr>
              <a:t>http://wales.gov.uk/newsroom/childrenandyoungpeople/2014/140911-voice-of-children/?lang=en</a:t>
            </a:r>
            <a:r>
              <a:rPr lang="cy-GB" sz="1600" dirty="0"/>
              <a:t> [ </a:t>
            </a:r>
            <a:r>
              <a:rPr lang="cy-GB" sz="1600" dirty="0" err="1"/>
              <a:t>Accessed</a:t>
            </a:r>
            <a:r>
              <a:rPr lang="cy-GB" sz="1600" dirty="0"/>
              <a:t> 28.11.14]</a:t>
            </a:r>
          </a:p>
          <a:p>
            <a:pPr marL="107950" indent="0">
              <a:lnSpc>
                <a:spcPct val="80000"/>
              </a:lnSpc>
              <a:buNone/>
            </a:pPr>
            <a:r>
              <a:rPr lang="en-GB" sz="1600" dirty="0"/>
              <a:t>Funky Dragon (2014</a:t>
            </a:r>
            <a:r>
              <a:rPr lang="en-GB" sz="1600" i="1" dirty="0"/>
              <a:t>) Home page</a:t>
            </a:r>
            <a:r>
              <a:rPr lang="en-GB" sz="1600" dirty="0"/>
              <a:t>. Available at </a:t>
            </a:r>
            <a:r>
              <a:rPr lang="cy-GB" sz="1600" dirty="0">
                <a:hlinkClick r:id="rId3"/>
              </a:rPr>
              <a:t>http://www.funkydragon.org/en/</a:t>
            </a:r>
            <a:endParaRPr lang="cy-GB" sz="1600" dirty="0"/>
          </a:p>
          <a:p>
            <a:pPr marL="107950" indent="0">
              <a:lnSpc>
                <a:spcPct val="80000"/>
              </a:lnSpc>
              <a:buNone/>
            </a:pPr>
            <a:r>
              <a:rPr lang="en-GB" sz="1600" dirty="0"/>
              <a:t>[Accessed 28.11.14]</a:t>
            </a:r>
          </a:p>
          <a:p>
            <a:pPr marL="64008" indent="0">
              <a:buNone/>
            </a:pPr>
            <a:r>
              <a:rPr lang="en-GB" sz="1600" dirty="0"/>
              <a:t>Wales: Sustainable Development Branch ( 2015) </a:t>
            </a:r>
            <a:r>
              <a:rPr lang="en-GB" sz="1600" i="1" dirty="0"/>
              <a:t>Well-being of Future Generations ( Wales) Act 2015 The Essentials.</a:t>
            </a:r>
            <a:r>
              <a:rPr lang="en-GB" sz="1600" dirty="0"/>
              <a:t> Cardiff: WG</a:t>
            </a:r>
          </a:p>
          <a:p>
            <a:pPr marL="64008" indent="0">
              <a:buNone/>
            </a:pPr>
            <a:r>
              <a:rPr lang="en-GB" sz="1600" dirty="0"/>
              <a:t>Welsh Government ( 2016) </a:t>
            </a:r>
            <a:r>
              <a:rPr lang="en-US" sz="1600" i="1" dirty="0"/>
              <a:t>Children and Young People’s Participation in Wales ... Good Practice 2016. </a:t>
            </a:r>
            <a:r>
              <a:rPr lang="en-US" sz="1600" dirty="0"/>
              <a:t>Available at </a:t>
            </a:r>
            <a:r>
              <a:rPr lang="en-US" sz="1600" dirty="0">
                <a:hlinkClick r:id="rId4"/>
              </a:rPr>
              <a:t>https://gov.wales/docs/dsjlg/publications/cyp/170314-participation-good-practice-2016-en.pdf</a:t>
            </a:r>
            <a:r>
              <a:rPr lang="en-US" sz="1600" dirty="0"/>
              <a:t> ( Accessed 07/08/18)</a:t>
            </a:r>
            <a:endParaRPr lang="en-GB" sz="1600" dirty="0"/>
          </a:p>
          <a:p>
            <a:pPr marL="107950" indent="0">
              <a:lnSpc>
                <a:spcPct val="80000"/>
              </a:lnSpc>
              <a:buNone/>
            </a:pPr>
            <a:endParaRPr lang="en-GB" sz="1600" dirty="0"/>
          </a:p>
          <a:p>
            <a:pPr marL="107950" indent="0">
              <a:lnSpc>
                <a:spcPct val="80000"/>
              </a:lnSpc>
              <a:buNone/>
            </a:pPr>
            <a:endParaRPr lang="en-GB" sz="1600" dirty="0"/>
          </a:p>
          <a:p>
            <a:pPr marL="107950" indent="0">
              <a:lnSpc>
                <a:spcPct val="80000"/>
              </a:lnSpc>
              <a:buNone/>
            </a:pPr>
            <a:endParaRPr lang="cy-GB" sz="1600" dirty="0"/>
          </a:p>
          <a:p>
            <a:pPr marL="107950" indent="0">
              <a:lnSpc>
                <a:spcPct val="80000"/>
              </a:lnSpc>
              <a:buNone/>
            </a:pPr>
            <a:endParaRPr lang="en-GB" altLang="en-US" sz="1600" dirty="0">
              <a:ea typeface="ＭＳ Ｐゴシック" pitchFamily="34" charset="-128"/>
            </a:endParaRPr>
          </a:p>
          <a:p>
            <a:endParaRPr lang="cy-GB" dirty="0"/>
          </a:p>
        </p:txBody>
      </p:sp>
    </p:spTree>
    <p:extLst>
      <p:ext uri="{BB962C8B-B14F-4D97-AF65-F5344CB8AC3E}">
        <p14:creationId xmlns:p14="http://schemas.microsoft.com/office/powerpoint/2010/main" val="1369669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cy-GB"/>
          </a:p>
        </p:txBody>
      </p:sp>
      <p:sp>
        <p:nvSpPr>
          <p:cNvPr id="3" name="Content Placeholder 2"/>
          <p:cNvSpPr>
            <a:spLocks noGrp="1"/>
          </p:cNvSpPr>
          <p:nvPr>
            <p:ph idx="1"/>
          </p:nvPr>
        </p:nvSpPr>
        <p:spPr/>
        <p:txBody>
          <a:bodyPr>
            <a:normAutofit/>
          </a:bodyPr>
          <a:lstStyle/>
          <a:p>
            <a:pPr marL="107950" indent="0">
              <a:buNone/>
            </a:pPr>
            <a:r>
              <a:rPr lang="en-GB" sz="1600" dirty="0"/>
              <a:t>Image : </a:t>
            </a:r>
            <a:r>
              <a:rPr lang="en-GB" sz="1600" dirty="0" err="1"/>
              <a:t>Estyn</a:t>
            </a:r>
            <a:r>
              <a:rPr lang="en-GB" sz="1600" dirty="0"/>
              <a:t> (2014) Available at </a:t>
            </a:r>
            <a:r>
              <a:rPr lang="en-GB" sz="1600" dirty="0">
                <a:hlinkClick r:id="rId2"/>
              </a:rPr>
              <a:t>http://www.estyn.gov.uk/</a:t>
            </a:r>
            <a:r>
              <a:rPr lang="en-GB" sz="1600" dirty="0"/>
              <a:t> [ Accessed 28.11.14]</a:t>
            </a:r>
          </a:p>
          <a:p>
            <a:pPr marL="107950" indent="0">
              <a:buNone/>
            </a:pPr>
            <a:r>
              <a:rPr lang="en-GB" sz="1600" dirty="0"/>
              <a:t>Image : Funky Dragon(2012) Available at </a:t>
            </a:r>
            <a:r>
              <a:rPr lang="en-GB" sz="1600" dirty="0">
                <a:hlinkClick r:id="rId3"/>
              </a:rPr>
              <a:t>http://conwyyouthcouncil.org.uk/conwy-funky-dragon-reps/</a:t>
            </a:r>
            <a:r>
              <a:rPr lang="en-GB" sz="1600" dirty="0"/>
              <a:t> [ Accessed 28.11.14]</a:t>
            </a:r>
          </a:p>
          <a:p>
            <a:pPr marL="107950" indent="0">
              <a:buNone/>
            </a:pPr>
            <a:r>
              <a:rPr lang="en-GB" sz="1600" dirty="0"/>
              <a:t>Image : Welsh Government ( 2014) Available at </a:t>
            </a:r>
            <a:r>
              <a:rPr lang="en-GB" sz="1600" dirty="0">
                <a:hlinkClick r:id="rId4"/>
              </a:rPr>
              <a:t>http://www.wales.nhs.uk/sites3/home.cfm?orgid=970</a:t>
            </a:r>
            <a:r>
              <a:rPr lang="en-GB" sz="1600" dirty="0"/>
              <a:t> [ Accessed 28.11.14]</a:t>
            </a:r>
          </a:p>
          <a:p>
            <a:pPr marL="107950" indent="0">
              <a:buNone/>
            </a:pPr>
            <a:r>
              <a:rPr lang="en-GB" sz="1600" dirty="0"/>
              <a:t>Image: Well-being of Future Generations ( Wales) Act 2015: Well being goals. Available at </a:t>
            </a:r>
            <a:r>
              <a:rPr lang="en-GB" sz="1600" dirty="0">
                <a:hlinkClick r:id="rId5"/>
              </a:rPr>
              <a:t>http://www.thewaleswewant.co.uk/about/well-being-future-generations-wales-act-2015</a:t>
            </a:r>
            <a:r>
              <a:rPr lang="en-GB" sz="1600" dirty="0"/>
              <a:t> ( Accessed 08.09.15)</a:t>
            </a:r>
            <a:endParaRPr lang="cy-GB" sz="1600" dirty="0"/>
          </a:p>
          <a:p>
            <a:endParaRPr lang="en-GB" sz="1600" dirty="0"/>
          </a:p>
          <a:p>
            <a:endParaRPr lang="cy-GB" sz="1600" dirty="0"/>
          </a:p>
        </p:txBody>
      </p:sp>
    </p:spTree>
    <p:extLst>
      <p:ext uri="{BB962C8B-B14F-4D97-AF65-F5344CB8AC3E}">
        <p14:creationId xmlns:p14="http://schemas.microsoft.com/office/powerpoint/2010/main" val="2976001200"/>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A0D83DA8850E24F977D76094D2074AC" ma:contentTypeVersion="12" ma:contentTypeDescription="Create a new document." ma:contentTypeScope="" ma:versionID="ecc340f5c58a6f1ce9451955456970a7">
  <xsd:schema xmlns:xsd="http://www.w3.org/2001/XMLSchema" xmlns:xs="http://www.w3.org/2001/XMLSchema" xmlns:p="http://schemas.microsoft.com/office/2006/metadata/properties" xmlns:ns3="5e4866c9-5473-4b36-a248-8ce6a7a4bde8" xmlns:ns4="1f9d1f62-2b66-4e13-be38-f795d411800a" targetNamespace="http://schemas.microsoft.com/office/2006/metadata/properties" ma:root="true" ma:fieldsID="ece09fc101d81398e5073abfb0c63ec6" ns3:_="" ns4:_="">
    <xsd:import namespace="5e4866c9-5473-4b36-a248-8ce6a7a4bde8"/>
    <xsd:import namespace="1f9d1f62-2b66-4e13-be38-f795d411800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4866c9-5473-4b36-a248-8ce6a7a4bde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f9d1f62-2b66-4e13-be38-f795d411800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CA2105B-DF07-4C64-87F3-39280C12BC10}">
  <ds:schemaRefs>
    <ds:schemaRef ds:uri="5e4866c9-5473-4b36-a248-8ce6a7a4bde8"/>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1f9d1f62-2b66-4e13-be38-f795d411800a"/>
    <ds:schemaRef ds:uri="http://www.w3.org/XML/1998/namespace"/>
    <ds:schemaRef ds:uri="http://purl.org/dc/elements/1.1/"/>
  </ds:schemaRefs>
</ds:datastoreItem>
</file>

<file path=customXml/itemProps2.xml><?xml version="1.0" encoding="utf-8"?>
<ds:datastoreItem xmlns:ds="http://schemas.openxmlformats.org/officeDocument/2006/customXml" ds:itemID="{CDF3E9EC-2A6A-48AA-9AC6-A2A547AA8E3D}">
  <ds:schemaRefs>
    <ds:schemaRef ds:uri="http://schemas.microsoft.com/sharepoint/v3/contenttype/forms"/>
  </ds:schemaRefs>
</ds:datastoreItem>
</file>

<file path=customXml/itemProps3.xml><?xml version="1.0" encoding="utf-8"?>
<ds:datastoreItem xmlns:ds="http://schemas.openxmlformats.org/officeDocument/2006/customXml" ds:itemID="{C20121F0-148A-44C3-98BF-D4E85110A92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e4866c9-5473-4b36-a248-8ce6a7a4bde8"/>
    <ds:schemaRef ds:uri="1f9d1f62-2b66-4e13-be38-f795d411800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Retrospect</Template>
  <TotalTime>1184</TotalTime>
  <Words>1851</Words>
  <Application>Microsoft Office PowerPoint</Application>
  <PresentationFormat>On-screen Show (4:3)</PresentationFormat>
  <Paragraphs>177</Paragraphs>
  <Slides>24</Slides>
  <Notes>0</Notes>
  <HiddenSlides>1</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Google Sans</vt:lpstr>
      <vt:lpstr>Arial</vt:lpstr>
      <vt:lpstr>Calibri</vt:lpstr>
      <vt:lpstr>Calibri Light</vt:lpstr>
      <vt:lpstr>Retrospect</vt:lpstr>
      <vt:lpstr>ECES6009/C Gwneud Gwahaniaeth/ Making a Difference  </vt:lpstr>
      <vt:lpstr>Gorolwg / Overview</vt:lpstr>
      <vt:lpstr> Cymru Wales</vt:lpstr>
      <vt:lpstr>Ond: Cymru But : Wales</vt:lpstr>
      <vt:lpstr>Y sefyllfa gyfredol The current situation</vt:lpstr>
      <vt:lpstr>Bil Senedd ac Etholiadau Cymru  Senedd and Elections Bill (2019)</vt:lpstr>
      <vt:lpstr>Senedd Ieuenctid Cymru Welsh Youth Parliament </vt:lpstr>
      <vt:lpstr>PowerPoint Presentation</vt:lpstr>
      <vt:lpstr>PowerPoint Presentation</vt:lpstr>
      <vt:lpstr>PowerPoint Presentation</vt:lpstr>
      <vt:lpstr>Well- being of Future Generations  (Wales) Act 2015: Goals</vt:lpstr>
      <vt:lpstr>Pam y gyfraith hon? Why do we need this law?</vt:lpstr>
      <vt:lpstr>Pam y gyfraith hon? Why do we need this law?</vt:lpstr>
      <vt:lpstr>Egwyddor Datblygiad Cynaladwy Sustainable Development Principle</vt:lpstr>
      <vt:lpstr>Egwyddorion eraill y Ddeddf Other principles of the Act</vt:lpstr>
      <vt:lpstr>Tasg / Task</vt:lpstr>
      <vt:lpstr>     Bil Anghenion Dysgu Ychwanegol a’r Tribiwnlys Addysg (Cymru) (2018)   Additional Learning Needs and Education Tribunal ( Wales) Bill (2018)</vt:lpstr>
      <vt:lpstr>Bil Anghenion Dysgu Ychwanegol a’r Tribiwnlys Addysg (Cymru) (2018)   Additional Learning Needs and Education Tribunal ( Wales) Bill (2018)</vt:lpstr>
      <vt:lpstr>Esiampl o arfer da Example of good practice</vt:lpstr>
      <vt:lpstr>Tasg/ Task</vt:lpstr>
      <vt:lpstr>Darllen  Reading</vt:lpstr>
      <vt:lpstr>Darllen Pellach Further Reading</vt:lpstr>
      <vt:lpstr>Cyfeirnodau 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SJPE6011/C Agweddau ar Gydweithio  Dimensions of Collaboration</dc:title>
  <dc:creator>Administrator</dc:creator>
  <cp:lastModifiedBy>Alison Murphy</cp:lastModifiedBy>
  <cp:revision>48</cp:revision>
  <dcterms:created xsi:type="dcterms:W3CDTF">2014-11-28T08:37:01Z</dcterms:created>
  <dcterms:modified xsi:type="dcterms:W3CDTF">2021-02-03T11:44:47Z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0x0101000A0D83DA8850E24F977D76094D2074AC</vt:lpwstr>
  </property>
</Properties>
</file>