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7"/>
  </p:notesMasterIdLst>
  <p:sldIdLst>
    <p:sldId id="256" r:id="rId5"/>
    <p:sldId id="267" r:id="rId6"/>
    <p:sldId id="303" r:id="rId7"/>
    <p:sldId id="302" r:id="rId8"/>
    <p:sldId id="278" r:id="rId9"/>
    <p:sldId id="279" r:id="rId10"/>
    <p:sldId id="260" r:id="rId11"/>
    <p:sldId id="281" r:id="rId12"/>
    <p:sldId id="261" r:id="rId13"/>
    <p:sldId id="293" r:id="rId14"/>
    <p:sldId id="306" r:id="rId15"/>
    <p:sldId id="296" r:id="rId16"/>
    <p:sldId id="292" r:id="rId17"/>
    <p:sldId id="284" r:id="rId18"/>
    <p:sldId id="282" r:id="rId19"/>
    <p:sldId id="263" r:id="rId20"/>
    <p:sldId id="286" r:id="rId21"/>
    <p:sldId id="289" r:id="rId22"/>
    <p:sldId id="294" r:id="rId23"/>
    <p:sldId id="287" r:id="rId24"/>
    <p:sldId id="273" r:id="rId25"/>
    <p:sldId id="288" r:id="rId26"/>
    <p:sldId id="290" r:id="rId27"/>
    <p:sldId id="291" r:id="rId28"/>
    <p:sldId id="295" r:id="rId29"/>
    <p:sldId id="304" r:id="rId30"/>
    <p:sldId id="283" r:id="rId31"/>
    <p:sldId id="280" r:id="rId32"/>
    <p:sldId id="285" r:id="rId33"/>
    <p:sldId id="277" r:id="rId34"/>
    <p:sldId id="305" r:id="rId35"/>
    <p:sldId id="259"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5"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FECA6-DCE3-43AA-961D-E1EB7719E48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4148E2-9AF5-48A3-9CFE-E3C2417CD7A4}">
      <dgm:prSet/>
      <dgm:spPr/>
      <dgm:t>
        <a:bodyPr/>
        <a:lstStyle/>
        <a:p>
          <a:r>
            <a:rPr lang="en-GB"/>
            <a:t>In pairs</a:t>
          </a:r>
          <a:endParaRPr lang="en-US"/>
        </a:p>
      </dgm:t>
    </dgm:pt>
    <dgm:pt modelId="{C5B1D5B5-0414-48C9-95AE-F9495C14DC51}" type="parTrans" cxnId="{39BF8EFE-EEC2-412F-8322-E5F07C2BA51B}">
      <dgm:prSet/>
      <dgm:spPr/>
      <dgm:t>
        <a:bodyPr/>
        <a:lstStyle/>
        <a:p>
          <a:endParaRPr lang="en-US"/>
        </a:p>
      </dgm:t>
    </dgm:pt>
    <dgm:pt modelId="{112EB5D3-D751-4FF4-9FC1-1EEF73B63032}" type="sibTrans" cxnId="{39BF8EFE-EEC2-412F-8322-E5F07C2BA51B}">
      <dgm:prSet/>
      <dgm:spPr/>
      <dgm:t>
        <a:bodyPr/>
        <a:lstStyle/>
        <a:p>
          <a:endParaRPr lang="en-US"/>
        </a:p>
      </dgm:t>
    </dgm:pt>
    <dgm:pt modelId="{E94BF19F-FE23-4C3A-89F7-913F772D2BBF}">
      <dgm:prSet/>
      <dgm:spPr/>
      <dgm:t>
        <a:bodyPr/>
        <a:lstStyle/>
        <a:p>
          <a:r>
            <a:rPr lang="en-GB"/>
            <a:t>Using SOLAR and Non-verbal communication</a:t>
          </a:r>
          <a:endParaRPr lang="en-US"/>
        </a:p>
      </dgm:t>
    </dgm:pt>
    <dgm:pt modelId="{096F8D64-2011-4F5F-AED7-896E8D81FE17}" type="parTrans" cxnId="{273DAF6B-1094-40CA-8F4D-DE528FDE443B}">
      <dgm:prSet/>
      <dgm:spPr/>
      <dgm:t>
        <a:bodyPr/>
        <a:lstStyle/>
        <a:p>
          <a:endParaRPr lang="en-US"/>
        </a:p>
      </dgm:t>
    </dgm:pt>
    <dgm:pt modelId="{E18E3468-6EA8-4B5F-94E6-FAA3AA1C63CB}" type="sibTrans" cxnId="{273DAF6B-1094-40CA-8F4D-DE528FDE443B}">
      <dgm:prSet/>
      <dgm:spPr/>
      <dgm:t>
        <a:bodyPr/>
        <a:lstStyle/>
        <a:p>
          <a:endParaRPr lang="en-US"/>
        </a:p>
      </dgm:t>
    </dgm:pt>
    <dgm:pt modelId="{6F0FCD19-1656-4C2A-B280-8954D79EC418}">
      <dgm:prSet/>
      <dgm:spPr/>
      <dgm:t>
        <a:bodyPr/>
        <a:lstStyle/>
        <a:p>
          <a:r>
            <a:rPr lang="en-GB"/>
            <a:t>Listen actively to your partner for 5 minutes (No questions!)</a:t>
          </a:r>
          <a:endParaRPr lang="en-US"/>
        </a:p>
      </dgm:t>
    </dgm:pt>
    <dgm:pt modelId="{DB671983-E7F8-444F-88D7-1E858F88C8BE}" type="parTrans" cxnId="{2E526F5B-F258-4248-81FA-3C82C0A5E9CF}">
      <dgm:prSet/>
      <dgm:spPr/>
      <dgm:t>
        <a:bodyPr/>
        <a:lstStyle/>
        <a:p>
          <a:endParaRPr lang="en-US"/>
        </a:p>
      </dgm:t>
    </dgm:pt>
    <dgm:pt modelId="{D64BE60C-DD63-4C11-B94A-A7E0684760B6}" type="sibTrans" cxnId="{2E526F5B-F258-4248-81FA-3C82C0A5E9CF}">
      <dgm:prSet/>
      <dgm:spPr/>
      <dgm:t>
        <a:bodyPr/>
        <a:lstStyle/>
        <a:p>
          <a:endParaRPr lang="en-US"/>
        </a:p>
      </dgm:t>
    </dgm:pt>
    <dgm:pt modelId="{28DCC7A8-9D9C-47C1-8766-32237E6C10E5}">
      <dgm:prSet/>
      <dgm:spPr/>
      <dgm:t>
        <a:bodyPr/>
        <a:lstStyle/>
        <a:p>
          <a:r>
            <a:rPr lang="en-GB"/>
            <a:t>Reflect back what you have heard.</a:t>
          </a:r>
          <a:endParaRPr lang="en-US"/>
        </a:p>
      </dgm:t>
    </dgm:pt>
    <dgm:pt modelId="{A5ADE763-2F88-4B2F-AB8A-609557A21FF1}" type="parTrans" cxnId="{B5775020-C04D-407A-8349-457651237C9D}">
      <dgm:prSet/>
      <dgm:spPr/>
      <dgm:t>
        <a:bodyPr/>
        <a:lstStyle/>
        <a:p>
          <a:endParaRPr lang="en-US"/>
        </a:p>
      </dgm:t>
    </dgm:pt>
    <dgm:pt modelId="{39D7CE37-FE24-447B-A3B5-CAC38FD35E7D}" type="sibTrans" cxnId="{B5775020-C04D-407A-8349-457651237C9D}">
      <dgm:prSet/>
      <dgm:spPr/>
      <dgm:t>
        <a:bodyPr/>
        <a:lstStyle/>
        <a:p>
          <a:endParaRPr lang="en-US"/>
        </a:p>
      </dgm:t>
    </dgm:pt>
    <dgm:pt modelId="{8DC04A1D-590B-4B14-8DDF-BB70C6C5DC67}">
      <dgm:prSet/>
      <dgm:spPr/>
      <dgm:t>
        <a:bodyPr/>
        <a:lstStyle/>
        <a:p>
          <a:r>
            <a:rPr lang="en-GB"/>
            <a:t>Swap roles </a:t>
          </a:r>
          <a:endParaRPr lang="en-US"/>
        </a:p>
      </dgm:t>
    </dgm:pt>
    <dgm:pt modelId="{83FC62F2-811C-4D4E-9321-B1663212E289}" type="parTrans" cxnId="{B81E3C4D-E47B-4380-A1ED-1B5B77AC5201}">
      <dgm:prSet/>
      <dgm:spPr/>
      <dgm:t>
        <a:bodyPr/>
        <a:lstStyle/>
        <a:p>
          <a:endParaRPr lang="en-US"/>
        </a:p>
      </dgm:t>
    </dgm:pt>
    <dgm:pt modelId="{D8CC12D3-60D8-4604-A25E-AD8ACD904988}" type="sibTrans" cxnId="{B81E3C4D-E47B-4380-A1ED-1B5B77AC5201}">
      <dgm:prSet/>
      <dgm:spPr/>
      <dgm:t>
        <a:bodyPr/>
        <a:lstStyle/>
        <a:p>
          <a:endParaRPr lang="en-US"/>
        </a:p>
      </dgm:t>
    </dgm:pt>
    <dgm:pt modelId="{0FE85ABD-D2A2-42BE-9E11-0D4268DD94D5}">
      <dgm:prSet/>
      <dgm:spPr/>
      <dgm:t>
        <a:bodyPr/>
        <a:lstStyle/>
        <a:p>
          <a:r>
            <a:rPr lang="en-GB"/>
            <a:t>Reflect</a:t>
          </a:r>
          <a:endParaRPr lang="en-US"/>
        </a:p>
      </dgm:t>
    </dgm:pt>
    <dgm:pt modelId="{310FDF51-4194-4FB6-8405-EFB10CC77951}" type="parTrans" cxnId="{FAAB3E36-9956-44C4-A2AB-8CD10FC4844C}">
      <dgm:prSet/>
      <dgm:spPr/>
      <dgm:t>
        <a:bodyPr/>
        <a:lstStyle/>
        <a:p>
          <a:endParaRPr lang="en-US"/>
        </a:p>
      </dgm:t>
    </dgm:pt>
    <dgm:pt modelId="{4AF87A9F-F8FF-437B-B9F2-3CF917B4DA39}" type="sibTrans" cxnId="{FAAB3E36-9956-44C4-A2AB-8CD10FC4844C}">
      <dgm:prSet/>
      <dgm:spPr/>
      <dgm:t>
        <a:bodyPr/>
        <a:lstStyle/>
        <a:p>
          <a:endParaRPr lang="en-US"/>
        </a:p>
      </dgm:t>
    </dgm:pt>
    <dgm:pt modelId="{2F78F126-E2AA-4555-B779-C0BCE0045828}" type="pres">
      <dgm:prSet presAssocID="{3F8FECA6-DCE3-43AA-961D-E1EB7719E483}" presName="vert0" presStyleCnt="0">
        <dgm:presLayoutVars>
          <dgm:dir/>
          <dgm:animOne val="branch"/>
          <dgm:animLvl val="lvl"/>
        </dgm:presLayoutVars>
      </dgm:prSet>
      <dgm:spPr/>
    </dgm:pt>
    <dgm:pt modelId="{F23466E5-8856-48FF-8251-8C3043BA9CAE}" type="pres">
      <dgm:prSet presAssocID="{EC4148E2-9AF5-48A3-9CFE-E3C2417CD7A4}" presName="thickLine" presStyleLbl="alignNode1" presStyleIdx="0" presStyleCnt="6"/>
      <dgm:spPr/>
    </dgm:pt>
    <dgm:pt modelId="{BCDC2F36-B73E-47A0-82FC-C5ADBC27239A}" type="pres">
      <dgm:prSet presAssocID="{EC4148E2-9AF5-48A3-9CFE-E3C2417CD7A4}" presName="horz1" presStyleCnt="0"/>
      <dgm:spPr/>
    </dgm:pt>
    <dgm:pt modelId="{C10AD67E-8FBA-4914-A6B9-F277195E71FC}" type="pres">
      <dgm:prSet presAssocID="{EC4148E2-9AF5-48A3-9CFE-E3C2417CD7A4}" presName="tx1" presStyleLbl="revTx" presStyleIdx="0" presStyleCnt="6"/>
      <dgm:spPr/>
    </dgm:pt>
    <dgm:pt modelId="{0BCF3362-64C8-466D-A8A3-91B3E83A03E8}" type="pres">
      <dgm:prSet presAssocID="{EC4148E2-9AF5-48A3-9CFE-E3C2417CD7A4}" presName="vert1" presStyleCnt="0"/>
      <dgm:spPr/>
    </dgm:pt>
    <dgm:pt modelId="{258ADB25-A53B-448C-B3CD-B2437308A694}" type="pres">
      <dgm:prSet presAssocID="{E94BF19F-FE23-4C3A-89F7-913F772D2BBF}" presName="thickLine" presStyleLbl="alignNode1" presStyleIdx="1" presStyleCnt="6"/>
      <dgm:spPr/>
    </dgm:pt>
    <dgm:pt modelId="{281CE53C-2C2D-4058-9617-83FCB9B46337}" type="pres">
      <dgm:prSet presAssocID="{E94BF19F-FE23-4C3A-89F7-913F772D2BBF}" presName="horz1" presStyleCnt="0"/>
      <dgm:spPr/>
    </dgm:pt>
    <dgm:pt modelId="{5F09B32C-9EF8-406D-BB0D-B61E11D697FB}" type="pres">
      <dgm:prSet presAssocID="{E94BF19F-FE23-4C3A-89F7-913F772D2BBF}" presName="tx1" presStyleLbl="revTx" presStyleIdx="1" presStyleCnt="6"/>
      <dgm:spPr/>
    </dgm:pt>
    <dgm:pt modelId="{F8A0AF10-5E42-4767-9847-D4F82B0B661E}" type="pres">
      <dgm:prSet presAssocID="{E94BF19F-FE23-4C3A-89F7-913F772D2BBF}" presName="vert1" presStyleCnt="0"/>
      <dgm:spPr/>
    </dgm:pt>
    <dgm:pt modelId="{14B3C892-40DC-4D93-BF36-4E7854714906}" type="pres">
      <dgm:prSet presAssocID="{6F0FCD19-1656-4C2A-B280-8954D79EC418}" presName="thickLine" presStyleLbl="alignNode1" presStyleIdx="2" presStyleCnt="6"/>
      <dgm:spPr/>
    </dgm:pt>
    <dgm:pt modelId="{ECD5ED4C-2241-4E12-AC64-A673AE959E5F}" type="pres">
      <dgm:prSet presAssocID="{6F0FCD19-1656-4C2A-B280-8954D79EC418}" presName="horz1" presStyleCnt="0"/>
      <dgm:spPr/>
    </dgm:pt>
    <dgm:pt modelId="{EA51AA22-BA36-4EB4-9F0D-6438B91BC63A}" type="pres">
      <dgm:prSet presAssocID="{6F0FCD19-1656-4C2A-B280-8954D79EC418}" presName="tx1" presStyleLbl="revTx" presStyleIdx="2" presStyleCnt="6"/>
      <dgm:spPr/>
    </dgm:pt>
    <dgm:pt modelId="{234BE32D-46ED-4C28-A829-6FC69E48335C}" type="pres">
      <dgm:prSet presAssocID="{6F0FCD19-1656-4C2A-B280-8954D79EC418}" presName="vert1" presStyleCnt="0"/>
      <dgm:spPr/>
    </dgm:pt>
    <dgm:pt modelId="{1CC9B3F5-375A-4E7F-A70A-86FA09ED93D2}" type="pres">
      <dgm:prSet presAssocID="{28DCC7A8-9D9C-47C1-8766-32237E6C10E5}" presName="thickLine" presStyleLbl="alignNode1" presStyleIdx="3" presStyleCnt="6"/>
      <dgm:spPr/>
    </dgm:pt>
    <dgm:pt modelId="{6C9CA10F-A68F-489D-AD7D-2F89387E38B6}" type="pres">
      <dgm:prSet presAssocID="{28DCC7A8-9D9C-47C1-8766-32237E6C10E5}" presName="horz1" presStyleCnt="0"/>
      <dgm:spPr/>
    </dgm:pt>
    <dgm:pt modelId="{785B0798-E4B1-4FF7-805E-7C2A36E09808}" type="pres">
      <dgm:prSet presAssocID="{28DCC7A8-9D9C-47C1-8766-32237E6C10E5}" presName="tx1" presStyleLbl="revTx" presStyleIdx="3" presStyleCnt="6"/>
      <dgm:spPr/>
    </dgm:pt>
    <dgm:pt modelId="{8E88638A-14F8-4F46-A644-7D1A572DF8A6}" type="pres">
      <dgm:prSet presAssocID="{28DCC7A8-9D9C-47C1-8766-32237E6C10E5}" presName="vert1" presStyleCnt="0"/>
      <dgm:spPr/>
    </dgm:pt>
    <dgm:pt modelId="{D51814AE-AE9B-4CE2-90AB-FB25303731D9}" type="pres">
      <dgm:prSet presAssocID="{8DC04A1D-590B-4B14-8DDF-BB70C6C5DC67}" presName="thickLine" presStyleLbl="alignNode1" presStyleIdx="4" presStyleCnt="6"/>
      <dgm:spPr/>
    </dgm:pt>
    <dgm:pt modelId="{9911AE1A-CC87-4DEF-8420-D3C2A5C0F2F6}" type="pres">
      <dgm:prSet presAssocID="{8DC04A1D-590B-4B14-8DDF-BB70C6C5DC67}" presName="horz1" presStyleCnt="0"/>
      <dgm:spPr/>
    </dgm:pt>
    <dgm:pt modelId="{69840C0A-AAE0-4A95-9FB7-DAA9C4D0936F}" type="pres">
      <dgm:prSet presAssocID="{8DC04A1D-590B-4B14-8DDF-BB70C6C5DC67}" presName="tx1" presStyleLbl="revTx" presStyleIdx="4" presStyleCnt="6"/>
      <dgm:spPr/>
    </dgm:pt>
    <dgm:pt modelId="{B7F98ABB-2481-4F90-8A84-26C88D543C80}" type="pres">
      <dgm:prSet presAssocID="{8DC04A1D-590B-4B14-8DDF-BB70C6C5DC67}" presName="vert1" presStyleCnt="0"/>
      <dgm:spPr/>
    </dgm:pt>
    <dgm:pt modelId="{C6162861-119A-4527-BDAB-1D308D50A279}" type="pres">
      <dgm:prSet presAssocID="{0FE85ABD-D2A2-42BE-9E11-0D4268DD94D5}" presName="thickLine" presStyleLbl="alignNode1" presStyleIdx="5" presStyleCnt="6"/>
      <dgm:spPr/>
    </dgm:pt>
    <dgm:pt modelId="{A57F2415-BCBB-4A4B-8753-F17665D07F49}" type="pres">
      <dgm:prSet presAssocID="{0FE85ABD-D2A2-42BE-9E11-0D4268DD94D5}" presName="horz1" presStyleCnt="0"/>
      <dgm:spPr/>
    </dgm:pt>
    <dgm:pt modelId="{AEDBCDB8-9C99-4267-90B4-0380192655A5}" type="pres">
      <dgm:prSet presAssocID="{0FE85ABD-D2A2-42BE-9E11-0D4268DD94D5}" presName="tx1" presStyleLbl="revTx" presStyleIdx="5" presStyleCnt="6"/>
      <dgm:spPr/>
    </dgm:pt>
    <dgm:pt modelId="{179A3F02-864E-4CDE-8CA7-DE37695F68D6}" type="pres">
      <dgm:prSet presAssocID="{0FE85ABD-D2A2-42BE-9E11-0D4268DD94D5}" presName="vert1" presStyleCnt="0"/>
      <dgm:spPr/>
    </dgm:pt>
  </dgm:ptLst>
  <dgm:cxnLst>
    <dgm:cxn modelId="{B5775020-C04D-407A-8349-457651237C9D}" srcId="{3F8FECA6-DCE3-43AA-961D-E1EB7719E483}" destId="{28DCC7A8-9D9C-47C1-8766-32237E6C10E5}" srcOrd="3" destOrd="0" parTransId="{A5ADE763-2F88-4B2F-AB8A-609557A21FF1}" sibTransId="{39D7CE37-FE24-447B-A3B5-CAC38FD35E7D}"/>
    <dgm:cxn modelId="{FAAB3E36-9956-44C4-A2AB-8CD10FC4844C}" srcId="{3F8FECA6-DCE3-43AA-961D-E1EB7719E483}" destId="{0FE85ABD-D2A2-42BE-9E11-0D4268DD94D5}" srcOrd="5" destOrd="0" parTransId="{310FDF51-4194-4FB6-8405-EFB10CC77951}" sibTransId="{4AF87A9F-F8FF-437B-B9F2-3CF917B4DA39}"/>
    <dgm:cxn modelId="{0E4FDA3E-65C0-4F0A-A65A-23FD052991FB}" type="presOf" srcId="{E94BF19F-FE23-4C3A-89F7-913F772D2BBF}" destId="{5F09B32C-9EF8-406D-BB0D-B61E11D697FB}" srcOrd="0" destOrd="0" presId="urn:microsoft.com/office/officeart/2008/layout/LinedList"/>
    <dgm:cxn modelId="{2E526F5B-F258-4248-81FA-3C82C0A5E9CF}" srcId="{3F8FECA6-DCE3-43AA-961D-E1EB7719E483}" destId="{6F0FCD19-1656-4C2A-B280-8954D79EC418}" srcOrd="2" destOrd="0" parTransId="{DB671983-E7F8-444F-88D7-1E858F88C8BE}" sibTransId="{D64BE60C-DD63-4C11-B94A-A7E0684760B6}"/>
    <dgm:cxn modelId="{4147A05B-49FC-4F0C-8018-CA01CC1C7C0F}" type="presOf" srcId="{6F0FCD19-1656-4C2A-B280-8954D79EC418}" destId="{EA51AA22-BA36-4EB4-9F0D-6438B91BC63A}" srcOrd="0" destOrd="0" presId="urn:microsoft.com/office/officeart/2008/layout/LinedList"/>
    <dgm:cxn modelId="{273DAF6B-1094-40CA-8F4D-DE528FDE443B}" srcId="{3F8FECA6-DCE3-43AA-961D-E1EB7719E483}" destId="{E94BF19F-FE23-4C3A-89F7-913F772D2BBF}" srcOrd="1" destOrd="0" parTransId="{096F8D64-2011-4F5F-AED7-896E8D81FE17}" sibTransId="{E18E3468-6EA8-4B5F-94E6-FAA3AA1C63CB}"/>
    <dgm:cxn modelId="{B81E3C4D-E47B-4380-A1ED-1B5B77AC5201}" srcId="{3F8FECA6-DCE3-43AA-961D-E1EB7719E483}" destId="{8DC04A1D-590B-4B14-8DDF-BB70C6C5DC67}" srcOrd="4" destOrd="0" parTransId="{83FC62F2-811C-4D4E-9321-B1663212E289}" sibTransId="{D8CC12D3-60D8-4604-A25E-AD8ACD904988}"/>
    <dgm:cxn modelId="{A5846079-0741-4B9B-88F9-D24885C603AC}" type="presOf" srcId="{0FE85ABD-D2A2-42BE-9E11-0D4268DD94D5}" destId="{AEDBCDB8-9C99-4267-90B4-0380192655A5}" srcOrd="0" destOrd="0" presId="urn:microsoft.com/office/officeart/2008/layout/LinedList"/>
    <dgm:cxn modelId="{919D0988-54A3-49F4-A9FE-CA1E096F1A83}" type="presOf" srcId="{3F8FECA6-DCE3-43AA-961D-E1EB7719E483}" destId="{2F78F126-E2AA-4555-B779-C0BCE0045828}" srcOrd="0" destOrd="0" presId="urn:microsoft.com/office/officeart/2008/layout/LinedList"/>
    <dgm:cxn modelId="{48E883AB-F750-4D4A-93BC-AFE71065FBEF}" type="presOf" srcId="{28DCC7A8-9D9C-47C1-8766-32237E6C10E5}" destId="{785B0798-E4B1-4FF7-805E-7C2A36E09808}" srcOrd="0" destOrd="0" presId="urn:microsoft.com/office/officeart/2008/layout/LinedList"/>
    <dgm:cxn modelId="{199A85DB-8AC0-4DF1-9F0E-53A180E38AF5}" type="presOf" srcId="{EC4148E2-9AF5-48A3-9CFE-E3C2417CD7A4}" destId="{C10AD67E-8FBA-4914-A6B9-F277195E71FC}" srcOrd="0" destOrd="0" presId="urn:microsoft.com/office/officeart/2008/layout/LinedList"/>
    <dgm:cxn modelId="{000668F4-7D2F-4C0A-A794-FFAA4A803659}" type="presOf" srcId="{8DC04A1D-590B-4B14-8DDF-BB70C6C5DC67}" destId="{69840C0A-AAE0-4A95-9FB7-DAA9C4D0936F}" srcOrd="0" destOrd="0" presId="urn:microsoft.com/office/officeart/2008/layout/LinedList"/>
    <dgm:cxn modelId="{39BF8EFE-EEC2-412F-8322-E5F07C2BA51B}" srcId="{3F8FECA6-DCE3-43AA-961D-E1EB7719E483}" destId="{EC4148E2-9AF5-48A3-9CFE-E3C2417CD7A4}" srcOrd="0" destOrd="0" parTransId="{C5B1D5B5-0414-48C9-95AE-F9495C14DC51}" sibTransId="{112EB5D3-D751-4FF4-9FC1-1EEF73B63032}"/>
    <dgm:cxn modelId="{D8D64B12-E430-4508-9FCF-6FDEF82CC908}" type="presParOf" srcId="{2F78F126-E2AA-4555-B779-C0BCE0045828}" destId="{F23466E5-8856-48FF-8251-8C3043BA9CAE}" srcOrd="0" destOrd="0" presId="urn:microsoft.com/office/officeart/2008/layout/LinedList"/>
    <dgm:cxn modelId="{29727132-F122-4380-A567-DC33B2605386}" type="presParOf" srcId="{2F78F126-E2AA-4555-B779-C0BCE0045828}" destId="{BCDC2F36-B73E-47A0-82FC-C5ADBC27239A}" srcOrd="1" destOrd="0" presId="urn:microsoft.com/office/officeart/2008/layout/LinedList"/>
    <dgm:cxn modelId="{68408702-8521-43E3-8A9D-A535B0E867D9}" type="presParOf" srcId="{BCDC2F36-B73E-47A0-82FC-C5ADBC27239A}" destId="{C10AD67E-8FBA-4914-A6B9-F277195E71FC}" srcOrd="0" destOrd="0" presId="urn:microsoft.com/office/officeart/2008/layout/LinedList"/>
    <dgm:cxn modelId="{853DC71B-EDBB-485B-A8DC-CAA63C4124D4}" type="presParOf" srcId="{BCDC2F36-B73E-47A0-82FC-C5ADBC27239A}" destId="{0BCF3362-64C8-466D-A8A3-91B3E83A03E8}" srcOrd="1" destOrd="0" presId="urn:microsoft.com/office/officeart/2008/layout/LinedList"/>
    <dgm:cxn modelId="{07C05DB1-1240-4944-9782-60A7E6730C56}" type="presParOf" srcId="{2F78F126-E2AA-4555-B779-C0BCE0045828}" destId="{258ADB25-A53B-448C-B3CD-B2437308A694}" srcOrd="2" destOrd="0" presId="urn:microsoft.com/office/officeart/2008/layout/LinedList"/>
    <dgm:cxn modelId="{0440980D-250F-4BAE-B848-5D60AA639DA8}" type="presParOf" srcId="{2F78F126-E2AA-4555-B779-C0BCE0045828}" destId="{281CE53C-2C2D-4058-9617-83FCB9B46337}" srcOrd="3" destOrd="0" presId="urn:microsoft.com/office/officeart/2008/layout/LinedList"/>
    <dgm:cxn modelId="{336A16A6-F70E-45A5-A494-8C5F4CB4CBEB}" type="presParOf" srcId="{281CE53C-2C2D-4058-9617-83FCB9B46337}" destId="{5F09B32C-9EF8-406D-BB0D-B61E11D697FB}" srcOrd="0" destOrd="0" presId="urn:microsoft.com/office/officeart/2008/layout/LinedList"/>
    <dgm:cxn modelId="{55C882E4-9B6E-479C-8B51-FC737AED6E9F}" type="presParOf" srcId="{281CE53C-2C2D-4058-9617-83FCB9B46337}" destId="{F8A0AF10-5E42-4767-9847-D4F82B0B661E}" srcOrd="1" destOrd="0" presId="urn:microsoft.com/office/officeart/2008/layout/LinedList"/>
    <dgm:cxn modelId="{2496078B-2A88-421A-BD58-45B8C312D31B}" type="presParOf" srcId="{2F78F126-E2AA-4555-B779-C0BCE0045828}" destId="{14B3C892-40DC-4D93-BF36-4E7854714906}" srcOrd="4" destOrd="0" presId="urn:microsoft.com/office/officeart/2008/layout/LinedList"/>
    <dgm:cxn modelId="{615AB1D5-491C-4959-9413-704976081B21}" type="presParOf" srcId="{2F78F126-E2AA-4555-B779-C0BCE0045828}" destId="{ECD5ED4C-2241-4E12-AC64-A673AE959E5F}" srcOrd="5" destOrd="0" presId="urn:microsoft.com/office/officeart/2008/layout/LinedList"/>
    <dgm:cxn modelId="{9ECFE224-4697-4355-9731-DB1E71CD836B}" type="presParOf" srcId="{ECD5ED4C-2241-4E12-AC64-A673AE959E5F}" destId="{EA51AA22-BA36-4EB4-9F0D-6438B91BC63A}" srcOrd="0" destOrd="0" presId="urn:microsoft.com/office/officeart/2008/layout/LinedList"/>
    <dgm:cxn modelId="{B6C61D36-A0A8-4993-BA10-709EC28066DD}" type="presParOf" srcId="{ECD5ED4C-2241-4E12-AC64-A673AE959E5F}" destId="{234BE32D-46ED-4C28-A829-6FC69E48335C}" srcOrd="1" destOrd="0" presId="urn:microsoft.com/office/officeart/2008/layout/LinedList"/>
    <dgm:cxn modelId="{E053BB24-3947-4671-AF4C-FED2F4DCD40B}" type="presParOf" srcId="{2F78F126-E2AA-4555-B779-C0BCE0045828}" destId="{1CC9B3F5-375A-4E7F-A70A-86FA09ED93D2}" srcOrd="6" destOrd="0" presId="urn:microsoft.com/office/officeart/2008/layout/LinedList"/>
    <dgm:cxn modelId="{4255683C-C151-4546-AA72-98B3F915E94B}" type="presParOf" srcId="{2F78F126-E2AA-4555-B779-C0BCE0045828}" destId="{6C9CA10F-A68F-489D-AD7D-2F89387E38B6}" srcOrd="7" destOrd="0" presId="urn:microsoft.com/office/officeart/2008/layout/LinedList"/>
    <dgm:cxn modelId="{16208188-8CF0-435F-9A1D-9A982C556B4C}" type="presParOf" srcId="{6C9CA10F-A68F-489D-AD7D-2F89387E38B6}" destId="{785B0798-E4B1-4FF7-805E-7C2A36E09808}" srcOrd="0" destOrd="0" presId="urn:microsoft.com/office/officeart/2008/layout/LinedList"/>
    <dgm:cxn modelId="{6530264B-0D1D-401C-9DCD-015566032AB9}" type="presParOf" srcId="{6C9CA10F-A68F-489D-AD7D-2F89387E38B6}" destId="{8E88638A-14F8-4F46-A644-7D1A572DF8A6}" srcOrd="1" destOrd="0" presId="urn:microsoft.com/office/officeart/2008/layout/LinedList"/>
    <dgm:cxn modelId="{30BA845C-4988-49B0-9311-A2F8141DBBA1}" type="presParOf" srcId="{2F78F126-E2AA-4555-B779-C0BCE0045828}" destId="{D51814AE-AE9B-4CE2-90AB-FB25303731D9}" srcOrd="8" destOrd="0" presId="urn:microsoft.com/office/officeart/2008/layout/LinedList"/>
    <dgm:cxn modelId="{1BBBAE61-5554-4633-8F55-3E2749F06569}" type="presParOf" srcId="{2F78F126-E2AA-4555-B779-C0BCE0045828}" destId="{9911AE1A-CC87-4DEF-8420-D3C2A5C0F2F6}" srcOrd="9" destOrd="0" presId="urn:microsoft.com/office/officeart/2008/layout/LinedList"/>
    <dgm:cxn modelId="{8B584B50-3022-473C-8152-F6175C12C4D4}" type="presParOf" srcId="{9911AE1A-CC87-4DEF-8420-D3C2A5C0F2F6}" destId="{69840C0A-AAE0-4A95-9FB7-DAA9C4D0936F}" srcOrd="0" destOrd="0" presId="urn:microsoft.com/office/officeart/2008/layout/LinedList"/>
    <dgm:cxn modelId="{946D08B4-5C3D-4044-BA05-B6F5E12CADF9}" type="presParOf" srcId="{9911AE1A-CC87-4DEF-8420-D3C2A5C0F2F6}" destId="{B7F98ABB-2481-4F90-8A84-26C88D543C80}" srcOrd="1" destOrd="0" presId="urn:microsoft.com/office/officeart/2008/layout/LinedList"/>
    <dgm:cxn modelId="{8BD75941-B8AD-45F8-9496-23BA8494BA23}" type="presParOf" srcId="{2F78F126-E2AA-4555-B779-C0BCE0045828}" destId="{C6162861-119A-4527-BDAB-1D308D50A279}" srcOrd="10" destOrd="0" presId="urn:microsoft.com/office/officeart/2008/layout/LinedList"/>
    <dgm:cxn modelId="{481465F9-4C60-4B58-A7BC-3514464E628A}" type="presParOf" srcId="{2F78F126-E2AA-4555-B779-C0BCE0045828}" destId="{A57F2415-BCBB-4A4B-8753-F17665D07F49}" srcOrd="11" destOrd="0" presId="urn:microsoft.com/office/officeart/2008/layout/LinedList"/>
    <dgm:cxn modelId="{4712A4C8-AEB3-48DD-8895-FE4117E4B994}" type="presParOf" srcId="{A57F2415-BCBB-4A4B-8753-F17665D07F49}" destId="{AEDBCDB8-9C99-4267-90B4-0380192655A5}" srcOrd="0" destOrd="0" presId="urn:microsoft.com/office/officeart/2008/layout/LinedList"/>
    <dgm:cxn modelId="{64C5DA56-CA7F-4CCC-9136-07A568199E56}" type="presParOf" srcId="{A57F2415-BCBB-4A4B-8753-F17665D07F49}" destId="{179A3F02-864E-4CDE-8CA7-DE37695F68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6D7DB7-0874-4782-9762-ABC6274C44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F11B60-763D-4CAF-A110-BE7215F3A308}">
      <dgm:prSet/>
      <dgm:spPr/>
      <dgm:t>
        <a:bodyPr/>
        <a:lstStyle/>
        <a:p>
          <a:r>
            <a:rPr lang="en-GB"/>
            <a:t>WEEK 2</a:t>
          </a:r>
          <a:endParaRPr lang="en-US"/>
        </a:p>
      </dgm:t>
    </dgm:pt>
    <dgm:pt modelId="{B25AA8B1-889D-4264-9B95-640F25E4C33D}" type="parTrans" cxnId="{26DA0DC7-1AAA-4A50-B8A7-7260EF8465A6}">
      <dgm:prSet/>
      <dgm:spPr/>
      <dgm:t>
        <a:bodyPr/>
        <a:lstStyle/>
        <a:p>
          <a:endParaRPr lang="en-US"/>
        </a:p>
      </dgm:t>
    </dgm:pt>
    <dgm:pt modelId="{7443EB55-A0EC-46CE-9AB9-B76BB9F589D7}" type="sibTrans" cxnId="{26DA0DC7-1AAA-4A50-B8A7-7260EF8465A6}">
      <dgm:prSet/>
      <dgm:spPr/>
      <dgm:t>
        <a:bodyPr/>
        <a:lstStyle/>
        <a:p>
          <a:endParaRPr lang="en-US"/>
        </a:p>
      </dgm:t>
    </dgm:pt>
    <dgm:pt modelId="{1F0C93A6-C744-4F43-ACD3-3D6E40468CD5}">
      <dgm:prSet/>
      <dgm:spPr/>
      <dgm:t>
        <a:bodyPr/>
        <a:lstStyle/>
        <a:p>
          <a:r>
            <a:rPr lang="en-GB" dirty="0"/>
            <a:t>Topic: </a:t>
          </a:r>
        </a:p>
        <a:p>
          <a:r>
            <a:rPr lang="en-GB" dirty="0"/>
            <a:t>Active Listening</a:t>
          </a:r>
          <a:endParaRPr lang="en-US" dirty="0"/>
        </a:p>
      </dgm:t>
    </dgm:pt>
    <dgm:pt modelId="{E90A635C-1B7E-4B9D-A2F3-12EA0F5C5B53}" type="parTrans" cxnId="{E6CF4C04-C95E-49DF-AC8C-523E9DB854F0}">
      <dgm:prSet/>
      <dgm:spPr/>
      <dgm:t>
        <a:bodyPr/>
        <a:lstStyle/>
        <a:p>
          <a:endParaRPr lang="en-US"/>
        </a:p>
      </dgm:t>
    </dgm:pt>
    <dgm:pt modelId="{FB2F11F1-1E4E-4CBF-8560-B94E98DF9A4A}" type="sibTrans" cxnId="{E6CF4C04-C95E-49DF-AC8C-523E9DB854F0}">
      <dgm:prSet/>
      <dgm:spPr/>
      <dgm:t>
        <a:bodyPr/>
        <a:lstStyle/>
        <a:p>
          <a:endParaRPr lang="en-US"/>
        </a:p>
      </dgm:t>
    </dgm:pt>
    <dgm:pt modelId="{1D033907-00F7-421E-A290-A06226870BA9}" type="pres">
      <dgm:prSet presAssocID="{E96D7DB7-0874-4782-9762-ABC6274C44D7}" presName="linear" presStyleCnt="0">
        <dgm:presLayoutVars>
          <dgm:animLvl val="lvl"/>
          <dgm:resizeHandles val="exact"/>
        </dgm:presLayoutVars>
      </dgm:prSet>
      <dgm:spPr/>
    </dgm:pt>
    <dgm:pt modelId="{749D7121-E7AD-4CAB-9AA5-C9267E5F0428}" type="pres">
      <dgm:prSet presAssocID="{10F11B60-763D-4CAF-A110-BE7215F3A308}" presName="parentText" presStyleLbl="node1" presStyleIdx="0" presStyleCnt="2">
        <dgm:presLayoutVars>
          <dgm:chMax val="0"/>
          <dgm:bulletEnabled val="1"/>
        </dgm:presLayoutVars>
      </dgm:prSet>
      <dgm:spPr/>
    </dgm:pt>
    <dgm:pt modelId="{3F483A90-C054-40A6-88F2-732B2E11561D}" type="pres">
      <dgm:prSet presAssocID="{7443EB55-A0EC-46CE-9AB9-B76BB9F589D7}" presName="spacer" presStyleCnt="0"/>
      <dgm:spPr/>
    </dgm:pt>
    <dgm:pt modelId="{13EDDD93-924F-42CB-9477-8C6CAB53A827}" type="pres">
      <dgm:prSet presAssocID="{1F0C93A6-C744-4F43-ACD3-3D6E40468CD5}" presName="parentText" presStyleLbl="node1" presStyleIdx="1" presStyleCnt="2">
        <dgm:presLayoutVars>
          <dgm:chMax val="0"/>
          <dgm:bulletEnabled val="1"/>
        </dgm:presLayoutVars>
      </dgm:prSet>
      <dgm:spPr/>
    </dgm:pt>
  </dgm:ptLst>
  <dgm:cxnLst>
    <dgm:cxn modelId="{E6CF4C04-C95E-49DF-AC8C-523E9DB854F0}" srcId="{E96D7DB7-0874-4782-9762-ABC6274C44D7}" destId="{1F0C93A6-C744-4F43-ACD3-3D6E40468CD5}" srcOrd="1" destOrd="0" parTransId="{E90A635C-1B7E-4B9D-A2F3-12EA0F5C5B53}" sibTransId="{FB2F11F1-1E4E-4CBF-8560-B94E98DF9A4A}"/>
    <dgm:cxn modelId="{55DE1A38-0FF7-434A-96AE-960E27A856AA}" type="presOf" srcId="{1F0C93A6-C744-4F43-ACD3-3D6E40468CD5}" destId="{13EDDD93-924F-42CB-9477-8C6CAB53A827}" srcOrd="0" destOrd="0" presId="urn:microsoft.com/office/officeart/2005/8/layout/vList2"/>
    <dgm:cxn modelId="{548BFF3C-E84A-486C-AA07-82591A28535E}" type="presOf" srcId="{E96D7DB7-0874-4782-9762-ABC6274C44D7}" destId="{1D033907-00F7-421E-A290-A06226870BA9}" srcOrd="0" destOrd="0" presId="urn:microsoft.com/office/officeart/2005/8/layout/vList2"/>
    <dgm:cxn modelId="{D287259D-158F-426C-8926-80421987383E}" type="presOf" srcId="{10F11B60-763D-4CAF-A110-BE7215F3A308}" destId="{749D7121-E7AD-4CAB-9AA5-C9267E5F0428}" srcOrd="0" destOrd="0" presId="urn:microsoft.com/office/officeart/2005/8/layout/vList2"/>
    <dgm:cxn modelId="{26DA0DC7-1AAA-4A50-B8A7-7260EF8465A6}" srcId="{E96D7DB7-0874-4782-9762-ABC6274C44D7}" destId="{10F11B60-763D-4CAF-A110-BE7215F3A308}" srcOrd="0" destOrd="0" parTransId="{B25AA8B1-889D-4264-9B95-640F25E4C33D}" sibTransId="{7443EB55-A0EC-46CE-9AB9-B76BB9F589D7}"/>
    <dgm:cxn modelId="{86CCAF35-967A-4652-A8B7-04BC47AF096D}" type="presParOf" srcId="{1D033907-00F7-421E-A290-A06226870BA9}" destId="{749D7121-E7AD-4CAB-9AA5-C9267E5F0428}" srcOrd="0" destOrd="0" presId="urn:microsoft.com/office/officeart/2005/8/layout/vList2"/>
    <dgm:cxn modelId="{48CEA384-87A0-4845-8EF6-742A0A3D4CC3}" type="presParOf" srcId="{1D033907-00F7-421E-A290-A06226870BA9}" destId="{3F483A90-C054-40A6-88F2-732B2E11561D}" srcOrd="1" destOrd="0" presId="urn:microsoft.com/office/officeart/2005/8/layout/vList2"/>
    <dgm:cxn modelId="{A509990E-6634-4373-8A4A-AC6CB4874217}" type="presParOf" srcId="{1D033907-00F7-421E-A290-A06226870BA9}" destId="{13EDDD93-924F-42CB-9477-8C6CAB53A8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466E5-8856-48FF-8251-8C3043BA9CAE}">
      <dsp:nvSpPr>
        <dsp:cNvPr id="0" name=""/>
        <dsp:cNvSpPr/>
      </dsp:nvSpPr>
      <dsp:spPr>
        <a:xfrm>
          <a:off x="0" y="2181"/>
          <a:ext cx="6451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0AD67E-8FBA-4914-A6B9-F277195E71FC}">
      <dsp:nvSpPr>
        <dsp:cNvPr id="0" name=""/>
        <dsp:cNvSpPr/>
      </dsp:nvSpPr>
      <dsp:spPr>
        <a:xfrm>
          <a:off x="0" y="2181"/>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 pairs</a:t>
          </a:r>
          <a:endParaRPr lang="en-US" sz="2000" kern="1200"/>
        </a:p>
      </dsp:txBody>
      <dsp:txXfrm>
        <a:off x="0" y="2181"/>
        <a:ext cx="6451943" cy="743920"/>
      </dsp:txXfrm>
    </dsp:sp>
    <dsp:sp modelId="{258ADB25-A53B-448C-B3CD-B2437308A694}">
      <dsp:nvSpPr>
        <dsp:cNvPr id="0" name=""/>
        <dsp:cNvSpPr/>
      </dsp:nvSpPr>
      <dsp:spPr>
        <a:xfrm>
          <a:off x="0" y="746102"/>
          <a:ext cx="6451943" cy="0"/>
        </a:xfrm>
        <a:prstGeom prst="line">
          <a:avLst/>
        </a:prstGeom>
        <a:solidFill>
          <a:schemeClr val="accent2">
            <a:hueOff val="275703"/>
            <a:satOff val="5161"/>
            <a:lumOff val="-314"/>
            <a:alphaOff val="0"/>
          </a:schemeClr>
        </a:solidFill>
        <a:ln w="19050" cap="flat" cmpd="sng" algn="ctr">
          <a:solidFill>
            <a:schemeClr val="accent2">
              <a:hueOff val="275703"/>
              <a:satOff val="5161"/>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9B32C-9EF8-406D-BB0D-B61E11D697FB}">
      <dsp:nvSpPr>
        <dsp:cNvPr id="0" name=""/>
        <dsp:cNvSpPr/>
      </dsp:nvSpPr>
      <dsp:spPr>
        <a:xfrm>
          <a:off x="0" y="746102"/>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SOLAR and Non-verbal communication</a:t>
          </a:r>
          <a:endParaRPr lang="en-US" sz="2000" kern="1200"/>
        </a:p>
      </dsp:txBody>
      <dsp:txXfrm>
        <a:off x="0" y="746102"/>
        <a:ext cx="6451943" cy="743920"/>
      </dsp:txXfrm>
    </dsp:sp>
    <dsp:sp modelId="{14B3C892-40DC-4D93-BF36-4E7854714906}">
      <dsp:nvSpPr>
        <dsp:cNvPr id="0" name=""/>
        <dsp:cNvSpPr/>
      </dsp:nvSpPr>
      <dsp:spPr>
        <a:xfrm>
          <a:off x="0" y="1490022"/>
          <a:ext cx="6451943" cy="0"/>
        </a:xfrm>
        <a:prstGeom prst="line">
          <a:avLst/>
        </a:prstGeom>
        <a:solidFill>
          <a:schemeClr val="accent2">
            <a:hueOff val="551407"/>
            <a:satOff val="10323"/>
            <a:lumOff val="-628"/>
            <a:alphaOff val="0"/>
          </a:schemeClr>
        </a:solidFill>
        <a:ln w="19050" cap="flat" cmpd="sng" algn="ctr">
          <a:solidFill>
            <a:schemeClr val="accent2">
              <a:hueOff val="551407"/>
              <a:satOff val="103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51AA22-BA36-4EB4-9F0D-6438B91BC63A}">
      <dsp:nvSpPr>
        <dsp:cNvPr id="0" name=""/>
        <dsp:cNvSpPr/>
      </dsp:nvSpPr>
      <dsp:spPr>
        <a:xfrm>
          <a:off x="0" y="1490022"/>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Listen actively to your partner for 5 minutes (No questions!)</a:t>
          </a:r>
          <a:endParaRPr lang="en-US" sz="2000" kern="1200"/>
        </a:p>
      </dsp:txBody>
      <dsp:txXfrm>
        <a:off x="0" y="1490022"/>
        <a:ext cx="6451943" cy="743920"/>
      </dsp:txXfrm>
    </dsp:sp>
    <dsp:sp modelId="{1CC9B3F5-375A-4E7F-A70A-86FA09ED93D2}">
      <dsp:nvSpPr>
        <dsp:cNvPr id="0" name=""/>
        <dsp:cNvSpPr/>
      </dsp:nvSpPr>
      <dsp:spPr>
        <a:xfrm>
          <a:off x="0" y="2233943"/>
          <a:ext cx="6451943" cy="0"/>
        </a:xfrm>
        <a:prstGeom prst="line">
          <a:avLst/>
        </a:prstGeom>
        <a:solidFill>
          <a:schemeClr val="accent2">
            <a:hueOff val="827110"/>
            <a:satOff val="15484"/>
            <a:lumOff val="-941"/>
            <a:alphaOff val="0"/>
          </a:schemeClr>
        </a:solidFill>
        <a:ln w="19050" cap="flat" cmpd="sng" algn="ctr">
          <a:solidFill>
            <a:schemeClr val="accent2">
              <a:hueOff val="827110"/>
              <a:satOff val="15484"/>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B0798-E4B1-4FF7-805E-7C2A36E09808}">
      <dsp:nvSpPr>
        <dsp:cNvPr id="0" name=""/>
        <dsp:cNvSpPr/>
      </dsp:nvSpPr>
      <dsp:spPr>
        <a:xfrm>
          <a:off x="0" y="2233943"/>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Reflect back what you have heard.</a:t>
          </a:r>
          <a:endParaRPr lang="en-US" sz="2000" kern="1200"/>
        </a:p>
      </dsp:txBody>
      <dsp:txXfrm>
        <a:off x="0" y="2233943"/>
        <a:ext cx="6451943" cy="743920"/>
      </dsp:txXfrm>
    </dsp:sp>
    <dsp:sp modelId="{D51814AE-AE9B-4CE2-90AB-FB25303731D9}">
      <dsp:nvSpPr>
        <dsp:cNvPr id="0" name=""/>
        <dsp:cNvSpPr/>
      </dsp:nvSpPr>
      <dsp:spPr>
        <a:xfrm>
          <a:off x="0" y="2977864"/>
          <a:ext cx="6451943" cy="0"/>
        </a:xfrm>
        <a:prstGeom prst="line">
          <a:avLst/>
        </a:prstGeom>
        <a:solidFill>
          <a:schemeClr val="accent2">
            <a:hueOff val="1102814"/>
            <a:satOff val="20646"/>
            <a:lumOff val="-1255"/>
            <a:alphaOff val="0"/>
          </a:schemeClr>
        </a:solidFill>
        <a:ln w="19050" cap="flat" cmpd="sng" algn="ctr">
          <a:solidFill>
            <a:schemeClr val="accent2">
              <a:hueOff val="1102814"/>
              <a:satOff val="206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840C0A-AAE0-4A95-9FB7-DAA9C4D0936F}">
      <dsp:nvSpPr>
        <dsp:cNvPr id="0" name=""/>
        <dsp:cNvSpPr/>
      </dsp:nvSpPr>
      <dsp:spPr>
        <a:xfrm>
          <a:off x="0" y="2977864"/>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Swap roles </a:t>
          </a:r>
          <a:endParaRPr lang="en-US" sz="2000" kern="1200"/>
        </a:p>
      </dsp:txBody>
      <dsp:txXfrm>
        <a:off x="0" y="2977864"/>
        <a:ext cx="6451943" cy="743920"/>
      </dsp:txXfrm>
    </dsp:sp>
    <dsp:sp modelId="{C6162861-119A-4527-BDAB-1D308D50A279}">
      <dsp:nvSpPr>
        <dsp:cNvPr id="0" name=""/>
        <dsp:cNvSpPr/>
      </dsp:nvSpPr>
      <dsp:spPr>
        <a:xfrm>
          <a:off x="0" y="3721784"/>
          <a:ext cx="6451943" cy="0"/>
        </a:xfrm>
        <a:prstGeom prst="line">
          <a:avLst/>
        </a:prstGeom>
        <a:solidFill>
          <a:schemeClr val="accent2">
            <a:hueOff val="1378517"/>
            <a:satOff val="25807"/>
            <a:lumOff val="-1569"/>
            <a:alphaOff val="0"/>
          </a:schemeClr>
        </a:solidFill>
        <a:ln w="19050" cap="flat" cmpd="sng" algn="ctr">
          <a:solidFill>
            <a:schemeClr val="accent2">
              <a:hueOff val="1378517"/>
              <a:satOff val="25807"/>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DBCDB8-9C99-4267-90B4-0380192655A5}">
      <dsp:nvSpPr>
        <dsp:cNvPr id="0" name=""/>
        <dsp:cNvSpPr/>
      </dsp:nvSpPr>
      <dsp:spPr>
        <a:xfrm>
          <a:off x="0" y="3721784"/>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Reflect</a:t>
          </a:r>
          <a:endParaRPr lang="en-US" sz="2000" kern="1200"/>
        </a:p>
      </dsp:txBody>
      <dsp:txXfrm>
        <a:off x="0" y="3721784"/>
        <a:ext cx="6451943" cy="743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7121-E7AD-4CAB-9AA5-C9267E5F0428}">
      <dsp:nvSpPr>
        <dsp:cNvPr id="0" name=""/>
        <dsp:cNvSpPr/>
      </dsp:nvSpPr>
      <dsp:spPr>
        <a:xfrm>
          <a:off x="0" y="30900"/>
          <a:ext cx="4754880" cy="1920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WEEK 2</a:t>
          </a:r>
          <a:endParaRPr lang="en-US" sz="4200" kern="1200"/>
        </a:p>
      </dsp:txBody>
      <dsp:txXfrm>
        <a:off x="93741" y="124641"/>
        <a:ext cx="4567398" cy="1732817"/>
      </dsp:txXfrm>
    </dsp:sp>
    <dsp:sp modelId="{13EDDD93-924F-42CB-9477-8C6CAB53A827}">
      <dsp:nvSpPr>
        <dsp:cNvPr id="0" name=""/>
        <dsp:cNvSpPr/>
      </dsp:nvSpPr>
      <dsp:spPr>
        <a:xfrm>
          <a:off x="0" y="2072160"/>
          <a:ext cx="4754880" cy="1920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Topic: </a:t>
          </a:r>
        </a:p>
        <a:p>
          <a:pPr marL="0" lvl="0" indent="0" algn="l" defTabSz="1866900">
            <a:lnSpc>
              <a:spcPct val="90000"/>
            </a:lnSpc>
            <a:spcBef>
              <a:spcPct val="0"/>
            </a:spcBef>
            <a:spcAft>
              <a:spcPct val="35000"/>
            </a:spcAft>
            <a:buNone/>
          </a:pPr>
          <a:r>
            <a:rPr lang="en-GB" sz="4200" kern="1200" dirty="0"/>
            <a:t>Active Listening</a:t>
          </a:r>
          <a:endParaRPr lang="en-US" sz="4200" kern="1200" dirty="0"/>
        </a:p>
      </dsp:txBody>
      <dsp:txXfrm>
        <a:off x="93741" y="2165901"/>
        <a:ext cx="4567398" cy="17328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Split your participants into groups of 3 or more and allocate them to breakout rooms.</a:t>
            </a:r>
          </a:p>
          <a:p>
            <a:pPr marL="285750" indent="-285750">
              <a:buFont typeface="Arial"/>
              <a:buChar char="•"/>
            </a:pPr>
            <a:r>
              <a:rPr lang="en-US" dirty="0"/>
              <a:t>Ask each group to write down as a list on an online whiteboard or virtual sticky note all the interesting things that they all have in common (ask them to avoid obvious things, such as all being men or women) and something unique to each participant. They will have 5 minutes for this task.</a:t>
            </a:r>
            <a:endParaRPr lang="en-GB" dirty="0"/>
          </a:p>
          <a:p>
            <a:pPr marL="285750" indent="-285750">
              <a:buFont typeface="Arial"/>
              <a:buChar char="•"/>
            </a:pPr>
            <a:r>
              <a:rPr lang="en-US" dirty="0"/>
              <a:t>At the end of the 5 minutes, ask each group to share their list to the rest of the class via an online whiteboard.</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4</a:t>
            </a:fld>
            <a:endParaRPr lang="en-GB"/>
          </a:p>
        </p:txBody>
      </p:sp>
    </p:spTree>
    <p:extLst>
      <p:ext uri="{BB962C8B-B14F-4D97-AF65-F5344CB8AC3E}">
        <p14:creationId xmlns:p14="http://schemas.microsoft.com/office/powerpoint/2010/main" val="2299307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10/2/2023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10/2/2023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course/view.php?id=10618"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8" Type="http://schemas.openxmlformats.org/officeDocument/2006/relationships/hyperlink" Target="https://moodle.uwtsd.ac.uk/mod/resource/view.php?id=137757" TargetMode="External"/><Relationship Id="rId3" Type="http://schemas.openxmlformats.org/officeDocument/2006/relationships/diagramLayout" Target="../diagrams/layout2.xml"/><Relationship Id="rId7" Type="http://schemas.openxmlformats.org/officeDocument/2006/relationships/hyperlink" Target="https://moodle.uwtsd.ac.uk/mod/resource/view.php?id=137754" TargetMode="Externa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ECCS6003: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Welcome to the ECCS6003 Counselling Skills Module - 2023/24.</a:t>
            </a:r>
            <a:endParaRPr lang="en-GB" dirty="0"/>
          </a:p>
        </p:txBody>
      </p:sp>
      <p:sp>
        <p:nvSpPr>
          <p:cNvPr id="3" name="Content Placeholder 2"/>
          <p:cNvSpPr>
            <a:spLocks noGrp="1"/>
          </p:cNvSpPr>
          <p:nvPr>
            <p:ph sz="half" idx="1"/>
          </p:nvPr>
        </p:nvSpPr>
        <p:spPr/>
        <p:txBody>
          <a:bodyPr/>
          <a:lstStyle/>
          <a:p>
            <a:pPr marL="45720" indent="0">
              <a:buNone/>
            </a:pPr>
            <a:endParaRPr lang="en-GB" sz="2800" b="1" dirty="0"/>
          </a:p>
          <a:p>
            <a:pPr marL="45720" indent="0">
              <a:buNone/>
            </a:pPr>
            <a:r>
              <a:rPr lang="en-GB" sz="2800" b="1" dirty="0"/>
              <a:t>Module Leader: Andrea Williams</a:t>
            </a:r>
          </a:p>
          <a:p>
            <a:pPr marL="45720" indent="0">
              <a:buNone/>
            </a:pPr>
            <a:r>
              <a:rPr lang="en-GB" sz="2800" dirty="0"/>
              <a:t>Email: </a:t>
            </a:r>
            <a:r>
              <a:rPr lang="en-GB" sz="2800" dirty="0">
                <a:hlinkClick r:id="rId2"/>
              </a:rPr>
              <a:t>andrea.williams@uwtsd.ac.uk</a:t>
            </a:r>
            <a:endParaRPr lang="en-GB" sz="2800" dirty="0"/>
          </a:p>
          <a:p>
            <a:pPr marL="45720" indent="0">
              <a:buNone/>
            </a:pPr>
            <a:r>
              <a:rPr lang="en-GB" sz="2800" dirty="0"/>
              <a:t>Office Hours: Please email for an appointment</a:t>
            </a:r>
          </a:p>
          <a:p>
            <a:pPr marL="45720" indent="0">
              <a:buNone/>
            </a:pPr>
            <a:endParaRPr lang="en-GB" dirty="0"/>
          </a:p>
          <a:p>
            <a:pPr marL="45720" indent="0">
              <a:buNone/>
            </a:pP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6908C80-63F4-D1D6-88D6-3F847034A2E1}"/>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Session Aims:</a:t>
            </a:r>
          </a:p>
        </p:txBody>
      </p:sp>
      <p:sp>
        <p:nvSpPr>
          <p:cNvPr id="3" name="Content Placeholder 2">
            <a:extLst>
              <a:ext uri="{FF2B5EF4-FFF2-40B4-BE49-F238E27FC236}">
                <a16:creationId xmlns:a16="http://schemas.microsoft.com/office/drawing/2014/main" id="{76C41CA5-AE01-53F6-AC51-EA3F2748B994}"/>
              </a:ext>
            </a:extLst>
          </p:cNvPr>
          <p:cNvSpPr>
            <a:spLocks noGrp="1"/>
          </p:cNvSpPr>
          <p:nvPr>
            <p:ph idx="1"/>
          </p:nvPr>
        </p:nvSpPr>
        <p:spPr>
          <a:xfrm>
            <a:off x="4995081" y="873457"/>
            <a:ext cx="6020790" cy="5222543"/>
          </a:xfrm>
        </p:spPr>
        <p:txBody>
          <a:bodyPr anchor="ctr">
            <a:normAutofit/>
          </a:bodyPr>
          <a:lstStyle/>
          <a:p>
            <a:pPr marL="45720" indent="0">
              <a:buNone/>
            </a:pPr>
            <a:r>
              <a:rPr lang="en-GB" sz="1700" dirty="0">
                <a:solidFill>
                  <a:schemeClr val="tx1"/>
                </a:solidFill>
              </a:rPr>
              <a:t>5pm- Welcome </a:t>
            </a:r>
          </a:p>
          <a:p>
            <a:r>
              <a:rPr lang="en-GB" sz="1700" dirty="0">
                <a:solidFill>
                  <a:schemeClr val="tx1"/>
                </a:solidFill>
              </a:rPr>
              <a:t>Jane-Student Services - </a:t>
            </a:r>
            <a:r>
              <a:rPr lang="en-GB" sz="1700" dirty="0" err="1">
                <a:solidFill>
                  <a:schemeClr val="tx1"/>
                </a:solidFill>
              </a:rPr>
              <a:t>SpLD</a:t>
            </a:r>
            <a:r>
              <a:rPr lang="en-GB" sz="1700" dirty="0">
                <a:solidFill>
                  <a:schemeClr val="tx1"/>
                </a:solidFill>
              </a:rPr>
              <a:t> screening</a:t>
            </a:r>
          </a:p>
          <a:p>
            <a:r>
              <a:rPr lang="en-GB" sz="1700" dirty="0">
                <a:solidFill>
                  <a:schemeClr val="tx1"/>
                </a:solidFill>
              </a:rPr>
              <a:t>Opening Round</a:t>
            </a:r>
            <a:endParaRPr lang="en-US" sz="1700" dirty="0">
              <a:solidFill>
                <a:schemeClr val="tx1"/>
              </a:solidFill>
              <a:effectLst/>
              <a:ea typeface="Times New Roman" panose="02020603050405020304" pitchFamily="18" charset="0"/>
            </a:endParaRPr>
          </a:p>
          <a:p>
            <a:r>
              <a:rPr lang="en-US" sz="1700" dirty="0">
                <a:solidFill>
                  <a:schemeClr val="tx1"/>
                </a:solidFill>
                <a:ea typeface="Times New Roman" panose="02020603050405020304" pitchFamily="18" charset="0"/>
              </a:rPr>
              <a:t>Icebreaker</a:t>
            </a:r>
          </a:p>
          <a:p>
            <a:r>
              <a:rPr lang="en-US" sz="1700" dirty="0">
                <a:solidFill>
                  <a:schemeClr val="tx1"/>
                </a:solidFill>
                <a:effectLst/>
                <a:ea typeface="Times New Roman" panose="02020603050405020304" pitchFamily="18" charset="0"/>
              </a:rPr>
              <a:t>Module introduction and content</a:t>
            </a:r>
          </a:p>
          <a:p>
            <a:r>
              <a:rPr lang="en-US" sz="1700" dirty="0">
                <a:solidFill>
                  <a:schemeClr val="tx1"/>
                </a:solidFill>
                <a:ea typeface="Times New Roman" panose="02020603050405020304" pitchFamily="18" charset="0"/>
              </a:rPr>
              <a:t>Introduction to module assessment</a:t>
            </a:r>
            <a:endParaRPr lang="en-GB" sz="1700" dirty="0">
              <a:solidFill>
                <a:schemeClr val="tx1"/>
              </a:solidFill>
              <a:effectLst/>
              <a:ea typeface="Times New Roman" panose="02020603050405020304" pitchFamily="18" charset="0"/>
            </a:endParaRPr>
          </a:p>
          <a:p>
            <a:r>
              <a:rPr lang="en-GB" sz="1700" dirty="0">
                <a:solidFill>
                  <a:schemeClr val="tx1"/>
                </a:solidFill>
                <a:effectLst/>
                <a:ea typeface="Times New Roman" panose="02020603050405020304" pitchFamily="18" charset="0"/>
              </a:rPr>
              <a:t>6pm – Coffee Break</a:t>
            </a:r>
          </a:p>
          <a:p>
            <a:r>
              <a:rPr lang="en-GB" sz="1700" dirty="0">
                <a:solidFill>
                  <a:schemeClr val="tx1"/>
                </a:solidFill>
                <a:ea typeface="Times New Roman" panose="02020603050405020304" pitchFamily="18" charset="0"/>
              </a:rPr>
              <a:t>7pm – Group Contract</a:t>
            </a:r>
          </a:p>
          <a:p>
            <a:r>
              <a:rPr lang="en-GB" sz="1700" dirty="0">
                <a:solidFill>
                  <a:schemeClr val="tx1"/>
                </a:solidFill>
                <a:effectLst/>
                <a:ea typeface="Times New Roman" panose="02020603050405020304" pitchFamily="18" charset="0"/>
              </a:rPr>
              <a:t>7:30 – Active Listening </a:t>
            </a:r>
          </a:p>
          <a:p>
            <a:r>
              <a:rPr lang="en-GB" sz="1700" dirty="0">
                <a:solidFill>
                  <a:schemeClr val="tx1"/>
                </a:solidFill>
                <a:ea typeface="Times New Roman" panose="02020603050405020304" pitchFamily="18" charset="0"/>
              </a:rPr>
              <a:t>8:30 – Student representatives</a:t>
            </a:r>
          </a:p>
          <a:p>
            <a:r>
              <a:rPr lang="en-GB" sz="1700" dirty="0">
                <a:solidFill>
                  <a:schemeClr val="tx1"/>
                </a:solidFill>
                <a:effectLst/>
                <a:ea typeface="Times New Roman" panose="02020603050405020304" pitchFamily="18" charset="0"/>
              </a:rPr>
              <a:t>Time for Reflection </a:t>
            </a:r>
          </a:p>
          <a:p>
            <a:r>
              <a:rPr lang="en-GB" sz="1700" dirty="0">
                <a:solidFill>
                  <a:schemeClr val="tx1"/>
                </a:solidFill>
                <a:effectLst/>
                <a:ea typeface="Times New Roman" panose="02020603050405020304" pitchFamily="18" charset="0"/>
              </a:rPr>
              <a:t>Closing Round</a:t>
            </a:r>
          </a:p>
          <a:p>
            <a:endParaRPr lang="en-GB" sz="1700" dirty="0">
              <a:solidFill>
                <a:schemeClr val="tx1"/>
              </a:solidFill>
            </a:endParaRPr>
          </a:p>
        </p:txBody>
      </p:sp>
    </p:spTree>
    <p:extLst>
      <p:ext uri="{BB962C8B-B14F-4D97-AF65-F5344CB8AC3E}">
        <p14:creationId xmlns:p14="http://schemas.microsoft.com/office/powerpoint/2010/main" val="38940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necklace&#10;&#10;Description automatically generated">
            <a:extLst>
              <a:ext uri="{FF2B5EF4-FFF2-40B4-BE49-F238E27FC236}">
                <a16:creationId xmlns:a16="http://schemas.microsoft.com/office/drawing/2014/main" id="{4BC8291B-B362-44BE-9841-E123730733FB}"/>
              </a:ext>
            </a:extLst>
          </p:cNvPr>
          <p:cNvPicPr>
            <a:picLocks noChangeAspect="1"/>
          </p:cNvPicPr>
          <p:nvPr/>
        </p:nvPicPr>
        <p:blipFill rotWithShape="1">
          <a:blip r:embed="rId3"/>
          <a:srcRect l="2890" r="1003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p:nvSpPr>
          <p:cNvPr id="2" name="Title 1">
            <a:extLst>
              <a:ext uri="{FF2B5EF4-FFF2-40B4-BE49-F238E27FC236}">
                <a16:creationId xmlns:a16="http://schemas.microsoft.com/office/drawing/2014/main" id="{F84E56F4-5526-4647-BDD0-1C2E36C52588}"/>
              </a:ext>
            </a:extLst>
          </p:cNvPr>
          <p:cNvSpPr>
            <a:spLocks noGrp="1"/>
          </p:cNvSpPr>
          <p:nvPr>
            <p:ph type="title"/>
          </p:nvPr>
        </p:nvSpPr>
        <p:spPr>
          <a:xfrm>
            <a:off x="371094" y="1161288"/>
            <a:ext cx="3438144" cy="1239012"/>
          </a:xfrm>
        </p:spPr>
        <p:txBody>
          <a:bodyPr anchor="ctr">
            <a:normAutofit/>
          </a:bodyPr>
          <a:lstStyle/>
          <a:p>
            <a:r>
              <a:rPr lang="en-GB" sz="2800"/>
              <a:t>Activity</a:t>
            </a:r>
            <a:endParaRPr lang="en-US" sz="2800"/>
          </a:p>
        </p:txBody>
      </p:sp>
      <p:sp>
        <p:nvSpPr>
          <p:cNvPr id="3" name="Content Placeholder 2">
            <a:extLst>
              <a:ext uri="{FF2B5EF4-FFF2-40B4-BE49-F238E27FC236}">
                <a16:creationId xmlns:a16="http://schemas.microsoft.com/office/drawing/2014/main" id="{6ECD622A-8ED4-4352-8F83-B1629356029A}"/>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4000" dirty="0"/>
              <a:t>Small Group Work.</a:t>
            </a:r>
          </a:p>
          <a:p>
            <a:r>
              <a:rPr lang="en-GB" sz="4000" dirty="0"/>
              <a:t>Similarities  and Differences</a:t>
            </a:r>
          </a:p>
        </p:txBody>
      </p:sp>
    </p:spTree>
    <p:extLst>
      <p:ext uri="{BB962C8B-B14F-4D97-AF65-F5344CB8AC3E}">
        <p14:creationId xmlns:p14="http://schemas.microsoft.com/office/powerpoint/2010/main" val="383415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930812"/>
          </a:xfrm>
        </p:spPr>
        <p:txBody>
          <a:bodyPr/>
          <a:lstStyle/>
          <a:p>
            <a:r>
              <a:rPr lang="en-GB" dirty="0">
                <a:solidFill>
                  <a:schemeClr val="accent1">
                    <a:lumMod val="75000"/>
                  </a:schemeClr>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626013" y="1751428"/>
            <a:ext cx="6703255" cy="4740812"/>
          </a:xfrm>
        </p:spPr>
        <p:txBody>
          <a:bodyPr>
            <a:normAutofit fontScale="92500"/>
          </a:bodyPr>
          <a:lstStyle/>
          <a:p>
            <a:pPr marL="342900" lvl="0" indent="-342900">
              <a:lnSpc>
                <a:spcPct val="115000"/>
              </a:lnSpc>
              <a:buFont typeface="Symbol" panose="05050102010706020507" pitchFamily="18" charset="2"/>
              <a:buChar char=""/>
            </a:pPr>
            <a:r>
              <a:rPr lang="en-US" sz="3300" dirty="0">
                <a:solidFill>
                  <a:schemeClr val="accent1">
                    <a:lumMod val="75000"/>
                  </a:schemeClr>
                </a:solidFill>
                <a:effectLst/>
                <a:ea typeface="DengXian" panose="02010600030101010101" pitchFamily="2" charset="-122"/>
                <a:cs typeface="Times New Roman" panose="02020603050405020304" pitchFamily="18" charset="0"/>
              </a:rPr>
              <a:t>To learn and apply skills of a helping relationship, whilst maintaining appropriate boundaries and develop and use reflexive skills, whilst being aware of the importance and practicalities of self-care.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nSpc>
                <a:spcPct val="115000"/>
              </a:lnSpc>
              <a:spcAft>
                <a:spcPts val="145"/>
              </a:spcAft>
              <a:buFont typeface="Symbol" panose="05050102010706020507" pitchFamily="18" charset="2"/>
              <a:buChar char=""/>
            </a:pPr>
            <a:r>
              <a:rPr lang="en-US" sz="3300" dirty="0" err="1">
                <a:solidFill>
                  <a:schemeClr val="accent1">
                    <a:lumMod val="75000"/>
                  </a:schemeClr>
                </a:solidFill>
                <a:ea typeface="DengXian" panose="02010600030101010101" pitchFamily="2" charset="-122"/>
                <a:cs typeface="Times New Roman" panose="02020603050405020304" pitchFamily="18" charset="0"/>
              </a:rPr>
              <a:t>R</a:t>
            </a:r>
            <a:r>
              <a:rPr lang="en-US" sz="3300" dirty="0" err="1">
                <a:solidFill>
                  <a:schemeClr val="accent1">
                    <a:lumMod val="75000"/>
                  </a:schemeClr>
                </a:solidFill>
                <a:effectLst/>
                <a:ea typeface="DengXian" panose="02010600030101010101" pitchFamily="2" charset="-122"/>
                <a:cs typeface="Times New Roman" panose="02020603050405020304" pitchFamily="18" charset="0"/>
              </a:rPr>
              <a:t>ecognise</a:t>
            </a:r>
            <a:r>
              <a:rPr lang="en-US" sz="3300" dirty="0">
                <a:solidFill>
                  <a:schemeClr val="accent1">
                    <a:lumMod val="75000"/>
                  </a:schemeClr>
                </a:solidFill>
                <a:effectLst/>
                <a:ea typeface="DengXian" panose="02010600030101010101" pitchFamily="2" charset="-122"/>
                <a:cs typeface="Times New Roman" panose="02020603050405020304" pitchFamily="18" charset="0"/>
              </a:rPr>
              <a:t> and work within limits of knowledge, skills and experience.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a:blip r:embed="rId2"/>
          <a:stretch>
            <a:fillRect/>
          </a:stretch>
        </p:blipFill>
        <p:spPr>
          <a:xfrm>
            <a:off x="7533248" y="1842868"/>
            <a:ext cx="4002259" cy="3810748"/>
          </a:xfrm>
          <a:prstGeom prst="rect">
            <a:avLst/>
          </a:prstGeom>
        </p:spPr>
      </p:pic>
    </p:spTree>
    <p:extLst>
      <p:ext uri="{BB962C8B-B14F-4D97-AF65-F5344CB8AC3E}">
        <p14:creationId xmlns:p14="http://schemas.microsoft.com/office/powerpoint/2010/main" val="3879786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fontScale="92500"/>
          </a:bodyPr>
          <a:lstStyle/>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Critically evaluate ability to operate within the limits of own knowledge, skills and experience.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evaluation of</a:t>
            </a:r>
            <a:r>
              <a:rPr lang="x-none" sz="2400" dirty="0">
                <a:solidFill>
                  <a:schemeClr val="accent1">
                    <a:lumMod val="75000"/>
                  </a:schemeClr>
                </a:solidFill>
                <a:effectLst/>
                <a:ea typeface="Calibri" panose="020F0502020204030204" pitchFamily="34" charset="0"/>
                <a:cs typeface="Arial" panose="020B0604020202020204" pitchFamily="34" charset="0"/>
              </a:rPr>
              <a:t> the ethical imperative of informed consent.</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a:t>
            </a:r>
            <a:r>
              <a:rPr lang="x-none" sz="2400" dirty="0">
                <a:solidFill>
                  <a:schemeClr val="accent1">
                    <a:lumMod val="75000"/>
                  </a:schemeClr>
                </a:solidFill>
                <a:effectLst/>
                <a:ea typeface="Calibri" panose="020F0502020204030204" pitchFamily="34" charset="0"/>
                <a:cs typeface="Arial" panose="020B0604020202020204" pitchFamily="34" charset="0"/>
              </a:rPr>
              <a:t>reflection on own beliefs and on the emotional impact of discrimination.</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buFont typeface="+mj-lt"/>
              <a:buAutoNum type="arabicPeriod"/>
            </a:pPr>
            <a:r>
              <a:rPr lang="en-GB" sz="2400" dirty="0">
                <a:solidFill>
                  <a:schemeClr val="accent1">
                    <a:lumMod val="75000"/>
                  </a:schemeClr>
                </a:solidFill>
                <a:effectLst/>
                <a:ea typeface="SimSun" panose="02010600030101010101" pitchFamily="2" charset="-122"/>
                <a:cs typeface="Times New Roman" panose="02020603050405020304" pitchFamily="18" charset="0"/>
              </a:rPr>
              <a:t>Demonstrate a critical reflection on and review progress in own studies and seek assistance or guidance as appropriate in order to enhance your own personal development planning.</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SimSun" panose="02010600030101010101" pitchFamily="2" charset="-122"/>
                <a:cs typeface="Times New Roman" panose="02020603050405020304" pitchFamily="18" charset="0"/>
              </a:rPr>
              <a:t>Demonstrate a critical evaluation of necessity to keep information about clients confidential within limits of duty of care</a:t>
            </a:r>
            <a:r>
              <a:rPr lang="en-GB" sz="2400" dirty="0">
                <a:solidFill>
                  <a:schemeClr val="accent1">
                    <a:lumMod val="75000"/>
                  </a:schemeClr>
                </a:solidFill>
                <a:effectLst/>
                <a:ea typeface="SimSun" panose="02010600030101010101" pitchFamily="2" charset="-122"/>
                <a:cs typeface="Times New Roman" panose="02020603050405020304" pitchFamily="18" charset="0"/>
              </a:rPr>
              <a:t>.</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advanced listening skills in a helping environment.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appropriate quality/skill of congruence and empathy.</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72446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Structure</a:t>
            </a:r>
            <a:br>
              <a:rPr lang="en-GB" b="1" dirty="0"/>
            </a:br>
            <a:endParaRPr lang="en-GB" dirty="0"/>
          </a:p>
        </p:txBody>
      </p:sp>
      <p:sp>
        <p:nvSpPr>
          <p:cNvPr id="3" name="Content Placeholder 2"/>
          <p:cNvSpPr>
            <a:spLocks noGrp="1"/>
          </p:cNvSpPr>
          <p:nvPr>
            <p:ph sz="half" idx="1"/>
          </p:nvPr>
        </p:nvSpPr>
        <p:spPr>
          <a:xfrm>
            <a:off x="1142999" y="1965960"/>
            <a:ext cx="5393951" cy="4114799"/>
          </a:xfrm>
        </p:spPr>
        <p:txBody>
          <a:bodyPr>
            <a:normAutofit/>
          </a:bodyPr>
          <a:lstStyle/>
          <a:p>
            <a:pPr marL="45720" indent="0">
              <a:buNone/>
            </a:pPr>
            <a:r>
              <a:rPr lang="en-GB" sz="3200" dirty="0"/>
              <a:t>30 Credit Module delivered over ten sessions</a:t>
            </a:r>
          </a:p>
          <a:p>
            <a:pPr marL="45720" indent="0">
              <a:buNone/>
            </a:pPr>
            <a:r>
              <a:rPr lang="en-GB" sz="3200" b="1" dirty="0"/>
              <a:t>MODULE Dates 2023-24:</a:t>
            </a:r>
            <a:endParaRPr lang="en-GB" sz="3200" dirty="0"/>
          </a:p>
          <a:p>
            <a:r>
              <a:rPr lang="en-GB" sz="3200" dirty="0"/>
              <a:t>Week 1: Monday 2nd October  </a:t>
            </a:r>
          </a:p>
          <a:p>
            <a:r>
              <a:rPr lang="en-GB" sz="3200" dirty="0"/>
              <a:t>Reading Week: 30</a:t>
            </a:r>
            <a:r>
              <a:rPr lang="en-GB" sz="3200" baseline="30000" dirty="0"/>
              <a:t>th</a:t>
            </a:r>
            <a:r>
              <a:rPr lang="en-GB" sz="3200" dirty="0"/>
              <a:t> October</a:t>
            </a:r>
          </a:p>
          <a:p>
            <a:r>
              <a:rPr lang="en-GB" sz="3200" dirty="0"/>
              <a:t>Week 10: Monday 11</a:t>
            </a:r>
            <a:r>
              <a:rPr lang="en-GB" sz="3200" baseline="30000" dirty="0"/>
              <a:t>th</a:t>
            </a:r>
            <a:r>
              <a:rPr lang="en-GB" sz="3200" dirty="0"/>
              <a:t> December </a:t>
            </a:r>
          </a:p>
          <a:p>
            <a:pPr marL="4572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646999" y="1965960"/>
            <a:ext cx="4261473" cy="3170195"/>
          </a:xfrm>
          <a:prstGeom prst="rect">
            <a:avLst/>
          </a:prstGeom>
        </p:spPr>
      </p:pic>
    </p:spTree>
    <p:extLst>
      <p:ext uri="{BB962C8B-B14F-4D97-AF65-F5344CB8AC3E}">
        <p14:creationId xmlns:p14="http://schemas.microsoft.com/office/powerpoint/2010/main" val="198586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Structure</a:t>
            </a:r>
            <a:br>
              <a:rPr lang="en-GB" b="1" dirty="0"/>
            </a:br>
            <a:endParaRPr lang="en-GB" dirty="0"/>
          </a:p>
        </p:txBody>
      </p:sp>
      <p:sp>
        <p:nvSpPr>
          <p:cNvPr id="3" name="Content Placeholder 2"/>
          <p:cNvSpPr>
            <a:spLocks noGrp="1"/>
          </p:cNvSpPr>
          <p:nvPr>
            <p:ph sz="half" idx="1"/>
          </p:nvPr>
        </p:nvSpPr>
        <p:spPr>
          <a:xfrm>
            <a:off x="753687" y="1590502"/>
            <a:ext cx="5144193" cy="4490257"/>
          </a:xfrm>
        </p:spPr>
        <p:txBody>
          <a:bodyPr>
            <a:normAutofit/>
          </a:bodyPr>
          <a:lstStyle/>
          <a:p>
            <a:r>
              <a:rPr lang="en-GB" sz="2800" dirty="0"/>
              <a:t>Begin with an opening round and mindfulness practice</a:t>
            </a:r>
          </a:p>
          <a:p>
            <a:r>
              <a:rPr lang="en-GB" sz="2800" dirty="0"/>
              <a:t>Any business of the day</a:t>
            </a:r>
          </a:p>
          <a:p>
            <a:r>
              <a:rPr lang="en-GB" sz="2800" dirty="0"/>
              <a:t>Theoretical understanding</a:t>
            </a:r>
          </a:p>
          <a:p>
            <a:r>
              <a:rPr lang="en-GB" sz="2800" dirty="0"/>
              <a:t>Skills practice</a:t>
            </a:r>
          </a:p>
          <a:p>
            <a:r>
              <a:rPr lang="en-GB" sz="2800" dirty="0"/>
              <a:t>Reflection </a:t>
            </a:r>
          </a:p>
          <a:p>
            <a:r>
              <a:rPr lang="en-GB" sz="2800" dirty="0"/>
              <a:t>Closing Round.</a:t>
            </a:r>
          </a:p>
          <a:p>
            <a:r>
              <a:rPr lang="en-GB" sz="2800" dirty="0"/>
              <a:t>The evening will go </a:t>
            </a:r>
            <a:r>
              <a:rPr lang="en-GB" sz="2800" u="sng" dirty="0"/>
              <a:t>very </a:t>
            </a:r>
            <a:r>
              <a:rPr lang="en-GB" sz="2800" dirty="0"/>
              <a:t>fast!</a:t>
            </a:r>
          </a:p>
          <a:p>
            <a:pPr marL="45720" indent="0">
              <a:buNone/>
            </a:pPr>
            <a:endParaRPr lang="en-GB" dirty="0"/>
          </a:p>
        </p:txBody>
      </p:sp>
      <p:pic>
        <p:nvPicPr>
          <p:cNvPr id="7" name="Content Placeholder 6">
            <a:extLst>
              <a:ext uri="{FF2B5EF4-FFF2-40B4-BE49-F238E27FC236}">
                <a16:creationId xmlns:a16="http://schemas.microsoft.com/office/drawing/2014/main" id="{4AD9B02C-0B79-4BE0-A7EE-8F395B55098B}"/>
              </a:ext>
            </a:extLst>
          </p:cNvPr>
          <p:cNvPicPr>
            <a:picLocks noGrp="1" noChangeAspect="1"/>
          </p:cNvPicPr>
          <p:nvPr>
            <p:ph sz="half" idx="2"/>
          </p:nvPr>
        </p:nvPicPr>
        <p:blipFill>
          <a:blip r:embed="rId2"/>
          <a:stretch>
            <a:fillRect/>
          </a:stretch>
        </p:blipFill>
        <p:spPr>
          <a:xfrm>
            <a:off x="6145130" y="1779563"/>
            <a:ext cx="5144193" cy="3618242"/>
          </a:xfrm>
          <a:prstGeom prst="rect">
            <a:avLst/>
          </a:prstGeom>
        </p:spPr>
      </p:pic>
    </p:spTree>
    <p:extLst>
      <p:ext uri="{BB962C8B-B14F-4D97-AF65-F5344CB8AC3E}">
        <p14:creationId xmlns:p14="http://schemas.microsoft.com/office/powerpoint/2010/main" val="2440917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ECCS6003</a:t>
            </a:r>
            <a:br>
              <a:rPr lang="en-GB" dirty="0"/>
            </a:br>
            <a:r>
              <a:rPr lang="en-GB" dirty="0"/>
              <a:t> Assessment Schedule 2022-23</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40%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latin typeface="Arial" panose="020B0604020202020204" pitchFamily="34" charset="0"/>
                <a:ea typeface="Times New Roman" panose="02020603050405020304" pitchFamily="18" charset="0"/>
              </a:rPr>
              <a:t>Coursework: Essay 3,000 words</a:t>
            </a:r>
          </a:p>
          <a:p>
            <a:pPr algn="ctr"/>
            <a:endParaRPr lang="en-GB" sz="2000" b="1" dirty="0">
              <a:solidFill>
                <a:schemeClr val="accent1">
                  <a:lumMod val="20000"/>
                  <a:lumOff val="80000"/>
                </a:schemeClr>
              </a:solidFill>
              <a:latin typeface="Arial" panose="020B0604020202020204" pitchFamily="34" charset="0"/>
            </a:endParaRPr>
          </a:p>
          <a:p>
            <a:pPr algn="ctr"/>
            <a:r>
              <a:rPr lang="en-GB" sz="2000" b="1" dirty="0">
                <a:solidFill>
                  <a:schemeClr val="accent1">
                    <a:lumMod val="20000"/>
                    <a:lumOff val="80000"/>
                  </a:schemeClr>
                </a:solidFill>
                <a:latin typeface="Arial" panose="020B0604020202020204" pitchFamily="34" charset="0"/>
              </a:rPr>
              <a:t>Submission Date: 11</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December 2023</a:t>
            </a:r>
            <a:endParaRPr lang="en-GB" sz="2000" b="1" dirty="0">
              <a:solidFill>
                <a:schemeClr val="accent1">
                  <a:lumMod val="20000"/>
                  <a:lumOff val="80000"/>
                </a:schemeClr>
              </a:solidFill>
            </a:endParaRP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60%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Skills Recording</a:t>
            </a:r>
          </a:p>
          <a:p>
            <a:pPr algn="ctr"/>
            <a:r>
              <a:rPr lang="en-GB" sz="2000" b="1" dirty="0">
                <a:solidFill>
                  <a:schemeClr val="accent1">
                    <a:lumMod val="20000"/>
                    <a:lumOff val="80000"/>
                  </a:schemeClr>
                </a:solidFill>
              </a:rPr>
              <a:t>30 Minutes</a:t>
            </a:r>
          </a:p>
          <a:p>
            <a:pPr algn="ctr"/>
            <a:endParaRPr lang="en-GB" sz="2000" b="1" dirty="0"/>
          </a:p>
          <a:p>
            <a:pPr algn="ctr"/>
            <a:r>
              <a:rPr lang="en-GB" sz="2000" b="1" dirty="0">
                <a:solidFill>
                  <a:schemeClr val="accent1">
                    <a:lumMod val="20000"/>
                    <a:lumOff val="80000"/>
                  </a:schemeClr>
                </a:solidFill>
                <a:latin typeface="Arial" panose="020B0604020202020204" pitchFamily="34" charset="0"/>
              </a:rPr>
              <a:t>Submission Date: 11</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December 2023</a:t>
            </a:r>
            <a:endParaRPr lang="en-GB" sz="2000" b="1" dirty="0">
              <a:solidFill>
                <a:schemeClr val="accent1">
                  <a:lumMod val="20000"/>
                  <a:lumOff val="8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id="{0A9AD570-E9D0-4960-8950-13B882D41AC5}"/>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Take a Break</a:t>
            </a:r>
          </a:p>
        </p:txBody>
      </p:sp>
      <p:pic>
        <p:nvPicPr>
          <p:cNvPr id="5" name="Picture 4">
            <a:extLst>
              <a:ext uri="{FF2B5EF4-FFF2-40B4-BE49-F238E27FC236}">
                <a16:creationId xmlns:a16="http://schemas.microsoft.com/office/drawing/2014/main" id="{F35DF322-51FE-4FAD-B1EE-AF1C204CB8B5}"/>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989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818327-9D44-4214-BEC7-F7463A8BD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419A809E-3C2B-5DD5-B571-A169F9044880}"/>
              </a:ext>
            </a:extLst>
          </p:cNvPr>
          <p:cNvPicPr>
            <a:picLocks noChangeAspect="1"/>
          </p:cNvPicPr>
          <p:nvPr/>
        </p:nvPicPr>
        <p:blipFill rotWithShape="1">
          <a:blip r:embed="rId2">
            <a:alphaModFix amt="25000"/>
          </a:blip>
          <a:srcRect t="2407" b="17806"/>
          <a:stretch/>
        </p:blipFill>
        <p:spPr>
          <a:xfrm>
            <a:off x="20" y="3809"/>
            <a:ext cx="12191980" cy="6858000"/>
          </a:xfrm>
          <a:prstGeom prst="rect">
            <a:avLst/>
          </a:prstGeom>
        </p:spPr>
      </p:pic>
      <p:cxnSp>
        <p:nvCxnSpPr>
          <p:cNvPr id="13" name="Straight Connector 12">
            <a:extLst>
              <a:ext uri="{FF2B5EF4-FFF2-40B4-BE49-F238E27FC236}">
                <a16:creationId xmlns:a16="http://schemas.microsoft.com/office/drawing/2014/main" id="{F896B7D9-8894-4E5C-8DCF-35BECF8D36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B124AB85-4100-4F9F-3DE3-808C50A63260}"/>
              </a:ext>
            </a:extLst>
          </p:cNvPr>
          <p:cNvSpPr>
            <a:spLocks noGrp="1"/>
          </p:cNvSpPr>
          <p:nvPr>
            <p:ph type="ctrTitle"/>
          </p:nvPr>
        </p:nvSpPr>
        <p:spPr>
          <a:xfrm>
            <a:off x="1109980" y="882376"/>
            <a:ext cx="9966960" cy="2926080"/>
          </a:xfrm>
        </p:spPr>
        <p:txBody>
          <a:bodyPr>
            <a:normAutofit/>
          </a:bodyPr>
          <a:lstStyle/>
          <a:p>
            <a:r>
              <a:rPr lang="cy-GB" dirty="0"/>
              <a:t>MOODLE</a:t>
            </a:r>
            <a:br>
              <a:rPr lang="cy-GB" dirty="0"/>
            </a:br>
            <a:r>
              <a:rPr lang="cy-GB" dirty="0"/>
              <a:t>ECCS6003-Counselling </a:t>
            </a:r>
            <a:r>
              <a:rPr lang="cy-GB" dirty="0" err="1"/>
              <a:t>Skills</a:t>
            </a:r>
            <a:endParaRPr lang="en-GB" dirty="0"/>
          </a:p>
        </p:txBody>
      </p:sp>
      <p:sp>
        <p:nvSpPr>
          <p:cNvPr id="5" name="Subtitle 4">
            <a:extLst>
              <a:ext uri="{FF2B5EF4-FFF2-40B4-BE49-F238E27FC236}">
                <a16:creationId xmlns:a16="http://schemas.microsoft.com/office/drawing/2014/main" id="{76726F78-2EE2-9579-D209-4DADC1C9001D}"/>
              </a:ext>
            </a:extLst>
          </p:cNvPr>
          <p:cNvSpPr>
            <a:spLocks noGrp="1"/>
          </p:cNvSpPr>
          <p:nvPr>
            <p:ph type="subTitle" idx="1"/>
          </p:nvPr>
        </p:nvSpPr>
        <p:spPr>
          <a:xfrm>
            <a:off x="1709530" y="3869634"/>
            <a:ext cx="8767860" cy="1388165"/>
          </a:xfrm>
        </p:spPr>
        <p:txBody>
          <a:bodyPr>
            <a:normAutofit/>
          </a:bodyPr>
          <a:lstStyle/>
          <a:p>
            <a:r>
              <a:rPr lang="en-GB" dirty="0">
                <a:hlinkClick r:id="rId3"/>
              </a:rPr>
              <a:t>Course: Counselling Skills (ECCS6003) (uwtsd.ac.uk)</a:t>
            </a:r>
            <a:endParaRPr lang="en-GB" dirty="0"/>
          </a:p>
          <a:p>
            <a:endParaRPr lang="en-GB" dirty="0"/>
          </a:p>
        </p:txBody>
      </p:sp>
    </p:spTree>
    <p:extLst>
      <p:ext uri="{BB962C8B-B14F-4D97-AF65-F5344CB8AC3E}">
        <p14:creationId xmlns:p14="http://schemas.microsoft.com/office/powerpoint/2010/main" val="2977073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1B4D244C-DF0F-4F09-A743-1B15D360898A}"/>
              </a:ext>
            </a:extLst>
          </p:cNvPr>
          <p:cNvSpPr/>
          <p:nvPr/>
        </p:nvSpPr>
        <p:spPr>
          <a:xfrm>
            <a:off x="1318953" y="1086196"/>
            <a:ext cx="9964189" cy="480475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What are you expecting to learn in this module?</a:t>
            </a:r>
          </a:p>
        </p:txBody>
      </p:sp>
    </p:spTree>
    <p:extLst>
      <p:ext uri="{BB962C8B-B14F-4D97-AF65-F5344CB8AC3E}">
        <p14:creationId xmlns:p14="http://schemas.microsoft.com/office/powerpoint/2010/main" val="3913758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Content</a:t>
            </a:r>
            <a:br>
              <a:rPr lang="en-GB" b="1" dirty="0"/>
            </a:br>
            <a:endParaRPr lang="en-GB" dirty="0"/>
          </a:p>
        </p:txBody>
      </p:sp>
      <p:sp>
        <p:nvSpPr>
          <p:cNvPr id="3" name="Content Placeholder 2"/>
          <p:cNvSpPr>
            <a:spLocks noGrp="1"/>
          </p:cNvSpPr>
          <p:nvPr>
            <p:ph sz="half" idx="1"/>
          </p:nvPr>
        </p:nvSpPr>
        <p:spPr>
          <a:xfrm>
            <a:off x="753687" y="1590502"/>
            <a:ext cx="5144193" cy="4490257"/>
          </a:xfrm>
        </p:spPr>
        <p:txBody>
          <a:bodyPr>
            <a:normAutofit/>
          </a:bodyPr>
          <a:lstStyle/>
          <a:p>
            <a:r>
              <a:rPr lang="en-GB" dirty="0"/>
              <a:t>Considering the therapeutic space</a:t>
            </a:r>
          </a:p>
          <a:p>
            <a:r>
              <a:rPr lang="en-GB" dirty="0"/>
              <a:t>Active listening and attending</a:t>
            </a:r>
          </a:p>
          <a:p>
            <a:r>
              <a:rPr lang="en-GB" dirty="0"/>
              <a:t>Contracting and working safely</a:t>
            </a:r>
          </a:p>
          <a:p>
            <a:r>
              <a:rPr lang="en-GB" dirty="0"/>
              <a:t>Therapeutic relationship</a:t>
            </a:r>
          </a:p>
          <a:p>
            <a:r>
              <a:rPr lang="en-GB" dirty="0"/>
              <a:t>Core Conditions, empathy, UPR, Congruence</a:t>
            </a:r>
          </a:p>
          <a:p>
            <a:r>
              <a:rPr lang="en-GB" dirty="0"/>
              <a:t>Deepening your understanding of the therapeutic skills and application of theory</a:t>
            </a:r>
          </a:p>
          <a:p>
            <a:r>
              <a:rPr lang="en-GB" dirty="0"/>
              <a:t>Consider your own thoughts and feelings and engaging in reflexive practice</a:t>
            </a:r>
          </a:p>
          <a:p>
            <a:endParaRPr lang="en-GB" dirty="0"/>
          </a:p>
          <a:p>
            <a:pPr marL="45720" indent="0">
              <a:buNone/>
            </a:pPr>
            <a:endParaRPr lang="en-GB" dirty="0"/>
          </a:p>
        </p:txBody>
      </p:sp>
      <p:pic>
        <p:nvPicPr>
          <p:cNvPr id="6" name="Content Placeholder 5">
            <a:extLst>
              <a:ext uri="{FF2B5EF4-FFF2-40B4-BE49-F238E27FC236}">
                <a16:creationId xmlns:a16="http://schemas.microsoft.com/office/drawing/2014/main" id="{708668B2-7D01-4EAB-99C1-094F6B83E4EE}"/>
              </a:ext>
            </a:extLst>
          </p:cNvPr>
          <p:cNvPicPr>
            <a:picLocks noGrp="1" noChangeAspect="1"/>
          </p:cNvPicPr>
          <p:nvPr>
            <p:ph sz="half" idx="2"/>
          </p:nvPr>
        </p:nvPicPr>
        <p:blipFill>
          <a:blip r:embed="rId2"/>
          <a:stretch>
            <a:fillRect/>
          </a:stretch>
        </p:blipFill>
        <p:spPr>
          <a:xfrm>
            <a:off x="6394060" y="1653914"/>
            <a:ext cx="4754563" cy="3169708"/>
          </a:xfrm>
          <a:prstGeom prst="rect">
            <a:avLst/>
          </a:prstGeom>
        </p:spPr>
      </p:pic>
    </p:spTree>
    <p:extLst>
      <p:ext uri="{BB962C8B-B14F-4D97-AF65-F5344CB8AC3E}">
        <p14:creationId xmlns:p14="http://schemas.microsoft.com/office/powerpoint/2010/main" val="777295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endParaRPr lang="en-GB" sz="3600" dirty="0"/>
          </a:p>
          <a:p>
            <a:pPr marL="45720" indent="0">
              <a:buNone/>
            </a:pPr>
            <a:r>
              <a:rPr lang="en-GB" sz="3600" dirty="0"/>
              <a:t>Working in small groups consider your expectations and ideas for working effectively and safely as a group</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8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457499" y="809106"/>
            <a:ext cx="8855826" cy="4505498"/>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accent1">
                    <a:lumMod val="75000"/>
                  </a:schemeClr>
                </a:solidFill>
              </a:rPr>
              <a:t>What is Counselling?</a:t>
            </a:r>
          </a:p>
        </p:txBody>
      </p:sp>
    </p:spTree>
    <p:extLst>
      <p:ext uri="{BB962C8B-B14F-4D97-AF65-F5344CB8AC3E}">
        <p14:creationId xmlns:p14="http://schemas.microsoft.com/office/powerpoint/2010/main" val="3360839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3FD67093-7C70-443C-93C7-152E64647DAC}"/>
              </a:ext>
            </a:extLst>
          </p:cNvPr>
          <p:cNvPicPr>
            <a:picLocks noChangeAspect="1"/>
          </p:cNvPicPr>
          <p:nvPr/>
        </p:nvPicPr>
        <p:blipFill rotWithShape="1">
          <a:blip r:embed="rId2">
            <a:duotone>
              <a:schemeClr val="accent1">
                <a:shade val="45000"/>
                <a:satMod val="135000"/>
              </a:schemeClr>
              <a:prstClr val="white"/>
            </a:duotone>
            <a:alphaModFix amt="60000"/>
          </a:blip>
          <a:srcRect t="7500" b="8231"/>
          <a:stretch/>
        </p:blipFill>
        <p:spPr>
          <a:xfrm>
            <a:off x="20" y="-1"/>
            <a:ext cx="12191980" cy="6858001"/>
          </a:xfrm>
          <a:prstGeom prst="rect">
            <a:avLst/>
          </a:prstGeom>
        </p:spPr>
      </p:pic>
      <p:cxnSp>
        <p:nvCxnSpPr>
          <p:cNvPr id="11" name="Straight Connector 10">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B33D55-C13A-4598-B251-A689270B294C}"/>
              </a:ext>
            </a:extLst>
          </p:cNvPr>
          <p:cNvSpPr>
            <a:spLocks noGrp="1"/>
          </p:cNvSpPr>
          <p:nvPr>
            <p:ph type="ctrTitle"/>
          </p:nvPr>
        </p:nvSpPr>
        <p:spPr>
          <a:xfrm>
            <a:off x="1109980" y="882376"/>
            <a:ext cx="9966960" cy="2926080"/>
          </a:xfrm>
        </p:spPr>
        <p:txBody>
          <a:bodyPr>
            <a:normAutofit/>
          </a:bodyPr>
          <a:lstStyle/>
          <a:p>
            <a:r>
              <a:rPr lang="en-GB" dirty="0">
                <a:solidFill>
                  <a:schemeClr val="accent1">
                    <a:lumMod val="50000"/>
                  </a:schemeClr>
                </a:solidFill>
              </a:rPr>
              <a:t>What makes a good relationship?</a:t>
            </a:r>
          </a:p>
        </p:txBody>
      </p:sp>
      <p:pic>
        <p:nvPicPr>
          <p:cNvPr id="4" name="Picture 3">
            <a:extLst>
              <a:ext uri="{FF2B5EF4-FFF2-40B4-BE49-F238E27FC236}">
                <a16:creationId xmlns:a16="http://schemas.microsoft.com/office/drawing/2014/main" id="{BD363166-4DC3-48C5-BAF5-08391B96375F}"/>
              </a:ext>
            </a:extLst>
          </p:cNvPr>
          <p:cNvPicPr>
            <a:picLocks noChangeAspect="1"/>
          </p:cNvPicPr>
          <p:nvPr/>
        </p:nvPicPr>
        <p:blipFill>
          <a:blip r:embed="rId3"/>
          <a:stretch>
            <a:fillRect/>
          </a:stretch>
        </p:blipFill>
        <p:spPr>
          <a:xfrm>
            <a:off x="3833262" y="3808456"/>
            <a:ext cx="4040780" cy="2653232"/>
          </a:xfrm>
          <a:prstGeom prst="rect">
            <a:avLst/>
          </a:prstGeom>
        </p:spPr>
      </p:pic>
      <p:sp>
        <p:nvSpPr>
          <p:cNvPr id="3" name="Subtitle 2">
            <a:extLst>
              <a:ext uri="{FF2B5EF4-FFF2-40B4-BE49-F238E27FC236}">
                <a16:creationId xmlns:a16="http://schemas.microsoft.com/office/drawing/2014/main" id="{448C1152-053A-4BC1-965D-7A597170128E}"/>
              </a:ext>
            </a:extLst>
          </p:cNvPr>
          <p:cNvSpPr>
            <a:spLocks noGrp="1"/>
          </p:cNvSpPr>
          <p:nvPr>
            <p:ph type="subTitle" idx="1"/>
          </p:nvPr>
        </p:nvSpPr>
        <p:spPr>
          <a:xfrm>
            <a:off x="1709530" y="3869634"/>
            <a:ext cx="8767860" cy="1388165"/>
          </a:xfrm>
        </p:spPr>
        <p:txBody>
          <a:bodyPr>
            <a:normAutofit/>
          </a:bodyPr>
          <a:lstStyle/>
          <a:p>
            <a:endParaRPr lang="en-GB" dirty="0"/>
          </a:p>
        </p:txBody>
      </p:sp>
    </p:spTree>
    <p:extLst>
      <p:ext uri="{BB962C8B-B14F-4D97-AF65-F5344CB8AC3E}">
        <p14:creationId xmlns:p14="http://schemas.microsoft.com/office/powerpoint/2010/main" val="1375398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1D57E-3ECE-40E3-B52A-1F29D3B7C6B7}"/>
              </a:ext>
            </a:extLst>
          </p:cNvPr>
          <p:cNvSpPr>
            <a:spLocks noGrp="1"/>
          </p:cNvSpPr>
          <p:nvPr>
            <p:ph type="title"/>
          </p:nvPr>
        </p:nvSpPr>
        <p:spPr/>
        <p:txBody>
          <a:bodyPr/>
          <a:lstStyle/>
          <a:p>
            <a:r>
              <a:rPr lang="en-GB" dirty="0"/>
              <a:t>Therapeutic Relationship</a:t>
            </a:r>
          </a:p>
        </p:txBody>
      </p:sp>
      <p:sp>
        <p:nvSpPr>
          <p:cNvPr id="5" name="Content Placeholder 4">
            <a:extLst>
              <a:ext uri="{FF2B5EF4-FFF2-40B4-BE49-F238E27FC236}">
                <a16:creationId xmlns:a16="http://schemas.microsoft.com/office/drawing/2014/main" id="{4D10197E-E166-4CD2-ACF4-CBBF1B853278}"/>
              </a:ext>
            </a:extLst>
          </p:cNvPr>
          <p:cNvSpPr>
            <a:spLocks noGrp="1"/>
          </p:cNvSpPr>
          <p:nvPr>
            <p:ph sz="half" idx="1"/>
          </p:nvPr>
        </p:nvSpPr>
        <p:spPr>
          <a:xfrm>
            <a:off x="798022" y="1795548"/>
            <a:ext cx="5099858" cy="4605251"/>
          </a:xfrm>
        </p:spPr>
        <p:txBody>
          <a:bodyPr>
            <a:normAutofit lnSpcReduction="10000"/>
          </a:bodyPr>
          <a:lstStyle/>
          <a:p>
            <a:r>
              <a:rPr lang="en-GB" sz="3200" dirty="0"/>
              <a:t>Regardless of the approach being used, research has identified that it is the relationship that is central to any therapeutic experience.</a:t>
            </a:r>
          </a:p>
          <a:p>
            <a:r>
              <a:rPr lang="en-GB" sz="3200" dirty="0"/>
              <a:t>Carl Rogers: Empathy, Congruence and Unconditional Positive Regard</a:t>
            </a:r>
          </a:p>
          <a:p>
            <a:pPr marL="45720" indent="0">
              <a:buNone/>
            </a:pPr>
            <a:endParaRPr lang="en-GB" dirty="0"/>
          </a:p>
        </p:txBody>
      </p:sp>
      <p:pic>
        <p:nvPicPr>
          <p:cNvPr id="9" name="Content Placeholder 8">
            <a:extLst>
              <a:ext uri="{FF2B5EF4-FFF2-40B4-BE49-F238E27FC236}">
                <a16:creationId xmlns:a16="http://schemas.microsoft.com/office/drawing/2014/main" id="{A1EA3D2E-6C6C-47BD-B07F-1191FB96346D}"/>
              </a:ext>
            </a:extLst>
          </p:cNvPr>
          <p:cNvPicPr>
            <a:picLocks noGrp="1" noChangeAspect="1"/>
          </p:cNvPicPr>
          <p:nvPr>
            <p:ph sz="half" idx="2"/>
          </p:nvPr>
        </p:nvPicPr>
        <p:blipFill>
          <a:blip r:embed="rId2"/>
          <a:stretch>
            <a:fillRect/>
          </a:stretch>
        </p:blipFill>
        <p:spPr>
          <a:xfrm>
            <a:off x="6294122" y="2180493"/>
            <a:ext cx="5188174" cy="3452494"/>
          </a:xfrm>
          <a:prstGeom prst="rect">
            <a:avLst/>
          </a:prstGeom>
        </p:spPr>
      </p:pic>
    </p:spTree>
    <p:extLst>
      <p:ext uri="{BB962C8B-B14F-4D97-AF65-F5344CB8AC3E}">
        <p14:creationId xmlns:p14="http://schemas.microsoft.com/office/powerpoint/2010/main" val="522960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6" name="Rectangle 1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3">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15">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17">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30" name="Rectangle 19">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21">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2" name="Rectangle 23">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A30A981C-9849-40F0-B701-8F9A0F20380B}"/>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Pause for a moment</a:t>
            </a:r>
          </a:p>
        </p:txBody>
      </p:sp>
      <p:pic>
        <p:nvPicPr>
          <p:cNvPr id="7" name="Content Placeholder 6">
            <a:extLst>
              <a:ext uri="{FF2B5EF4-FFF2-40B4-BE49-F238E27FC236}">
                <a16:creationId xmlns:a16="http://schemas.microsoft.com/office/drawing/2014/main" id="{DD0D4118-1131-416D-835F-091838099274}"/>
              </a:ext>
            </a:extLst>
          </p:cNvPr>
          <p:cNvPicPr>
            <a:picLocks noGrp="1" noChangeAspect="1"/>
          </p:cNvPicPr>
          <p:nvPr>
            <p:ph idx="1"/>
          </p:nvPr>
        </p:nvPicPr>
        <p:blipFill rotWithShape="1">
          <a:blip r:embed="rId2"/>
          <a:srcRect r="-1" b="14967"/>
          <a:stretch/>
        </p:blipFill>
        <p:spPr>
          <a:xfrm>
            <a:off x="872064" y="857675"/>
            <a:ext cx="6045576" cy="5140669"/>
          </a:xfrm>
          <a:prstGeom prst="rect">
            <a:avLst/>
          </a:prstGeom>
        </p:spPr>
      </p:pic>
    </p:spTree>
    <p:extLst>
      <p:ext uri="{BB962C8B-B14F-4D97-AF65-F5344CB8AC3E}">
        <p14:creationId xmlns:p14="http://schemas.microsoft.com/office/powerpoint/2010/main" val="16477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109980" y="882376"/>
            <a:ext cx="9966960" cy="2926080"/>
          </a:xfrm>
        </p:spPr>
        <p:txBody>
          <a:bodyPr>
            <a:normAutofit fontScale="90000"/>
          </a:bodyPr>
          <a:lstStyle/>
          <a:p>
            <a:r>
              <a:rPr lang="en-GB" dirty="0">
                <a:solidFill>
                  <a:schemeClr val="accent1">
                    <a:lumMod val="75000"/>
                  </a:schemeClr>
                </a:solidFill>
              </a:rPr>
              <a:t>What is the difference between ‘Listening’ and ‘Active Listening’? </a:t>
            </a: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loud Callout 3"/>
          <p:cNvSpPr/>
          <p:nvPr/>
        </p:nvSpPr>
        <p:spPr>
          <a:xfrm>
            <a:off x="5962997" y="743695"/>
            <a:ext cx="5879868" cy="537822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p>
            <a:pPr indent="-182880" algn="ctr" defTabSz="914400">
              <a:lnSpc>
                <a:spcPct val="90000"/>
              </a:lnSpc>
              <a:spcAft>
                <a:spcPts val="600"/>
              </a:spcAft>
              <a:buClr>
                <a:schemeClr val="accent1"/>
              </a:buClr>
              <a:buSzPct val="80000"/>
              <a:buFont typeface="Corbel" pitchFamily="34" charset="0"/>
              <a:buChar char="•"/>
            </a:pPr>
            <a:r>
              <a:rPr lang="en-US" sz="4400" b="1" dirty="0">
                <a:solidFill>
                  <a:schemeClr val="accent1">
                    <a:lumMod val="20000"/>
                    <a:lumOff val="80000"/>
                  </a:schemeClr>
                </a:solidFill>
              </a:rPr>
              <a:t>Consider some of the barriers to listening?</a:t>
            </a:r>
          </a:p>
        </p:txBody>
      </p:sp>
      <p:pic>
        <p:nvPicPr>
          <p:cNvPr id="10" name="Content Placeholder 3">
            <a:extLst>
              <a:ext uri="{FF2B5EF4-FFF2-40B4-BE49-F238E27FC236}">
                <a16:creationId xmlns:a16="http://schemas.microsoft.com/office/drawing/2014/main" id="{F84E3E96-74D0-44A4-94AE-12FD96FE6E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336" y="1083212"/>
            <a:ext cx="5176910" cy="498248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67235811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09037F-23DA-4BF3-85BF-06F62CA0F514}"/>
              </a:ext>
            </a:extLst>
          </p:cNvPr>
          <p:cNvPicPr>
            <a:picLocks noChangeAspect="1"/>
          </p:cNvPicPr>
          <p:nvPr/>
        </p:nvPicPr>
        <p:blipFill>
          <a:blip r:embed="rId2"/>
          <a:stretch>
            <a:fillRect/>
          </a:stretch>
        </p:blipFill>
        <p:spPr>
          <a:xfrm>
            <a:off x="1003496" y="600295"/>
            <a:ext cx="10185008" cy="5657409"/>
          </a:xfrm>
          <a:prstGeom prst="rect">
            <a:avLst/>
          </a:prstGeom>
        </p:spPr>
      </p:pic>
    </p:spTree>
    <p:extLst>
      <p:ext uri="{BB962C8B-B14F-4D97-AF65-F5344CB8AC3E}">
        <p14:creationId xmlns:p14="http://schemas.microsoft.com/office/powerpoint/2010/main" val="4071733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00F30BB5-7BA0-4D79-B51D-809B0D796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1EE376D6-F107-4DB3-9670-0912D44E3CE0}"/>
              </a:ext>
            </a:extLst>
          </p:cNvPr>
          <p:cNvSpPr>
            <a:spLocks noGrp="1"/>
          </p:cNvSpPr>
          <p:nvPr>
            <p:ph type="title"/>
          </p:nvPr>
        </p:nvSpPr>
        <p:spPr>
          <a:xfrm>
            <a:off x="4783287" y="821636"/>
            <a:ext cx="6758457" cy="5792524"/>
          </a:xfrm>
        </p:spPr>
        <p:txBody>
          <a:bodyPr vert="horz" lIns="91440" tIns="45720" rIns="91440" bIns="45720" rtlCol="0" anchor="ctr">
            <a:normAutofit/>
          </a:bodyPr>
          <a:lstStyle/>
          <a:p>
            <a:r>
              <a:rPr lang="en-GB" sz="2800" dirty="0"/>
              <a:t>Suggested by Gerard Egan (2010)</a:t>
            </a:r>
            <a:br>
              <a:rPr lang="en-GB" sz="2800" dirty="0"/>
            </a:br>
            <a:br>
              <a:rPr lang="en-GB" sz="2800" dirty="0"/>
            </a:br>
            <a:r>
              <a:rPr lang="en-GB" sz="6600" b="1" dirty="0"/>
              <a:t>S</a:t>
            </a:r>
            <a:r>
              <a:rPr lang="en-GB" sz="2800" dirty="0"/>
              <a:t>: Sit </a:t>
            </a:r>
            <a:r>
              <a:rPr lang="en-GB" sz="2800" i="1" dirty="0"/>
              <a:t>squarely</a:t>
            </a:r>
            <a:br>
              <a:rPr lang="en-GB" sz="2800" dirty="0"/>
            </a:br>
            <a:r>
              <a:rPr lang="en-GB" sz="6600" b="1" dirty="0"/>
              <a:t>O</a:t>
            </a:r>
            <a:r>
              <a:rPr lang="en-GB" sz="2800" dirty="0"/>
              <a:t>: </a:t>
            </a:r>
            <a:r>
              <a:rPr lang="en-GB" sz="2800" i="1" dirty="0"/>
              <a:t>Open </a:t>
            </a:r>
            <a:r>
              <a:rPr lang="en-GB" sz="2800" dirty="0"/>
              <a:t>posture</a:t>
            </a:r>
            <a:br>
              <a:rPr lang="en-GB" sz="2800" dirty="0"/>
            </a:br>
            <a:r>
              <a:rPr lang="en-GB" sz="6600" b="1" dirty="0"/>
              <a:t>L</a:t>
            </a:r>
            <a:r>
              <a:rPr lang="en-GB" sz="2800" dirty="0"/>
              <a:t>: </a:t>
            </a:r>
            <a:r>
              <a:rPr lang="en-GB" sz="2800" i="1" dirty="0"/>
              <a:t>Lean</a:t>
            </a:r>
            <a:r>
              <a:rPr lang="en-GB" sz="2800" dirty="0"/>
              <a:t> towards the other</a:t>
            </a:r>
            <a:br>
              <a:rPr lang="en-GB" sz="2800" dirty="0"/>
            </a:br>
            <a:r>
              <a:rPr lang="en-GB" sz="6600" b="1" dirty="0"/>
              <a:t>E</a:t>
            </a:r>
            <a:r>
              <a:rPr lang="en-GB" sz="2800" dirty="0"/>
              <a:t>: Good </a:t>
            </a:r>
            <a:r>
              <a:rPr lang="en-GB" sz="2800" i="1" dirty="0"/>
              <a:t>eye</a:t>
            </a:r>
            <a:r>
              <a:rPr lang="en-GB" sz="2800" dirty="0"/>
              <a:t> contact</a:t>
            </a:r>
            <a:br>
              <a:rPr lang="en-GB" sz="2800" dirty="0"/>
            </a:br>
            <a:r>
              <a:rPr lang="en-GB" sz="6600" b="1" dirty="0"/>
              <a:t>R</a:t>
            </a:r>
            <a:r>
              <a:rPr lang="en-GB" sz="2800" dirty="0"/>
              <a:t>: </a:t>
            </a:r>
            <a:r>
              <a:rPr lang="en-GB" sz="2800" i="1" dirty="0"/>
              <a:t>Relaxed</a:t>
            </a:r>
            <a:endParaRPr lang="en-US" sz="5400" b="1" cap="all" dirty="0">
              <a:solidFill>
                <a:schemeClr val="tx1"/>
              </a:solidFill>
            </a:endParaRPr>
          </a:p>
        </p:txBody>
      </p:sp>
      <p:sp>
        <p:nvSpPr>
          <p:cNvPr id="19" name="Rectangle 18">
            <a:extLst>
              <a:ext uri="{FF2B5EF4-FFF2-40B4-BE49-F238E27FC236}">
                <a16:creationId xmlns:a16="http://schemas.microsoft.com/office/drawing/2014/main" id="{44F561C9-F335-45B4-A0DC-68F946099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39821"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51672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137C473B-39B1-4D33-B0A1-AF2F4D67EED3}"/>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200" b="1" cap="all" dirty="0">
                <a:solidFill>
                  <a:srgbClr val="FFFFFF"/>
                </a:solidFill>
              </a:rPr>
              <a:t>Skills Practice</a:t>
            </a:r>
          </a:p>
        </p:txBody>
      </p:sp>
      <p:pic>
        <p:nvPicPr>
          <p:cNvPr id="7" name="Content Placeholder 6">
            <a:extLst>
              <a:ext uri="{FF2B5EF4-FFF2-40B4-BE49-F238E27FC236}">
                <a16:creationId xmlns:a16="http://schemas.microsoft.com/office/drawing/2014/main" id="{08149EDB-4C7A-4F7D-85B0-A944535C05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93712" y="857675"/>
            <a:ext cx="5402280" cy="5140669"/>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601322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E8C1-3B2F-CEAE-DCD5-ED01DB02A148}"/>
              </a:ext>
            </a:extLst>
          </p:cNvPr>
          <p:cNvSpPr>
            <a:spLocks noGrp="1"/>
          </p:cNvSpPr>
          <p:nvPr>
            <p:ph type="title"/>
          </p:nvPr>
        </p:nvSpPr>
        <p:spPr>
          <a:xfrm>
            <a:off x="653145" y="609599"/>
            <a:ext cx="3364378" cy="5606143"/>
          </a:xfrm>
        </p:spPr>
        <p:txBody>
          <a:bodyPr>
            <a:normAutofit/>
          </a:bodyPr>
          <a:lstStyle/>
          <a:p>
            <a:r>
              <a:rPr lang="en-GB" sz="4800"/>
              <a:t>Active Listening Exercise</a:t>
            </a:r>
          </a:p>
        </p:txBody>
      </p:sp>
      <p:graphicFrame>
        <p:nvGraphicFramePr>
          <p:cNvPr id="17" name="Content Placeholder 2">
            <a:extLst>
              <a:ext uri="{FF2B5EF4-FFF2-40B4-BE49-F238E27FC236}">
                <a16:creationId xmlns:a16="http://schemas.microsoft.com/office/drawing/2014/main" id="{6C3F49BA-AFB5-CD07-6073-4685EFB01884}"/>
              </a:ext>
            </a:extLst>
          </p:cNvPr>
          <p:cNvGraphicFramePr>
            <a:graphicFrameLocks noGrp="1"/>
          </p:cNvGraphicFramePr>
          <p:nvPr>
            <p:ph idx="1"/>
            <p:extLst>
              <p:ext uri="{D42A27DB-BD31-4B8C-83A1-F6EECF244321}">
                <p14:modId xmlns:p14="http://schemas.microsoft.com/office/powerpoint/2010/main" val="1763733452"/>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858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Reflective Practice</a:t>
            </a:r>
            <a:br>
              <a:rPr lang="en-GB" b="1" dirty="0"/>
            </a:br>
            <a:endParaRPr lang="en-GB" dirty="0"/>
          </a:p>
        </p:txBody>
      </p:sp>
      <p:sp>
        <p:nvSpPr>
          <p:cNvPr id="3" name="Content Placeholder 2"/>
          <p:cNvSpPr>
            <a:spLocks noGrp="1"/>
          </p:cNvSpPr>
          <p:nvPr>
            <p:ph sz="half" idx="1"/>
          </p:nvPr>
        </p:nvSpPr>
        <p:spPr>
          <a:xfrm>
            <a:off x="753687" y="1590502"/>
            <a:ext cx="5763491" cy="4800600"/>
          </a:xfrm>
        </p:spPr>
        <p:txBody>
          <a:bodyPr>
            <a:normAutofit/>
          </a:bodyPr>
          <a:lstStyle/>
          <a:p>
            <a:r>
              <a:rPr lang="en-GB" sz="2400" dirty="0"/>
              <a:t>As you undertake your practice you are asked to reflect on your work.</a:t>
            </a:r>
          </a:p>
          <a:p>
            <a:r>
              <a:rPr lang="en-GB" sz="2400" dirty="0"/>
              <a:t>This is during the skills practice as well as after, in the group discussion.</a:t>
            </a:r>
          </a:p>
          <a:p>
            <a:r>
              <a:rPr lang="en-GB" sz="2400" dirty="0"/>
              <a:t>You will also reflect on your work during your time away from the course.</a:t>
            </a:r>
          </a:p>
          <a:p>
            <a:r>
              <a:rPr lang="en-GB" sz="2400" dirty="0"/>
              <a:t>This reflection will enable you to evaluate your skills, which in turn will help you to become a more able and confident practitioner.</a:t>
            </a:r>
          </a:p>
          <a:p>
            <a:pPr marL="45720" indent="0">
              <a:buNone/>
            </a:pPr>
            <a:endParaRPr lang="en-GB" dirty="0"/>
          </a:p>
        </p:txBody>
      </p:sp>
      <p:pic>
        <p:nvPicPr>
          <p:cNvPr id="1026" name="Picture 2" descr="Reflective Practice - Examples - Psychiatry Training UK">
            <a:extLst>
              <a:ext uri="{FF2B5EF4-FFF2-40B4-BE49-F238E27FC236}">
                <a16:creationId xmlns:a16="http://schemas.microsoft.com/office/drawing/2014/main" id="{D3AFE963-853F-4E67-AFA4-974344845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652" y="1104207"/>
            <a:ext cx="4800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662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1109980" y="882376"/>
            <a:ext cx="6585048" cy="2170313"/>
          </a:xfrm>
        </p:spPr>
        <p:txBody>
          <a:bodyPr/>
          <a:lstStyle/>
          <a:p>
            <a:r>
              <a:rPr lang="en-GB" dirty="0" err="1"/>
              <a:t>Journalling</a:t>
            </a:r>
            <a:endParaRPr lang="en-GB" dirty="0"/>
          </a:p>
        </p:txBody>
      </p:sp>
      <p:sp>
        <p:nvSpPr>
          <p:cNvPr id="3" name="Content Placeholder 2">
            <a:extLst>
              <a:ext uri="{FF2B5EF4-FFF2-40B4-BE49-F238E27FC236}">
                <a16:creationId xmlns:a16="http://schemas.microsoft.com/office/drawing/2014/main" id="{98136E01-3F50-4AC6-B4F1-100B2212262D}"/>
              </a:ext>
            </a:extLst>
          </p:cNvPr>
          <p:cNvSpPr>
            <a:spLocks noGrp="1"/>
          </p:cNvSpPr>
          <p:nvPr>
            <p:ph type="subTitle" idx="1"/>
          </p:nvPr>
        </p:nvSpPr>
        <p:spPr>
          <a:xfrm>
            <a:off x="659814" y="3805312"/>
            <a:ext cx="6585048" cy="2609556"/>
          </a:xfrm>
        </p:spPr>
        <p:txBody>
          <a:bodyPr>
            <a:normAutofit/>
          </a:bodyPr>
          <a:lstStyle/>
          <a:p>
            <a:r>
              <a:rPr lang="en-GB" sz="2800" dirty="0">
                <a:solidFill>
                  <a:schemeClr val="accent1">
                    <a:lumMod val="20000"/>
                    <a:lumOff val="80000"/>
                  </a:schemeClr>
                </a:solidFill>
              </a:rPr>
              <a:t>Start where you are now. What is going on for you at the moment?</a:t>
            </a:r>
          </a:p>
          <a:p>
            <a:r>
              <a:rPr lang="en-GB" sz="2800" dirty="0">
                <a:solidFill>
                  <a:schemeClr val="accent1">
                    <a:lumMod val="20000"/>
                    <a:lumOff val="80000"/>
                  </a:schemeClr>
                </a:solidFill>
              </a:rPr>
              <a:t>Write in a “stream of consciousness” for five minutes. (Don’t edit your thoughts!)</a:t>
            </a:r>
          </a:p>
          <a:p>
            <a:r>
              <a:rPr lang="en-GB" sz="2800" dirty="0">
                <a:solidFill>
                  <a:schemeClr val="accent1">
                    <a:lumMod val="20000"/>
                    <a:lumOff val="80000"/>
                  </a:schemeClr>
                </a:solidFill>
              </a:rPr>
              <a:t>Just go with it</a:t>
            </a:r>
          </a:p>
          <a:p>
            <a:pPr marL="45720" indent="0">
              <a:buNone/>
            </a:pPr>
            <a:endParaRPr lang="en-GB" dirty="0">
              <a:solidFill>
                <a:schemeClr val="accent1">
                  <a:lumMod val="75000"/>
                </a:schemeClr>
              </a:solidFill>
            </a:endParaRPr>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tretch>
            <a:fillRect/>
          </a:stretch>
        </p:blipFill>
        <p:spPr>
          <a:xfrm>
            <a:off x="7585075" y="1744663"/>
            <a:ext cx="4606925" cy="4205287"/>
          </a:xfrm>
        </p:spPr>
      </p:pic>
    </p:spTree>
    <p:extLst>
      <p:ext uri="{BB962C8B-B14F-4D97-AF65-F5344CB8AC3E}">
        <p14:creationId xmlns:p14="http://schemas.microsoft.com/office/powerpoint/2010/main" val="3744946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b="1" dirty="0">
                <a:solidFill>
                  <a:schemeClr val="accent1">
                    <a:lumMod val="20000"/>
                    <a:lumOff val="80000"/>
                  </a:schemeClr>
                </a:solidFill>
              </a:rPr>
              <a:t>Course Representative</a:t>
            </a:r>
            <a:br>
              <a:rPr lang="en-US" b="1" dirty="0">
                <a:solidFill>
                  <a:schemeClr val="accent1">
                    <a:lumMod val="20000"/>
                    <a:lumOff val="80000"/>
                  </a:schemeClr>
                </a:solidFill>
              </a:rPr>
            </a:br>
            <a:endParaRPr lang="en-US" dirty="0">
              <a:solidFill>
                <a:schemeClr val="accent1">
                  <a:lumMod val="20000"/>
                  <a:lumOff val="80000"/>
                </a:schemeClr>
              </a:solidFill>
            </a:endParaRPr>
          </a:p>
        </p:txBody>
      </p:sp>
      <p:pic>
        <p:nvPicPr>
          <p:cNvPr id="8" name="Content Placeholder 7">
            <a:extLst>
              <a:ext uri="{FF2B5EF4-FFF2-40B4-BE49-F238E27FC236}">
                <a16:creationId xmlns:a16="http://schemas.microsoft.com/office/drawing/2014/main" id="{B777D311-1424-4FE6-A727-E8250F588647}"/>
              </a:ext>
            </a:extLst>
          </p:cNvPr>
          <p:cNvPicPr>
            <a:picLocks noGrp="1" noChangeAspect="1"/>
          </p:cNvPicPr>
          <p:nvPr>
            <p:ph sz="half" idx="2"/>
          </p:nvPr>
        </p:nvPicPr>
        <p:blipFill rotWithShape="1">
          <a:blip r:embed="rId2"/>
          <a:srcRect l="29691" r="24565"/>
          <a:stretch/>
        </p:blipFill>
        <p:spPr>
          <a:xfrm>
            <a:off x="232861" y="243840"/>
            <a:ext cx="3646837" cy="6377939"/>
          </a:xfrm>
          <a:prstGeom prst="rect">
            <a:avLst/>
          </a:prstGeom>
        </p:spPr>
      </p:pic>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dirty="0">
              <a:solidFill>
                <a:srgbClr val="FFFFFF"/>
              </a:solidFill>
            </a:endParaRPr>
          </a:p>
          <a:p>
            <a:pPr marL="45720"/>
            <a:r>
              <a:rPr lang="en-US" sz="3200" dirty="0">
                <a:solidFill>
                  <a:schemeClr val="accent1">
                    <a:lumMod val="20000"/>
                    <a:lumOff val="80000"/>
                  </a:schemeClr>
                </a:solidFill>
              </a:rPr>
              <a:t>Student Voice</a:t>
            </a:r>
          </a:p>
          <a:p>
            <a:pPr marL="45720"/>
            <a:r>
              <a:rPr lang="en-US" sz="3200" dirty="0">
                <a:solidFill>
                  <a:schemeClr val="accent1">
                    <a:lumMod val="20000"/>
                    <a:lumOff val="80000"/>
                  </a:schemeClr>
                </a:solidFill>
              </a:rPr>
              <a:t>Make a difference</a:t>
            </a:r>
          </a:p>
          <a:p>
            <a:pPr marL="45720"/>
            <a:r>
              <a:rPr lang="en-US" sz="3200" dirty="0">
                <a:solidFill>
                  <a:schemeClr val="accent1">
                    <a:lumMod val="20000"/>
                    <a:lumOff val="80000"/>
                  </a:schemeClr>
                </a:solidFill>
              </a:rPr>
              <a:t>Collaboration</a:t>
            </a:r>
          </a:p>
          <a:p>
            <a:pPr marL="45720"/>
            <a:r>
              <a:rPr lang="en-US" sz="3200" dirty="0">
                <a:solidFill>
                  <a:schemeClr val="accent1">
                    <a:lumMod val="20000"/>
                    <a:lumOff val="80000"/>
                  </a:schemeClr>
                </a:solidFill>
              </a:rPr>
              <a:t>Represent the course  at student staff community meetings</a:t>
            </a:r>
          </a:p>
        </p:txBody>
      </p:sp>
      <p:sp>
        <p:nvSpPr>
          <p:cNvPr id="17" name="Rectangle 16">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79712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a:bodyPr>
          <a:lstStyle/>
          <a:p>
            <a:r>
              <a:rPr lang="en-GB" sz="4000" dirty="0"/>
              <a:t>Online CHAT Forum</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04964" y="3079795"/>
            <a:ext cx="4754563" cy="2109233"/>
          </a:xfrm>
        </p:spPr>
      </p:pic>
    </p:spTree>
    <p:extLst>
      <p:ext uri="{BB962C8B-B14F-4D97-AF65-F5344CB8AC3E}">
        <p14:creationId xmlns:p14="http://schemas.microsoft.com/office/powerpoint/2010/main" val="46166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999C-5FDE-CE89-14B8-880FF879D228}"/>
              </a:ext>
            </a:extLst>
          </p:cNvPr>
          <p:cNvSpPr>
            <a:spLocks noGrp="1"/>
          </p:cNvSpPr>
          <p:nvPr>
            <p:ph type="title"/>
          </p:nvPr>
        </p:nvSpPr>
        <p:spPr/>
        <p:txBody>
          <a:bodyPr/>
          <a:lstStyle/>
          <a:p>
            <a:r>
              <a:rPr lang="en-GB" dirty="0"/>
              <a:t>Reading for next week</a:t>
            </a:r>
          </a:p>
        </p:txBody>
      </p:sp>
      <p:graphicFrame>
        <p:nvGraphicFramePr>
          <p:cNvPr id="6" name="Content Placeholder 2">
            <a:extLst>
              <a:ext uri="{FF2B5EF4-FFF2-40B4-BE49-F238E27FC236}">
                <a16:creationId xmlns:a16="http://schemas.microsoft.com/office/drawing/2014/main" id="{D416448C-AF44-7E3F-33C5-1DF6BFF7EDC4}"/>
              </a:ext>
            </a:extLst>
          </p:cNvPr>
          <p:cNvGraphicFramePr>
            <a:graphicFrameLocks noGrp="1"/>
          </p:cNvGraphicFramePr>
          <p:nvPr>
            <p:ph sz="half" idx="1"/>
            <p:extLst>
              <p:ext uri="{D42A27DB-BD31-4B8C-83A1-F6EECF244321}">
                <p14:modId xmlns:p14="http://schemas.microsoft.com/office/powerpoint/2010/main" val="2315688862"/>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57ECEFA-C8EE-E972-09E1-897291B361AC}"/>
              </a:ext>
            </a:extLst>
          </p:cNvPr>
          <p:cNvSpPr>
            <a:spLocks noGrp="1"/>
          </p:cNvSpPr>
          <p:nvPr>
            <p:ph sz="half" idx="2"/>
          </p:nvPr>
        </p:nvSpPr>
        <p:spPr>
          <a:xfrm>
            <a:off x="6096000" y="1518920"/>
            <a:ext cx="5659120" cy="4993640"/>
          </a:xfrm>
        </p:spPr>
        <p:txBody>
          <a:bodyPr>
            <a:normAutofit fontScale="85000" lnSpcReduction="20000"/>
          </a:bodyPr>
          <a:lstStyle/>
          <a:p>
            <a:pPr marL="45720" indent="0">
              <a:buNone/>
            </a:pPr>
            <a:endParaRPr lang="en-GB" dirty="0"/>
          </a:p>
          <a:p>
            <a:pPr marL="45720" indent="0">
              <a:buNone/>
            </a:pPr>
            <a:r>
              <a:rPr lang="en-GB" dirty="0">
                <a:solidFill>
                  <a:schemeClr val="accent1">
                    <a:lumMod val="75000"/>
                  </a:schemeClr>
                </a:solidFill>
              </a:rPr>
              <a:t>Reading:</a:t>
            </a:r>
          </a:p>
          <a:p>
            <a:pPr algn="l"/>
            <a:r>
              <a:rPr lang="en-GB" b="0" i="0" dirty="0">
                <a:solidFill>
                  <a:schemeClr val="accent1">
                    <a:lumMod val="75000"/>
                  </a:schemeClr>
                </a:solidFill>
                <a:effectLst/>
              </a:rPr>
              <a:t>Culley, S. &amp; Bond, T., (2004) </a:t>
            </a:r>
            <a:r>
              <a:rPr lang="en-GB" b="0" i="1" dirty="0">
                <a:solidFill>
                  <a:schemeClr val="accent1">
                    <a:lumMod val="75000"/>
                  </a:schemeClr>
                </a:solidFill>
                <a:effectLst/>
              </a:rPr>
              <a:t>Integrative counselling skills in action</a:t>
            </a:r>
            <a:r>
              <a:rPr lang="en-GB" b="0" i="0" dirty="0">
                <a:solidFill>
                  <a:schemeClr val="accent1">
                    <a:lumMod val="75000"/>
                  </a:schemeClr>
                </a:solidFill>
                <a:effectLst/>
              </a:rPr>
              <a:t> 2nd ed., London: SAGE. p.29-39.</a:t>
            </a:r>
          </a:p>
          <a:p>
            <a:pPr marL="45720" indent="0" algn="l">
              <a:buNone/>
            </a:pPr>
            <a:r>
              <a:rPr lang="en-GB" b="0" i="0" dirty="0">
                <a:solidFill>
                  <a:schemeClr val="accent1">
                    <a:lumMod val="75000"/>
                  </a:schemeClr>
                </a:solidFill>
                <a:effectLst/>
              </a:rPr>
              <a:t>This will give you an </a:t>
            </a:r>
            <a:r>
              <a:rPr lang="en-GB" b="0" i="0" u="none" strike="noStrike" dirty="0">
                <a:solidFill>
                  <a:schemeClr val="accent1">
                    <a:lumMod val="75000"/>
                  </a:schemeClr>
                </a:solidFill>
                <a:effectLst/>
                <a:hlinkClick r:id="rId7" tooltip="Introduction">
                  <a:extLst>
                    <a:ext uri="{A12FA001-AC4F-418D-AE19-62706E023703}">
                      <ahyp:hlinkClr xmlns:ahyp="http://schemas.microsoft.com/office/drawing/2018/hyperlinkcolor" val="tx"/>
                    </a:ext>
                  </a:extLst>
                </a:hlinkClick>
              </a:rPr>
              <a:t>introduction</a:t>
            </a:r>
            <a:r>
              <a:rPr lang="en-GB" b="0" i="0" dirty="0">
                <a:solidFill>
                  <a:schemeClr val="accent1">
                    <a:lumMod val="75000"/>
                  </a:schemeClr>
                </a:solidFill>
                <a:effectLst/>
              </a:rPr>
              <a:t> to the responding skills that we will be using.</a:t>
            </a:r>
          </a:p>
          <a:p>
            <a:pPr algn="l"/>
            <a:r>
              <a:rPr lang="en-GB" b="0" i="0" dirty="0">
                <a:solidFill>
                  <a:schemeClr val="accent1">
                    <a:lumMod val="75000"/>
                  </a:schemeClr>
                </a:solidFill>
                <a:effectLst/>
              </a:rPr>
              <a:t>Midwinter, R. and Dickson, J. (2015). </a:t>
            </a:r>
            <a:r>
              <a:rPr lang="en-GB" b="0" i="1" dirty="0">
                <a:solidFill>
                  <a:schemeClr val="accent1">
                    <a:lumMod val="75000"/>
                  </a:schemeClr>
                </a:solidFill>
                <a:effectLst/>
              </a:rPr>
              <a:t>Embedding Counselling and </a:t>
            </a:r>
            <a:r>
              <a:rPr lang="en-GB" b="0" i="1" u="none" strike="noStrike" dirty="0">
                <a:solidFill>
                  <a:schemeClr val="accent1">
                    <a:lumMod val="75000"/>
                  </a:schemeClr>
                </a:solidFill>
                <a:effectLst/>
                <a:hlinkClick r:id="rId8" tooltip="Communication Skills">
                  <a:extLst>
                    <a:ext uri="{A12FA001-AC4F-418D-AE19-62706E023703}">
                      <ahyp:hlinkClr xmlns:ahyp="http://schemas.microsoft.com/office/drawing/2018/hyperlinkcolor" val="tx"/>
                    </a:ext>
                  </a:extLst>
                </a:hlinkClick>
              </a:rPr>
              <a:t>Communication Skills</a:t>
            </a:r>
            <a:r>
              <a:rPr lang="en-GB" b="0" i="1" dirty="0">
                <a:solidFill>
                  <a:schemeClr val="accent1">
                    <a:lumMod val="75000"/>
                  </a:schemeClr>
                </a:solidFill>
                <a:effectLst/>
              </a:rPr>
              <a:t>.</a:t>
            </a:r>
            <a:r>
              <a:rPr lang="en-GB" b="0" i="0" dirty="0">
                <a:solidFill>
                  <a:schemeClr val="accent1">
                    <a:lumMod val="75000"/>
                  </a:schemeClr>
                </a:solidFill>
                <a:effectLst/>
              </a:rPr>
              <a:t> Hove: Routledge. p47-53. [</a:t>
            </a:r>
            <a:r>
              <a:rPr lang="en-GB" b="0" i="0" dirty="0" err="1">
                <a:solidFill>
                  <a:schemeClr val="accent1">
                    <a:lumMod val="75000"/>
                  </a:schemeClr>
                </a:solidFill>
                <a:effectLst/>
              </a:rPr>
              <a:t>ebook</a:t>
            </a:r>
            <a:r>
              <a:rPr lang="en-GB" b="0" i="0" dirty="0">
                <a:solidFill>
                  <a:schemeClr val="accent1">
                    <a:lumMod val="75000"/>
                  </a:schemeClr>
                </a:solidFill>
                <a:effectLst/>
              </a:rPr>
              <a:t>].</a:t>
            </a:r>
          </a:p>
          <a:p>
            <a:pPr marL="45720" indent="0" algn="l">
              <a:buNone/>
            </a:pPr>
            <a:r>
              <a:rPr lang="en-GB" b="0" i="0" dirty="0">
                <a:solidFill>
                  <a:schemeClr val="accent1">
                    <a:lumMod val="75000"/>
                  </a:schemeClr>
                </a:solidFill>
                <a:effectLst/>
              </a:rPr>
              <a:t>Another text that explores responding skills. An option to look at if you can't get access to the Culley and Bond book.</a:t>
            </a:r>
          </a:p>
          <a:p>
            <a:pPr algn="l"/>
            <a:r>
              <a:rPr lang="en-GB" b="0" i="0" dirty="0">
                <a:solidFill>
                  <a:schemeClr val="accent1">
                    <a:lumMod val="75000"/>
                  </a:schemeClr>
                </a:solidFill>
                <a:effectLst/>
              </a:rPr>
              <a:t>Nelson-Jones, R. (2016). </a:t>
            </a:r>
            <a:r>
              <a:rPr lang="en-GB" b="0" i="1" dirty="0">
                <a:solidFill>
                  <a:schemeClr val="accent1">
                    <a:lumMod val="75000"/>
                  </a:schemeClr>
                </a:solidFill>
                <a:effectLst/>
              </a:rPr>
              <a:t>Basic Counselling Skills. </a:t>
            </a:r>
            <a:r>
              <a:rPr lang="en-GB" b="0" i="0" dirty="0">
                <a:solidFill>
                  <a:schemeClr val="accent1">
                    <a:lumMod val="75000"/>
                  </a:schemeClr>
                </a:solidFill>
                <a:effectLst/>
              </a:rPr>
              <a:t>4th </a:t>
            </a:r>
            <a:r>
              <a:rPr lang="en-GB" b="0" i="0" dirty="0" err="1">
                <a:solidFill>
                  <a:schemeClr val="accent1">
                    <a:lumMod val="75000"/>
                  </a:schemeClr>
                </a:solidFill>
                <a:effectLst/>
              </a:rPr>
              <a:t>Edn</a:t>
            </a:r>
            <a:r>
              <a:rPr lang="en-GB" b="0" i="0" dirty="0">
                <a:solidFill>
                  <a:schemeClr val="accent1">
                    <a:lumMod val="75000"/>
                  </a:schemeClr>
                </a:solidFill>
                <a:effectLst/>
              </a:rPr>
              <a:t>.  London: Sage. Part II, p.23-44.</a:t>
            </a:r>
          </a:p>
          <a:p>
            <a:pPr marL="45720" indent="0" algn="l">
              <a:buNone/>
            </a:pPr>
            <a:r>
              <a:rPr lang="en-GB" b="0" i="0" dirty="0">
                <a:solidFill>
                  <a:schemeClr val="accent1">
                    <a:lumMod val="75000"/>
                  </a:schemeClr>
                </a:solidFill>
                <a:effectLst/>
              </a:rPr>
              <a:t>This will help you to consider your own reasons for wanting to learn counselling skills, and provides information about the helping relationship.</a:t>
            </a:r>
          </a:p>
          <a:p>
            <a:endParaRPr lang="en-GB" dirty="0"/>
          </a:p>
        </p:txBody>
      </p:sp>
    </p:spTree>
    <p:extLst>
      <p:ext uri="{BB962C8B-B14F-4D97-AF65-F5344CB8AC3E}">
        <p14:creationId xmlns:p14="http://schemas.microsoft.com/office/powerpoint/2010/main" val="3018625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lstStyle/>
          <a:p>
            <a:r>
              <a:rPr lang="en-GB" dirty="0"/>
              <a:t>Module Reading</a:t>
            </a:r>
          </a:p>
        </p:txBody>
      </p:sp>
      <p:sp>
        <p:nvSpPr>
          <p:cNvPr id="6" name="Content Placeholder 5"/>
          <p:cNvSpPr>
            <a:spLocks noGrp="1"/>
          </p:cNvSpPr>
          <p:nvPr>
            <p:ph idx="1"/>
          </p:nvPr>
        </p:nvSpPr>
        <p:spPr>
          <a:xfrm>
            <a:off x="659476" y="1690255"/>
            <a:ext cx="10356395" cy="4943301"/>
          </a:xfrm>
        </p:spPr>
        <p:txBody>
          <a:bodyPr>
            <a:normAutofit fontScale="62500" lnSpcReduction="20000"/>
          </a:bodyPr>
          <a:lstStyle/>
          <a:p>
            <a:pPr algn="l"/>
            <a:r>
              <a:rPr lang="en-GB" b="1" i="0" dirty="0">
                <a:solidFill>
                  <a:schemeClr val="accent1">
                    <a:lumMod val="75000"/>
                  </a:schemeClr>
                </a:solidFill>
                <a:effectLst/>
              </a:rPr>
              <a:t>Essential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McLeod, J. and McLeod, J., (2011) Counselling Skills: A Practical Guide for Counsellors and Helping Professionals. Maidenhead, Berkshire: </a:t>
            </a:r>
            <a:r>
              <a:rPr lang="en-GB" b="0" i="0" dirty="0" err="1">
                <a:solidFill>
                  <a:schemeClr val="accent1">
                    <a:lumMod val="75000"/>
                  </a:schemeClr>
                </a:solidFill>
                <a:effectLst/>
              </a:rPr>
              <a:t>McGrawHill</a:t>
            </a:r>
            <a:r>
              <a:rPr lang="en-GB" b="0" i="0" dirty="0">
                <a:solidFill>
                  <a:schemeClr val="accent1">
                    <a:lumMod val="75000"/>
                  </a:schemeClr>
                </a:solidFill>
                <a:effectLst/>
              </a:rPr>
              <a:t>/Open University Press</a:t>
            </a:r>
          </a:p>
          <a:p>
            <a:pPr algn="l"/>
            <a:r>
              <a:rPr lang="en-GB" b="0" i="0" dirty="0">
                <a:solidFill>
                  <a:schemeClr val="accent1">
                    <a:lumMod val="75000"/>
                  </a:schemeClr>
                </a:solidFill>
                <a:effectLst/>
              </a:rPr>
              <a:t>Mearns, D. and Thorne, B., with McLeod, J. (2013) Person-Centred Counselling in action. 4 </a:t>
            </a:r>
            <a:r>
              <a:rPr lang="en-GB" b="0" i="0" dirty="0" err="1">
                <a:solidFill>
                  <a:schemeClr val="accent1">
                    <a:lumMod val="75000"/>
                  </a:schemeClr>
                </a:solidFill>
                <a:effectLst/>
              </a:rPr>
              <a:t>th</a:t>
            </a:r>
            <a:r>
              <a:rPr lang="en-GB" b="0" i="0" dirty="0">
                <a:solidFill>
                  <a:schemeClr val="accent1">
                    <a:lumMod val="75000"/>
                  </a:schemeClr>
                </a:solidFill>
                <a:effectLst/>
              </a:rPr>
              <a:t> ed. London: Sage .</a:t>
            </a:r>
          </a:p>
          <a:p>
            <a:pPr algn="l"/>
            <a:r>
              <a:rPr lang="en-GB" b="0" i="0" dirty="0">
                <a:solidFill>
                  <a:schemeClr val="accent1">
                    <a:lumMod val="75000"/>
                  </a:schemeClr>
                </a:solidFill>
                <a:effectLst/>
              </a:rPr>
              <a:t>Midwinter, R and Dickson, J. (2015) Embedding Counselling and Communication Skills. Routledge</a:t>
            </a:r>
          </a:p>
          <a:p>
            <a:pPr algn="l"/>
            <a:r>
              <a:rPr lang="en-GB" b="0" i="0" dirty="0">
                <a:solidFill>
                  <a:schemeClr val="accent1">
                    <a:lumMod val="75000"/>
                  </a:schemeClr>
                </a:solidFill>
                <a:effectLst/>
              </a:rPr>
              <a:t>Nelson Jones, R. (2016) Basic Counselling Skills: A Helpers Manual. London: Sage.</a:t>
            </a:r>
          </a:p>
          <a:p>
            <a:pPr algn="l"/>
            <a:r>
              <a:rPr lang="en-GB" b="1" i="0" dirty="0">
                <a:solidFill>
                  <a:schemeClr val="accent1">
                    <a:lumMod val="75000"/>
                  </a:schemeClr>
                </a:solidFill>
                <a:effectLst/>
              </a:rPr>
              <a:t>Further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Egan, G. (2013) The Skilled Helper, A Problem Management and Opportunity Approach. 10th ed. California: Brooks/Cole</a:t>
            </a:r>
          </a:p>
          <a:p>
            <a:pPr algn="l"/>
            <a:r>
              <a:rPr lang="en-GB" b="0" i="0" dirty="0">
                <a:solidFill>
                  <a:schemeClr val="accent1">
                    <a:lumMod val="75000"/>
                  </a:schemeClr>
                </a:solidFill>
                <a:effectLst/>
              </a:rPr>
              <a:t>Feltham, C and Horton, I., eds (2012) The Sage Handbook of Counselling and Psychotherapy. 3rd ed. London: Sage</a:t>
            </a:r>
          </a:p>
          <a:p>
            <a:pPr algn="l"/>
            <a:r>
              <a:rPr lang="en-GB" b="0" i="0" dirty="0">
                <a:solidFill>
                  <a:schemeClr val="accent1">
                    <a:lumMod val="75000"/>
                  </a:schemeClr>
                </a:solidFill>
                <a:effectLst/>
              </a:rPr>
              <a:t>Green, J. (2010) Creating the Therapeutic Relationship in Counselling and Psychotherapy (Counselling and Psychotherapy Practice Series). Exeter: Learning Matters.</a:t>
            </a:r>
          </a:p>
          <a:p>
            <a:pPr algn="l"/>
            <a:r>
              <a:rPr lang="en-GB" b="0" i="0" dirty="0">
                <a:solidFill>
                  <a:schemeClr val="accent1">
                    <a:lumMod val="75000"/>
                  </a:schemeClr>
                </a:solidFill>
                <a:effectLst/>
              </a:rPr>
              <a:t>Jones Smith, E. (2015) Theories of </a:t>
            </a:r>
            <a:r>
              <a:rPr lang="en-GB" b="0" i="0" dirty="0" err="1">
                <a:solidFill>
                  <a:schemeClr val="accent1">
                    <a:lumMod val="75000"/>
                  </a:schemeClr>
                </a:solidFill>
                <a:effectLst/>
              </a:rPr>
              <a:t>Counseling</a:t>
            </a:r>
            <a:r>
              <a:rPr lang="en-GB" b="0" i="0" dirty="0">
                <a:solidFill>
                  <a:schemeClr val="accent1">
                    <a:lumMod val="75000"/>
                  </a:schemeClr>
                </a:solidFill>
                <a:effectLst/>
              </a:rPr>
              <a:t> and Psychotherapy: an integrative approach. 2 </a:t>
            </a:r>
            <a:r>
              <a:rPr lang="en-GB" b="0" i="0" dirty="0" err="1">
                <a:solidFill>
                  <a:schemeClr val="accent1">
                    <a:lumMod val="75000"/>
                  </a:schemeClr>
                </a:solidFill>
                <a:effectLst/>
              </a:rPr>
              <a:t>nd</a:t>
            </a:r>
            <a:r>
              <a:rPr lang="en-GB" b="0" i="0" dirty="0">
                <a:solidFill>
                  <a:schemeClr val="accent1">
                    <a:lumMod val="75000"/>
                  </a:schemeClr>
                </a:solidFill>
                <a:effectLst/>
              </a:rPr>
              <a:t> ed. Thousand Oaks, California: Sage</a:t>
            </a:r>
          </a:p>
          <a:p>
            <a:pPr algn="l"/>
            <a:r>
              <a:rPr lang="en-GB" b="0" i="0" dirty="0">
                <a:solidFill>
                  <a:schemeClr val="accent1">
                    <a:lumMod val="75000"/>
                  </a:schemeClr>
                </a:solidFill>
                <a:effectLst/>
              </a:rPr>
              <a:t>Rogers, C. (1995) Client Centred Therapy. New York: Houghton Mifflin</a:t>
            </a:r>
          </a:p>
          <a:p>
            <a:pPr algn="l"/>
            <a:r>
              <a:rPr lang="en-GB" b="0" i="0" dirty="0">
                <a:solidFill>
                  <a:schemeClr val="accent1">
                    <a:lumMod val="75000"/>
                  </a:schemeClr>
                </a:solidFill>
                <a:effectLst/>
              </a:rPr>
              <a:t>McLeod, J. (2011) Introduction to Counselling, 4thed. Maidenhead: Open University Press.</a:t>
            </a:r>
          </a:p>
          <a:p>
            <a:pPr algn="l"/>
            <a:r>
              <a:rPr lang="en-GB" b="0" i="0" dirty="0">
                <a:solidFill>
                  <a:schemeClr val="accent1">
                    <a:lumMod val="75000"/>
                  </a:schemeClr>
                </a:solidFill>
                <a:effectLst/>
              </a:rPr>
              <a:t>Sutton, J and Stewart, W. (2013) Learning to counsel: Develop the skills, insight and knowledge to counsel others. Oxford: \how to Books Limited</a:t>
            </a: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1271</Words>
  <Application>Microsoft Office PowerPoint</Application>
  <PresentationFormat>Widescreen</PresentationFormat>
  <Paragraphs>142</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Corbel</vt:lpstr>
      <vt:lpstr>Symbol</vt:lpstr>
      <vt:lpstr>Basis</vt:lpstr>
      <vt:lpstr>ECCS6003: Counselling Skills Module Lead: Andrea Williams</vt:lpstr>
      <vt:lpstr>Welcome to the ECCS6003 Counselling Skills Module - 2023/24.</vt:lpstr>
      <vt:lpstr>Session Aims:</vt:lpstr>
      <vt:lpstr>Activity</vt:lpstr>
      <vt:lpstr>Module Aims</vt:lpstr>
      <vt:lpstr>Module Learning Outcomes</vt:lpstr>
      <vt:lpstr>Module Structure </vt:lpstr>
      <vt:lpstr>Module Structure </vt:lpstr>
      <vt:lpstr>Module ECCS6003  Assessment Schedule 2022-23</vt:lpstr>
      <vt:lpstr>Take a Break</vt:lpstr>
      <vt:lpstr>MOODLE ECCS6003-Counselling Skills</vt:lpstr>
      <vt:lpstr>PowerPoint Presentation</vt:lpstr>
      <vt:lpstr>PowerPoint Presentation</vt:lpstr>
      <vt:lpstr>Module Content </vt:lpstr>
      <vt:lpstr>Interactive Task </vt:lpstr>
      <vt:lpstr>PowerPoint Presentation</vt:lpstr>
      <vt:lpstr>What makes a good relationship?</vt:lpstr>
      <vt:lpstr>Therapeutic Relationship</vt:lpstr>
      <vt:lpstr>Pause for a moment</vt:lpstr>
      <vt:lpstr>What is the difference between ‘Listening’ and ‘Active Listening’? </vt:lpstr>
      <vt:lpstr>PowerPoint Presentation</vt:lpstr>
      <vt:lpstr>PowerPoint Presentation</vt:lpstr>
      <vt:lpstr>Suggested by Gerard Egan (2010)  S: Sit squarely O: Open posture L: Lean towards the other E: Good eye contact R: Relaxed</vt:lpstr>
      <vt:lpstr>Skills Practice</vt:lpstr>
      <vt:lpstr>PowerPoint Presentation</vt:lpstr>
      <vt:lpstr>Active Listening Exercise</vt:lpstr>
      <vt:lpstr>Reflective Practice </vt:lpstr>
      <vt:lpstr>Journalling</vt:lpstr>
      <vt:lpstr>Course Representative </vt:lpstr>
      <vt:lpstr>PowerPoint Presentation</vt:lpstr>
      <vt:lpstr>Reading for next week</vt:lpstr>
      <vt:lpstr>Module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2023-10-02T15:08:36Z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