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12.xml" ContentType="application/vnd.openxmlformats-officedocument.theme+xml"/>
  <Override PartName="/ppt/slideLayouts/slideLayout37.xml" ContentType="application/vnd.openxmlformats-officedocument.presentationml.slideLayout+xml"/>
  <Override PartName="/ppt/theme/theme13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14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5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6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theme/theme17.xml" ContentType="application/vnd.openxmlformats-officedocument.theme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theme/theme18.xml" ContentType="application/vnd.openxmlformats-officedocument.theme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theme/theme19.xml" ContentType="application/vnd.openxmlformats-officedocument.theme+xml"/>
  <Override PartName="/ppt/slideLayouts/slideLayout7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46"/>
  </p:notesMasterIdLst>
  <p:sldIdLst>
    <p:sldId id="719" r:id="rId24"/>
    <p:sldId id="301" r:id="rId25"/>
    <p:sldId id="302" r:id="rId26"/>
    <p:sldId id="331" r:id="rId27"/>
    <p:sldId id="762" r:id="rId28"/>
    <p:sldId id="763" r:id="rId29"/>
    <p:sldId id="764" r:id="rId30"/>
    <p:sldId id="765" r:id="rId31"/>
    <p:sldId id="766" r:id="rId32"/>
    <p:sldId id="767" r:id="rId33"/>
    <p:sldId id="768" r:id="rId34"/>
    <p:sldId id="769" r:id="rId35"/>
    <p:sldId id="770" r:id="rId36"/>
    <p:sldId id="771" r:id="rId37"/>
    <p:sldId id="772" r:id="rId38"/>
    <p:sldId id="773" r:id="rId39"/>
    <p:sldId id="774" r:id="rId40"/>
    <p:sldId id="775" r:id="rId41"/>
    <p:sldId id="777" r:id="rId42"/>
    <p:sldId id="778" r:id="rId43"/>
    <p:sldId id="779" r:id="rId44"/>
    <p:sldId id="721" r:id="rId4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988" autoAdjust="0"/>
    <p:restoredTop sz="77253"/>
  </p:normalViewPr>
  <p:slideViewPr>
    <p:cSldViewPr snapToGrid="0">
      <p:cViewPr varScale="1">
        <p:scale>
          <a:sx n="93" d="100"/>
          <a:sy n="93" d="100"/>
        </p:scale>
        <p:origin x="111" y="32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slide" Target="slides/slide16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slide" Target="slides/slide19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slide" Target="slides/slide22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49" Type="http://schemas.openxmlformats.org/officeDocument/2006/relationships/theme" Target="theme/theme1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4" Type="http://schemas.openxmlformats.org/officeDocument/2006/relationships/slide" Target="slides/slide2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slide" Target="slides/slide20.xml"/><Relationship Id="rId48" Type="http://schemas.openxmlformats.org/officeDocument/2006/relationships/viewProps" Target="viewProps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openxmlformats.org/officeDocument/2006/relationships/notesMaster" Target="notesMasters/notesMaster1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8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04/01/2023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9134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086692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883673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149330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504851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0473146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724627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51764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800111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384740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3450023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772169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8721371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228465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155329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51186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28741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285047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Health and Safety module – coming soon on Moodle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633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7DBDD278-6059-4AF9-8CBF-27CAA0ED3730}" type="datetime1">
              <a:rPr lang="en-GB" smtClean="0"/>
              <a:t>04/01/2023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C3E7D9-C89D-426C-A71B-7CF56B21BEEE}" type="datetime1">
              <a:rPr lang="en-GB" smtClean="0"/>
              <a:t>04/01/2023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A1F9EEFC-609C-4A6F-A9CA-CF0B4CC4F3B0}" type="datetime1">
              <a:rPr lang="en-GB" smtClean="0"/>
              <a:t>04/01/2023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Computer Systems Fundamentals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05E0C48B-FB7F-4DE9-A06F-D367E702B4B3}" type="datetime1">
              <a:rPr lang="en-GB" smtClean="0"/>
              <a:t>04/01/2023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551B93-9CE8-4684-9EDC-3C944C9368CD}" type="datetime1">
              <a:rPr lang="en-GB" smtClean="0"/>
              <a:t>04/01/2023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4CD2CC44-967E-428B-9030-45C68D18CE2F}" type="datetime1">
              <a:rPr lang="en-GB" smtClean="0"/>
              <a:t>04/01/2023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Computer Systems Fundamentals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8D14FAA1-5A20-47C0-86AC-371E71D5A202}" type="datetime1">
              <a:rPr lang="en-GB" noProof="0" smtClean="0"/>
              <a:t>04/01/2023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Computer Systems Fundamentals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8F025916-99E5-49AD-954B-CB6058EC4DF7}" type="datetime1">
              <a:rPr lang="en-GB" smtClean="0"/>
              <a:t>04/01/2023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25B677-A846-41FD-A4E0-A8A329AAF2AB}" type="datetime1">
              <a:rPr lang="en-GB" smtClean="0"/>
              <a:t>04/01/2023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840684EC-B85C-48A8-BC40-DE4E63A96E37}" type="datetime1">
              <a:rPr lang="en-GB" smtClean="0"/>
              <a:t>04/01/2023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Computer Systems Fundamentals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6C76282A-5D9F-4A9A-AE71-B40422E3F61E}" type="datetime1">
              <a:rPr lang="en-GB" noProof="0" smtClean="0"/>
              <a:t>04/01/2023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Computer Systems Fundamentals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772892AB-3F73-4B58-8A27-0E6C788038A4}" type="datetime1">
              <a:rPr lang="en-GB" smtClean="0"/>
              <a:t>04/01/2023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C7C99-5F7D-4114-A3D8-2DA680792642}" type="datetime1">
              <a:rPr lang="en-GB" smtClean="0"/>
              <a:t>04/01/2023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08AE77F0-4A19-4DE8-95F0-692BC06AECC0}" type="datetime1">
              <a:rPr lang="en-GB" smtClean="0"/>
              <a:t>04/01/2023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Computer Systems Fundamentals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47ADEC-2B17-4C92-BF53-17D4C1969749}" type="datetime1">
              <a:rPr lang="en-GB" smtClean="0"/>
              <a:t>04/01/2023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F54155D2-CE14-4114-98FC-E16F7889E749}" type="datetime1">
              <a:rPr lang="en-GB" smtClean="0"/>
              <a:t>04/01/2023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D944EB-F5D2-4B82-A673-E1AE2883515B}" type="datetime1">
              <a:rPr lang="en-GB" smtClean="0"/>
              <a:t>04/01/2023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FC4B1D68-CF75-47FF-ADF5-5A43995DFDDE}" type="datetime1">
              <a:rPr lang="en-GB" smtClean="0"/>
              <a:t>04/01/2023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Computer Systems Fundamentals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5A24F97F-DA6F-4569-9FD9-231FAA03960B}" type="datetime1">
              <a:rPr lang="en-GB" noProof="0" smtClean="0"/>
              <a:t>04/01/2023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Computer Systems Fundamentals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2A42552C-03B5-4EC2-9B3E-3B835EAB82C2}" type="datetime1">
              <a:rPr lang="en-GB" smtClean="0"/>
              <a:t>04/01/2023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FCAE66-9AFE-47E0-B612-7953685528BE}" type="datetime1">
              <a:rPr lang="en-GB" smtClean="0"/>
              <a:t>04/01/2023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004EE9F8-15EA-4358-92A1-70A2EED022D6}" type="datetime1">
              <a:rPr lang="en-GB" smtClean="0"/>
              <a:t>04/01/2023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Computer Systems Fundamentals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0FBCEC15-83C0-4183-92A3-346A5D4B3D77}" type="datetime1">
              <a:rPr lang="en-GB" noProof="0" smtClean="0"/>
              <a:t>04/01/2023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Computer Systems Fundamentals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D8BCB24-BF6A-4A59-B70A-528496FA2535}" type="datetime1">
              <a:rPr lang="en-GB" smtClean="0"/>
              <a:t>04/01/2023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4F9CE0-63EA-4AE5-A19F-315D19F20608}" type="datetime1">
              <a:rPr lang="en-GB" smtClean="0"/>
              <a:t>04/01/2023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AFC2B160-D8CE-4A01-9BEA-E4D11314D820}" type="datetime1">
              <a:rPr lang="en-GB" smtClean="0"/>
              <a:t>04/01/2023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Computer Systems Fundamentals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30FDF493-DD33-4018-98E9-84523B7A6AB9}" type="datetime1">
              <a:rPr lang="en-GB" noProof="0" smtClean="0"/>
              <a:t>04/01/2023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Computer Systems Fundamentals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686A8274-5D1A-43E8-9838-FC2381495FA3}" type="datetime1">
              <a:rPr lang="en-GB" smtClean="0"/>
              <a:t>04/01/2023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D0E2B7-B84F-4A38-B6DE-ED9FA765F974}" type="datetime1">
              <a:rPr lang="en-GB" smtClean="0"/>
              <a:t>04/01/2023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39517D0-9B48-406C-9CCB-4C7DA507827C}" type="datetime1">
              <a:rPr lang="en-GB" smtClean="0"/>
              <a:t>04/01/2023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Computer Systems Fundamentals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51820FF2-53FE-436C-B355-EC3731616909}" type="datetime1">
              <a:rPr lang="en-GB" noProof="0" smtClean="0"/>
              <a:t>04/01/2023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Computer Systems Fundamentals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4644B71E-8BED-4622-9513-C21280B1B444}" type="datetime1">
              <a:rPr lang="en-GB" smtClean="0"/>
              <a:t>04/01/2023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4A897-3D9A-40BB-9B2B-6B077A8DCC00}" type="datetime1">
              <a:rPr lang="en-GB" smtClean="0"/>
              <a:t>04/01/2023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4CFEBCFF-30DA-4758-A2CF-F22197C6A82E}" type="datetime1">
              <a:rPr lang="en-GB" smtClean="0"/>
              <a:t>04/01/2023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Computer Systems Fundamentals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36949780-48D7-4EC5-B0BB-D923FE79B61B}" type="datetime1">
              <a:rPr lang="en-GB" noProof="0" smtClean="0"/>
              <a:t>04/01/2023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Computer Systems Fundamentals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2AD13BA5-982E-41CF-B77A-D084D01D8BD4}" type="datetime1">
              <a:rPr lang="en-GB" smtClean="0"/>
              <a:t>04/01/2023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62BC9E-5D37-48FE-AC8C-DBB877F1072E}" type="datetime1">
              <a:rPr lang="en-GB" smtClean="0"/>
              <a:t>04/01/2023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B870FC7B-CC3F-4830-94AE-B5C0385B2202}" type="datetime1">
              <a:rPr lang="en-GB" smtClean="0"/>
              <a:t>04/01/2023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Computer Systems Fundamentals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13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7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0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2.xml"/><Relationship Id="rId4" Type="http://schemas.openxmlformats.org/officeDocument/2006/relationships/slideLayout" Target="../slideLayouts/slideLayout41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5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0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2.xml"/><Relationship Id="rId4" Type="http://schemas.openxmlformats.org/officeDocument/2006/relationships/slideLayout" Target="../slideLayouts/slideLayout51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13" Type="http://schemas.openxmlformats.org/officeDocument/2006/relationships/slideLayout" Target="../slideLayouts/slideLayout65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12" Type="http://schemas.openxmlformats.org/officeDocument/2006/relationships/slideLayout" Target="../slideLayouts/slideLayout64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11" Type="http://schemas.openxmlformats.org/officeDocument/2006/relationships/slideLayout" Target="../slideLayouts/slideLayout63.xml"/><Relationship Id="rId5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62.xml"/><Relationship Id="rId4" Type="http://schemas.openxmlformats.org/officeDocument/2006/relationships/slideLayout" Target="../slideLayouts/slideLayout56.xml"/><Relationship Id="rId9" Type="http://schemas.openxmlformats.org/officeDocument/2006/relationships/slideLayout" Target="../slideLayouts/slideLayout61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8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7.xml"/><Relationship Id="rId1" Type="http://schemas.openxmlformats.org/officeDocument/2006/relationships/slideLayout" Target="../slideLayouts/slideLayout66.xml"/><Relationship Id="rId6" Type="http://schemas.openxmlformats.org/officeDocument/2006/relationships/slideLayout" Target="../slideLayouts/slideLayout71.xml"/><Relationship Id="rId5" Type="http://schemas.openxmlformats.org/officeDocument/2006/relationships/slideLayout" Target="../slideLayouts/slideLayout70.xml"/><Relationship Id="rId4" Type="http://schemas.openxmlformats.org/officeDocument/2006/relationships/slideLayout" Target="../slideLayouts/slideLayout69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4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3.xml"/><Relationship Id="rId1" Type="http://schemas.openxmlformats.org/officeDocument/2006/relationships/slideLayout" Target="../slideLayouts/slideLayout72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5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0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3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5.xml"/><Relationship Id="rId6" Type="http://schemas.openxmlformats.org/officeDocument/2006/relationships/image" Target="../media/image38.jpeg"/><Relationship Id="rId5" Type="http://schemas.openxmlformats.org/officeDocument/2006/relationships/image" Target="../media/image37.jpeg"/><Relationship Id="rId4" Type="http://schemas.openxmlformats.org/officeDocument/2006/relationships/image" Target="../media/image36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35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3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nixter.com/content/anixter/en_us/search-results.html?searchTerms=RJ45+connector" TargetMode="Externa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35.xml"/><Relationship Id="rId6" Type="http://schemas.openxmlformats.org/officeDocument/2006/relationships/image" Target="../media/image41.jpeg"/><Relationship Id="rId5" Type="http://schemas.openxmlformats.org/officeDocument/2006/relationships/image" Target="../media/image40.jpeg"/><Relationship Id="rId4" Type="http://schemas.openxmlformats.org/officeDocument/2006/relationships/hyperlink" Target="https://www.youtube.com/watch?v=Ug5MS0gpfMw" TargetMode="Externa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35.xml"/><Relationship Id="rId4" Type="http://schemas.microsoft.com/office/2007/relationships/hdphoto" Target="../media/hdphoto1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89370"/>
            <a:ext cx="5315818" cy="3331157"/>
          </a:xfrm>
        </p:spPr>
        <p:txBody>
          <a:bodyPr/>
          <a:lstStyle/>
          <a:p>
            <a:r>
              <a:rPr lang="en-GB" sz="4800" dirty="0"/>
              <a:t>Computer Systems </a:t>
            </a:r>
          </a:p>
          <a:p>
            <a:r>
              <a:rPr lang="en-GB" sz="4800" dirty="0"/>
              <a:t>Fundamentals</a:t>
            </a:r>
          </a:p>
          <a:p>
            <a:r>
              <a:rPr lang="en-GB" sz="4800" dirty="0"/>
              <a:t>(ACCA4028)</a:t>
            </a:r>
          </a:p>
          <a:p>
            <a:r>
              <a:rPr lang="en-GB" sz="3600" i="1" dirty="0">
                <a:solidFill>
                  <a:srgbClr val="FFC000"/>
                </a:solidFill>
              </a:rPr>
              <a:t>Lecture - 8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29150" y="-77932"/>
            <a:ext cx="4707082" cy="1325563"/>
          </a:xfrm>
        </p:spPr>
        <p:txBody>
          <a:bodyPr>
            <a:normAutofit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  <a:latin typeface="+mn-lt"/>
              </a:rPr>
              <a:t>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380" y="1545700"/>
            <a:ext cx="9123354" cy="5230549"/>
          </a:xfrm>
        </p:spPr>
        <p:txBody>
          <a:bodyPr>
            <a:normAutofit/>
          </a:bodyPr>
          <a:lstStyle/>
          <a:p>
            <a:pPr marL="446088" indent="-357188"/>
            <a:r>
              <a:rPr lang="en-IN" sz="4000" b="1" dirty="0"/>
              <a:t>Introduction</a:t>
            </a:r>
            <a:endParaRPr lang="en-GB" sz="4000" b="1" dirty="0">
              <a:cs typeface="Times New Roman" panose="02020603050405020304" pitchFamily="18" charset="0"/>
            </a:endParaRPr>
          </a:p>
          <a:p>
            <a:pPr marL="446088" indent="-357188"/>
            <a:r>
              <a:rPr lang="en-GB" sz="4000" b="1" dirty="0">
                <a:cs typeface="Times New Roman" panose="02020603050405020304" pitchFamily="18" charset="0"/>
              </a:rPr>
              <a:t>Modes of Communication</a:t>
            </a:r>
          </a:p>
          <a:p>
            <a:pPr marL="446088" indent="-357188"/>
            <a:r>
              <a:rPr lang="en-IN" sz="3627" b="1" dirty="0"/>
              <a:t>Types of cables</a:t>
            </a:r>
          </a:p>
          <a:p>
            <a:pPr marL="446088" indent="-357188"/>
            <a:r>
              <a:rPr lang="en-IN" sz="3627" b="1" dirty="0"/>
              <a:t>Network cards</a:t>
            </a:r>
          </a:p>
          <a:p>
            <a:pPr marL="446088" indent="-357188"/>
            <a:r>
              <a:rPr lang="en-IN" sz="3627" b="1" dirty="0"/>
              <a:t>RJ45 Jack</a:t>
            </a:r>
          </a:p>
          <a:p>
            <a:pPr marL="446088" indent="-357188"/>
            <a:endParaRPr lang="en-IN" sz="3627" b="1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 dirty="0"/>
              <a:t>Computer Systems Fundamentals </a:t>
            </a:r>
          </a:p>
        </p:txBody>
      </p:sp>
    </p:spTree>
    <p:extLst>
      <p:ext uri="{BB962C8B-B14F-4D97-AF65-F5344CB8AC3E}">
        <p14:creationId xmlns:p14="http://schemas.microsoft.com/office/powerpoint/2010/main" val="3657130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29308" y="0"/>
            <a:ext cx="5245300" cy="1325563"/>
          </a:xfrm>
        </p:spPr>
        <p:txBody>
          <a:bodyPr/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Learning Outcome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41909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3200" b="1" dirty="0"/>
              <a:t>The student upon completion of the lecture will be able to:</a:t>
            </a:r>
          </a:p>
          <a:p>
            <a:r>
              <a:rPr lang="en-IN" sz="3200" dirty="0"/>
              <a:t>Describe the different modes of Communication</a:t>
            </a:r>
          </a:p>
          <a:p>
            <a:r>
              <a:rPr lang="en-IN" sz="3200" dirty="0"/>
              <a:t>Describe the different types of cables used for communication.</a:t>
            </a:r>
          </a:p>
          <a:p>
            <a:r>
              <a:rPr lang="en-IN" sz="3200" dirty="0"/>
              <a:t>Describe the uses of Network Card.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7C3BA83-DFFF-457C-32C5-B0990E246E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13267" cy="365125"/>
          </a:xfrm>
        </p:spPr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22660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2572" y="244187"/>
            <a:ext cx="5663937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Transmission Modes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3288" y="1474516"/>
            <a:ext cx="10401353" cy="5044170"/>
          </a:xfrm>
        </p:spPr>
        <p:txBody>
          <a:bodyPr>
            <a:normAutofit/>
          </a:bodyPr>
          <a:lstStyle/>
          <a:p>
            <a:r>
              <a:rPr lang="en-GB" b="0" i="0" dirty="0">
                <a:effectLst/>
                <a:latin typeface="urw-din"/>
              </a:rPr>
              <a:t>Transmission mode </a:t>
            </a:r>
            <a:r>
              <a:rPr lang="en-GB" dirty="0">
                <a:latin typeface="urw-din"/>
              </a:rPr>
              <a:t>is also called as</a:t>
            </a:r>
            <a:r>
              <a:rPr lang="en-GB" b="0" i="0" dirty="0">
                <a:effectLst/>
                <a:latin typeface="urw-din"/>
              </a:rPr>
              <a:t> </a:t>
            </a:r>
            <a:r>
              <a:rPr lang="en-GB" b="1" i="0" dirty="0">
                <a:effectLst/>
                <a:latin typeface="urw-din"/>
              </a:rPr>
              <a:t>communication mode.</a:t>
            </a:r>
          </a:p>
          <a:p>
            <a:r>
              <a:rPr lang="en-GB" b="1" i="0" dirty="0">
                <a:effectLst/>
                <a:latin typeface="urw-din"/>
              </a:rPr>
              <a:t>Buses and networks are designed to allow communication </a:t>
            </a:r>
            <a:r>
              <a:rPr lang="en-GB" b="0" i="0" dirty="0">
                <a:effectLst/>
                <a:latin typeface="urw-din"/>
              </a:rPr>
              <a:t>to occur between individual devices that are interconnected. </a:t>
            </a:r>
          </a:p>
          <a:p>
            <a:r>
              <a:rPr lang="en-GB" b="0" i="0" dirty="0">
                <a:effectLst/>
                <a:latin typeface="urw-din"/>
              </a:rPr>
              <a:t>There are three types of transmission mode</a:t>
            </a:r>
          </a:p>
          <a:p>
            <a:pPr lvl="1"/>
            <a:r>
              <a:rPr lang="en-GB" dirty="0">
                <a:latin typeface="urw-din"/>
              </a:rPr>
              <a:t>Simplex</a:t>
            </a:r>
          </a:p>
          <a:p>
            <a:pPr lvl="1"/>
            <a:r>
              <a:rPr lang="en-GB" b="0" i="0" dirty="0">
                <a:effectLst/>
              </a:rPr>
              <a:t>Half Duplex</a:t>
            </a:r>
          </a:p>
          <a:p>
            <a:pPr lvl="1"/>
            <a:r>
              <a:rPr lang="en-GB" b="0" i="0" dirty="0">
                <a:effectLst/>
              </a:rPr>
              <a:t>Full Duplex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26498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2572" y="244187"/>
            <a:ext cx="5663937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Computer Networks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3288" y="1679758"/>
            <a:ext cx="10401353" cy="504417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rgbClr val="273239"/>
                </a:solidFill>
                <a:effectLst/>
                <a:latin typeface="Arial" panose="020B0604020202020204" pitchFamily="34" charset="0"/>
                <a:ea typeface="urw-din"/>
              </a:rPr>
              <a:t>Simplex Mode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rgbClr val="273239"/>
                </a:solidFill>
                <a:effectLst/>
                <a:latin typeface="Arial" panose="020B0604020202020204" pitchFamily="34" charset="0"/>
                <a:ea typeface="urw-din"/>
              </a:rPr>
              <a:t> </a:t>
            </a:r>
          </a:p>
          <a:p>
            <a:r>
              <a:rPr kumimoji="0" lang="en-US" altLang="en-US" sz="2800" b="0" i="0" u="none" strike="noStrike" cap="none" normalizeH="0" baseline="0" dirty="0">
                <a:ln>
                  <a:noFill/>
                </a:ln>
                <a:effectLst/>
                <a:ea typeface="urw-din"/>
              </a:rPr>
              <a:t>In Simplex mode, the communication is </a:t>
            </a:r>
            <a:r>
              <a:rPr kumimoji="0" lang="en-US" altLang="en-US" sz="2800" b="1" i="0" u="none" strike="noStrike" cap="none" normalizeH="0" baseline="0" dirty="0">
                <a:ln>
                  <a:noFill/>
                </a:ln>
                <a:effectLst/>
                <a:ea typeface="urw-din"/>
              </a:rPr>
              <a:t>unidirectional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effectLst/>
                <a:ea typeface="urw-din"/>
              </a:rPr>
              <a:t>, as on a one-way street. </a:t>
            </a:r>
          </a:p>
          <a:p>
            <a:r>
              <a:rPr kumimoji="0" lang="en-US" altLang="en-US" sz="2800" b="1" i="0" u="none" strike="noStrike" cap="none" normalizeH="0" baseline="0" dirty="0">
                <a:ln>
                  <a:noFill/>
                </a:ln>
                <a:effectLst/>
                <a:ea typeface="urw-din"/>
              </a:rPr>
              <a:t>Only one of the two devices on a link can transmit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effectLst/>
                <a:ea typeface="urw-din"/>
              </a:rPr>
              <a:t>, the other can only receive. </a:t>
            </a:r>
          </a:p>
          <a:p>
            <a:r>
              <a:rPr kumimoji="0" lang="en-US" altLang="en-US" sz="2800" b="0" i="0" u="none" strike="noStrike" cap="none" normalizeH="0" baseline="0" dirty="0">
                <a:ln>
                  <a:noFill/>
                </a:ln>
                <a:effectLst/>
                <a:ea typeface="urw-din"/>
              </a:rPr>
              <a:t>The simplex mode can use the entire capacity of the channel to </a:t>
            </a:r>
            <a:r>
              <a:rPr kumimoji="0" lang="en-US" altLang="en-US" sz="2800" b="1" i="0" u="none" strike="noStrike" cap="none" normalizeH="0" baseline="0" dirty="0">
                <a:ln>
                  <a:noFill/>
                </a:ln>
                <a:effectLst/>
                <a:ea typeface="urw-din"/>
              </a:rPr>
              <a:t>send data in one direction. </a:t>
            </a:r>
          </a:p>
          <a:p>
            <a:r>
              <a:rPr kumimoji="0" lang="en-US" altLang="en-US" sz="2800" b="0" i="0" u="none" strike="noStrike" cap="none" normalizeH="0" baseline="0" dirty="0">
                <a:ln>
                  <a:noFill/>
                </a:ln>
                <a:effectLst/>
                <a:ea typeface="urw-din"/>
              </a:rPr>
              <a:t>Example: </a:t>
            </a:r>
            <a:r>
              <a:rPr kumimoji="0" lang="en-US" altLang="en-US" sz="2800" b="1" i="0" u="none" strike="noStrike" cap="none" normalizeH="0" baseline="0" dirty="0">
                <a:ln>
                  <a:noFill/>
                </a:ln>
                <a:effectLst/>
                <a:ea typeface="urw-din"/>
              </a:rPr>
              <a:t>Keyboard and traditional monitors.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effectLst/>
                <a:ea typeface="urw-din"/>
              </a:rPr>
              <a:t> The keyboard can only introduce input, the monitor can only give the output. 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indent="0">
              <a:buNone/>
            </a:pPr>
            <a:b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rgbClr val="273239"/>
                </a:solidFill>
                <a:effectLst/>
                <a:latin typeface="Arial" panose="020B0604020202020204" pitchFamily="34" charset="0"/>
                <a:ea typeface="urw-din"/>
              </a:rPr>
            </a:br>
            <a:b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rgbClr val="273239"/>
                </a:solidFill>
                <a:effectLst/>
                <a:latin typeface="Arial" panose="020B0604020202020204" pitchFamily="34" charset="0"/>
                <a:ea typeface="urw-din"/>
              </a:rPr>
            </a:br>
            <a:endParaRPr kumimoji="0" lang="en-US" altLang="en-US" sz="2800" b="0" i="0" u="none" strike="noStrike" cap="none" normalizeH="0" baseline="0" dirty="0">
              <a:ln>
                <a:noFill/>
              </a:ln>
              <a:solidFill>
                <a:srgbClr val="273239"/>
              </a:solidFill>
              <a:effectLst/>
              <a:latin typeface="Arial" panose="020B0604020202020204" pitchFamily="34" charset="0"/>
              <a:ea typeface="urw-din"/>
            </a:endParaRPr>
          </a:p>
          <a:p>
            <a:endParaRPr lang="en-GB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 dirty="0"/>
          </a:p>
        </p:txBody>
      </p:sp>
      <p:pic>
        <p:nvPicPr>
          <p:cNvPr id="1030" name="Picture 6">
            <a:extLst>
              <a:ext uri="{FF2B5EF4-FFF2-40B4-BE49-F238E27FC236}">
                <a16:creationId xmlns:a16="http://schemas.microsoft.com/office/drawing/2014/main" id="{AF5FFD8F-DE55-8BDF-0E24-889931095DA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33397" y="5603841"/>
            <a:ext cx="3333750" cy="7810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0067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2572" y="244187"/>
            <a:ext cx="5663937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Computer Networks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2191" y="1489686"/>
            <a:ext cx="10401353" cy="504417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rgbClr val="273239"/>
                </a:solidFill>
                <a:effectLst/>
                <a:latin typeface="Arial" panose="020B0604020202020204" pitchFamily="34" charset="0"/>
                <a:ea typeface="urw-din"/>
              </a:rPr>
              <a:t> 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800" b="1" i="0" u="none" strike="noStrike" cap="none" normalizeH="0" baseline="0" dirty="0">
                <a:ln>
                  <a:noFill/>
                </a:ln>
                <a:effectLst/>
                <a:ea typeface="urw-din"/>
              </a:rPr>
              <a:t>Half-Duplex Mode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effectLst/>
                <a:ea typeface="urw-din"/>
              </a:rPr>
              <a:t> </a:t>
            </a:r>
            <a:endParaRPr kumimoji="0" lang="en-US" altLang="en-US" sz="2800" b="0" i="0" u="none" strike="noStrike" cap="none" normalizeH="0" baseline="0" dirty="0">
              <a:ln>
                <a:noFill/>
              </a:ln>
              <a:effectLst/>
            </a:endParaRPr>
          </a:p>
          <a:p>
            <a:r>
              <a:rPr kumimoji="0" lang="en-US" altLang="en-US" sz="2800" b="0" i="0" u="none" strike="noStrike" cap="none" normalizeH="0" baseline="0" dirty="0">
                <a:ln>
                  <a:noFill/>
                </a:ln>
                <a:effectLst/>
                <a:ea typeface="urw-din"/>
              </a:rPr>
              <a:t>In half-duplex mode, </a:t>
            </a:r>
            <a:r>
              <a:rPr kumimoji="0" lang="en-US" altLang="en-US" sz="2800" b="1" i="0" u="none" strike="noStrike" cap="none" normalizeH="0" baseline="0" dirty="0">
                <a:ln>
                  <a:noFill/>
                </a:ln>
                <a:effectLst/>
                <a:ea typeface="urw-din"/>
              </a:rPr>
              <a:t>each station can transmit and receive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effectLst/>
                <a:ea typeface="urw-din"/>
              </a:rPr>
              <a:t>, but </a:t>
            </a:r>
            <a:r>
              <a:rPr kumimoji="0" lang="en-US" altLang="en-US" sz="2800" b="1" i="0" u="none" strike="noStrike" cap="none" normalizeH="0" baseline="0" dirty="0">
                <a:ln>
                  <a:noFill/>
                </a:ln>
                <a:effectLst/>
                <a:ea typeface="urw-din"/>
              </a:rPr>
              <a:t>not at the same time. </a:t>
            </a:r>
          </a:p>
          <a:p>
            <a:r>
              <a:rPr kumimoji="0" lang="en-US" altLang="en-US" sz="2800" b="0" i="0" u="none" strike="noStrike" cap="none" normalizeH="0" baseline="0" dirty="0">
                <a:ln>
                  <a:noFill/>
                </a:ln>
                <a:effectLst/>
                <a:ea typeface="urw-din"/>
              </a:rPr>
              <a:t>When </a:t>
            </a:r>
            <a:r>
              <a:rPr kumimoji="0" lang="en-US" altLang="en-US" sz="2800" b="1" i="0" u="none" strike="noStrike" cap="none" normalizeH="0" baseline="0" dirty="0">
                <a:ln>
                  <a:noFill/>
                </a:ln>
                <a:effectLst/>
                <a:ea typeface="urw-din"/>
              </a:rPr>
              <a:t>one device is sending, the other can only receive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effectLst/>
                <a:ea typeface="urw-din"/>
              </a:rPr>
              <a:t>, and vice versa. </a:t>
            </a:r>
          </a:p>
          <a:p>
            <a:r>
              <a:rPr kumimoji="0" lang="en-US" altLang="en-US" sz="2800" b="0" i="0" u="none" strike="noStrike" cap="none" normalizeH="0" baseline="0" dirty="0">
                <a:ln>
                  <a:noFill/>
                </a:ln>
                <a:effectLst/>
                <a:ea typeface="urw-din"/>
              </a:rPr>
              <a:t>The half-duplex mode is used in cases where there is </a:t>
            </a:r>
            <a:r>
              <a:rPr kumimoji="0" lang="en-US" altLang="en-US" sz="2800" b="1" i="0" u="none" strike="noStrike" cap="none" normalizeH="0" baseline="0" dirty="0">
                <a:ln>
                  <a:noFill/>
                </a:ln>
                <a:effectLst/>
                <a:ea typeface="urw-din"/>
              </a:rPr>
              <a:t>no need for communication in both directions 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effectLst/>
                <a:ea typeface="urw-din"/>
              </a:rPr>
              <a:t>at the same time. </a:t>
            </a:r>
          </a:p>
          <a:p>
            <a:r>
              <a:rPr kumimoji="0" lang="en-US" altLang="en-US" sz="2800" b="0" i="0" u="none" strike="noStrike" cap="none" normalizeH="0" baseline="0" dirty="0">
                <a:ln>
                  <a:noFill/>
                </a:ln>
                <a:effectLst/>
                <a:ea typeface="urw-din"/>
              </a:rPr>
              <a:t>The entire capacity of the channel can be utilized for each direction. </a:t>
            </a:r>
          </a:p>
          <a:p>
            <a:r>
              <a:rPr kumimoji="0" lang="en-US" altLang="en-US" sz="2800" b="0" i="0" u="none" strike="noStrike" cap="none" normalizeH="0" baseline="0" dirty="0">
                <a:ln>
                  <a:noFill/>
                </a:ln>
                <a:effectLst/>
                <a:ea typeface="urw-din"/>
              </a:rPr>
              <a:t>Example: </a:t>
            </a:r>
            <a:r>
              <a:rPr kumimoji="0" lang="en-US" altLang="en-US" sz="2800" b="1" i="0" u="none" strike="noStrike" cap="none" normalizeH="0" baseline="0" dirty="0">
                <a:ln>
                  <a:noFill/>
                </a:ln>
                <a:effectLst/>
                <a:ea typeface="urw-din"/>
              </a:rPr>
              <a:t>Walkie-talkie 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effectLst/>
                <a:ea typeface="urw-din"/>
              </a:rPr>
              <a:t>in which message is sent one at a time and messages are sent in both directions. </a:t>
            </a:r>
          </a:p>
          <a:p>
            <a:pPr marL="0" indent="0">
              <a:buNone/>
            </a:pPr>
            <a:b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rgbClr val="273239"/>
                </a:solidFill>
                <a:effectLst/>
                <a:latin typeface="Arial" panose="020B0604020202020204" pitchFamily="34" charset="0"/>
                <a:ea typeface="urw-din"/>
              </a:rPr>
            </a:br>
            <a:b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rgbClr val="273239"/>
                </a:solidFill>
                <a:effectLst/>
                <a:latin typeface="Arial" panose="020B0604020202020204" pitchFamily="34" charset="0"/>
                <a:ea typeface="urw-din"/>
              </a:rPr>
            </a:br>
            <a:endParaRPr kumimoji="0" lang="en-US" altLang="en-US" sz="2800" b="0" i="0" u="none" strike="noStrike" cap="none" normalizeH="0" baseline="0" dirty="0">
              <a:ln>
                <a:noFill/>
              </a:ln>
              <a:solidFill>
                <a:srgbClr val="273239"/>
              </a:solidFill>
              <a:effectLst/>
              <a:latin typeface="Arial" panose="020B0604020202020204" pitchFamily="34" charset="0"/>
              <a:ea typeface="urw-din"/>
            </a:endParaRPr>
          </a:p>
          <a:p>
            <a:endParaRPr lang="en-GB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41169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2572" y="244187"/>
            <a:ext cx="5663937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Computer Networks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3288" y="1679758"/>
            <a:ext cx="10401353" cy="5044170"/>
          </a:xfrm>
        </p:spPr>
        <p:txBody>
          <a:bodyPr>
            <a:normAutofit/>
          </a:bodyPr>
          <a:lstStyle/>
          <a:p>
            <a:pPr marL="0" indent="0">
              <a:buNone/>
            </a:pPr>
            <a:b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rgbClr val="273239"/>
                </a:solidFill>
                <a:effectLst/>
                <a:latin typeface="Arial" panose="020B0604020202020204" pitchFamily="34" charset="0"/>
                <a:ea typeface="urw-din"/>
              </a:rPr>
            </a:br>
            <a:endParaRPr kumimoji="0" lang="en-US" altLang="en-US" sz="2800" b="0" i="0" u="none" strike="noStrike" cap="none" normalizeH="0" baseline="0" dirty="0">
              <a:ln>
                <a:noFill/>
              </a:ln>
              <a:solidFill>
                <a:srgbClr val="273239"/>
              </a:solidFill>
              <a:effectLst/>
              <a:latin typeface="Arial" panose="020B0604020202020204" pitchFamily="34" charset="0"/>
              <a:ea typeface="urw-din"/>
            </a:endParaRPr>
          </a:p>
          <a:p>
            <a:endParaRPr lang="en-GB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615E606E-6D8F-49B1-0C6C-3D101FA2824E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72473"/>
            <a:ext cx="65" cy="312254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34914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CAC7C3DD-A3F6-F0D3-1C68-4209031582B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84835" y="1446907"/>
            <a:ext cx="5222330" cy="43134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825656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2572" y="244187"/>
            <a:ext cx="5663937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Computer Networks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2191" y="1489686"/>
            <a:ext cx="10401353" cy="5044170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kumimoji="0" lang="en-US" altLang="en-US" sz="2900" b="0" i="0" u="none" strike="noStrike" cap="none" normalizeH="0" baseline="0" dirty="0">
                <a:ln>
                  <a:noFill/>
                </a:ln>
                <a:solidFill>
                  <a:srgbClr val="273239"/>
                </a:solidFill>
                <a:effectLst/>
                <a:latin typeface="Arial" panose="020B0604020202020204" pitchFamily="34" charset="0"/>
                <a:ea typeface="urw-din"/>
              </a:rPr>
              <a:t> </a:t>
            </a:r>
          </a:p>
          <a:p>
            <a:pPr marL="0" marR="0" lvl="0" indent="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900" b="1" i="0" u="none" strike="noStrike" cap="none" normalizeH="0" baseline="0" dirty="0">
                <a:ln>
                  <a:noFill/>
                </a:ln>
                <a:effectLst/>
                <a:ea typeface="urw-din"/>
              </a:rPr>
              <a:t>Full-Duplex Mode</a:t>
            </a:r>
            <a:endParaRPr kumimoji="0" lang="en-US" altLang="en-US" sz="2900" b="0" i="0" u="none" strike="noStrike" cap="none" normalizeH="0" baseline="0" dirty="0">
              <a:ln>
                <a:noFill/>
              </a:ln>
              <a:effectLst/>
              <a:ea typeface="urw-din"/>
            </a:endParaRPr>
          </a:p>
          <a:p>
            <a:pPr>
              <a:lnSpc>
                <a:spcPct val="120000"/>
              </a:lnSpc>
            </a:pPr>
            <a:r>
              <a:rPr kumimoji="0" lang="en-US" altLang="en-US" sz="2900" b="0" i="0" u="none" strike="noStrike" cap="none" normalizeH="0" baseline="0" dirty="0">
                <a:ln>
                  <a:noFill/>
                </a:ln>
                <a:effectLst/>
                <a:ea typeface="urw-din"/>
              </a:rPr>
              <a:t>In full-duplex mode, </a:t>
            </a:r>
            <a:r>
              <a:rPr kumimoji="0" lang="en-US" altLang="en-US" sz="2900" b="1" i="0" u="none" strike="noStrike" cap="none" normalizeH="0" baseline="0" dirty="0">
                <a:ln>
                  <a:noFill/>
                </a:ln>
                <a:effectLst/>
                <a:ea typeface="urw-din"/>
              </a:rPr>
              <a:t>both stations can transmit and receive simultaneously. </a:t>
            </a:r>
          </a:p>
          <a:p>
            <a:pPr>
              <a:lnSpc>
                <a:spcPct val="120000"/>
              </a:lnSpc>
            </a:pPr>
            <a:r>
              <a:rPr lang="en-US" altLang="en-US" sz="2900" dirty="0">
                <a:ea typeface="urw-din"/>
              </a:rPr>
              <a:t>S</a:t>
            </a:r>
            <a:r>
              <a:rPr kumimoji="0" lang="en-US" altLang="en-US" sz="2900" b="0" i="0" u="none" strike="noStrike" cap="none" normalizeH="0" baseline="0" dirty="0">
                <a:ln>
                  <a:noFill/>
                </a:ln>
                <a:effectLst/>
                <a:ea typeface="urw-din"/>
              </a:rPr>
              <a:t>ignals travelling in one direction share the capacity of the link with signals going in another direction, this sharing can occur in two ways. </a:t>
            </a:r>
            <a:endParaRPr lang="en-US" altLang="en-US" sz="700" dirty="0"/>
          </a:p>
          <a:p>
            <a:pPr>
              <a:lnSpc>
                <a:spcPct val="120000"/>
              </a:lnSpc>
            </a:pPr>
            <a:r>
              <a:rPr lang="en-US" altLang="en-US" sz="2900" dirty="0">
                <a:ea typeface="urw-din"/>
              </a:rPr>
              <a:t>t</a:t>
            </a:r>
            <a:r>
              <a:rPr kumimoji="0" lang="en-US" altLang="en-US" sz="2900" b="0" i="0" u="none" strike="noStrike" cap="none" normalizeH="0" baseline="0" dirty="0">
                <a:ln>
                  <a:noFill/>
                </a:ln>
                <a:effectLst/>
                <a:ea typeface="urw-din"/>
              </a:rPr>
              <a:t>he link must contain </a:t>
            </a:r>
            <a:r>
              <a:rPr kumimoji="0" lang="en-US" altLang="en-US" sz="2900" b="1" i="0" u="none" strike="noStrike" cap="none" normalizeH="0" baseline="0" dirty="0">
                <a:ln>
                  <a:noFill/>
                </a:ln>
                <a:effectLst/>
                <a:ea typeface="urw-din"/>
              </a:rPr>
              <a:t>two physically separate transmission paths</a:t>
            </a:r>
            <a:r>
              <a:rPr kumimoji="0" lang="en-US" altLang="en-US" sz="2900" b="0" i="0" u="none" strike="noStrike" cap="none" normalizeH="0" baseline="0" dirty="0">
                <a:ln>
                  <a:noFill/>
                </a:ln>
                <a:effectLst/>
                <a:ea typeface="urw-din"/>
              </a:rPr>
              <a:t>, </a:t>
            </a:r>
            <a:r>
              <a:rPr kumimoji="0" lang="en-US" altLang="en-US" sz="2900" b="1" i="0" u="none" strike="noStrike" cap="none" normalizeH="0" baseline="0" dirty="0">
                <a:ln>
                  <a:noFill/>
                </a:ln>
                <a:effectLst/>
                <a:ea typeface="urw-din"/>
              </a:rPr>
              <a:t>one for sending and the other for receiving.</a:t>
            </a:r>
            <a:r>
              <a:rPr kumimoji="0" lang="en-US" altLang="en-US" sz="2900" b="0" i="0" u="none" strike="noStrike" cap="none" normalizeH="0" baseline="0" dirty="0">
                <a:ln>
                  <a:noFill/>
                </a:ln>
                <a:effectLst/>
                <a:ea typeface="urw-din"/>
              </a:rPr>
              <a:t> </a:t>
            </a:r>
          </a:p>
          <a:p>
            <a:pPr>
              <a:lnSpc>
                <a:spcPct val="120000"/>
              </a:lnSpc>
            </a:pPr>
            <a:r>
              <a:rPr kumimoji="0" lang="en-US" altLang="en-US" sz="2900" b="0" i="0" u="none" strike="noStrike" cap="none" normalizeH="0" baseline="0" dirty="0">
                <a:ln>
                  <a:noFill/>
                </a:ln>
                <a:effectLst/>
                <a:ea typeface="urw-din"/>
              </a:rPr>
              <a:t>Full-duplex mode is used when </a:t>
            </a:r>
            <a:r>
              <a:rPr kumimoji="0" lang="en-US" altLang="en-US" sz="2900" b="1" i="0" u="none" strike="noStrike" cap="none" normalizeH="0" baseline="0" dirty="0">
                <a:ln>
                  <a:noFill/>
                </a:ln>
                <a:effectLst/>
                <a:ea typeface="urw-din"/>
              </a:rPr>
              <a:t>communication in both directions is required </a:t>
            </a:r>
            <a:r>
              <a:rPr kumimoji="0" lang="en-US" altLang="en-US" sz="2900" b="0" i="0" u="none" strike="noStrike" cap="none" normalizeH="0" baseline="0" dirty="0">
                <a:ln>
                  <a:noFill/>
                </a:ln>
                <a:effectLst/>
                <a:ea typeface="urw-din"/>
              </a:rPr>
              <a:t>all the time. </a:t>
            </a:r>
          </a:p>
          <a:p>
            <a:pPr>
              <a:lnSpc>
                <a:spcPct val="120000"/>
              </a:lnSpc>
            </a:pPr>
            <a:r>
              <a:rPr kumimoji="0" lang="en-US" altLang="en-US" sz="2900" b="0" i="0" u="none" strike="noStrike" cap="none" normalizeH="0" baseline="0" dirty="0">
                <a:ln>
                  <a:noFill/>
                </a:ln>
                <a:effectLst/>
                <a:ea typeface="urw-din"/>
              </a:rPr>
              <a:t>The capacity of the channel, however, must be divided between the two directions. </a:t>
            </a:r>
          </a:p>
          <a:p>
            <a:pPr marL="0" indent="0">
              <a:buNone/>
            </a:pPr>
            <a:b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rgbClr val="273239"/>
                </a:solidFill>
                <a:effectLst/>
                <a:latin typeface="Arial" panose="020B0604020202020204" pitchFamily="34" charset="0"/>
                <a:ea typeface="urw-din"/>
              </a:rPr>
            </a:br>
            <a:b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rgbClr val="273239"/>
                </a:solidFill>
                <a:effectLst/>
                <a:latin typeface="Arial" panose="020B0604020202020204" pitchFamily="34" charset="0"/>
                <a:ea typeface="urw-din"/>
              </a:rPr>
            </a:br>
            <a:endParaRPr kumimoji="0" lang="en-US" altLang="en-US" sz="2800" b="0" i="0" u="none" strike="noStrike" cap="none" normalizeH="0" baseline="0" dirty="0">
              <a:ln>
                <a:noFill/>
              </a:ln>
              <a:solidFill>
                <a:srgbClr val="273239"/>
              </a:solidFill>
              <a:effectLst/>
              <a:latin typeface="Arial" panose="020B0604020202020204" pitchFamily="34" charset="0"/>
              <a:ea typeface="urw-din"/>
            </a:endParaRPr>
          </a:p>
          <a:p>
            <a:endParaRPr lang="en-GB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8</a:t>
            </a:fld>
            <a:endParaRPr lang="en-US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0584D40F-9AE9-BF34-D4C7-8A9BFFBB5B41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72473"/>
            <a:ext cx="65" cy="312254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34914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9008003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2572" y="244187"/>
            <a:ext cx="5663937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Computer Networks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2191" y="1489686"/>
            <a:ext cx="10401353" cy="504417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rgbClr val="273239"/>
                </a:solidFill>
                <a:effectLst/>
                <a:latin typeface="Arial" panose="020B0604020202020204" pitchFamily="34" charset="0"/>
                <a:ea typeface="urw-din"/>
              </a:rPr>
              <a:t> 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rgbClr val="273239"/>
                </a:solidFill>
                <a:effectLst/>
                <a:latin typeface="Arial" panose="020B0604020202020204" pitchFamily="34" charset="0"/>
                <a:ea typeface="urw-din"/>
              </a:rPr>
            </a:br>
            <a:endParaRPr kumimoji="0" lang="en-US" altLang="en-US" sz="2800" b="0" i="0" u="none" strike="noStrike" cap="none" normalizeH="0" baseline="0" dirty="0">
              <a:ln>
                <a:noFill/>
              </a:ln>
              <a:solidFill>
                <a:srgbClr val="273239"/>
              </a:solidFill>
              <a:effectLst/>
              <a:latin typeface="Arial" panose="020B0604020202020204" pitchFamily="34" charset="0"/>
              <a:ea typeface="urw-din"/>
            </a:endParaRPr>
          </a:p>
          <a:p>
            <a:endParaRPr lang="en-GB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9</a:t>
            </a:fld>
            <a:endParaRPr lang="en-US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0584D40F-9AE9-BF34-D4C7-8A9BFFBB5B41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72473"/>
            <a:ext cx="65" cy="312254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34914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3074" name="Picture 2">
            <a:extLst>
              <a:ext uri="{FF2B5EF4-FFF2-40B4-BE49-F238E27FC236}">
                <a16:creationId xmlns:a16="http://schemas.microsoft.com/office/drawing/2014/main" id="{2A4B24AB-75D2-EEE8-E55C-5A460113B38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40902" y="2425781"/>
            <a:ext cx="6144960" cy="18842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3079146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2572" y="244187"/>
            <a:ext cx="5663937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Computer Networks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60820" y="1499960"/>
            <a:ext cx="10918155" cy="5044170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kumimoji="0" lang="en-US" altLang="en-US" sz="3800" b="1" i="0" u="none" strike="noStrike" cap="none" normalizeH="0" baseline="0" dirty="0">
                <a:ln>
                  <a:noFill/>
                </a:ln>
                <a:effectLst/>
                <a:ea typeface="urw-din"/>
              </a:rPr>
              <a:t> </a:t>
            </a:r>
            <a:r>
              <a:rPr lang="en-GB" sz="3800" b="1" i="0" dirty="0">
                <a:effectLst/>
              </a:rPr>
              <a:t>What is Network Cabling?</a:t>
            </a:r>
          </a:p>
          <a:p>
            <a:pPr algn="l">
              <a:lnSpc>
                <a:spcPct val="120000"/>
              </a:lnSpc>
            </a:pPr>
            <a:r>
              <a:rPr lang="en-GB" sz="4000" b="0" i="0" dirty="0">
                <a:effectLst/>
              </a:rPr>
              <a:t>It is using network </a:t>
            </a:r>
            <a:r>
              <a:rPr lang="en-GB" sz="4000" b="1" i="0" dirty="0">
                <a:effectLst/>
              </a:rPr>
              <a:t>cables to connect and transfer information and data between storage area networks, switches, routers, and computers</a:t>
            </a:r>
            <a:r>
              <a:rPr lang="en-GB" sz="4000" b="0" i="0" dirty="0">
                <a:effectLst/>
              </a:rPr>
              <a:t>. The data flows through the network cables.</a:t>
            </a:r>
          </a:p>
          <a:p>
            <a:pPr marL="0" indent="0" algn="l">
              <a:lnSpc>
                <a:spcPct val="120000"/>
              </a:lnSpc>
              <a:buNone/>
            </a:pPr>
            <a:r>
              <a:rPr lang="en-GB" sz="4000" b="1" i="0" dirty="0">
                <a:effectLst/>
              </a:rPr>
              <a:t>Benefits of Network Cabling</a:t>
            </a:r>
          </a:p>
          <a:p>
            <a:pPr algn="l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sz="4000" b="0" i="0" dirty="0">
                <a:effectLst/>
              </a:rPr>
              <a:t>It is simple to </a:t>
            </a:r>
            <a:r>
              <a:rPr lang="en-GB" sz="4000" b="1" i="0" dirty="0">
                <a:effectLst/>
              </a:rPr>
              <a:t>set up and understand network cabling.</a:t>
            </a:r>
          </a:p>
          <a:p>
            <a:pPr algn="l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sz="4000" b="0" i="0" dirty="0">
                <a:effectLst/>
              </a:rPr>
              <a:t>It is also easy to </a:t>
            </a:r>
            <a:r>
              <a:rPr lang="en-GB" sz="4000" b="1" i="0" dirty="0">
                <a:effectLst/>
              </a:rPr>
              <a:t>identify the source of problems and fix them in structured cabling.</a:t>
            </a:r>
          </a:p>
          <a:p>
            <a:pPr algn="l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sz="4000" b="0" i="0" dirty="0">
                <a:effectLst/>
              </a:rPr>
              <a:t>Network cabling is much more </a:t>
            </a:r>
            <a:r>
              <a:rPr lang="en-GB" sz="4000" b="1" i="0" dirty="0">
                <a:effectLst/>
              </a:rPr>
              <a:t>flexible</a:t>
            </a:r>
            <a:r>
              <a:rPr lang="en-GB" sz="4000" b="0" i="0" dirty="0">
                <a:effectLst/>
              </a:rPr>
              <a:t>.</a:t>
            </a:r>
          </a:p>
          <a:p>
            <a:pPr marL="0" indent="0">
              <a:buNone/>
            </a:pPr>
            <a:endParaRPr kumimoji="0" lang="en-US" altLang="en-US" sz="2800" b="0" i="0" u="none" strike="noStrike" cap="none" normalizeH="0" baseline="0" dirty="0">
              <a:ln>
                <a:noFill/>
              </a:ln>
              <a:solidFill>
                <a:srgbClr val="273239"/>
              </a:solidFill>
              <a:effectLst/>
              <a:latin typeface="Arial" panose="020B0604020202020204" pitchFamily="34" charset="0"/>
              <a:ea typeface="urw-din"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10</a:t>
            </a:fld>
            <a:endParaRPr lang="en-US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0584D40F-9AE9-BF34-D4C7-8A9BFFBB5B41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72473"/>
            <a:ext cx="65" cy="312254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34914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0184153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2572" y="244187"/>
            <a:ext cx="5663937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Computer Networks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2191" y="1489686"/>
            <a:ext cx="10401353" cy="5044170"/>
          </a:xfrm>
        </p:spPr>
        <p:txBody>
          <a:bodyPr>
            <a:normAutofit/>
          </a:bodyPr>
          <a:lstStyle/>
          <a:p>
            <a:pPr marL="0" indent="0" algn="l">
              <a:buNone/>
            </a:pPr>
            <a:r>
              <a:rPr lang="en-GB" sz="3200" b="1" i="0" dirty="0">
                <a:effectLst/>
              </a:rPr>
              <a:t>Four Types of Networking Cables:</a:t>
            </a:r>
          </a:p>
          <a:p>
            <a:r>
              <a:rPr lang="en-GB" sz="3200" b="0" i="0" dirty="0">
                <a:effectLst/>
              </a:rPr>
              <a:t>Coaxial Cable.</a:t>
            </a:r>
          </a:p>
          <a:p>
            <a:r>
              <a:rPr lang="en-GB" sz="3200" b="0" i="0" dirty="0">
                <a:effectLst/>
              </a:rPr>
              <a:t>Shielded Twisted Pair (STP) Cable</a:t>
            </a:r>
          </a:p>
          <a:p>
            <a:r>
              <a:rPr lang="en-GB" sz="3200" b="0" i="0" dirty="0">
                <a:effectLst/>
              </a:rPr>
              <a:t>Fibre Optic Cable</a:t>
            </a:r>
          </a:p>
          <a:p>
            <a:r>
              <a:rPr lang="en-GB" sz="3200" b="0" i="0" dirty="0">
                <a:effectLst/>
              </a:rPr>
              <a:t>Unshielded Twisted Pair Cable</a:t>
            </a:r>
          </a:p>
          <a:p>
            <a:pPr marL="0" indent="0">
              <a:buNone/>
            </a:pPr>
            <a:b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rgbClr val="273239"/>
                </a:solidFill>
                <a:effectLst/>
                <a:latin typeface="Arial" panose="020B0604020202020204" pitchFamily="34" charset="0"/>
                <a:ea typeface="urw-din"/>
              </a:rPr>
            </a:br>
            <a:b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rgbClr val="273239"/>
                </a:solidFill>
                <a:effectLst/>
                <a:latin typeface="Arial" panose="020B0604020202020204" pitchFamily="34" charset="0"/>
                <a:ea typeface="urw-din"/>
              </a:rPr>
            </a:br>
            <a:endParaRPr kumimoji="0" lang="en-US" altLang="en-US" sz="2800" b="0" i="0" u="none" strike="noStrike" cap="none" normalizeH="0" baseline="0" dirty="0">
              <a:ln>
                <a:noFill/>
              </a:ln>
              <a:solidFill>
                <a:srgbClr val="273239"/>
              </a:solidFill>
              <a:effectLst/>
              <a:latin typeface="Arial" panose="020B0604020202020204" pitchFamily="34" charset="0"/>
              <a:ea typeface="urw-din"/>
            </a:endParaRPr>
          </a:p>
          <a:p>
            <a:endParaRPr lang="en-GB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11</a:t>
            </a:fld>
            <a:endParaRPr lang="en-US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0584D40F-9AE9-BF34-D4C7-8A9BFFBB5B41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72473"/>
            <a:ext cx="65" cy="312254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34914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9870177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2572" y="244187"/>
            <a:ext cx="5663937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Computer Networks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7433" y="1564594"/>
            <a:ext cx="10856112" cy="4969262"/>
          </a:xfrm>
        </p:spPr>
        <p:txBody>
          <a:bodyPr>
            <a:normAutofit/>
          </a:bodyPr>
          <a:lstStyle/>
          <a:p>
            <a:pPr marL="0" indent="0" algn="l">
              <a:buNone/>
            </a:pPr>
            <a:r>
              <a:rPr lang="en-GB" b="0" i="0" dirty="0">
                <a:effectLst/>
              </a:rPr>
              <a:t>1. Coaxial Cable.</a:t>
            </a:r>
          </a:p>
          <a:p>
            <a:pPr lvl="1"/>
            <a:r>
              <a:rPr lang="en-GB" b="0" i="0" dirty="0">
                <a:effectLst/>
              </a:rPr>
              <a:t>This system is rarely used. </a:t>
            </a:r>
          </a:p>
          <a:p>
            <a:pPr lvl="1"/>
            <a:r>
              <a:rPr lang="en-GB" b="0" i="0" dirty="0">
                <a:effectLst/>
              </a:rPr>
              <a:t>Installing a </a:t>
            </a:r>
            <a:r>
              <a:rPr lang="en-GB" i="0" dirty="0">
                <a:effectLst/>
              </a:rPr>
              <a:t>coaxial cable is complex. </a:t>
            </a:r>
          </a:p>
          <a:p>
            <a:pPr lvl="1"/>
            <a:r>
              <a:rPr lang="en-GB" b="0" i="0" dirty="0">
                <a:effectLst/>
              </a:rPr>
              <a:t>The cable can resist signal obstruction. </a:t>
            </a:r>
          </a:p>
          <a:p>
            <a:pPr lvl="1"/>
            <a:r>
              <a:rPr lang="en-GB" b="0" i="0" dirty="0">
                <a:effectLst/>
              </a:rPr>
              <a:t>A plastic layer insulates the centre conductor and the braided metal.</a:t>
            </a:r>
          </a:p>
          <a:p>
            <a:pPr marL="0" indent="0" algn="l">
              <a:buNone/>
            </a:pPr>
            <a:b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rgbClr val="273239"/>
                </a:solidFill>
                <a:effectLst/>
                <a:latin typeface="Arial" panose="020B0604020202020204" pitchFamily="34" charset="0"/>
                <a:ea typeface="urw-din"/>
              </a:rPr>
            </a:br>
            <a:b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rgbClr val="273239"/>
                </a:solidFill>
                <a:effectLst/>
                <a:latin typeface="Arial" panose="020B0604020202020204" pitchFamily="34" charset="0"/>
                <a:ea typeface="urw-din"/>
              </a:rPr>
            </a:br>
            <a:endParaRPr kumimoji="0" lang="en-US" altLang="en-US" sz="2800" b="0" i="0" u="none" strike="noStrike" cap="none" normalizeH="0" baseline="0" dirty="0">
              <a:ln>
                <a:noFill/>
              </a:ln>
              <a:solidFill>
                <a:srgbClr val="273239"/>
              </a:solidFill>
              <a:effectLst/>
              <a:latin typeface="Arial" panose="020B0604020202020204" pitchFamily="34" charset="0"/>
              <a:ea typeface="urw-din"/>
            </a:endParaRPr>
          </a:p>
          <a:p>
            <a:endParaRPr lang="en-GB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12</a:t>
            </a:fld>
            <a:endParaRPr lang="en-US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0584D40F-9AE9-BF34-D4C7-8A9BFFBB5B41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72473"/>
            <a:ext cx="65" cy="312254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34914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4098" name="Picture 2" descr="8213 010500 | Belden Coaxial Cable, RG11, 75 Ω, 152m | RS">
            <a:extLst>
              <a:ext uri="{FF2B5EF4-FFF2-40B4-BE49-F238E27FC236}">
                <a16:creationId xmlns:a16="http://schemas.microsoft.com/office/drawing/2014/main" id="{DF1A2DB8-16F6-E6E1-B113-9A4DDC65BB5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707" y="3712576"/>
            <a:ext cx="5167324" cy="29012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BlueRigger RG6 Coaxial Cable (6m, Male F Type Connector, Triple Shielded) –  Digital Audio Video Coax Cable for HDTV, CATV, Cable Modem, Satellite  Receivers: Amazon.co.uk: Electronics &amp; Photo">
            <a:extLst>
              <a:ext uri="{FF2B5EF4-FFF2-40B4-BE49-F238E27FC236}">
                <a16:creationId xmlns:a16="http://schemas.microsoft.com/office/drawing/2014/main" id="{E2AD56F9-2908-FAE8-3786-C59C09D4FD3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16715" y="3881774"/>
            <a:ext cx="1814648" cy="17947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7322159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2572" y="244187"/>
            <a:ext cx="5663937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Computer Networks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2191" y="1489686"/>
            <a:ext cx="10401353" cy="5044170"/>
          </a:xfrm>
        </p:spPr>
        <p:txBody>
          <a:bodyPr>
            <a:normAutofit/>
          </a:bodyPr>
          <a:lstStyle/>
          <a:p>
            <a:pPr marL="0" indent="0" algn="l">
              <a:buNone/>
            </a:pPr>
            <a:r>
              <a:rPr lang="en-GB" b="0" i="0" dirty="0">
                <a:effectLst/>
              </a:rPr>
              <a:t>2. Shielded Twisted Pair (STP) Cable</a:t>
            </a:r>
          </a:p>
          <a:p>
            <a:pPr lvl="1"/>
            <a:r>
              <a:rPr lang="en-GB" b="0" i="0" dirty="0">
                <a:effectLst/>
              </a:rPr>
              <a:t>It is mostly used in business installations. </a:t>
            </a:r>
          </a:p>
          <a:p>
            <a:pPr lvl="1"/>
            <a:r>
              <a:rPr lang="en-GB" b="0" i="0" dirty="0">
                <a:effectLst/>
              </a:rPr>
              <a:t>It is suitable for areas with risk to the electrical current and potential interference. </a:t>
            </a:r>
          </a:p>
          <a:p>
            <a:pPr lvl="1"/>
            <a:r>
              <a:rPr lang="en-GB" b="0" i="0" dirty="0">
                <a:effectLst/>
              </a:rPr>
              <a:t>Its external shield works as a ground. </a:t>
            </a:r>
          </a:p>
          <a:p>
            <a:pPr lvl="1"/>
            <a:r>
              <a:rPr lang="en-GB" b="0" i="0" dirty="0">
                <a:effectLst/>
              </a:rPr>
              <a:t>You can use the shielded twisted pair cable to expand the distance between cables.</a:t>
            </a:r>
            <a:b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rgbClr val="273239"/>
                </a:solidFill>
                <a:effectLst/>
                <a:latin typeface="Arial" panose="020B0604020202020204" pitchFamily="34" charset="0"/>
                <a:ea typeface="urw-din"/>
              </a:rPr>
            </a:br>
            <a:b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rgbClr val="273239"/>
                </a:solidFill>
                <a:effectLst/>
                <a:latin typeface="Arial" panose="020B0604020202020204" pitchFamily="34" charset="0"/>
                <a:ea typeface="urw-din"/>
              </a:rPr>
            </a:br>
            <a:endParaRPr kumimoji="0" lang="en-US" altLang="en-US" b="0" i="0" u="none" strike="noStrike" cap="none" normalizeH="0" baseline="0" dirty="0">
              <a:ln>
                <a:noFill/>
              </a:ln>
              <a:solidFill>
                <a:srgbClr val="273239"/>
              </a:solidFill>
              <a:effectLst/>
              <a:latin typeface="Arial" panose="020B0604020202020204" pitchFamily="34" charset="0"/>
              <a:ea typeface="urw-din"/>
            </a:endParaRPr>
          </a:p>
          <a:p>
            <a:endParaRPr lang="en-GB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13</a:t>
            </a:fld>
            <a:endParaRPr lang="en-US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0584D40F-9AE9-BF34-D4C7-8A9BFFBB5B41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72473"/>
            <a:ext cx="65" cy="312254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34914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5122" name="Picture 2" descr="Shielded Twisted-pair (STP) Cabling - Network Encyclopedia">
            <a:extLst>
              <a:ext uri="{FF2B5EF4-FFF2-40B4-BE49-F238E27FC236}">
                <a16:creationId xmlns:a16="http://schemas.microsoft.com/office/drawing/2014/main" id="{33AF89FF-5D74-B659-3264-F18ED22FB4E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7548" y="4143071"/>
            <a:ext cx="5452667" cy="23907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1856232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2572" y="244187"/>
            <a:ext cx="5663937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Computer Networks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2191" y="1489686"/>
            <a:ext cx="10401353" cy="5044170"/>
          </a:xfrm>
        </p:spPr>
        <p:txBody>
          <a:bodyPr>
            <a:normAutofit/>
          </a:bodyPr>
          <a:lstStyle/>
          <a:p>
            <a:pPr marL="0" indent="0" algn="l">
              <a:buNone/>
            </a:pPr>
            <a:r>
              <a:rPr lang="en-GB" b="0" i="0" dirty="0">
                <a:effectLst/>
              </a:rPr>
              <a:t>3. Fibre Optic Cable</a:t>
            </a:r>
          </a:p>
          <a:p>
            <a:pPr lvl="1"/>
            <a:r>
              <a:rPr lang="en-GB" b="0" i="0" dirty="0">
                <a:effectLst/>
              </a:rPr>
              <a:t>It consists of several layers of protective materials that surround a centre glass core. </a:t>
            </a:r>
          </a:p>
          <a:p>
            <a:pPr lvl="1"/>
            <a:r>
              <a:rPr lang="en-GB" b="0" i="0" dirty="0">
                <a:effectLst/>
              </a:rPr>
              <a:t>Fibre optic cable does not transmit electronic signals. Instead, it transmits light, removing the electrical obstruction problem. </a:t>
            </a:r>
          </a:p>
          <a:p>
            <a:pPr lvl="1"/>
            <a:r>
              <a:rPr lang="en-GB" b="0" i="0" dirty="0">
                <a:effectLst/>
              </a:rPr>
              <a:t>It is suitable for areas with electrical interference. You can use it to connect networks between buildings.</a:t>
            </a:r>
            <a:b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rgbClr val="273239"/>
                </a:solidFill>
                <a:effectLst/>
                <a:latin typeface="Arial" panose="020B0604020202020204" pitchFamily="34" charset="0"/>
                <a:ea typeface="urw-din"/>
              </a:rPr>
            </a:br>
            <a:b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rgbClr val="273239"/>
                </a:solidFill>
                <a:effectLst/>
                <a:latin typeface="Arial" panose="020B0604020202020204" pitchFamily="34" charset="0"/>
                <a:ea typeface="urw-din"/>
              </a:rPr>
            </a:br>
            <a:endParaRPr kumimoji="0" lang="en-US" altLang="en-US" b="0" i="0" u="none" strike="noStrike" cap="none" normalizeH="0" baseline="0" dirty="0">
              <a:ln>
                <a:noFill/>
              </a:ln>
              <a:solidFill>
                <a:srgbClr val="273239"/>
              </a:solidFill>
              <a:effectLst/>
              <a:latin typeface="Arial" panose="020B0604020202020204" pitchFamily="34" charset="0"/>
              <a:ea typeface="urw-din"/>
            </a:endParaRPr>
          </a:p>
          <a:p>
            <a:endParaRPr lang="en-GB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14</a:t>
            </a:fld>
            <a:endParaRPr lang="en-US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0584D40F-9AE9-BF34-D4C7-8A9BFFBB5B41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72473"/>
            <a:ext cx="65" cy="312254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34914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6146" name="Picture 2" descr="Fiber Optic Cables | Corning">
            <a:extLst>
              <a:ext uri="{FF2B5EF4-FFF2-40B4-BE49-F238E27FC236}">
                <a16:creationId xmlns:a16="http://schemas.microsoft.com/office/drawing/2014/main" id="{A2ABE69A-730D-00D9-AAE9-F255C53D574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4423" y="4162864"/>
            <a:ext cx="3860917" cy="20058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Fiber Optic Cable 5m Aqua MM 50/125 OM4 - Fiber Optic Cables &amp; Adapters |  StarTech.com United Kingdom">
            <a:extLst>
              <a:ext uri="{FF2B5EF4-FFF2-40B4-BE49-F238E27FC236}">
                <a16:creationId xmlns:a16="http://schemas.microsoft.com/office/drawing/2014/main" id="{71E0C288-B3AE-31CB-4748-4F2C757B5D7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41016" y="3958753"/>
            <a:ext cx="2005868" cy="20058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6040164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2572" y="244187"/>
            <a:ext cx="5663937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Computer Networks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2191" y="1489686"/>
            <a:ext cx="10401353" cy="5044170"/>
          </a:xfrm>
        </p:spPr>
        <p:txBody>
          <a:bodyPr>
            <a:normAutofit/>
          </a:bodyPr>
          <a:lstStyle/>
          <a:p>
            <a:pPr marL="0" indent="0" algn="l">
              <a:buNone/>
            </a:pPr>
            <a:r>
              <a:rPr lang="en-GB" b="0" i="0" dirty="0">
                <a:effectLst/>
              </a:rPr>
              <a:t>4. Unshielded Twisted Pair Cable</a:t>
            </a:r>
          </a:p>
          <a:p>
            <a:pPr lvl="1"/>
            <a:r>
              <a:rPr lang="en-GB" b="0" i="0" dirty="0">
                <a:effectLst/>
              </a:rPr>
              <a:t>It is mostly used for computer networking and conventional telephone. </a:t>
            </a:r>
          </a:p>
          <a:p>
            <a:pPr lvl="1"/>
            <a:r>
              <a:rPr lang="en-GB" b="0" i="0" dirty="0">
                <a:effectLst/>
              </a:rPr>
              <a:t>It does not have internal shielding. </a:t>
            </a:r>
          </a:p>
          <a:p>
            <a:pPr lvl="1"/>
            <a:r>
              <a:rPr lang="en-GB" b="0" i="0" dirty="0">
                <a:effectLst/>
              </a:rPr>
              <a:t>It is suitable for workgroups because of its good performance and flexibility. </a:t>
            </a:r>
          </a:p>
          <a:p>
            <a:pPr lvl="1"/>
            <a:r>
              <a:rPr lang="en-GB" b="0" i="0" dirty="0">
                <a:effectLst/>
              </a:rPr>
              <a:t>It has an outer insulating jacket that protects the cable from damage or physical stress.</a:t>
            </a:r>
          </a:p>
          <a:p>
            <a:pPr marL="0" indent="0">
              <a:buNone/>
            </a:pPr>
            <a:b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rgbClr val="273239"/>
                </a:solidFill>
                <a:effectLst/>
                <a:latin typeface="Arial" panose="020B0604020202020204" pitchFamily="34" charset="0"/>
                <a:ea typeface="urw-din"/>
              </a:rPr>
            </a:br>
            <a:b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rgbClr val="273239"/>
                </a:solidFill>
                <a:effectLst/>
                <a:latin typeface="Arial" panose="020B0604020202020204" pitchFamily="34" charset="0"/>
                <a:ea typeface="urw-din"/>
              </a:rPr>
            </a:br>
            <a:endParaRPr kumimoji="0" lang="en-US" altLang="en-US" sz="2800" b="0" i="0" u="none" strike="noStrike" cap="none" normalizeH="0" baseline="0" dirty="0">
              <a:ln>
                <a:noFill/>
              </a:ln>
              <a:solidFill>
                <a:srgbClr val="273239"/>
              </a:solidFill>
              <a:effectLst/>
              <a:latin typeface="Arial" panose="020B0604020202020204" pitchFamily="34" charset="0"/>
              <a:ea typeface="urw-din"/>
            </a:endParaRPr>
          </a:p>
          <a:p>
            <a:endParaRPr lang="en-GB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15</a:t>
            </a:fld>
            <a:endParaRPr lang="en-US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0584D40F-9AE9-BF34-D4C7-8A9BFFBB5B41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72473"/>
            <a:ext cx="65" cy="312254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34914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7170" name="Picture 2" descr="Unshielded Twisted Pair (UTP) Cable - Computer Networking">
            <a:extLst>
              <a:ext uri="{FF2B5EF4-FFF2-40B4-BE49-F238E27FC236}">
                <a16:creationId xmlns:a16="http://schemas.microsoft.com/office/drawing/2014/main" id="{49A9DDC6-BABC-96DF-CF62-686750232A0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8712" y="3763065"/>
            <a:ext cx="5314950" cy="2333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6866915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2572" y="244187"/>
            <a:ext cx="5663937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Network Cards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54805" y="1489686"/>
            <a:ext cx="10558740" cy="5044170"/>
          </a:xfrm>
        </p:spPr>
        <p:txBody>
          <a:bodyPr>
            <a:normAutofit/>
          </a:bodyPr>
          <a:lstStyle/>
          <a:p>
            <a:pPr lvl="1"/>
            <a:r>
              <a:rPr lang="en-GB" sz="2800" b="0" i="0" dirty="0">
                <a:solidFill>
                  <a:srgbClr val="333333"/>
                </a:solidFill>
                <a:effectLst/>
              </a:rPr>
              <a:t>Network cards are computer components which </a:t>
            </a:r>
            <a:r>
              <a:rPr lang="en-GB" sz="2800" b="1" i="0" dirty="0">
                <a:solidFill>
                  <a:srgbClr val="333333"/>
                </a:solidFill>
                <a:effectLst/>
              </a:rPr>
              <a:t>connect the PC to the network. </a:t>
            </a:r>
          </a:p>
          <a:p>
            <a:pPr lvl="1"/>
            <a:r>
              <a:rPr lang="en-GB" sz="2800" b="0" i="0" dirty="0">
                <a:solidFill>
                  <a:srgbClr val="333333"/>
                </a:solidFill>
                <a:effectLst/>
              </a:rPr>
              <a:t>Network cards can communicate with each other over the same network or they can be </a:t>
            </a:r>
            <a:r>
              <a:rPr lang="en-GB" sz="2800" b="1" i="0" dirty="0">
                <a:solidFill>
                  <a:srgbClr val="333333"/>
                </a:solidFill>
                <a:effectLst/>
              </a:rPr>
              <a:t>plugged in via Ethernet to the Internet. </a:t>
            </a:r>
          </a:p>
          <a:p>
            <a:pPr lvl="1"/>
            <a:r>
              <a:rPr lang="en-GB" sz="2800" b="0" i="0" dirty="0">
                <a:solidFill>
                  <a:srgbClr val="333333"/>
                </a:solidFill>
                <a:effectLst/>
              </a:rPr>
              <a:t>These network adapters are a </a:t>
            </a:r>
            <a:r>
              <a:rPr lang="en-GB" sz="2800" b="1" i="0" dirty="0">
                <a:solidFill>
                  <a:srgbClr val="333333"/>
                </a:solidFill>
                <a:effectLst/>
              </a:rPr>
              <a:t>great upgrade to systems which may have an on-board interface controller</a:t>
            </a:r>
            <a:r>
              <a:rPr lang="en-GB" sz="2800" b="0" i="0" dirty="0">
                <a:solidFill>
                  <a:srgbClr val="333333"/>
                </a:solidFill>
                <a:effectLst/>
              </a:rPr>
              <a:t>, as it can be easily installed and moved to another PC if necessary.</a:t>
            </a:r>
          </a:p>
          <a:p>
            <a:pPr marL="0" indent="0">
              <a:buNone/>
            </a:pPr>
            <a:b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rgbClr val="273239"/>
                </a:solidFill>
                <a:effectLst/>
                <a:latin typeface="Arial" panose="020B0604020202020204" pitchFamily="34" charset="0"/>
                <a:ea typeface="urw-din"/>
              </a:rPr>
            </a:br>
            <a:b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rgbClr val="273239"/>
                </a:solidFill>
                <a:effectLst/>
                <a:latin typeface="Arial" panose="020B0604020202020204" pitchFamily="34" charset="0"/>
                <a:ea typeface="urw-din"/>
              </a:rPr>
            </a:br>
            <a:endParaRPr kumimoji="0" lang="en-US" altLang="en-US" sz="2800" b="0" i="0" u="none" strike="noStrike" cap="none" normalizeH="0" baseline="0" dirty="0">
              <a:ln>
                <a:noFill/>
              </a:ln>
              <a:solidFill>
                <a:srgbClr val="273239"/>
              </a:solidFill>
              <a:effectLst/>
              <a:latin typeface="Arial" panose="020B0604020202020204" pitchFamily="34" charset="0"/>
              <a:ea typeface="urw-din"/>
            </a:endParaRPr>
          </a:p>
          <a:p>
            <a:endParaRPr lang="en-GB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16</a:t>
            </a:fld>
            <a:endParaRPr lang="en-US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0584D40F-9AE9-BF34-D4C7-8A9BFFBB5B41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72473"/>
            <a:ext cx="65" cy="312254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34914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678415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2572" y="244187"/>
            <a:ext cx="5663937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Network Cards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2191" y="1489686"/>
            <a:ext cx="10401353" cy="5044170"/>
          </a:xfrm>
        </p:spPr>
        <p:txBody>
          <a:bodyPr>
            <a:normAutofit fontScale="77500" lnSpcReduction="20000"/>
          </a:bodyPr>
          <a:lstStyle/>
          <a:p>
            <a:pPr marL="0" indent="0" algn="l">
              <a:lnSpc>
                <a:spcPct val="120000"/>
              </a:lnSpc>
              <a:buNone/>
            </a:pPr>
            <a:r>
              <a:rPr lang="en-GB" b="1" i="0" dirty="0">
                <a:effectLst/>
              </a:rPr>
              <a:t>Types of network interface cards</a:t>
            </a:r>
          </a:p>
          <a:p>
            <a:pPr marL="0" indent="0" algn="l">
              <a:lnSpc>
                <a:spcPct val="120000"/>
              </a:lnSpc>
              <a:buNone/>
            </a:pPr>
            <a:r>
              <a:rPr lang="en-GB" b="0" i="0" dirty="0">
                <a:effectLst/>
              </a:rPr>
              <a:t>While the standard NIC is a plastic circuit board that slides into a computer to connect with the motherboard, there are multiple ways this connection can occur:</a:t>
            </a:r>
          </a:p>
          <a:p>
            <a:pPr algn="l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b="1" i="0" dirty="0">
                <a:effectLst/>
              </a:rPr>
              <a:t>Wireless.</a:t>
            </a:r>
            <a:r>
              <a:rPr lang="en-GB" b="0" i="0" dirty="0">
                <a:effectLst/>
              </a:rPr>
              <a:t> These are NICs that use an </a:t>
            </a:r>
            <a:r>
              <a:rPr lang="en-GB" b="1" i="0" dirty="0">
                <a:effectLst/>
              </a:rPr>
              <a:t>antenna</a:t>
            </a:r>
            <a:r>
              <a:rPr lang="en-GB" b="0" i="0" dirty="0">
                <a:effectLst/>
              </a:rPr>
              <a:t> to provide wireless reception through radio frequency waves. Wireless NICs are designed for </a:t>
            </a:r>
            <a:r>
              <a:rPr lang="en-GB" b="1" i="0" dirty="0">
                <a:effectLst/>
              </a:rPr>
              <a:t>Wi-Fi connections</a:t>
            </a:r>
            <a:r>
              <a:rPr lang="en-GB" b="0" i="0" dirty="0">
                <a:effectLst/>
              </a:rPr>
              <a:t>.</a:t>
            </a:r>
          </a:p>
          <a:p>
            <a:pPr algn="l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b="1" i="0" dirty="0">
                <a:effectLst/>
              </a:rPr>
              <a:t>Wired.</a:t>
            </a:r>
            <a:r>
              <a:rPr lang="en-GB" b="0" i="0" dirty="0">
                <a:effectLst/>
              </a:rPr>
              <a:t> These are NICs that have </a:t>
            </a:r>
            <a:r>
              <a:rPr lang="en-GB" b="1" i="0" dirty="0">
                <a:effectLst/>
              </a:rPr>
              <a:t>input jacks made for cables</a:t>
            </a:r>
            <a:r>
              <a:rPr lang="en-GB" b="0" i="0" dirty="0">
                <a:effectLst/>
              </a:rPr>
              <a:t>. The most popular </a:t>
            </a:r>
            <a:r>
              <a:rPr lang="en-GB" b="1" i="0" dirty="0">
                <a:effectLst/>
              </a:rPr>
              <a:t>wired LAN technology</a:t>
            </a:r>
            <a:r>
              <a:rPr lang="en-GB" b="0" i="0" dirty="0">
                <a:effectLst/>
              </a:rPr>
              <a:t> is Ethernet.</a:t>
            </a:r>
          </a:p>
          <a:p>
            <a:pPr algn="l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b="1" i="0" dirty="0">
                <a:effectLst/>
              </a:rPr>
              <a:t>USB.</a:t>
            </a:r>
            <a:r>
              <a:rPr lang="en-GB" b="0" i="0" dirty="0">
                <a:effectLst/>
              </a:rPr>
              <a:t> These are NICs that provide network connections through a </a:t>
            </a:r>
            <a:r>
              <a:rPr lang="en-GB" b="1" i="0" dirty="0">
                <a:effectLst/>
              </a:rPr>
              <a:t>device plugged into the USB port.</a:t>
            </a:r>
          </a:p>
          <a:p>
            <a:pPr algn="l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b="1" i="0" dirty="0" err="1">
                <a:effectLst/>
              </a:rPr>
              <a:t>Fiber</a:t>
            </a:r>
            <a:r>
              <a:rPr lang="en-GB" b="1" i="0" dirty="0">
                <a:effectLst/>
              </a:rPr>
              <a:t> Optics.</a:t>
            </a:r>
            <a:r>
              <a:rPr lang="en-GB" b="0" i="0" dirty="0">
                <a:effectLst/>
              </a:rPr>
              <a:t> These are expensive and more complex NICs that are used as a high-speed support system for network traffic handling on server computers. This support could also be accomplished by combining multiple NICs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17</a:t>
            </a:fld>
            <a:endParaRPr lang="en-US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0584D40F-9AE9-BF34-D4C7-8A9BFFBB5B41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72473"/>
            <a:ext cx="65" cy="312254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34914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3610165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2572" y="244187"/>
            <a:ext cx="5663937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Network Cards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2191" y="1489686"/>
            <a:ext cx="10401353" cy="5044170"/>
          </a:xfrm>
        </p:spPr>
        <p:txBody>
          <a:bodyPr>
            <a:normAutofit/>
          </a:bodyPr>
          <a:lstStyle/>
          <a:p>
            <a:pPr marL="0" indent="0">
              <a:buNone/>
            </a:pPr>
            <a:b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rgbClr val="273239"/>
                </a:solidFill>
                <a:effectLst/>
                <a:latin typeface="Arial" panose="020B0604020202020204" pitchFamily="34" charset="0"/>
                <a:ea typeface="urw-din"/>
              </a:rPr>
            </a:br>
            <a:b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rgbClr val="273239"/>
                </a:solidFill>
                <a:effectLst/>
                <a:latin typeface="Arial" panose="020B0604020202020204" pitchFamily="34" charset="0"/>
                <a:ea typeface="urw-din"/>
              </a:rPr>
            </a:br>
            <a:endParaRPr kumimoji="0" lang="en-US" altLang="en-US" sz="2800" b="0" i="0" u="none" strike="noStrike" cap="none" normalizeH="0" baseline="0" dirty="0">
              <a:ln>
                <a:noFill/>
              </a:ln>
              <a:solidFill>
                <a:srgbClr val="273239"/>
              </a:solidFill>
              <a:effectLst/>
              <a:latin typeface="Arial" panose="020B0604020202020204" pitchFamily="34" charset="0"/>
              <a:ea typeface="urw-din"/>
            </a:endParaRPr>
          </a:p>
          <a:p>
            <a:endParaRPr lang="en-GB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18</a:t>
            </a:fld>
            <a:endParaRPr lang="en-US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0584D40F-9AE9-BF34-D4C7-8A9BFFBB5B41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72473"/>
            <a:ext cx="65" cy="312254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34914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8194" name="Picture 2" descr="Network Card Or WIFI Card (NIC) – What It Is &amp; Why We Need It? –  DESKDECODE.COM">
            <a:extLst>
              <a:ext uri="{FF2B5EF4-FFF2-40B4-BE49-F238E27FC236}">
                <a16:creationId xmlns:a16="http://schemas.microsoft.com/office/drawing/2014/main" id="{E4424A75-7706-B5DE-231D-398129294F1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2191" y="1368282"/>
            <a:ext cx="4632933" cy="24343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TP-Link TL-WN781ND 150Mbps Wireless N PCI Network Interface Card - TP-Link  : Flipkart.com">
            <a:extLst>
              <a:ext uri="{FF2B5EF4-FFF2-40B4-BE49-F238E27FC236}">
                <a16:creationId xmlns:a16="http://schemas.microsoft.com/office/drawing/2014/main" id="{1504A537-847C-98D2-05B1-F81B5FD9BA9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76509" y="1552219"/>
            <a:ext cx="2438400" cy="3962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8" name="Picture 6" descr="300Mbps USB WiFi Adapter, LOTEKOO Wireless LAN Network Card Adapter WiFi  Dongle for Desktop Laptop PC Windows 10 8 7 XP MAC OS (Plug-and-Play for  Windows10): Amazon.co.uk: Computers &amp; Accessories">
            <a:extLst>
              <a:ext uri="{FF2B5EF4-FFF2-40B4-BE49-F238E27FC236}">
                <a16:creationId xmlns:a16="http://schemas.microsoft.com/office/drawing/2014/main" id="{E65AA490-1934-8B25-E8BC-1A105C9B452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6401" y="3950360"/>
            <a:ext cx="2362200" cy="1943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0" name="Picture 8" descr="StarTech.com PCI Express Gigabit Ethernet Fiber Network Card w/ Open SFP -  PCIe GbE SFP Network Card Adapter NIC - Fiber Optic SFP Adapter  (PEX1000SFP2), Gigabit Ethernet (1000 Mbps): Amazon.co.uk: Computers &amp;">
            <a:extLst>
              <a:ext uri="{FF2B5EF4-FFF2-40B4-BE49-F238E27FC236}">
                <a16:creationId xmlns:a16="http://schemas.microsoft.com/office/drawing/2014/main" id="{9B188F02-1308-75FA-B044-EB1CC1186E9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5941" y="3077326"/>
            <a:ext cx="4270932" cy="28731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4704136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2572" y="244187"/>
            <a:ext cx="5663937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Network Cards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2192" y="1489686"/>
            <a:ext cx="8330910" cy="504417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b="1" i="0" dirty="0">
                <a:effectLst/>
              </a:rPr>
              <a:t>Ethernet cables</a:t>
            </a: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</a:rPr>
              <a:t>An Ethernet cable is a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common type of network cable used with wired networks. </a:t>
            </a: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</a:rPr>
              <a:t>Ethernet cables connect devices such as PCs, routers, and switches within a local area network.</a:t>
            </a: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</a:rPr>
              <a:t>These physical cables are limited by length and durability. If a network cable is too long or of poor quality, it won't carry a good network signal. </a:t>
            </a: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</a:rPr>
              <a:t>These limits are one reason there are different types of Ethernet cables that are optimized to perform certain tasks in specific situations.</a:t>
            </a:r>
          </a:p>
          <a:p>
            <a:pPr algn="l"/>
            <a:r>
              <a:rPr lang="en-GB" b="0" i="0" dirty="0">
                <a:effectLst/>
              </a:rPr>
              <a:t>Ethernet cable types include </a:t>
            </a:r>
            <a:r>
              <a:rPr lang="en-GB" b="0" i="0" u="none" strike="noStrike" dirty="0">
                <a:effectLst/>
              </a:rPr>
              <a:t>Category 5e</a:t>
            </a:r>
            <a:r>
              <a:rPr lang="en-GB" b="0" i="0" dirty="0">
                <a:effectLst/>
              </a:rPr>
              <a:t> and </a:t>
            </a:r>
            <a:r>
              <a:rPr lang="en-GB" b="0" i="0" u="none" strike="noStrike" dirty="0">
                <a:effectLst/>
              </a:rPr>
              <a:t>Category 6</a:t>
            </a:r>
            <a:r>
              <a:rPr lang="en-GB" b="0" i="0" dirty="0">
                <a:effectLst/>
              </a:rPr>
              <a:t> – commonly abbreviated to ‘</a:t>
            </a:r>
            <a:r>
              <a:rPr lang="en-GB" b="1" i="0" dirty="0">
                <a:effectLst/>
              </a:rPr>
              <a:t>Cat5e’ and ‘Cat6</a:t>
            </a:r>
            <a:r>
              <a:rPr lang="en-GB" b="0" i="0" dirty="0">
                <a:effectLst/>
              </a:rPr>
              <a:t>’ respectively.</a:t>
            </a:r>
          </a:p>
          <a:p>
            <a:pPr marL="0" indent="0">
              <a:buNone/>
            </a:pPr>
            <a:endParaRPr lang="en-GB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19</a:t>
            </a:fld>
            <a:endParaRPr lang="en-US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0584D40F-9AE9-BF34-D4C7-8A9BFFBB5B41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72473"/>
            <a:ext cx="65" cy="312254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34914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9220" name="Picture 4" descr="7ft (2.1m) Cat6 Snagless Unshielded (UTP) PVC CM Ethernet Network Patch Cable, Gray">
            <a:extLst>
              <a:ext uri="{FF2B5EF4-FFF2-40B4-BE49-F238E27FC236}">
                <a16:creationId xmlns:a16="http://schemas.microsoft.com/office/drawing/2014/main" id="{1B7A860C-A185-6E5D-A5BB-1D5B8A4F05D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05636" y="2932385"/>
            <a:ext cx="2239230" cy="22392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7164913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2572" y="244187"/>
            <a:ext cx="5663937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Network Cards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636" y="1253447"/>
            <a:ext cx="11306710" cy="5280409"/>
          </a:xfrm>
        </p:spPr>
        <p:txBody>
          <a:bodyPr>
            <a:normAutofit fontScale="92500" lnSpcReduction="10000"/>
          </a:bodyPr>
          <a:lstStyle/>
          <a:p>
            <a:pPr marL="0" indent="0" algn="l" fontAlgn="base">
              <a:lnSpc>
                <a:spcPct val="120000"/>
              </a:lnSpc>
              <a:buNone/>
            </a:pPr>
            <a:r>
              <a:rPr lang="en-GB" sz="1800" b="1" i="0" dirty="0">
                <a:effectLst/>
              </a:rPr>
              <a:t>Cat5e Cables</a:t>
            </a:r>
          </a:p>
          <a:p>
            <a:pPr algn="l" fontAlgn="base">
              <a:lnSpc>
                <a:spcPct val="120000"/>
              </a:lnSpc>
            </a:pPr>
            <a:r>
              <a:rPr lang="en-GB" sz="1800" i="0" dirty="0">
                <a:effectLst/>
              </a:rPr>
              <a:t>This type of cable is considered the most popular of the twisted pair Ethernet cable types and consists of four pairs of copper wires.</a:t>
            </a:r>
          </a:p>
          <a:p>
            <a:pPr algn="l" fontAlgn="base">
              <a:lnSpc>
                <a:spcPct val="120000"/>
              </a:lnSpc>
            </a:pPr>
            <a:r>
              <a:rPr lang="en-GB" sz="1800" i="0" dirty="0">
                <a:effectLst/>
              </a:rPr>
              <a:t>The fifth generation twisted pair Ethernet technology enables fast speeds of up to 100 Mbps (megabit per second) to be achieved.</a:t>
            </a:r>
          </a:p>
          <a:p>
            <a:pPr algn="l" fontAlgn="base">
              <a:lnSpc>
                <a:spcPct val="120000"/>
              </a:lnSpc>
            </a:pPr>
            <a:r>
              <a:rPr lang="en-GB" sz="1800" i="0" dirty="0">
                <a:effectLst/>
              </a:rPr>
              <a:t>It is recommended that Cat5e cables are restricted to a maximum run length of 100 metres.</a:t>
            </a:r>
          </a:p>
          <a:p>
            <a:pPr marL="0" indent="0" algn="l" fontAlgn="base">
              <a:lnSpc>
                <a:spcPct val="120000"/>
              </a:lnSpc>
              <a:buNone/>
            </a:pPr>
            <a:r>
              <a:rPr lang="en-GB" sz="1800" b="1" i="0" dirty="0">
                <a:effectLst/>
              </a:rPr>
              <a:t>Cat6 Cables</a:t>
            </a:r>
          </a:p>
          <a:p>
            <a:pPr algn="l" fontAlgn="base">
              <a:lnSpc>
                <a:spcPct val="120000"/>
              </a:lnSpc>
            </a:pPr>
            <a:r>
              <a:rPr lang="en-GB" sz="1800" i="0" dirty="0">
                <a:effectLst/>
              </a:rPr>
              <a:t>This type of cable is known as the sixth generation of the twisted pair Ethernet cabling, and consists of four pairs of copper wires, as with the CAT 5e category.</a:t>
            </a:r>
          </a:p>
          <a:p>
            <a:pPr algn="l" fontAlgn="base">
              <a:lnSpc>
                <a:spcPct val="120000"/>
              </a:lnSpc>
            </a:pPr>
            <a:r>
              <a:rPr lang="en-GB" sz="1800" i="0" dirty="0">
                <a:effectLst/>
              </a:rPr>
              <a:t>Cat6, however, makes full use of all four pairs of copper wiring, and can achieve speeds of up to 1 Gbps (gigabit per second) and boasts twice the speed of CAT 5e cables.</a:t>
            </a:r>
          </a:p>
          <a:p>
            <a:pPr algn="l" fontAlgn="base">
              <a:lnSpc>
                <a:spcPct val="120000"/>
              </a:lnSpc>
            </a:pPr>
            <a:r>
              <a:rPr lang="en-GB" sz="1800" i="0" dirty="0">
                <a:effectLst/>
              </a:rPr>
              <a:t>This type of cable also supports Gigabit Ethernet due to its high performance, with an enhanced type available (CAT 6a) that can achieve speeds of up to 10 Gbps.</a:t>
            </a:r>
          </a:p>
          <a:p>
            <a:pPr algn="l" fontAlgn="base">
              <a:lnSpc>
                <a:spcPct val="120000"/>
              </a:lnSpc>
            </a:pPr>
            <a:r>
              <a:rPr lang="en-GB" sz="1800" i="0" dirty="0">
                <a:effectLst/>
              </a:rPr>
              <a:t>It is recommended that Cat6 cables be restricted to a maximum run length of 100 metres.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20</a:t>
            </a:fld>
            <a:endParaRPr lang="en-US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0584D40F-9AE9-BF34-D4C7-8A9BFFBB5B41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72473"/>
            <a:ext cx="65" cy="312254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34914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4977967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34851" y="228600"/>
            <a:ext cx="5663937" cy="7341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0" i="0" dirty="0">
                <a:solidFill>
                  <a:schemeClr val="bg1"/>
                </a:solidFill>
                <a:effectLst/>
              </a:rPr>
              <a:t>RJ45 Jack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5268" y="1489686"/>
            <a:ext cx="8778732" cy="5044170"/>
          </a:xfrm>
        </p:spPr>
        <p:txBody>
          <a:bodyPr>
            <a:normAutofit/>
          </a:bodyPr>
          <a:lstStyle/>
          <a:p>
            <a:r>
              <a:rPr lang="en-GB" b="0" i="0" dirty="0">
                <a:solidFill>
                  <a:srgbClr val="333333"/>
                </a:solidFill>
                <a:effectLst/>
              </a:rPr>
              <a:t>A registered jack (RJ) is a standardized physical network interface for connecting telecommunications or data equipment. </a:t>
            </a:r>
          </a:p>
          <a:p>
            <a:r>
              <a:rPr lang="en-GB" b="0" i="0" dirty="0">
                <a:solidFill>
                  <a:srgbClr val="333333"/>
                </a:solidFill>
                <a:effectLst/>
              </a:rPr>
              <a:t>The physical connectors that registered jacks use are mainly of the modular connector and 50-pin miniature ribbon connector types. </a:t>
            </a:r>
          </a:p>
          <a:p>
            <a:r>
              <a:rPr lang="en-GB" b="0" i="0" dirty="0">
                <a:solidFill>
                  <a:srgbClr val="333333"/>
                </a:solidFill>
                <a:effectLst/>
              </a:rPr>
              <a:t>The most common twisted-pair connector is an </a:t>
            </a:r>
            <a:r>
              <a:rPr lang="en-GB" b="0" i="0">
                <a:solidFill>
                  <a:srgbClr val="333333"/>
                </a:solidFill>
                <a:effectLst/>
              </a:rPr>
              <a:t>8-position, 8-contact </a:t>
            </a:r>
            <a:r>
              <a:rPr lang="en-GB" b="0" i="0" dirty="0">
                <a:solidFill>
                  <a:srgbClr val="333333"/>
                </a:solidFill>
                <a:effectLst/>
              </a:rPr>
              <a:t>(8P8C) modular plug and jack commonly referred to as an </a:t>
            </a:r>
          </a:p>
          <a:p>
            <a:pPr marL="0" indent="0">
              <a:buNone/>
            </a:pPr>
            <a:r>
              <a:rPr lang="en-GB" b="0" i="0" u="sng" dirty="0">
                <a:solidFill>
                  <a:srgbClr val="2A6496"/>
                </a:solidFill>
                <a:effectLst/>
                <a:latin typeface="Arial" panose="020B0604020202020204" pitchFamily="34" charset="0"/>
                <a:hlinkClick r:id="rId3"/>
              </a:rPr>
              <a:t>RJ45 </a:t>
            </a:r>
            <a:r>
              <a:rPr lang="en-GB" b="0" i="0" u="sng" dirty="0" err="1">
                <a:solidFill>
                  <a:srgbClr val="2A6496"/>
                </a:solidFill>
                <a:effectLst/>
                <a:latin typeface="Arial" panose="020B0604020202020204" pitchFamily="34" charset="0"/>
                <a:hlinkClick r:id="rId3"/>
              </a:rPr>
              <a:t>connecto</a:t>
            </a:r>
            <a:r>
              <a:rPr lang="en-GB" dirty="0">
                <a:hlinkClick r:id="rId4"/>
              </a:rPr>
              <a:t>(335) Connect Cat6 cable to jack - YouTube</a:t>
            </a:r>
            <a:endParaRPr lang="en-GB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21</a:t>
            </a:fld>
            <a:endParaRPr lang="en-US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0584D40F-9AE9-BF34-D4C7-8A9BFFBB5B41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72473"/>
            <a:ext cx="65" cy="312254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34914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10242" name="Picture 2" descr="LOGILINK NK4023: Modular wall socket for cat. 6A with RJ45 plug at reichelt  elektronik">
            <a:extLst>
              <a:ext uri="{FF2B5EF4-FFF2-40B4-BE49-F238E27FC236}">
                <a16:creationId xmlns:a16="http://schemas.microsoft.com/office/drawing/2014/main" id="{DD97BA1A-B0E3-649E-707C-6CB3873F5E5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83607" y="1367555"/>
            <a:ext cx="2143125" cy="2133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4" name="Picture 4" descr="50 Pack RJ45 23AWG Cat6a Cat6 Large Pass Through Connector Gold Plated 8P8C  Ethernet Modular Plug UTP Network Ends for Unshielded Twisted Pair Solid  Wire &amp; Standard Cables: Amazon.co.uk: Computers &amp; Accessories">
            <a:extLst>
              <a:ext uri="{FF2B5EF4-FFF2-40B4-BE49-F238E27FC236}">
                <a16:creationId xmlns:a16="http://schemas.microsoft.com/office/drawing/2014/main" id="{DD6E738C-EC73-5CB1-DF2F-C513B9C47BD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35983" y="3905942"/>
            <a:ext cx="2238375" cy="2047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2203540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19000"/>
                    </a14:imgEffect>
                    <a14:imgEffect>
                      <a14:brightnessContrast bright="-2000" contrast="4000"/>
                    </a14:imgEffect>
                  </a14:imgLayer>
                </a14:imgProps>
              </a:ext>
            </a:extLst>
          </a:blip>
          <a:srcRect/>
          <a:stretch>
            <a:fillRect l="36000" t="9000" r="-2000" b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337" y="1280198"/>
            <a:ext cx="10601325" cy="540970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Thank You</a:t>
            </a:r>
            <a:b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66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9F19F10-3701-F54D-6D52-66C3EE8AD3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151967-A607-1C5C-E865-FAA75F0DC0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40439" cy="365125"/>
          </a:xfrm>
        </p:spPr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8782815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purl.org/dc/elements/1.1/"/>
    <ds:schemaRef ds:uri="303dbf9b-b85b-46a0-94f1-894078c07ecd"/>
    <ds:schemaRef ds:uri="http://schemas.openxmlformats.org/package/2006/metadata/core-properties"/>
    <ds:schemaRef ds:uri="211f9404-bca0-4bcf-9c1d-965ccb6f8d2d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1432</Words>
  <Application>Microsoft Office PowerPoint</Application>
  <PresentationFormat>Widescreen</PresentationFormat>
  <Paragraphs>209</Paragraphs>
  <Slides>22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22</vt:i4>
      </vt:variant>
    </vt:vector>
  </HeadingPairs>
  <TitlesOfParts>
    <vt:vector size="46" baseType="lpstr">
      <vt:lpstr>urw-din</vt:lpstr>
      <vt:lpstr>Arial</vt:lpstr>
      <vt:lpstr>Calibri</vt:lpstr>
      <vt:lpstr>Calibri Light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Content</vt:lpstr>
      <vt:lpstr>Learning Outcome</vt:lpstr>
      <vt:lpstr>Transmission Modes</vt:lpstr>
      <vt:lpstr>Computer Networks</vt:lpstr>
      <vt:lpstr>Computer Networks</vt:lpstr>
      <vt:lpstr>Computer Networks</vt:lpstr>
      <vt:lpstr>Computer Networks</vt:lpstr>
      <vt:lpstr>Computer Networks</vt:lpstr>
      <vt:lpstr>Computer Networks</vt:lpstr>
      <vt:lpstr>Computer Networks</vt:lpstr>
      <vt:lpstr>Computer Networks</vt:lpstr>
      <vt:lpstr>Computer Networks</vt:lpstr>
      <vt:lpstr>Computer Networks</vt:lpstr>
      <vt:lpstr>Computer Networks</vt:lpstr>
      <vt:lpstr>Network Cards</vt:lpstr>
      <vt:lpstr>Network Cards</vt:lpstr>
      <vt:lpstr>Network Cards</vt:lpstr>
      <vt:lpstr>Network Cards</vt:lpstr>
      <vt:lpstr>Network Cards</vt:lpstr>
      <vt:lpstr>RJ45 Jack</vt:lpstr>
      <vt:lpstr>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144</cp:revision>
  <dcterms:created xsi:type="dcterms:W3CDTF">2021-03-09T15:35:42Z</dcterms:created>
  <dcterms:modified xsi:type="dcterms:W3CDTF">2023-01-04T01:09:18Z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